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sldIdLst>
    <p:sldId id="467" r:id="rId2"/>
    <p:sldId id="331" r:id="rId3"/>
    <p:sldId id="460" r:id="rId4"/>
    <p:sldId id="436" r:id="rId5"/>
    <p:sldId id="475" r:id="rId6"/>
    <p:sldId id="303" r:id="rId7"/>
    <p:sldId id="469" r:id="rId8"/>
    <p:sldId id="476" r:id="rId9"/>
    <p:sldId id="477" r:id="rId10"/>
    <p:sldId id="478" r:id="rId11"/>
    <p:sldId id="324" r:id="rId12"/>
    <p:sldId id="470" r:id="rId13"/>
    <p:sldId id="479" r:id="rId14"/>
    <p:sldId id="480" r:id="rId15"/>
    <p:sldId id="481" r:id="rId16"/>
    <p:sldId id="484" r:id="rId17"/>
    <p:sldId id="483" r:id="rId18"/>
    <p:sldId id="485" r:id="rId19"/>
    <p:sldId id="403" r:id="rId20"/>
    <p:sldId id="466" r:id="rId21"/>
    <p:sldId id="433" r:id="rId22"/>
    <p:sldId id="488" r:id="rId23"/>
    <p:sldId id="489" r:id="rId24"/>
    <p:sldId id="423" r:id="rId25"/>
    <p:sldId id="472" r:id="rId26"/>
    <p:sldId id="491" r:id="rId27"/>
    <p:sldId id="39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87DA"/>
    <a:srgbClr val="FF7707"/>
    <a:srgbClr val="81B7D9"/>
    <a:srgbClr val="61EBF9"/>
    <a:srgbClr val="E51FBB"/>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80" autoAdjust="0"/>
    <p:restoredTop sz="94660"/>
  </p:normalViewPr>
  <p:slideViewPr>
    <p:cSldViewPr snapToGrid="0">
      <p:cViewPr varScale="1">
        <p:scale>
          <a:sx n="60" d="100"/>
          <a:sy n="60" d="100"/>
        </p:scale>
        <p:origin x="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24B90-7FE2-438E-8627-9F649C7C7BB2}" type="datetimeFigureOut">
              <a:rPr lang="en-US" smtClean="0"/>
              <a:t>4/20/2022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95E07-2CAC-430A-8627-C82008EBD43B}" type="slidenum">
              <a:rPr lang="en-US" smtClean="0"/>
              <a:t>‹#›</a:t>
            </a:fld>
            <a:endParaRPr lang="en-US"/>
          </a:p>
        </p:txBody>
      </p:sp>
    </p:spTree>
    <p:extLst>
      <p:ext uri="{BB962C8B-B14F-4D97-AF65-F5344CB8AC3E}">
        <p14:creationId xmlns:p14="http://schemas.microsoft.com/office/powerpoint/2010/main" val="3115778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4/20/2022</a:t>
            </a:fld>
            <a:endParaRPr lang="en-US"/>
          </a:p>
        </p:txBody>
      </p:sp>
      <p:sp>
        <p:nvSpPr>
          <p:cNvPr id="16" name="Google Shape;16;p7"/>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3" y="1930595"/>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3"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7" y="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6633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5"/>
            <a:ext cx="12184879" cy="6816715"/>
          </a:xfrm>
          <a:prstGeom prst="rect">
            <a:avLst/>
          </a:prstGeom>
          <a:noFill/>
          <a:ln>
            <a:noFill/>
          </a:ln>
        </p:spPr>
      </p:pic>
      <p:sp>
        <p:nvSpPr>
          <p:cNvPr id="23" name="Google Shape;23;p8"/>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4/20/2022</a:t>
            </a:fld>
            <a:endParaRPr lang="en-US"/>
          </a:p>
        </p:txBody>
      </p:sp>
      <p:sp>
        <p:nvSpPr>
          <p:cNvPr id="24" name="Google Shape;24;p8"/>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97147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3" y="2004"/>
            <a:ext cx="12165839" cy="6853995"/>
          </a:xfrm>
          <a:prstGeom prst="rect">
            <a:avLst/>
          </a:prstGeom>
          <a:noFill/>
          <a:ln>
            <a:noFill/>
          </a:ln>
        </p:spPr>
      </p:pic>
    </p:spTree>
    <p:extLst>
      <p:ext uri="{BB962C8B-B14F-4D97-AF65-F5344CB8AC3E}">
        <p14:creationId xmlns:p14="http://schemas.microsoft.com/office/powerpoint/2010/main" val="1108588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3" y="2007"/>
            <a:ext cx="12165839" cy="6853993"/>
          </a:xfrm>
          <a:prstGeom prst="rect">
            <a:avLst/>
          </a:prstGeom>
          <a:noFill/>
          <a:ln>
            <a:noFill/>
          </a:ln>
        </p:spPr>
      </p:pic>
      <p:sp>
        <p:nvSpPr>
          <p:cNvPr id="37" name="Google Shape;37;p10"/>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4/20/2022</a:t>
            </a:fld>
            <a:endParaRPr lang="en-US"/>
          </a:p>
        </p:txBody>
      </p:sp>
      <p:sp>
        <p:nvSpPr>
          <p:cNvPr id="38" name="Google Shape;38;p10"/>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789318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9" y="-68826"/>
            <a:ext cx="12513464" cy="7000539"/>
          </a:xfrm>
          <a:prstGeom prst="rect">
            <a:avLst/>
          </a:prstGeom>
          <a:noFill/>
          <a:ln>
            <a:noFill/>
          </a:ln>
        </p:spPr>
      </p:pic>
      <p:sp>
        <p:nvSpPr>
          <p:cNvPr id="46" name="Google Shape;46;p11"/>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4/20/2022</a:t>
            </a:fld>
            <a:endParaRPr lang="en-US"/>
          </a:p>
        </p:txBody>
      </p:sp>
      <p:sp>
        <p:nvSpPr>
          <p:cNvPr id="47" name="Google Shape;47;p11"/>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9"/>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356556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5551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81268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54988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3326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9292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111014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304181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26042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02176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470501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792926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4/20/2022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432077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4/20/2022</a:t>
            </a:fld>
            <a:endParaRPr lang="en-US"/>
          </a:p>
        </p:txBody>
      </p:sp>
      <p:sp>
        <p:nvSpPr>
          <p:cNvPr id="16" name="Google Shape;16;p7"/>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5" y="1930595"/>
            <a:ext cx="852023" cy="852023"/>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6" y="136529"/>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2738515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4/20/2022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94715586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4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1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1277349" y="1679860"/>
            <a:ext cx="9845965" cy="2337178"/>
          </a:xfrm>
          <a:prstGeom prst="rect">
            <a:avLst/>
          </a:prstGeom>
        </p:spPr>
        <p:txBody>
          <a:bodyPr wrap="none">
            <a:spAutoFit/>
          </a:bodyPr>
          <a:lstStyle/>
          <a:p>
            <a:pPr algn="ctr" defTabSz="914104">
              <a:lnSpc>
                <a:spcPct val="150000"/>
              </a:lnSpc>
              <a:defRPr/>
            </a:pPr>
            <a:r>
              <a:rPr lang="en-US" sz="5200" b="1" dirty="0" err="1">
                <a:solidFill>
                  <a:srgbClr val="002060"/>
                </a:solidFill>
                <a:latin typeface="UTM Avo" panose="02040603050506020204" pitchFamily="18" charset="0"/>
                <a:cs typeface="Arial" panose="020B0604020202020204" pitchFamily="34" charset="0"/>
              </a:rPr>
              <a:t>Tuần</a:t>
            </a:r>
            <a:r>
              <a:rPr lang="en-US" sz="5200" b="1" dirty="0">
                <a:solidFill>
                  <a:srgbClr val="002060"/>
                </a:solidFill>
                <a:latin typeface="UTM Avo" panose="02040603050506020204" pitchFamily="18" charset="0"/>
                <a:cs typeface="Arial" panose="020B0604020202020204" pitchFamily="34" charset="0"/>
              </a:rPr>
              <a:t> 34</a:t>
            </a:r>
          </a:p>
          <a:p>
            <a:pPr algn="ctr" defTabSz="914104">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đọc</a:t>
            </a:r>
            <a:r>
              <a:rPr lang="en-US" sz="5200" b="1" dirty="0">
                <a:solidFill>
                  <a:srgbClr val="FF0000"/>
                </a:solidFill>
                <a:latin typeface="UTM Avo" panose="02040603050506020204" pitchFamily="18" charset="0"/>
                <a:cs typeface="Arial" panose="020B0604020202020204" pitchFamily="34" charset="0"/>
              </a:rPr>
              <a:t> 1: </a:t>
            </a:r>
            <a:r>
              <a:rPr lang="en-US" sz="5200" b="1" dirty="0" err="1">
                <a:solidFill>
                  <a:srgbClr val="FF0000"/>
                </a:solidFill>
                <a:latin typeface="UTM Avo" panose="02040603050506020204" pitchFamily="18" charset="0"/>
                <a:cs typeface="Arial" panose="020B0604020202020204" pitchFamily="34" charset="0"/>
              </a:rPr>
              <a:t>Bóp</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nát</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quả</a:t>
            </a:r>
            <a:r>
              <a:rPr lang="en-US" sz="5200" b="1" dirty="0">
                <a:solidFill>
                  <a:srgbClr val="FF0000"/>
                </a:solidFill>
                <a:latin typeface="UTM Avo" panose="02040603050506020204" pitchFamily="18" charset="0"/>
                <a:cs typeface="Arial" panose="020B0604020202020204" pitchFamily="34" charset="0"/>
              </a:rPr>
              <a:t> cam</a:t>
            </a:r>
          </a:p>
        </p:txBody>
      </p:sp>
      <p:sp>
        <p:nvSpPr>
          <p:cNvPr id="4" name="Rectangle 3">
            <a:extLst>
              <a:ext uri="{FF2B5EF4-FFF2-40B4-BE49-F238E27FC236}">
                <a16:creationId xmlns:a16="http://schemas.microsoft.com/office/drawing/2014/main" id="{508EF6DA-C8F1-435A-8108-A2019195E96B}"/>
              </a:ext>
            </a:extLst>
          </p:cNvPr>
          <p:cNvSpPr/>
          <p:nvPr/>
        </p:nvSpPr>
        <p:spPr>
          <a:xfrm>
            <a:off x="9481192" y="453"/>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00" y="579572"/>
            <a:ext cx="990976"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874E0E-4EA5-4539-AE63-531CEF7166D7}"/>
              </a:ext>
            </a:extLst>
          </p:cNvPr>
          <p:cNvPicPr>
            <a:picLocks noChangeAspect="1"/>
          </p:cNvPicPr>
          <p:nvPr/>
        </p:nvPicPr>
        <p:blipFill rotWithShape="1">
          <a:blip r:embed="rId2">
            <a:extLst>
              <a:ext uri="{28A0092B-C50C-407E-A947-70E740481C1C}">
                <a14:useLocalDpi xmlns:a14="http://schemas.microsoft.com/office/drawing/2010/main" val="0"/>
              </a:ext>
            </a:extLst>
          </a:blip>
          <a:srcRect l="25385" r="15400" b="6796"/>
          <a:stretch/>
        </p:blipFill>
        <p:spPr>
          <a:xfrm>
            <a:off x="-356684" y="743744"/>
            <a:ext cx="3045763" cy="4793952"/>
          </a:xfrm>
          <a:prstGeom prst="rect">
            <a:avLst/>
          </a:prstGeom>
        </p:spPr>
      </p:pic>
      <p:pic>
        <p:nvPicPr>
          <p:cNvPr id="5" name="Picture 4">
            <a:extLst>
              <a:ext uri="{FF2B5EF4-FFF2-40B4-BE49-F238E27FC236}">
                <a16:creationId xmlns:a16="http://schemas.microsoft.com/office/drawing/2014/main" id="{56CFF24D-FF15-4C68-80C2-120CDC9F7B63}"/>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981201" y="-184838"/>
            <a:ext cx="7635240" cy="7271438"/>
          </a:xfrm>
          <a:prstGeom prst="rect">
            <a:avLst/>
          </a:prstGeom>
        </p:spPr>
      </p:pic>
      <p:pic>
        <p:nvPicPr>
          <p:cNvPr id="6" name="Picture 5">
            <a:extLst>
              <a:ext uri="{FF2B5EF4-FFF2-40B4-BE49-F238E27FC236}">
                <a16:creationId xmlns:a16="http://schemas.microsoft.com/office/drawing/2014/main" id="{DF71A913-3563-491C-A410-4A5C7B19CD1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8691169" y="4404360"/>
            <a:ext cx="2610189" cy="2344867"/>
          </a:xfrm>
          <a:prstGeom prst="rect">
            <a:avLst/>
          </a:prstGeom>
        </p:spPr>
      </p:pic>
      <p:sp>
        <p:nvSpPr>
          <p:cNvPr id="7" name="TextBox 6">
            <a:extLst>
              <a:ext uri="{FF2B5EF4-FFF2-40B4-BE49-F238E27FC236}">
                <a16:creationId xmlns:a16="http://schemas.microsoft.com/office/drawing/2014/main" id="{18C1B58B-484A-4C3F-9600-FD803F0861FF}"/>
              </a:ext>
            </a:extLst>
          </p:cNvPr>
          <p:cNvSpPr txBox="1"/>
          <p:nvPr/>
        </p:nvSpPr>
        <p:spPr>
          <a:xfrm>
            <a:off x="3719222" y="3471663"/>
            <a:ext cx="4368504"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0" b="1" dirty="0">
                <a:solidFill>
                  <a:srgbClr val="FF0000"/>
                </a:solidFill>
                <a:effectLst>
                  <a:outerShdw blurRad="38100" dist="38100" dir="2700000" algn="tl">
                    <a:srgbClr val="000000">
                      <a:alpha val="43137"/>
                    </a:srgbClr>
                  </a:outerShdw>
                </a:effectLst>
                <a:latin typeface="UTM Avo"/>
                <a:cs typeface="Times New Roman" panose="02020603050405020304" pitchFamily="18" charset="0"/>
              </a:rPr>
              <a:t>CHIA SẺ</a:t>
            </a:r>
            <a:endParaRPr kumimoji="0" lang="en-US" sz="8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vo"/>
              <a:cs typeface="Times New Roman" panose="02020603050405020304" pitchFamily="18" charset="0"/>
            </a:endParaRPr>
          </a:p>
        </p:txBody>
      </p:sp>
    </p:spTree>
    <p:extLst>
      <p:ext uri="{BB962C8B-B14F-4D97-AF65-F5344CB8AC3E}">
        <p14:creationId xmlns:p14="http://schemas.microsoft.com/office/powerpoint/2010/main" val="827083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 calcmode="lin" valueType="num">
                                      <p:cBhvr>
                                        <p:cTn id="2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2"/>
          <a:stretch>
            <a:fillRect/>
          </a:stretch>
        </p:blipFill>
        <p:spPr>
          <a:xfrm>
            <a:off x="0" y="404734"/>
            <a:ext cx="12192000" cy="6453266"/>
          </a:xfrm>
          <a:prstGeom prst="rect">
            <a:avLst/>
          </a:prstGeom>
        </p:spPr>
      </p:pic>
      <p:pic>
        <p:nvPicPr>
          <p:cNvPr id="3" name="Picture 2">
            <a:extLst>
              <a:ext uri="{FF2B5EF4-FFF2-40B4-BE49-F238E27FC236}">
                <a16:creationId xmlns:a16="http://schemas.microsoft.com/office/drawing/2014/main" id="{5A5499AA-C753-42BD-BD95-8D99F30D1286}"/>
              </a:ext>
            </a:extLst>
          </p:cNvPr>
          <p:cNvPicPr>
            <a:picLocks noChangeAspect="1"/>
          </p:cNvPicPr>
          <p:nvPr/>
        </p:nvPicPr>
        <p:blipFill rotWithShape="1">
          <a:blip r:embed="rId3">
            <a:extLst>
              <a:ext uri="{28A0092B-C50C-407E-A947-70E740481C1C}">
                <a14:useLocalDpi xmlns:a14="http://schemas.microsoft.com/office/drawing/2010/main" val="0"/>
              </a:ext>
            </a:extLst>
          </a:blip>
          <a:srcRect t="11585" b="8853"/>
          <a:stretch/>
        </p:blipFill>
        <p:spPr>
          <a:xfrm>
            <a:off x="0" y="404734"/>
            <a:ext cx="12192000" cy="6453266"/>
          </a:xfrm>
          <a:prstGeom prst="rect">
            <a:avLst/>
          </a:prstGeom>
        </p:spPr>
      </p:pic>
    </p:spTree>
    <p:extLst>
      <p:ext uri="{BB962C8B-B14F-4D97-AF65-F5344CB8AC3E}">
        <p14:creationId xmlns:p14="http://schemas.microsoft.com/office/powerpoint/2010/main" val="1306646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BAEC6-BD0B-49FC-BEB0-87C47D93045A}"/>
              </a:ext>
            </a:extLst>
          </p:cNvPr>
          <p:cNvPicPr>
            <a:picLocks noChangeAspect="1"/>
          </p:cNvPicPr>
          <p:nvPr/>
        </p:nvPicPr>
        <p:blipFill rotWithShape="1">
          <a:blip r:embed="rId2"/>
          <a:srcRect l="8864" t="12668" r="48863" b="44098"/>
          <a:stretch/>
        </p:blipFill>
        <p:spPr>
          <a:xfrm>
            <a:off x="1" y="532783"/>
            <a:ext cx="3374352" cy="2317175"/>
          </a:xfrm>
          <a:prstGeom prst="rect">
            <a:avLst/>
          </a:prstGeom>
        </p:spPr>
      </p:pic>
      <p:pic>
        <p:nvPicPr>
          <p:cNvPr id="3" name="Picture 2">
            <a:extLst>
              <a:ext uri="{FF2B5EF4-FFF2-40B4-BE49-F238E27FC236}">
                <a16:creationId xmlns:a16="http://schemas.microsoft.com/office/drawing/2014/main" id="{90A687CD-768D-4019-954C-20B3BA1C02ED}"/>
              </a:ext>
            </a:extLst>
          </p:cNvPr>
          <p:cNvPicPr>
            <a:picLocks noChangeAspect="1"/>
          </p:cNvPicPr>
          <p:nvPr/>
        </p:nvPicPr>
        <p:blipFill rotWithShape="1">
          <a:blip r:embed="rId2"/>
          <a:srcRect l="51591" t="15456" r="6931" b="44098"/>
          <a:stretch/>
        </p:blipFill>
        <p:spPr>
          <a:xfrm>
            <a:off x="1" y="2773758"/>
            <a:ext cx="3511826" cy="1967345"/>
          </a:xfrm>
          <a:prstGeom prst="rect">
            <a:avLst/>
          </a:prstGeom>
        </p:spPr>
      </p:pic>
      <p:pic>
        <p:nvPicPr>
          <p:cNvPr id="4" name="Picture 3">
            <a:extLst>
              <a:ext uri="{FF2B5EF4-FFF2-40B4-BE49-F238E27FC236}">
                <a16:creationId xmlns:a16="http://schemas.microsoft.com/office/drawing/2014/main" id="{1A7B7F2C-834A-41EF-A1E2-D691C5C98EC2}"/>
              </a:ext>
            </a:extLst>
          </p:cNvPr>
          <p:cNvPicPr>
            <a:picLocks noChangeAspect="1"/>
          </p:cNvPicPr>
          <p:nvPr/>
        </p:nvPicPr>
        <p:blipFill rotWithShape="1">
          <a:blip r:embed="rId2"/>
          <a:srcRect l="29316" t="58180" r="29206" b="-1758"/>
          <a:stretch/>
        </p:blipFill>
        <p:spPr>
          <a:xfrm>
            <a:off x="0" y="4741103"/>
            <a:ext cx="3374352" cy="2119745"/>
          </a:xfrm>
          <a:prstGeom prst="rect">
            <a:avLst/>
          </a:prstGeom>
        </p:spPr>
      </p:pic>
      <p:sp>
        <p:nvSpPr>
          <p:cNvPr id="6" name="TextBox 5">
            <a:extLst>
              <a:ext uri="{FF2B5EF4-FFF2-40B4-BE49-F238E27FC236}">
                <a16:creationId xmlns:a16="http://schemas.microsoft.com/office/drawing/2014/main" id="{BD81F851-F200-459D-B57E-0CBAD2215632}"/>
              </a:ext>
            </a:extLst>
          </p:cNvPr>
          <p:cNvSpPr txBox="1"/>
          <p:nvPr/>
        </p:nvSpPr>
        <p:spPr>
          <a:xfrm>
            <a:off x="3511828" y="1039584"/>
            <a:ext cx="8527771" cy="1015663"/>
          </a:xfrm>
          <a:prstGeom prst="rect">
            <a:avLst/>
          </a:prstGeom>
          <a:noFill/>
        </p:spPr>
        <p:txBody>
          <a:bodyPr wrap="square" rtlCol="0">
            <a:spAutoFit/>
          </a:bodyPr>
          <a:lstStyle/>
          <a:p>
            <a:pPr algn="just"/>
            <a:r>
              <a:rPr lang="en-US" sz="3000">
                <a:solidFill>
                  <a:schemeClr val="accent1"/>
                </a:solidFill>
              </a:rPr>
              <a:t>Tranh 1: Các bạn đang tung tăng tới trường, trông các bạn rất vui vẻ, hạnh phúc.</a:t>
            </a:r>
          </a:p>
        </p:txBody>
      </p:sp>
      <p:sp>
        <p:nvSpPr>
          <p:cNvPr id="7" name="TextBox 6">
            <a:extLst>
              <a:ext uri="{FF2B5EF4-FFF2-40B4-BE49-F238E27FC236}">
                <a16:creationId xmlns:a16="http://schemas.microsoft.com/office/drawing/2014/main" id="{E4DDA3AE-F2E4-45FB-8EB3-F90836685422}"/>
              </a:ext>
            </a:extLst>
          </p:cNvPr>
          <p:cNvSpPr txBox="1"/>
          <p:nvPr/>
        </p:nvSpPr>
        <p:spPr>
          <a:xfrm>
            <a:off x="3511827" y="3234728"/>
            <a:ext cx="8527771" cy="1015663"/>
          </a:xfrm>
          <a:prstGeom prst="rect">
            <a:avLst/>
          </a:prstGeom>
          <a:noFill/>
        </p:spPr>
        <p:txBody>
          <a:bodyPr wrap="square" rtlCol="0">
            <a:spAutoFit/>
          </a:bodyPr>
          <a:lstStyle/>
          <a:p>
            <a:pPr algn="just"/>
            <a:r>
              <a:rPr lang="en-US" sz="3000">
                <a:solidFill>
                  <a:schemeClr val="accent1"/>
                </a:solidFill>
              </a:rPr>
              <a:t>Tranh 2: Các bạn nhỏ mặc áo quốc kì, đang đặt tay lên ngực, hát Quốc ca Việt Nam.</a:t>
            </a:r>
          </a:p>
        </p:txBody>
      </p:sp>
      <p:sp>
        <p:nvSpPr>
          <p:cNvPr id="8" name="TextBox 7">
            <a:extLst>
              <a:ext uri="{FF2B5EF4-FFF2-40B4-BE49-F238E27FC236}">
                <a16:creationId xmlns:a16="http://schemas.microsoft.com/office/drawing/2014/main" id="{33B6AE3A-BE1B-4716-9672-4A933BB4DD66}"/>
              </a:ext>
            </a:extLst>
          </p:cNvPr>
          <p:cNvSpPr txBox="1"/>
          <p:nvPr/>
        </p:nvSpPr>
        <p:spPr>
          <a:xfrm>
            <a:off x="3664229" y="5309554"/>
            <a:ext cx="8527771" cy="1015663"/>
          </a:xfrm>
          <a:prstGeom prst="rect">
            <a:avLst/>
          </a:prstGeom>
          <a:noFill/>
        </p:spPr>
        <p:txBody>
          <a:bodyPr wrap="square" rtlCol="0">
            <a:spAutoFit/>
          </a:bodyPr>
          <a:lstStyle/>
          <a:p>
            <a:pPr algn="just"/>
            <a:r>
              <a:rPr lang="en-US" sz="3000">
                <a:solidFill>
                  <a:schemeClr val="accent1"/>
                </a:solidFill>
              </a:rPr>
              <a:t>Tranh 3: Các bạn nhỏ đang chơi trò chơi tập tầm vông.</a:t>
            </a:r>
          </a:p>
        </p:txBody>
      </p:sp>
    </p:spTree>
    <p:extLst>
      <p:ext uri="{BB962C8B-B14F-4D97-AF65-F5344CB8AC3E}">
        <p14:creationId xmlns:p14="http://schemas.microsoft.com/office/powerpoint/2010/main" val="246692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4"/>
          <a:stretch>
            <a:fillRect/>
          </a:stretch>
        </p:blipFill>
        <p:spPr>
          <a:xfrm>
            <a:off x="0" y="404734"/>
            <a:ext cx="12192000" cy="6453266"/>
          </a:xfrm>
          <a:prstGeom prst="rect">
            <a:avLst/>
          </a:prstGeom>
        </p:spPr>
      </p:pic>
      <p:pic>
        <p:nvPicPr>
          <p:cNvPr id="3" name="Picture 2">
            <a:extLst>
              <a:ext uri="{FF2B5EF4-FFF2-40B4-BE49-F238E27FC236}">
                <a16:creationId xmlns:a16="http://schemas.microsoft.com/office/drawing/2014/main" id="{6BF60444-9B46-4461-814E-B50DB52C605A}"/>
              </a:ext>
            </a:extLst>
          </p:cNvPr>
          <p:cNvPicPr>
            <a:picLocks noChangeAspect="1"/>
          </p:cNvPicPr>
          <p:nvPr/>
        </p:nvPicPr>
        <p:blipFill rotWithShape="1">
          <a:blip r:embed="rId5">
            <a:extLst>
              <a:ext uri="{28A0092B-C50C-407E-A947-70E740481C1C}">
                <a14:useLocalDpi xmlns:a14="http://schemas.microsoft.com/office/drawing/2010/main" val="0"/>
              </a:ext>
            </a:extLst>
          </a:blip>
          <a:srcRect t="5779"/>
          <a:stretch/>
        </p:blipFill>
        <p:spPr>
          <a:xfrm>
            <a:off x="0" y="404734"/>
            <a:ext cx="12192000" cy="4260031"/>
          </a:xfrm>
          <a:prstGeom prst="rect">
            <a:avLst/>
          </a:prstGeom>
        </p:spPr>
      </p:pic>
      <p:sp>
        <p:nvSpPr>
          <p:cNvPr id="5" name="TextBox 4">
            <a:extLst>
              <a:ext uri="{FF2B5EF4-FFF2-40B4-BE49-F238E27FC236}">
                <a16:creationId xmlns:a16="http://schemas.microsoft.com/office/drawing/2014/main" id="{5C94D99A-A77D-4A81-9C73-936681392719}"/>
              </a:ext>
            </a:extLst>
          </p:cNvPr>
          <p:cNvSpPr txBox="1"/>
          <p:nvPr/>
        </p:nvSpPr>
        <p:spPr>
          <a:xfrm>
            <a:off x="675861" y="5016094"/>
            <a:ext cx="10972800" cy="1384995"/>
          </a:xfrm>
          <a:prstGeom prst="rect">
            <a:avLst/>
          </a:prstGeom>
          <a:solidFill>
            <a:schemeClr val="bg1"/>
          </a:solidFill>
        </p:spPr>
        <p:txBody>
          <a:bodyPr wrap="square" rtlCol="0">
            <a:spAutoFit/>
          </a:bodyPr>
          <a:lstStyle/>
          <a:p>
            <a:pPr indent="457200" algn="just"/>
            <a:r>
              <a:rPr lang="en-US" sz="2800"/>
              <a:t>Người anh hùng nhỏ tuổi trong truyện này là Trần Quốc Toản. Trần Quốc Toản là một anh hùng thiếu niên đã lập nhiều chiến công chống giặc ngoại xâm.</a:t>
            </a:r>
          </a:p>
        </p:txBody>
      </p:sp>
      <p:pic>
        <p:nvPicPr>
          <p:cNvPr id="6" name="TQT11">
            <a:hlinkClick r:id="" action="ppaction://media"/>
            <a:extLst>
              <a:ext uri="{FF2B5EF4-FFF2-40B4-BE49-F238E27FC236}">
                <a16:creationId xmlns:a16="http://schemas.microsoft.com/office/drawing/2014/main" id="{E727D489-D502-4236-BAE9-C53BB5B4B9BC}"/>
              </a:ext>
            </a:extLst>
          </p:cNvPr>
          <p:cNvPicPr>
            <a:picLocks noChangeAspect="1"/>
          </p:cNvPicPr>
          <p:nvPr>
            <a:videoFile r:link="rId1"/>
            <p:extLst>
              <p:ext uri="{DAA4B4D4-6D71-4841-9C94-3DE7FCFB9230}">
                <p14:media xmlns:p14="http://schemas.microsoft.com/office/powerpoint/2010/main" r:embed="rId2">
                  <p14:trim end="1242"/>
                </p14:media>
              </p:ext>
            </p:extLst>
          </p:nvPr>
        </p:nvPicPr>
        <p:blipFill rotWithShape="1">
          <a:blip r:embed="rId6"/>
          <a:srcRect r="16880"/>
          <a:stretch>
            <a:fillRect/>
          </a:stretch>
        </p:blipFill>
        <p:spPr>
          <a:xfrm>
            <a:off x="2446193" y="961645"/>
            <a:ext cx="7238134" cy="3597538"/>
          </a:xfrm>
          <a:prstGeom prst="rect">
            <a:avLst/>
          </a:prstGeom>
        </p:spPr>
      </p:pic>
    </p:spTree>
    <p:extLst>
      <p:ext uri="{BB962C8B-B14F-4D97-AF65-F5344CB8AC3E}">
        <p14:creationId xmlns:p14="http://schemas.microsoft.com/office/powerpoint/2010/main" val="358168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fill="hold" display="0">
                  <p:stCondLst>
                    <p:cond delay="indefinite"/>
                  </p:stCondLst>
                </p:cTn>
                <p:tgtEl>
                  <p:spTgt spid="6"/>
                </p:tgtEl>
              </p:cMediaNode>
            </p:video>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C4D101-8046-4866-8136-43A0CCB045FD}"/>
              </a:ext>
            </a:extLst>
          </p:cNvPr>
          <p:cNvSpPr/>
          <p:nvPr/>
        </p:nvSpPr>
        <p:spPr>
          <a:xfrm>
            <a:off x="2074711" y="665992"/>
            <a:ext cx="6878806" cy="646331"/>
          </a:xfrm>
          <a:prstGeom prst="rect">
            <a:avLst/>
          </a:prstGeom>
        </p:spPr>
        <p:txBody>
          <a:bodyPr wrap="none">
            <a:spAutoFit/>
          </a:bodyPr>
          <a:lstStyle/>
          <a:p>
            <a:pPr algn="ctr"/>
            <a:r>
              <a:rPr lang="en-US" sz="3600" b="1">
                <a:solidFill>
                  <a:srgbClr val="FF0000"/>
                </a:solidFill>
                <a:latin typeface="+mj-lt"/>
                <a:cs typeface="Arial" panose="020B0604020202020204" pitchFamily="34" charset="0"/>
              </a:rPr>
              <a:t>Bài đọc 1: Bóp nát quả cam</a:t>
            </a:r>
            <a:endParaRPr lang="en-US" sz="3600" b="1" dirty="0">
              <a:solidFill>
                <a:srgbClr val="FF0000"/>
              </a:solidFill>
              <a:latin typeface="+mj-lt"/>
              <a:cs typeface="Arial" panose="020B0604020202020204" pitchFamily="34" charset="0"/>
            </a:endParaRPr>
          </a:p>
        </p:txBody>
      </p:sp>
      <p:pic>
        <p:nvPicPr>
          <p:cNvPr id="3" name="Picture 2">
            <a:extLst>
              <a:ext uri="{FF2B5EF4-FFF2-40B4-BE49-F238E27FC236}">
                <a16:creationId xmlns:a16="http://schemas.microsoft.com/office/drawing/2014/main" id="{0C8E92B1-75E0-4CDB-ACAB-F6EDE1ECA669}"/>
              </a:ext>
            </a:extLst>
          </p:cNvPr>
          <p:cNvPicPr>
            <a:picLocks noChangeAspect="1"/>
          </p:cNvPicPr>
          <p:nvPr/>
        </p:nvPicPr>
        <p:blipFill rotWithShape="1">
          <a:blip r:embed="rId2">
            <a:extLst>
              <a:ext uri="{28A0092B-C50C-407E-A947-70E740481C1C}">
                <a14:useLocalDpi xmlns:a14="http://schemas.microsoft.com/office/drawing/2010/main" val="0"/>
              </a:ext>
            </a:extLst>
          </a:blip>
          <a:srcRect t="17172" b="56162"/>
          <a:stretch/>
        </p:blipFill>
        <p:spPr>
          <a:xfrm>
            <a:off x="85684" y="1814944"/>
            <a:ext cx="12106316" cy="4585856"/>
          </a:xfrm>
          <a:prstGeom prst="rect">
            <a:avLst/>
          </a:prstGeom>
        </p:spPr>
      </p:pic>
    </p:spTree>
    <p:extLst>
      <p:ext uri="{BB962C8B-B14F-4D97-AF65-F5344CB8AC3E}">
        <p14:creationId xmlns:p14="http://schemas.microsoft.com/office/powerpoint/2010/main" val="2571072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198782" y="1102578"/>
            <a:ext cx="11873947" cy="5755422"/>
          </a:xfrm>
          <a:prstGeom prst="rect">
            <a:avLst/>
          </a:prstGeom>
          <a:noFill/>
        </p:spPr>
        <p:txBody>
          <a:bodyPr wrap="square">
            <a:spAutoFit/>
          </a:bodyPr>
          <a:lstStyle/>
          <a:p>
            <a:pPr indent="457200" algn="just">
              <a:spcBef>
                <a:spcPts val="600"/>
              </a:spcBef>
              <a:spcAft>
                <a:spcPts val="600"/>
              </a:spcAft>
            </a:pPr>
            <a:r>
              <a:rPr lang="vi-VN" sz="2400"/>
              <a:t>1</a:t>
            </a:r>
            <a:r>
              <a:rPr lang="vi-VN" sz="2800"/>
              <a:t>. Giặc Nguyên cho sứ thần sang</a:t>
            </a:r>
            <a:r>
              <a:rPr lang="en-US" sz="2800"/>
              <a:t>,</a:t>
            </a:r>
            <a:r>
              <a:rPr lang="vi-VN" sz="2800"/>
              <a:t> giả vờ mượn đường để xâm chiếm nước ta. Trần Quốc Toản vô cùng căm giận.</a:t>
            </a:r>
            <a:endParaRPr lang="en-US" sz="2800"/>
          </a:p>
          <a:p>
            <a:pPr algn="just">
              <a:spcBef>
                <a:spcPts val="600"/>
              </a:spcBef>
              <a:spcAft>
                <a:spcPts val="600"/>
              </a:spcAft>
            </a:pPr>
            <a:endParaRPr lang="en-US" sz="2800"/>
          </a:p>
          <a:p>
            <a:pPr algn="just">
              <a:spcBef>
                <a:spcPts val="600"/>
              </a:spcBef>
              <a:spcAft>
                <a:spcPts val="600"/>
              </a:spcAft>
            </a:pPr>
            <a:endParaRPr lang="en-US" sz="2800"/>
          </a:p>
          <a:p>
            <a:pPr algn="just">
              <a:spcBef>
                <a:spcPts val="600"/>
              </a:spcBef>
              <a:spcAft>
                <a:spcPts val="600"/>
              </a:spcAft>
            </a:pPr>
            <a:endParaRPr lang="en-US" sz="2800"/>
          </a:p>
          <a:p>
            <a:pPr algn="just">
              <a:spcBef>
                <a:spcPts val="600"/>
              </a:spcBef>
              <a:spcAft>
                <a:spcPts val="600"/>
              </a:spcAft>
            </a:pPr>
            <a:endParaRPr lang="en-US" sz="2800"/>
          </a:p>
          <a:p>
            <a:pPr algn="just">
              <a:spcBef>
                <a:spcPts val="600"/>
              </a:spcBef>
              <a:spcAft>
                <a:spcPts val="600"/>
              </a:spcAft>
            </a:pPr>
            <a:endParaRPr lang="en-US" sz="2800"/>
          </a:p>
          <a:p>
            <a:pPr indent="457200" algn="just">
              <a:spcBef>
                <a:spcPts val="600"/>
              </a:spcBef>
              <a:spcAft>
                <a:spcPts val="600"/>
              </a:spcAft>
            </a:pPr>
            <a:r>
              <a:rPr lang="vi-VN" sz="2800"/>
              <a:t>2. Sáng nay, biết Vua họp bàn việc nước ở dưới thuyền rồng, Quốc Toản quyết đợi gặp Vua để nói hai tiếng "xin đánh". Đợi từ sáng đến trưa, vẫn không gặp được, cậu bèn liều chết xô mấy người lính gác ngã chúi, xăm xăm xuống bến. </a:t>
            </a:r>
            <a:endParaRPr kumimoji="0" lang="vi-VN" sz="2800" b="0" i="0" u="none" strike="noStrike" kern="1200" cap="none" spc="0" normalizeH="0" baseline="0" noProof="0">
              <a:ln>
                <a:noFill/>
              </a:ln>
              <a:solidFill>
                <a:srgbClr val="000000"/>
              </a:solidFill>
              <a:effectLst/>
              <a:uLnTx/>
              <a:uFillTx/>
            </a:endParaRPr>
          </a:p>
        </p:txBody>
      </p:sp>
      <p:sp>
        <p:nvSpPr>
          <p:cNvPr id="9" name="Rectangle 8">
            <a:extLst>
              <a:ext uri="{FF2B5EF4-FFF2-40B4-BE49-F238E27FC236}">
                <a16:creationId xmlns:a16="http://schemas.microsoft.com/office/drawing/2014/main" id="{59DCB2E2-A0CE-45A9-88DC-8D6DFBEE686F}"/>
              </a:ext>
            </a:extLst>
          </p:cNvPr>
          <p:cNvSpPr/>
          <p:nvPr/>
        </p:nvSpPr>
        <p:spPr>
          <a:xfrm>
            <a:off x="4161020" y="424198"/>
            <a:ext cx="3869969"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srgbClr val="FF0000"/>
                </a:solidFill>
                <a:latin typeface="UTM Avo"/>
                <a:cs typeface="Arial" panose="020B0604020202020204" pitchFamily="34" charset="0"/>
              </a:rPr>
              <a:t>Bóp nát quả cam</a:t>
            </a:r>
            <a:endParaRPr kumimoji="0" lang="en-US" sz="3200" b="1" i="0" u="none" strike="noStrike" kern="1200" cap="none" spc="0" normalizeH="0" baseline="0" noProof="0" dirty="0">
              <a:ln>
                <a:noFill/>
              </a:ln>
              <a:solidFill>
                <a:srgbClr val="FF0000"/>
              </a:solidFill>
              <a:effectLst/>
              <a:uLnTx/>
              <a:uFillTx/>
              <a:latin typeface="UTM Avo"/>
              <a:ea typeface="+mn-ea"/>
              <a:cs typeface="Arial" panose="020B0604020202020204" pitchFamily="34" charset="0"/>
            </a:endParaRPr>
          </a:p>
        </p:txBody>
      </p:sp>
      <p:pic>
        <p:nvPicPr>
          <p:cNvPr id="12" name="Picture 11">
            <a:extLst>
              <a:ext uri="{FF2B5EF4-FFF2-40B4-BE49-F238E27FC236}">
                <a16:creationId xmlns:a16="http://schemas.microsoft.com/office/drawing/2014/main" id="{2F411DF6-D30C-4B87-82BE-A1BBB129D1B4}"/>
              </a:ext>
            </a:extLst>
          </p:cNvPr>
          <p:cNvPicPr>
            <a:picLocks noChangeAspect="1"/>
          </p:cNvPicPr>
          <p:nvPr/>
        </p:nvPicPr>
        <p:blipFill rotWithShape="1">
          <a:blip r:embed="rId2">
            <a:extLst>
              <a:ext uri="{28A0092B-C50C-407E-A947-70E740481C1C}">
                <a14:useLocalDpi xmlns:a14="http://schemas.microsoft.com/office/drawing/2010/main" val="0"/>
              </a:ext>
            </a:extLst>
          </a:blip>
          <a:srcRect l="16054" t="17172" r="16131" b="56162"/>
          <a:stretch/>
        </p:blipFill>
        <p:spPr>
          <a:xfrm>
            <a:off x="2923912" y="2228021"/>
            <a:ext cx="5417127" cy="2688536"/>
          </a:xfrm>
          <a:prstGeom prst="rect">
            <a:avLst/>
          </a:prstGeom>
        </p:spPr>
      </p:pic>
    </p:spTree>
    <p:extLst>
      <p:ext uri="{BB962C8B-B14F-4D97-AF65-F5344CB8AC3E}">
        <p14:creationId xmlns:p14="http://schemas.microsoft.com/office/powerpoint/2010/main" val="398215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119270" y="428178"/>
            <a:ext cx="11926956" cy="6340197"/>
          </a:xfrm>
          <a:prstGeom prst="rect">
            <a:avLst/>
          </a:prstGeom>
          <a:noFill/>
        </p:spPr>
        <p:txBody>
          <a:bodyPr wrap="square">
            <a:spAutoFit/>
          </a:bodyPr>
          <a:lstStyle/>
          <a:p>
            <a:pPr marR="0" lvl="0" indent="457200" algn="just" defTabSz="9144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rPr>
              <a:t>3. Vừa lúc ấy, Vua cùng các vương hầu ra ngoài mui thuyền.  </a:t>
            </a:r>
          </a:p>
          <a:p>
            <a:pPr marR="0" lvl="0" indent="457200" algn="just" defTabSz="9144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rPr>
              <a:t>Quốc Toản bèn chạy đến, quỳ xuống tâu:</a:t>
            </a:r>
          </a:p>
          <a:p>
            <a:pPr marR="0" lvl="0" indent="457200" algn="just" defTabSz="914400" rtl="0" eaLnBrk="1" fontAlgn="auto" latinLnBrk="0" hangingPunct="1">
              <a:lnSpc>
                <a:spcPct val="100000"/>
              </a:lnSpc>
              <a:spcBef>
                <a:spcPts val="600"/>
              </a:spcBef>
              <a:spcAft>
                <a:spcPts val="600"/>
              </a:spcAft>
              <a:buClrTx/>
              <a:buSzTx/>
              <a:tabLst/>
              <a:defRPr/>
            </a:pPr>
            <a:r>
              <a:rPr kumimoji="0" lang="en-US" sz="2800" b="0" i="0" u="none" strike="noStrike" kern="1200" cap="none" spc="0" normalizeH="0" baseline="0" noProof="0">
                <a:ln>
                  <a:noFill/>
                </a:ln>
                <a:solidFill>
                  <a:prstClr val="black"/>
                </a:solidFill>
                <a:effectLst/>
                <a:uLnTx/>
                <a:uFillTx/>
              </a:rPr>
              <a:t>- </a:t>
            </a:r>
            <a:r>
              <a:rPr kumimoji="0" lang="vi-VN" sz="2800" b="0" i="0" u="none" strike="noStrike" kern="1200" cap="none" spc="0" normalizeH="0" baseline="0" noProof="0">
                <a:ln>
                  <a:noFill/>
                </a:ln>
                <a:solidFill>
                  <a:prstClr val="black"/>
                </a:solidFill>
                <a:effectLst/>
                <a:uLnTx/>
                <a:uFillTx/>
              </a:rPr>
              <a:t>Cho giặc mượn đường là mất nước. Xin Bệ hạ cho đánh!</a:t>
            </a:r>
            <a:endParaRPr kumimoji="0" lang="en-US" sz="2800" b="0" i="0" u="none" strike="noStrike" kern="1200" cap="none" spc="0" normalizeH="0" baseline="0" noProof="0">
              <a:ln>
                <a:noFill/>
              </a:ln>
              <a:solidFill>
                <a:prstClr val="black"/>
              </a:solidFill>
              <a:effectLst/>
              <a:uLnTx/>
              <a:uFillTx/>
            </a:endParaRPr>
          </a:p>
          <a:p>
            <a:pPr marR="0" lvl="0" indent="457200" algn="just" defTabSz="914400" rtl="0" eaLnBrk="1" fontAlgn="auto" latinLnBrk="0" hangingPunct="1">
              <a:lnSpc>
                <a:spcPct val="100000"/>
              </a:lnSpc>
              <a:spcBef>
                <a:spcPts val="600"/>
              </a:spcBef>
              <a:spcAft>
                <a:spcPts val="600"/>
              </a:spcAft>
              <a:buClrTx/>
              <a:buSzTx/>
              <a:tabLst/>
              <a:defRPr/>
            </a:pPr>
            <a:r>
              <a:rPr kumimoji="0" lang="vi-VN" sz="2800" b="0" i="0" u="none" strike="noStrike" kern="1200" cap="none" spc="0" normalizeH="0" baseline="0" noProof="0">
                <a:ln>
                  <a:noFill/>
                </a:ln>
                <a:solidFill>
                  <a:prstClr val="black"/>
                </a:solidFill>
                <a:effectLst/>
                <a:uLnTx/>
                <a:uFillTx/>
              </a:rPr>
              <a:t>Vua truyền cho Quốc Toản đứng dậy, ôn tồn bảo:</a:t>
            </a:r>
          </a:p>
          <a:p>
            <a:pPr marR="0" lvl="0" indent="457200" algn="just" defTabSz="9144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rPr>
              <a:t>- Quốc Toản còn trẻ mà đã biết lo việc nước, ta có lời khen. </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rPr>
              <a:t>   Nói rồi, Vua ban cho Quốc Toản một quả cam.</a:t>
            </a:r>
          </a:p>
          <a:p>
            <a:pPr marR="0" lvl="0" indent="457200" algn="just" defTabSz="9144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rPr>
              <a:t>4. Quốc Toản tạ ơn Vua, chân bước lên bờ mà lòng ấm ức: "Vua ban cho cam quý nhưng xem ta như trẻ con, vẫn không cho dự bàn việc nước</a:t>
            </a:r>
            <a:r>
              <a:rPr kumimoji="0" lang="en-US" sz="2800" b="0" i="0" u="none" strike="noStrike" kern="1200" cap="none" spc="0" normalizeH="0" baseline="0" noProof="0">
                <a:ln>
                  <a:noFill/>
                </a:ln>
                <a:solidFill>
                  <a:prstClr val="black"/>
                </a:solidFill>
                <a:effectLst/>
                <a:uLnTx/>
                <a:uFillTx/>
              </a:rPr>
              <a:t>.</a:t>
            </a:r>
            <a:r>
              <a:rPr kumimoji="0" lang="vi-VN" sz="2800" b="0" i="0" u="none" strike="noStrike" kern="1200" cap="none" spc="0" normalizeH="0" baseline="0" noProof="0">
                <a:ln>
                  <a:noFill/>
                </a:ln>
                <a:solidFill>
                  <a:prstClr val="black"/>
                </a:solidFill>
                <a:effectLst/>
                <a:uLnTx/>
                <a:uFillTx/>
              </a:rPr>
              <a:t>". Nghĩ đến quân giặc đang lăm le đè đầu cưỡi cổ dân mình, cậu nghiến răng, hai bàn tay bóp chặt.</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rPr>
              <a:t>    </a:t>
            </a:r>
            <a:r>
              <a:rPr lang="en-US" sz="2800">
                <a:solidFill>
                  <a:prstClr val="black"/>
                </a:solidFill>
              </a:rPr>
              <a:t>M</a:t>
            </a:r>
            <a:r>
              <a:rPr kumimoji="0" lang="vi-VN" sz="2800" b="0" i="0" u="none" strike="noStrike" kern="1200" cap="none" spc="0" normalizeH="0" baseline="0" noProof="0">
                <a:ln>
                  <a:noFill/>
                </a:ln>
                <a:solidFill>
                  <a:prstClr val="black"/>
                </a:solidFill>
                <a:effectLst/>
                <a:uLnTx/>
                <a:uFillTx/>
              </a:rPr>
              <a:t>ọi người ùa tới. Cậu xòe bàn tay phả</a:t>
            </a:r>
            <a:r>
              <a:rPr kumimoji="0" lang="en-US" sz="2800" b="0" i="0" u="none" strike="noStrike" kern="1200" cap="none" spc="0" normalizeH="0" baseline="0" noProof="0">
                <a:ln>
                  <a:noFill/>
                </a:ln>
                <a:solidFill>
                  <a:prstClr val="black"/>
                </a:solidFill>
                <a:effectLst/>
                <a:uLnTx/>
                <a:uFillTx/>
              </a:rPr>
              <a:t>i cho họ</a:t>
            </a:r>
            <a:r>
              <a:rPr kumimoji="0" lang="en-US" sz="2800" b="0" i="0" u="none" strike="noStrike" kern="1200" cap="none" spc="0" normalizeH="0" noProof="0">
                <a:ln>
                  <a:noFill/>
                </a:ln>
                <a:solidFill>
                  <a:prstClr val="black"/>
                </a:solidFill>
                <a:effectLst/>
                <a:uLnTx/>
                <a:uFillTx/>
              </a:rPr>
              <a:t> xem cam quý vua ban. Nhưng quả cam đã nát từ bao giờ.</a:t>
            </a:r>
            <a:endParaRPr kumimoji="0" lang="vi-VN" sz="2800" b="0" i="0" u="none" strike="noStrike" kern="1200" cap="none" spc="0" normalizeH="0" baseline="0" noProof="0">
              <a:ln>
                <a:noFill/>
              </a:ln>
              <a:solidFill>
                <a:prstClr val="black"/>
              </a:solidFill>
              <a:effectLst/>
              <a:uLnTx/>
              <a:uFillTx/>
            </a:endParaRPr>
          </a:p>
        </p:txBody>
      </p:sp>
      <p:sp>
        <p:nvSpPr>
          <p:cNvPr id="4" name="TextBox 3">
            <a:extLst>
              <a:ext uri="{FF2B5EF4-FFF2-40B4-BE49-F238E27FC236}">
                <a16:creationId xmlns:a16="http://schemas.microsoft.com/office/drawing/2014/main" id="{864D610F-2029-4AE3-9696-976F98B34E4F}"/>
              </a:ext>
            </a:extLst>
          </p:cNvPr>
          <p:cNvSpPr txBox="1"/>
          <p:nvPr/>
        </p:nvSpPr>
        <p:spPr>
          <a:xfrm>
            <a:off x="8335616" y="6429822"/>
            <a:ext cx="3574861" cy="400110"/>
          </a:xfrm>
          <a:prstGeom prst="rect">
            <a:avLst/>
          </a:prstGeom>
          <a:noFill/>
        </p:spPr>
        <p:txBody>
          <a:bodyPr wrap="square">
            <a:spAutoFit/>
          </a:bodyPr>
          <a:lstStyle/>
          <a:p>
            <a:pPr algn="r"/>
            <a:r>
              <a:rPr lang="en-US" sz="2000">
                <a:solidFill>
                  <a:srgbClr val="000000"/>
                </a:solidFill>
              </a:rPr>
              <a:t>Theo NGUYỄN HUY TƯỞNG</a:t>
            </a:r>
            <a:endParaRPr lang="vi-VN" sz="2000" b="0" i="0">
              <a:solidFill>
                <a:srgbClr val="000000"/>
              </a:solidFill>
              <a:effectLst/>
            </a:endParaRPr>
          </a:p>
        </p:txBody>
      </p:sp>
    </p:spTree>
    <p:extLst>
      <p:ext uri="{BB962C8B-B14F-4D97-AF65-F5344CB8AC3E}">
        <p14:creationId xmlns:p14="http://schemas.microsoft.com/office/powerpoint/2010/main" val="427760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657403" y="1008973"/>
            <a:ext cx="11118961" cy="5632311"/>
          </a:xfrm>
          <a:prstGeom prst="rect">
            <a:avLst/>
          </a:prstGeom>
          <a:noFill/>
        </p:spPr>
        <p:txBody>
          <a:bodyPr wrap="square">
            <a:spAutoFit/>
          </a:bodyPr>
          <a:lstStyle/>
          <a:p>
            <a:pPr indent="457200"/>
            <a:r>
              <a:rPr lang="vi-VN" sz="2400"/>
              <a:t>1. Giặc Nguyên cho sứ thần sang</a:t>
            </a:r>
            <a:r>
              <a:rPr lang="en-US" sz="2400"/>
              <a:t>,</a:t>
            </a:r>
            <a:r>
              <a:rPr lang="vi-VN" sz="2400"/>
              <a:t> giả vờ mượn đường để xâm chiếm nước ta. Trần Quốc Toản vô cùng căm giận.</a:t>
            </a:r>
            <a:endParaRPr lang="en-US" sz="2400"/>
          </a:p>
          <a:p>
            <a:endParaRPr lang="en-US" sz="2400"/>
          </a:p>
          <a:p>
            <a:endParaRPr lang="en-US" sz="2400"/>
          </a:p>
          <a:p>
            <a:endParaRPr lang="en-US" sz="2400"/>
          </a:p>
          <a:p>
            <a:endParaRPr lang="en-US" sz="2400"/>
          </a:p>
          <a:p>
            <a:endParaRPr lang="en-US" sz="2400"/>
          </a:p>
          <a:p>
            <a:endParaRPr lang="en-US" sz="2400"/>
          </a:p>
          <a:p>
            <a:endParaRPr lang="en-US" sz="2400"/>
          </a:p>
          <a:p>
            <a:endParaRPr lang="en-US" sz="2400"/>
          </a:p>
          <a:p>
            <a:pPr algn="just"/>
            <a:endParaRPr lang="vi-VN" sz="2400"/>
          </a:p>
          <a:p>
            <a:pPr indent="457200" algn="just"/>
            <a:r>
              <a:rPr lang="vi-VN" sz="2400"/>
              <a:t>2. Sáng nay, biết Vua họp bàn việc nước ở dưới thuyền rồng, Quốc Toản quyết đợi gặp Vua để nói hai tiếng "xin đánh". Đợi từ sáng đến trưa, vẫn không gặp được, cậu bèn liều chết xô mấy người lính gác ngã chúi, xăm xăm xuống bến. </a:t>
            </a:r>
            <a:endParaRPr kumimoji="0" lang="vi-VN" sz="2400" b="0" i="0" u="none" strike="noStrike" kern="1200" cap="none" spc="0" normalizeH="0" baseline="0" noProof="0">
              <a:ln>
                <a:noFill/>
              </a:ln>
              <a:solidFill>
                <a:srgbClr val="000000"/>
              </a:solidFill>
              <a:effectLst/>
              <a:uLnTx/>
              <a:uFillTx/>
              <a:ea typeface="+mn-ea"/>
              <a:cs typeface="+mn-cs"/>
            </a:endParaRPr>
          </a:p>
        </p:txBody>
      </p:sp>
      <p:sp>
        <p:nvSpPr>
          <p:cNvPr id="9" name="Rectangle 8">
            <a:extLst>
              <a:ext uri="{FF2B5EF4-FFF2-40B4-BE49-F238E27FC236}">
                <a16:creationId xmlns:a16="http://schemas.microsoft.com/office/drawing/2014/main" id="{59DCB2E2-A0CE-45A9-88DC-8D6DFBEE686F}"/>
              </a:ext>
            </a:extLst>
          </p:cNvPr>
          <p:cNvSpPr/>
          <p:nvPr/>
        </p:nvSpPr>
        <p:spPr>
          <a:xfrm>
            <a:off x="4161020" y="424198"/>
            <a:ext cx="3869969"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srgbClr val="FF0000"/>
                </a:solidFill>
                <a:latin typeface="UTM Avo"/>
                <a:cs typeface="Arial" panose="020B0604020202020204" pitchFamily="34" charset="0"/>
              </a:rPr>
              <a:t>Bóp nát quả cam</a:t>
            </a:r>
            <a:endParaRPr kumimoji="0" lang="en-US" sz="3200" b="1" i="0" u="none" strike="noStrike" kern="1200" cap="none" spc="0" normalizeH="0" baseline="0" noProof="0" dirty="0">
              <a:ln>
                <a:noFill/>
              </a:ln>
              <a:solidFill>
                <a:srgbClr val="FF0000"/>
              </a:solidFill>
              <a:effectLst/>
              <a:uLnTx/>
              <a:uFillTx/>
              <a:latin typeface="UTM Avo"/>
              <a:ea typeface="+mn-ea"/>
              <a:cs typeface="Arial" panose="020B0604020202020204" pitchFamily="34" charset="0"/>
            </a:endParaRPr>
          </a:p>
        </p:txBody>
      </p:sp>
      <p:pic>
        <p:nvPicPr>
          <p:cNvPr id="12" name="Picture 11">
            <a:extLst>
              <a:ext uri="{FF2B5EF4-FFF2-40B4-BE49-F238E27FC236}">
                <a16:creationId xmlns:a16="http://schemas.microsoft.com/office/drawing/2014/main" id="{2F411DF6-D30C-4B87-82BE-A1BBB129D1B4}"/>
              </a:ext>
            </a:extLst>
          </p:cNvPr>
          <p:cNvPicPr>
            <a:picLocks noChangeAspect="1"/>
          </p:cNvPicPr>
          <p:nvPr/>
        </p:nvPicPr>
        <p:blipFill rotWithShape="1">
          <a:blip r:embed="rId2">
            <a:extLst>
              <a:ext uri="{28A0092B-C50C-407E-A947-70E740481C1C}">
                <a14:useLocalDpi xmlns:a14="http://schemas.microsoft.com/office/drawing/2010/main" val="0"/>
              </a:ext>
            </a:extLst>
          </a:blip>
          <a:srcRect l="16054" t="17172" r="16131" b="56162"/>
          <a:stretch/>
        </p:blipFill>
        <p:spPr>
          <a:xfrm>
            <a:off x="2937164" y="1905000"/>
            <a:ext cx="5417127" cy="3048000"/>
          </a:xfrm>
          <a:prstGeom prst="rect">
            <a:avLst/>
          </a:prstGeom>
        </p:spPr>
      </p:pic>
      <p:sp>
        <p:nvSpPr>
          <p:cNvPr id="5" name="Rounded Rectangle 13">
            <a:extLst>
              <a:ext uri="{FF2B5EF4-FFF2-40B4-BE49-F238E27FC236}">
                <a16:creationId xmlns:a16="http://schemas.microsoft.com/office/drawing/2014/main" id="{29DB1A0A-19A0-41FD-95D8-00C58FD93B50}"/>
              </a:ext>
            </a:extLst>
          </p:cNvPr>
          <p:cNvSpPr/>
          <p:nvPr/>
        </p:nvSpPr>
        <p:spPr>
          <a:xfrm>
            <a:off x="789709" y="424197"/>
            <a:ext cx="2491864" cy="584775"/>
          </a:xfrm>
          <a:prstGeom prst="roundRect">
            <a:avLst/>
          </a:prstGeom>
          <a:solidFill>
            <a:srgbClr val="00B05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LUYỆN ĐỌC</a:t>
            </a:r>
          </a:p>
        </p:txBody>
      </p:sp>
      <p:sp>
        <p:nvSpPr>
          <p:cNvPr id="6" name="Rectangle 5">
            <a:extLst>
              <a:ext uri="{FF2B5EF4-FFF2-40B4-BE49-F238E27FC236}">
                <a16:creationId xmlns:a16="http://schemas.microsoft.com/office/drawing/2014/main" id="{7BFEA449-5FFA-49C6-9670-BB583EA43BF5}"/>
              </a:ext>
            </a:extLst>
          </p:cNvPr>
          <p:cNvSpPr/>
          <p:nvPr/>
        </p:nvSpPr>
        <p:spPr>
          <a:xfrm>
            <a:off x="6200085" y="1008972"/>
            <a:ext cx="1156679" cy="461665"/>
          </a:xfrm>
          <a:prstGeom prst="rect">
            <a:avLst/>
          </a:prstGeom>
        </p:spPr>
        <p:txBody>
          <a:bodyPr wrap="square">
            <a:spAutoFit/>
          </a:bodyPr>
          <a:lstStyle/>
          <a:p>
            <a:r>
              <a:rPr lang="en-US" sz="2400">
                <a:solidFill>
                  <a:srgbClr val="0070C0"/>
                </a:solidFill>
              </a:rPr>
              <a:t>giả vờ</a:t>
            </a:r>
            <a:endParaRPr lang="en-US" sz="2400" dirty="0">
              <a:solidFill>
                <a:srgbClr val="0070C0"/>
              </a:solidFill>
            </a:endParaRPr>
          </a:p>
        </p:txBody>
      </p:sp>
      <p:sp>
        <p:nvSpPr>
          <p:cNvPr id="8" name="Rectangle 7">
            <a:extLst>
              <a:ext uri="{FF2B5EF4-FFF2-40B4-BE49-F238E27FC236}">
                <a16:creationId xmlns:a16="http://schemas.microsoft.com/office/drawing/2014/main" id="{8F8A7289-3F31-401F-A6E8-E763FD63EA1F}"/>
              </a:ext>
            </a:extLst>
          </p:cNvPr>
          <p:cNvSpPr/>
          <p:nvPr/>
        </p:nvSpPr>
        <p:spPr>
          <a:xfrm>
            <a:off x="9715503" y="1008971"/>
            <a:ext cx="2047609" cy="461665"/>
          </a:xfrm>
          <a:prstGeom prst="rect">
            <a:avLst/>
          </a:prstGeom>
        </p:spPr>
        <p:txBody>
          <a:bodyPr wrap="square">
            <a:spAutoFit/>
          </a:bodyPr>
          <a:lstStyle/>
          <a:p>
            <a:r>
              <a:rPr lang="en-US" sz="2400">
                <a:solidFill>
                  <a:srgbClr val="0070C0"/>
                </a:solidFill>
              </a:rPr>
              <a:t>xâm chiếm</a:t>
            </a:r>
            <a:endParaRPr lang="en-US" sz="2400" dirty="0">
              <a:solidFill>
                <a:srgbClr val="0070C0"/>
              </a:solidFill>
            </a:endParaRPr>
          </a:p>
        </p:txBody>
      </p:sp>
      <p:sp>
        <p:nvSpPr>
          <p:cNvPr id="10" name="Rectangle 9">
            <a:extLst>
              <a:ext uri="{FF2B5EF4-FFF2-40B4-BE49-F238E27FC236}">
                <a16:creationId xmlns:a16="http://schemas.microsoft.com/office/drawing/2014/main" id="{FE54E2B9-BC38-4FA1-AD49-79EBD3C3D959}"/>
              </a:ext>
            </a:extLst>
          </p:cNvPr>
          <p:cNvSpPr/>
          <p:nvPr/>
        </p:nvSpPr>
        <p:spPr>
          <a:xfrm>
            <a:off x="1994076" y="1381780"/>
            <a:ext cx="2705012" cy="461665"/>
          </a:xfrm>
          <a:prstGeom prst="rect">
            <a:avLst/>
          </a:prstGeom>
        </p:spPr>
        <p:txBody>
          <a:bodyPr wrap="square">
            <a:spAutoFit/>
          </a:bodyPr>
          <a:lstStyle/>
          <a:p>
            <a:r>
              <a:rPr lang="en-US" sz="2400">
                <a:solidFill>
                  <a:srgbClr val="0070C0"/>
                </a:solidFill>
              </a:rPr>
              <a:t>Trần Quốc Toản</a:t>
            </a:r>
            <a:endParaRPr lang="en-US" sz="2400" dirty="0">
              <a:solidFill>
                <a:srgbClr val="0070C0"/>
              </a:solidFill>
            </a:endParaRPr>
          </a:p>
        </p:txBody>
      </p:sp>
      <p:sp>
        <p:nvSpPr>
          <p:cNvPr id="11" name="Rectangle 10">
            <a:extLst>
              <a:ext uri="{FF2B5EF4-FFF2-40B4-BE49-F238E27FC236}">
                <a16:creationId xmlns:a16="http://schemas.microsoft.com/office/drawing/2014/main" id="{0F9418CE-586A-42B7-98E9-276C0E2288C4}"/>
              </a:ext>
            </a:extLst>
          </p:cNvPr>
          <p:cNvSpPr/>
          <p:nvPr/>
        </p:nvSpPr>
        <p:spPr>
          <a:xfrm>
            <a:off x="5704718" y="1381779"/>
            <a:ext cx="2705012" cy="461665"/>
          </a:xfrm>
          <a:prstGeom prst="rect">
            <a:avLst/>
          </a:prstGeom>
        </p:spPr>
        <p:txBody>
          <a:bodyPr wrap="square">
            <a:spAutoFit/>
          </a:bodyPr>
          <a:lstStyle/>
          <a:p>
            <a:r>
              <a:rPr lang="en-US" sz="2400">
                <a:solidFill>
                  <a:srgbClr val="0070C0"/>
                </a:solidFill>
              </a:rPr>
              <a:t>căm giận</a:t>
            </a:r>
            <a:endParaRPr lang="en-US" sz="2400" dirty="0">
              <a:solidFill>
                <a:srgbClr val="0070C0"/>
              </a:solidFill>
            </a:endParaRPr>
          </a:p>
        </p:txBody>
      </p:sp>
      <p:sp>
        <p:nvSpPr>
          <p:cNvPr id="13" name="Rectangle 12">
            <a:extLst>
              <a:ext uri="{FF2B5EF4-FFF2-40B4-BE49-F238E27FC236}">
                <a16:creationId xmlns:a16="http://schemas.microsoft.com/office/drawing/2014/main" id="{171055EF-ED29-4D75-9B1D-6586A967DF49}"/>
              </a:ext>
            </a:extLst>
          </p:cNvPr>
          <p:cNvSpPr/>
          <p:nvPr/>
        </p:nvSpPr>
        <p:spPr>
          <a:xfrm>
            <a:off x="10196991" y="5765708"/>
            <a:ext cx="1725149" cy="461665"/>
          </a:xfrm>
          <a:prstGeom prst="rect">
            <a:avLst/>
          </a:prstGeom>
        </p:spPr>
        <p:txBody>
          <a:bodyPr wrap="square">
            <a:spAutoFit/>
          </a:bodyPr>
          <a:lstStyle/>
          <a:p>
            <a:r>
              <a:rPr lang="en-US" sz="2400">
                <a:solidFill>
                  <a:srgbClr val="0070C0"/>
                </a:solidFill>
              </a:rPr>
              <a:t>ngã chúi</a:t>
            </a:r>
            <a:endParaRPr lang="en-US" sz="2400" dirty="0">
              <a:solidFill>
                <a:srgbClr val="0070C0"/>
              </a:solidFill>
            </a:endParaRPr>
          </a:p>
        </p:txBody>
      </p:sp>
      <p:sp>
        <p:nvSpPr>
          <p:cNvPr id="14" name="Rectangle 13">
            <a:extLst>
              <a:ext uri="{FF2B5EF4-FFF2-40B4-BE49-F238E27FC236}">
                <a16:creationId xmlns:a16="http://schemas.microsoft.com/office/drawing/2014/main" id="{5AA915D3-4487-4FE4-96C3-48409C966457}"/>
              </a:ext>
            </a:extLst>
          </p:cNvPr>
          <p:cNvSpPr/>
          <p:nvPr/>
        </p:nvSpPr>
        <p:spPr>
          <a:xfrm>
            <a:off x="657403" y="6130388"/>
            <a:ext cx="2705012" cy="461665"/>
          </a:xfrm>
          <a:prstGeom prst="rect">
            <a:avLst/>
          </a:prstGeom>
        </p:spPr>
        <p:txBody>
          <a:bodyPr wrap="square">
            <a:spAutoFit/>
          </a:bodyPr>
          <a:lstStyle/>
          <a:p>
            <a:r>
              <a:rPr lang="en-US" sz="2400">
                <a:solidFill>
                  <a:srgbClr val="0070C0"/>
                </a:solidFill>
              </a:rPr>
              <a:t>xăm xăm</a:t>
            </a:r>
            <a:endParaRPr lang="en-US" sz="2400" dirty="0">
              <a:solidFill>
                <a:srgbClr val="0070C0"/>
              </a:solidFill>
            </a:endParaRPr>
          </a:p>
        </p:txBody>
      </p:sp>
    </p:spTree>
    <p:extLst>
      <p:ext uri="{BB962C8B-B14F-4D97-AF65-F5344CB8AC3E}">
        <p14:creationId xmlns:p14="http://schemas.microsoft.com/office/powerpoint/2010/main" val="326413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10" grpId="0"/>
      <p:bldP spid="11"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546566" y="843677"/>
            <a:ext cx="11340633" cy="5170646"/>
          </a:xfrm>
          <a:prstGeom prst="rect">
            <a:avLst/>
          </a:prstGeom>
          <a:noFill/>
        </p:spPr>
        <p:txBody>
          <a:bodyPr wrap="square">
            <a:spAutoFit/>
          </a:bodyPr>
          <a:lstStyle/>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3. Vừa lúc ấy, Vua cùng các vương hầu ra ngoài mui thuyền.  </a:t>
            </a:r>
          </a:p>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Quốc Toản bèn chạy đến, quỳ xuống tâu:</a:t>
            </a:r>
          </a:p>
          <a:p>
            <a:pPr marR="0" lvl="0" indent="457200" algn="just"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ea typeface="+mn-ea"/>
                <a:cs typeface="+mn-cs"/>
              </a:rPr>
              <a:t>- </a:t>
            </a:r>
            <a:r>
              <a:rPr kumimoji="0" lang="vi-VN" sz="2400" b="0" i="0" u="none" strike="noStrike" kern="1200" cap="none" spc="0" normalizeH="0" baseline="0" noProof="0" dirty="0">
                <a:ln>
                  <a:noFill/>
                </a:ln>
                <a:solidFill>
                  <a:prstClr val="black"/>
                </a:solidFill>
                <a:effectLst/>
                <a:uLnTx/>
                <a:uFillTx/>
                <a:ea typeface="+mn-ea"/>
                <a:cs typeface="+mn-cs"/>
              </a:rPr>
              <a:t>Cho giặc mượn đường là mất nước. Xin Bệ hạ cho đánh!</a:t>
            </a:r>
            <a:endParaRPr kumimoji="0" lang="en-US" sz="2400" b="0" i="0" u="none" strike="noStrike" kern="1200" cap="none" spc="0" normalizeH="0" baseline="0" noProof="0" dirty="0">
              <a:ln>
                <a:noFill/>
              </a:ln>
              <a:solidFill>
                <a:prstClr val="black"/>
              </a:solidFill>
              <a:effectLst/>
              <a:uLnTx/>
              <a:uFillTx/>
              <a:ea typeface="+mn-ea"/>
              <a:cs typeface="+mn-cs"/>
            </a:endParaRPr>
          </a:p>
          <a:p>
            <a:pPr marR="0" lvl="0" indent="457200" algn="just" defTabSz="914400" rtl="0" eaLnBrk="1" fontAlgn="auto" latinLnBrk="0" hangingPunct="1">
              <a:lnSpc>
                <a:spcPct val="100000"/>
              </a:lnSpc>
              <a:spcBef>
                <a:spcPts val="0"/>
              </a:spcBef>
              <a:spcAft>
                <a:spcPts val="0"/>
              </a:spcAft>
              <a:buClrTx/>
              <a:buSzTx/>
              <a:tabLst/>
              <a:defRPr/>
            </a:pPr>
            <a:r>
              <a:rPr kumimoji="0" lang="vi-VN" sz="2400" b="0" i="0" u="none" strike="noStrike" kern="1200" cap="none" spc="0" normalizeH="0" baseline="0" noProof="0" dirty="0">
                <a:ln>
                  <a:noFill/>
                </a:ln>
                <a:solidFill>
                  <a:prstClr val="black"/>
                </a:solidFill>
                <a:effectLst/>
                <a:uLnTx/>
                <a:uFillTx/>
                <a:ea typeface="+mn-ea"/>
                <a:cs typeface="+mn-cs"/>
              </a:rPr>
              <a:t>Vua truyền cho Quốc Toản đứng dậy, ôn tồn bảo:</a:t>
            </a:r>
          </a:p>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 Quốc Toản còn trẻ mà đã biết lo việc nước, ta có lời khen.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   Nói rồi, Vua ban cho Quốc Toản một quả cam.</a:t>
            </a:r>
          </a:p>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4. Quốc Toản tạ ơn Vua, chân bước lên bờ mà lòng ấm ức: "Vua ban cho cam quý nhưng xem ta như trẻ con, vẫn không cho dự bàn việc nước</a:t>
            </a:r>
            <a:r>
              <a:rPr kumimoji="0" lang="en-US" sz="2400" b="0" i="0" u="none" strike="noStrike" kern="1200" cap="none" spc="0" normalizeH="0" baseline="0" noProof="0" dirty="0">
                <a:ln>
                  <a:noFill/>
                </a:ln>
                <a:solidFill>
                  <a:prstClr val="black"/>
                </a:solidFill>
                <a:effectLst/>
                <a:uLnTx/>
                <a:uFillTx/>
                <a:ea typeface="+mn-ea"/>
                <a:cs typeface="+mn-cs"/>
              </a:rPr>
              <a:t>.</a:t>
            </a:r>
            <a:r>
              <a:rPr kumimoji="0" lang="vi-VN" sz="2400" b="0" i="0" u="none" strike="noStrike" kern="1200" cap="none" spc="0" normalizeH="0" baseline="0" noProof="0" dirty="0">
                <a:ln>
                  <a:noFill/>
                </a:ln>
                <a:solidFill>
                  <a:prstClr val="black"/>
                </a:solidFill>
                <a:effectLst/>
                <a:uLnTx/>
                <a:uFillTx/>
                <a:ea typeface="+mn-ea"/>
                <a:cs typeface="+mn-cs"/>
              </a:rPr>
              <a:t>". Nghĩ đến quân giặc đang lăm le đè đầu cưỡi cổ dân mình, cậu nghiến răng, hai bàn tay bóp chặt.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ea typeface="+mn-ea"/>
                <a:cs typeface="+mn-cs"/>
              </a:rPr>
              <a:t>    </a:t>
            </a:r>
            <a:r>
              <a:rPr lang="en-US" sz="2400" dirty="0">
                <a:solidFill>
                  <a:prstClr val="black"/>
                </a:solidFill>
              </a:rPr>
              <a:t>M</a:t>
            </a:r>
            <a:r>
              <a:rPr kumimoji="0" lang="vi-VN" sz="2400" b="0" i="0" u="none" strike="noStrike" kern="1200" cap="none" spc="0" normalizeH="0" baseline="0" noProof="0" dirty="0">
                <a:ln>
                  <a:noFill/>
                </a:ln>
                <a:solidFill>
                  <a:prstClr val="black"/>
                </a:solidFill>
                <a:effectLst/>
                <a:uLnTx/>
                <a:uFillTx/>
                <a:ea typeface="+mn-ea"/>
                <a:cs typeface="+mn-cs"/>
              </a:rPr>
              <a:t>ọi người ùa tới. Cậu xòe bàn tay phả</a:t>
            </a:r>
            <a:r>
              <a:rPr kumimoji="0" lang="en-US" sz="2400" b="0" i="0" u="none" strike="noStrike" kern="1200" cap="none" spc="0" normalizeH="0" baseline="0" noProof="0" dirty="0" err="1">
                <a:ln>
                  <a:noFill/>
                </a:ln>
                <a:solidFill>
                  <a:prstClr val="black"/>
                </a:solidFill>
                <a:effectLst/>
                <a:uLnTx/>
                <a:uFillTx/>
                <a:ea typeface="+mn-ea"/>
                <a:cs typeface="+mn-cs"/>
              </a:rPr>
              <a:t>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cho</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họ</a:t>
            </a:r>
            <a:r>
              <a:rPr kumimoji="0" lang="en-US" sz="2400" b="0" i="0" u="none" strike="noStrike" kern="1200" cap="none" spc="0" normalizeH="0" noProof="0" dirty="0">
                <a:ln>
                  <a:noFill/>
                </a:ln>
                <a:solidFill>
                  <a:prstClr val="black"/>
                </a:solidFill>
                <a:effectLst/>
                <a:uLnTx/>
                <a:uFillTx/>
                <a:ea typeface="+mn-ea"/>
                <a:cs typeface="+mn-cs"/>
              </a:rPr>
              <a:t> </a:t>
            </a:r>
            <a:r>
              <a:rPr kumimoji="0" lang="en-US" sz="2400" b="0" i="0" u="none" strike="noStrike" kern="1200" cap="none" spc="0" normalizeH="0" noProof="0" dirty="0" err="1">
                <a:ln>
                  <a:noFill/>
                </a:ln>
                <a:solidFill>
                  <a:prstClr val="black"/>
                </a:solidFill>
                <a:effectLst/>
                <a:uLnTx/>
                <a:uFillTx/>
                <a:ea typeface="+mn-ea"/>
                <a:cs typeface="+mn-cs"/>
              </a:rPr>
              <a:t>xem</a:t>
            </a:r>
            <a:r>
              <a:rPr kumimoji="0" lang="en-US" sz="2400" b="0" i="0" u="none" strike="noStrike" kern="1200" cap="none" spc="0" normalizeH="0" noProof="0" dirty="0">
                <a:ln>
                  <a:noFill/>
                </a:ln>
                <a:solidFill>
                  <a:prstClr val="black"/>
                </a:solidFill>
                <a:effectLst/>
                <a:uLnTx/>
                <a:uFillTx/>
                <a:ea typeface="+mn-ea"/>
                <a:cs typeface="+mn-cs"/>
              </a:rPr>
              <a:t> cam </a:t>
            </a:r>
            <a:r>
              <a:rPr kumimoji="0" lang="en-US" sz="2400" b="0" i="0" u="none" strike="noStrike" kern="1200" cap="none" spc="0" normalizeH="0" noProof="0" dirty="0" err="1">
                <a:ln>
                  <a:noFill/>
                </a:ln>
                <a:solidFill>
                  <a:prstClr val="black"/>
                </a:solidFill>
                <a:effectLst/>
                <a:uLnTx/>
                <a:uFillTx/>
                <a:ea typeface="+mn-ea"/>
                <a:cs typeface="+mn-cs"/>
              </a:rPr>
              <a:t>quý</a:t>
            </a:r>
            <a:r>
              <a:rPr kumimoji="0" lang="en-US" sz="2400" b="0" i="0" u="none" strike="noStrike" kern="1200" cap="none" spc="0" normalizeH="0" noProof="0" dirty="0">
                <a:ln>
                  <a:noFill/>
                </a:ln>
                <a:solidFill>
                  <a:prstClr val="black"/>
                </a:solidFill>
                <a:effectLst/>
                <a:uLnTx/>
                <a:uFillTx/>
                <a:ea typeface="+mn-ea"/>
                <a:cs typeface="+mn-cs"/>
              </a:rPr>
              <a:t> </a:t>
            </a:r>
            <a:r>
              <a:rPr kumimoji="0" lang="en-US" sz="2400" b="0" i="0" u="none" strike="noStrike" kern="1200" cap="none" spc="0" normalizeH="0" noProof="0" dirty="0" err="1">
                <a:ln>
                  <a:noFill/>
                </a:ln>
                <a:solidFill>
                  <a:prstClr val="black"/>
                </a:solidFill>
                <a:effectLst/>
                <a:uLnTx/>
                <a:uFillTx/>
                <a:ea typeface="+mn-ea"/>
                <a:cs typeface="+mn-cs"/>
              </a:rPr>
              <a:t>vua</a:t>
            </a:r>
            <a:r>
              <a:rPr kumimoji="0" lang="en-US" sz="2400" b="0" i="0" u="none" strike="noStrike" kern="1200" cap="none" spc="0" normalizeH="0" noProof="0" dirty="0">
                <a:ln>
                  <a:noFill/>
                </a:ln>
                <a:solidFill>
                  <a:prstClr val="black"/>
                </a:solidFill>
                <a:effectLst/>
                <a:uLnTx/>
                <a:uFillTx/>
                <a:ea typeface="+mn-ea"/>
                <a:cs typeface="+mn-cs"/>
              </a:rPr>
              <a:t> ban. </a:t>
            </a:r>
            <a:r>
              <a:rPr kumimoji="0" lang="en-US" sz="2400" b="0" i="0" u="none" strike="noStrike" kern="1200" cap="none" spc="0" normalizeH="0" noProof="0" dirty="0" err="1">
                <a:ln>
                  <a:noFill/>
                </a:ln>
                <a:solidFill>
                  <a:prstClr val="black"/>
                </a:solidFill>
                <a:effectLst/>
                <a:uLnTx/>
                <a:uFillTx/>
                <a:ea typeface="+mn-ea"/>
                <a:cs typeface="+mn-cs"/>
              </a:rPr>
              <a:t>Nhưng</a:t>
            </a:r>
            <a:r>
              <a:rPr kumimoji="0" lang="en-US" sz="2400" b="0" i="0" u="none" strike="noStrike" kern="1200" cap="none" spc="0" normalizeH="0" noProof="0" dirty="0">
                <a:ln>
                  <a:noFill/>
                </a:ln>
                <a:solidFill>
                  <a:prstClr val="black"/>
                </a:solidFill>
                <a:effectLst/>
                <a:uLnTx/>
                <a:uFillTx/>
                <a:ea typeface="+mn-ea"/>
                <a:cs typeface="+mn-cs"/>
              </a:rPr>
              <a:t> </a:t>
            </a:r>
            <a:r>
              <a:rPr kumimoji="0" lang="en-US" sz="2400" b="0" i="0" u="none" strike="noStrike" kern="1200" cap="none" spc="0" normalizeH="0" noProof="0" dirty="0" err="1">
                <a:ln>
                  <a:noFill/>
                </a:ln>
                <a:solidFill>
                  <a:prstClr val="black"/>
                </a:solidFill>
                <a:effectLst/>
                <a:uLnTx/>
                <a:uFillTx/>
                <a:ea typeface="+mn-ea"/>
                <a:cs typeface="+mn-cs"/>
              </a:rPr>
              <a:t>quả</a:t>
            </a:r>
            <a:r>
              <a:rPr kumimoji="0" lang="en-US" sz="2400" b="0" i="0" u="none" strike="noStrike" kern="1200" cap="none" spc="0" normalizeH="0" noProof="0" dirty="0">
                <a:ln>
                  <a:noFill/>
                </a:ln>
                <a:solidFill>
                  <a:prstClr val="black"/>
                </a:solidFill>
                <a:effectLst/>
                <a:uLnTx/>
                <a:uFillTx/>
                <a:ea typeface="+mn-ea"/>
                <a:cs typeface="+mn-cs"/>
              </a:rPr>
              <a:t> cam </a:t>
            </a:r>
            <a:r>
              <a:rPr kumimoji="0" lang="en-US" sz="2400" b="0" i="0" u="none" strike="noStrike" kern="1200" cap="none" spc="0" normalizeH="0" noProof="0" dirty="0" err="1">
                <a:ln>
                  <a:noFill/>
                </a:ln>
                <a:solidFill>
                  <a:prstClr val="black"/>
                </a:solidFill>
                <a:effectLst/>
                <a:uLnTx/>
                <a:uFillTx/>
                <a:ea typeface="+mn-ea"/>
                <a:cs typeface="+mn-cs"/>
              </a:rPr>
              <a:t>đã</a:t>
            </a:r>
            <a:r>
              <a:rPr kumimoji="0" lang="en-US" sz="2400" b="0" i="0" u="none" strike="noStrike" kern="1200" cap="none" spc="0" normalizeH="0" noProof="0" dirty="0">
                <a:ln>
                  <a:noFill/>
                </a:ln>
                <a:solidFill>
                  <a:prstClr val="black"/>
                </a:solidFill>
                <a:effectLst/>
                <a:uLnTx/>
                <a:uFillTx/>
                <a:ea typeface="+mn-ea"/>
                <a:cs typeface="+mn-cs"/>
              </a:rPr>
              <a:t> </a:t>
            </a:r>
            <a:r>
              <a:rPr kumimoji="0" lang="en-US" sz="2400" b="0" i="0" u="none" strike="noStrike" kern="1200" cap="none" spc="0" normalizeH="0" noProof="0" dirty="0" err="1">
                <a:ln>
                  <a:noFill/>
                </a:ln>
                <a:solidFill>
                  <a:prstClr val="black"/>
                </a:solidFill>
                <a:effectLst/>
                <a:uLnTx/>
                <a:uFillTx/>
                <a:ea typeface="+mn-ea"/>
                <a:cs typeface="+mn-cs"/>
              </a:rPr>
              <a:t>nát</a:t>
            </a:r>
            <a:r>
              <a:rPr kumimoji="0" lang="en-US" sz="2400" b="0" i="0" u="none" strike="noStrike" kern="1200" cap="none" spc="0" normalizeH="0" noProof="0" dirty="0">
                <a:ln>
                  <a:noFill/>
                </a:ln>
                <a:solidFill>
                  <a:prstClr val="black"/>
                </a:solidFill>
                <a:effectLst/>
                <a:uLnTx/>
                <a:uFillTx/>
                <a:ea typeface="+mn-ea"/>
                <a:cs typeface="+mn-cs"/>
              </a:rPr>
              <a:t> </a:t>
            </a:r>
            <a:r>
              <a:rPr kumimoji="0" lang="en-US" sz="2400" b="0" i="0" u="none" strike="noStrike" kern="1200" cap="none" spc="0" normalizeH="0" noProof="0" dirty="0" err="1">
                <a:ln>
                  <a:noFill/>
                </a:ln>
                <a:solidFill>
                  <a:prstClr val="black"/>
                </a:solidFill>
                <a:effectLst/>
                <a:uLnTx/>
                <a:uFillTx/>
                <a:ea typeface="+mn-ea"/>
                <a:cs typeface="+mn-cs"/>
              </a:rPr>
              <a:t>từ</a:t>
            </a:r>
            <a:r>
              <a:rPr kumimoji="0" lang="en-US" sz="2400" b="0" i="0" u="none" strike="noStrike" kern="1200" cap="none" spc="0" normalizeH="0" noProof="0" dirty="0">
                <a:ln>
                  <a:noFill/>
                </a:ln>
                <a:solidFill>
                  <a:prstClr val="black"/>
                </a:solidFill>
                <a:effectLst/>
                <a:uLnTx/>
                <a:uFillTx/>
                <a:ea typeface="+mn-ea"/>
                <a:cs typeface="+mn-cs"/>
              </a:rPr>
              <a:t> bao </a:t>
            </a:r>
            <a:r>
              <a:rPr kumimoji="0" lang="en-US" sz="2400" b="0" i="0" u="none" strike="noStrike" kern="1200" cap="none" spc="0" normalizeH="0" noProof="0" dirty="0" err="1">
                <a:ln>
                  <a:noFill/>
                </a:ln>
                <a:solidFill>
                  <a:prstClr val="black"/>
                </a:solidFill>
                <a:effectLst/>
                <a:uLnTx/>
                <a:uFillTx/>
                <a:ea typeface="+mn-ea"/>
                <a:cs typeface="+mn-cs"/>
              </a:rPr>
              <a:t>giờ</a:t>
            </a:r>
            <a:r>
              <a:rPr kumimoji="0" lang="en-US" sz="2400" b="0" i="0" u="none" strike="noStrike" kern="1200" cap="none" spc="0" normalizeH="0" noProof="0" dirty="0">
                <a:ln>
                  <a:noFill/>
                </a:ln>
                <a:solidFill>
                  <a:prstClr val="black"/>
                </a:solidFill>
                <a:effectLst/>
                <a:uLnTx/>
                <a:uFillTx/>
                <a:ea typeface="+mn-ea"/>
                <a:cs typeface="+mn-cs"/>
              </a:rPr>
              <a:t>.</a:t>
            </a:r>
            <a:endParaRPr kumimoji="0" lang="vi-VN" sz="2400" b="0" i="0" u="none" strike="noStrike" kern="1200" cap="none" spc="0" normalizeH="0" baseline="0" noProof="0" dirty="0">
              <a:ln>
                <a:noFill/>
              </a:ln>
              <a:solidFill>
                <a:prstClr val="black"/>
              </a:solidFill>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dirty="0">
                <a:ln>
                  <a:noFill/>
                </a:ln>
                <a:solidFill>
                  <a:prstClr val="black"/>
                </a:solidFill>
                <a:effectLst/>
                <a:uLnTx/>
                <a:uFillTx/>
                <a:ea typeface="+mn-ea"/>
                <a:cs typeface="+mn-cs"/>
              </a:rPr>
            </a:br>
            <a:endParaRPr kumimoji="0" lang="vi-VN" sz="2400" b="0" i="0" u="none" strike="noStrike" kern="1200" cap="none" spc="0" normalizeH="0" baseline="0" noProof="0" dirty="0">
              <a:ln>
                <a:noFill/>
              </a:ln>
              <a:solidFill>
                <a:srgbClr val="000000"/>
              </a:solidFill>
              <a:effectLst/>
              <a:uLnTx/>
              <a:uFillTx/>
              <a:ea typeface="+mn-ea"/>
              <a:cs typeface="+mn-cs"/>
            </a:endParaRPr>
          </a:p>
        </p:txBody>
      </p:sp>
      <p:sp>
        <p:nvSpPr>
          <p:cNvPr id="4" name="TextBox 3">
            <a:extLst>
              <a:ext uri="{FF2B5EF4-FFF2-40B4-BE49-F238E27FC236}">
                <a16:creationId xmlns:a16="http://schemas.microsoft.com/office/drawing/2014/main" id="{864D610F-2029-4AE3-9696-976F98B34E4F}"/>
              </a:ext>
            </a:extLst>
          </p:cNvPr>
          <p:cNvSpPr txBox="1"/>
          <p:nvPr/>
        </p:nvSpPr>
        <p:spPr>
          <a:xfrm>
            <a:off x="4170908" y="5513311"/>
            <a:ext cx="7474526" cy="400110"/>
          </a:xfrm>
          <a:prstGeom prst="rect">
            <a:avLst/>
          </a:prstGeom>
          <a:noFill/>
        </p:spPr>
        <p:txBody>
          <a:bodyPr wrap="square">
            <a:spAutoFit/>
          </a:bodyPr>
          <a:lstStyle/>
          <a:p>
            <a:pPr algn="r"/>
            <a:r>
              <a:rPr lang="en-US" sz="2000">
                <a:solidFill>
                  <a:srgbClr val="000000"/>
                </a:solidFill>
              </a:rPr>
              <a:t>Theo NGUYỄN HUY TƯỞNG</a:t>
            </a:r>
            <a:endParaRPr lang="vi-VN" sz="2000" b="0" i="0">
              <a:solidFill>
                <a:srgbClr val="000000"/>
              </a:solidFill>
              <a:effectLst/>
            </a:endParaRPr>
          </a:p>
        </p:txBody>
      </p:sp>
      <p:sp>
        <p:nvSpPr>
          <p:cNvPr id="5" name="Rectangle 4">
            <a:extLst>
              <a:ext uri="{FF2B5EF4-FFF2-40B4-BE49-F238E27FC236}">
                <a16:creationId xmlns:a16="http://schemas.microsoft.com/office/drawing/2014/main" id="{7DD366EA-743B-431C-A19C-4E5DC91441E3}"/>
              </a:ext>
            </a:extLst>
          </p:cNvPr>
          <p:cNvSpPr/>
          <p:nvPr/>
        </p:nvSpPr>
        <p:spPr>
          <a:xfrm>
            <a:off x="8291257" y="843677"/>
            <a:ext cx="2705012" cy="461665"/>
          </a:xfrm>
          <a:prstGeom prst="rect">
            <a:avLst/>
          </a:prstGeom>
        </p:spPr>
        <p:txBody>
          <a:bodyPr wrap="square">
            <a:spAutoFit/>
          </a:bodyPr>
          <a:lstStyle/>
          <a:p>
            <a:r>
              <a:rPr lang="en-US" sz="2400">
                <a:solidFill>
                  <a:srgbClr val="0070C0"/>
                </a:solidFill>
              </a:rPr>
              <a:t>mui thuyền</a:t>
            </a:r>
            <a:endParaRPr lang="en-US" sz="2400" dirty="0">
              <a:solidFill>
                <a:srgbClr val="0070C0"/>
              </a:solidFill>
            </a:endParaRPr>
          </a:p>
        </p:txBody>
      </p:sp>
      <p:sp>
        <p:nvSpPr>
          <p:cNvPr id="6" name="Rectangle 5">
            <a:extLst>
              <a:ext uri="{FF2B5EF4-FFF2-40B4-BE49-F238E27FC236}">
                <a16:creationId xmlns:a16="http://schemas.microsoft.com/office/drawing/2014/main" id="{D149B108-0E82-4291-946B-ED80EFFC6D8C}"/>
              </a:ext>
            </a:extLst>
          </p:cNvPr>
          <p:cNvSpPr/>
          <p:nvPr/>
        </p:nvSpPr>
        <p:spPr>
          <a:xfrm>
            <a:off x="6655421" y="1936894"/>
            <a:ext cx="2705012" cy="461665"/>
          </a:xfrm>
          <a:prstGeom prst="rect">
            <a:avLst/>
          </a:prstGeom>
        </p:spPr>
        <p:txBody>
          <a:bodyPr wrap="square">
            <a:spAutoFit/>
          </a:bodyPr>
          <a:lstStyle/>
          <a:p>
            <a:r>
              <a:rPr lang="en-US" sz="2400">
                <a:solidFill>
                  <a:srgbClr val="0070C0"/>
                </a:solidFill>
              </a:rPr>
              <a:t>ôn tồn</a:t>
            </a:r>
            <a:endParaRPr lang="en-US" sz="2400" dirty="0">
              <a:solidFill>
                <a:srgbClr val="0070C0"/>
              </a:solidFill>
            </a:endParaRPr>
          </a:p>
        </p:txBody>
      </p:sp>
      <p:sp>
        <p:nvSpPr>
          <p:cNvPr id="8" name="Rectangle 7">
            <a:extLst>
              <a:ext uri="{FF2B5EF4-FFF2-40B4-BE49-F238E27FC236}">
                <a16:creationId xmlns:a16="http://schemas.microsoft.com/office/drawing/2014/main" id="{6C4082E5-272E-488E-AFE5-F8834916149B}"/>
              </a:ext>
            </a:extLst>
          </p:cNvPr>
          <p:cNvSpPr/>
          <p:nvPr/>
        </p:nvSpPr>
        <p:spPr>
          <a:xfrm>
            <a:off x="9122556" y="3030111"/>
            <a:ext cx="1293653" cy="461665"/>
          </a:xfrm>
          <a:prstGeom prst="rect">
            <a:avLst/>
          </a:prstGeom>
        </p:spPr>
        <p:txBody>
          <a:bodyPr wrap="square">
            <a:spAutoFit/>
          </a:bodyPr>
          <a:lstStyle/>
          <a:p>
            <a:r>
              <a:rPr lang="en-US" sz="2400">
                <a:solidFill>
                  <a:srgbClr val="0070C0"/>
                </a:solidFill>
              </a:rPr>
              <a:t>ấm ức</a:t>
            </a:r>
            <a:endParaRPr lang="en-US" sz="2400" dirty="0">
              <a:solidFill>
                <a:srgbClr val="0070C0"/>
              </a:solidFill>
            </a:endParaRPr>
          </a:p>
        </p:txBody>
      </p:sp>
      <p:sp>
        <p:nvSpPr>
          <p:cNvPr id="9" name="Rectangle 8">
            <a:extLst>
              <a:ext uri="{FF2B5EF4-FFF2-40B4-BE49-F238E27FC236}">
                <a16:creationId xmlns:a16="http://schemas.microsoft.com/office/drawing/2014/main" id="{5696E86D-4C16-4CAD-96E9-4FD9B002A29F}"/>
              </a:ext>
            </a:extLst>
          </p:cNvPr>
          <p:cNvSpPr/>
          <p:nvPr/>
        </p:nvSpPr>
        <p:spPr>
          <a:xfrm>
            <a:off x="5878998" y="3766045"/>
            <a:ext cx="2705012" cy="461665"/>
          </a:xfrm>
          <a:prstGeom prst="rect">
            <a:avLst/>
          </a:prstGeom>
        </p:spPr>
        <p:txBody>
          <a:bodyPr wrap="square">
            <a:spAutoFit/>
          </a:bodyPr>
          <a:lstStyle/>
          <a:p>
            <a:r>
              <a:rPr lang="en-US" sz="2400">
                <a:solidFill>
                  <a:srgbClr val="0070C0"/>
                </a:solidFill>
              </a:rPr>
              <a:t>lăm le</a:t>
            </a:r>
            <a:endParaRPr lang="en-US" sz="2400" dirty="0">
              <a:solidFill>
                <a:srgbClr val="0070C0"/>
              </a:solidFill>
            </a:endParaRPr>
          </a:p>
        </p:txBody>
      </p:sp>
      <p:sp>
        <p:nvSpPr>
          <p:cNvPr id="10" name="Rectangle 9">
            <a:extLst>
              <a:ext uri="{FF2B5EF4-FFF2-40B4-BE49-F238E27FC236}">
                <a16:creationId xmlns:a16="http://schemas.microsoft.com/office/drawing/2014/main" id="{ACC1211A-B120-46DE-B7A5-2691710128BC}"/>
              </a:ext>
            </a:extLst>
          </p:cNvPr>
          <p:cNvSpPr/>
          <p:nvPr/>
        </p:nvSpPr>
        <p:spPr>
          <a:xfrm>
            <a:off x="546566" y="4143339"/>
            <a:ext cx="2705012" cy="461665"/>
          </a:xfrm>
          <a:prstGeom prst="rect">
            <a:avLst/>
          </a:prstGeom>
        </p:spPr>
        <p:txBody>
          <a:bodyPr wrap="square">
            <a:spAutoFit/>
          </a:bodyPr>
          <a:lstStyle/>
          <a:p>
            <a:r>
              <a:rPr lang="en-US" sz="2400">
                <a:solidFill>
                  <a:srgbClr val="0070C0"/>
                </a:solidFill>
              </a:rPr>
              <a:t>nghiến răng</a:t>
            </a:r>
            <a:endParaRPr lang="en-US" sz="2400" dirty="0">
              <a:solidFill>
                <a:srgbClr val="0070C0"/>
              </a:solidFill>
            </a:endParaRPr>
          </a:p>
        </p:txBody>
      </p:sp>
    </p:spTree>
    <p:extLst>
      <p:ext uri="{BB962C8B-B14F-4D97-AF65-F5344CB8AC3E}">
        <p14:creationId xmlns:p14="http://schemas.microsoft.com/office/powerpoint/2010/main" val="16790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195" y="2377695"/>
            <a:ext cx="3133795" cy="47085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430822" y="281525"/>
            <a:ext cx="2377574" cy="212365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vi-VN" sz="66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rPr>
              <a:t>Chú </a:t>
            </a:r>
          </a:p>
          <a:p>
            <a:pPr algn="ctr"/>
            <a:r>
              <a:rPr lang="vi-VN" sz="66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rPr>
              <a:t>thích</a:t>
            </a:r>
            <a:endParaRPr lang="en-US" sz="66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endParaRPr>
          </a:p>
        </p:txBody>
      </p:sp>
      <p:sp>
        <p:nvSpPr>
          <p:cNvPr id="7" name="Rectangle 6">
            <a:extLst>
              <a:ext uri="{FF2B5EF4-FFF2-40B4-BE49-F238E27FC236}">
                <a16:creationId xmlns:a16="http://schemas.microsoft.com/office/drawing/2014/main" id="{3D5FBF49-3FB5-41C4-B842-8ABA6B34502D}"/>
              </a:ext>
            </a:extLst>
          </p:cNvPr>
          <p:cNvSpPr/>
          <p:nvPr/>
        </p:nvSpPr>
        <p:spPr>
          <a:xfrm>
            <a:off x="3500372" y="3126313"/>
            <a:ext cx="8488433" cy="1384995"/>
          </a:xfrm>
          <a:prstGeom prst="rect">
            <a:avLst/>
          </a:prstGeom>
        </p:spPr>
        <p:txBody>
          <a:bodyPr wrap="square">
            <a:spAutoFit/>
          </a:bodyPr>
          <a:lstStyle/>
          <a:p>
            <a:pPr algn="just"/>
            <a:r>
              <a:rPr lang="en-US" sz="2800" b="1">
                <a:solidFill>
                  <a:srgbClr val="FF0000"/>
                </a:solidFill>
                <a:cs typeface="Times New Roman" pitchFamily="18" charset="0"/>
              </a:rPr>
              <a:t>Giặc Nguyên</a:t>
            </a:r>
            <a:r>
              <a:rPr lang="vi-VN" sz="2800" b="1">
                <a:solidFill>
                  <a:srgbClr val="FF0000"/>
                </a:solidFill>
                <a:cs typeface="Times New Roman" pitchFamily="18" charset="0"/>
              </a:rPr>
              <a:t>:</a:t>
            </a:r>
            <a:r>
              <a:rPr lang="en-US" sz="2800" b="1">
                <a:solidFill>
                  <a:srgbClr val="FF0000"/>
                </a:solidFill>
                <a:cs typeface="Times New Roman" pitchFamily="18" charset="0"/>
              </a:rPr>
              <a:t> </a:t>
            </a:r>
            <a:r>
              <a:rPr lang="en-US" sz="2800">
                <a:cs typeface="Times New Roman" pitchFamily="18" charset="0"/>
              </a:rPr>
              <a:t>nhà Nguyên - triều đình do người Mông Cổ lập ra ở Trung Quốc, bấy giờ đang âm mưu xâm lược nước  ta.</a:t>
            </a:r>
            <a:endParaRPr lang="vi-VN" sz="2800" dirty="0">
              <a:cs typeface="Times New Roman" pitchFamily="18" charset="0"/>
            </a:endParaRPr>
          </a:p>
        </p:txBody>
      </p:sp>
      <p:pic>
        <p:nvPicPr>
          <p:cNvPr id="3" name="Picture 2">
            <a:extLst>
              <a:ext uri="{FF2B5EF4-FFF2-40B4-BE49-F238E27FC236}">
                <a16:creationId xmlns:a16="http://schemas.microsoft.com/office/drawing/2014/main" id="{8103961C-BF40-4AF4-B465-8180318FA68A}"/>
              </a:ext>
            </a:extLst>
          </p:cNvPr>
          <p:cNvPicPr>
            <a:picLocks noChangeAspect="1"/>
          </p:cNvPicPr>
          <p:nvPr/>
        </p:nvPicPr>
        <p:blipFill rotWithShape="1">
          <a:blip r:embed="rId3"/>
          <a:srcRect l="11782"/>
          <a:stretch/>
        </p:blipFill>
        <p:spPr>
          <a:xfrm>
            <a:off x="6236888" y="769327"/>
            <a:ext cx="2638890" cy="22581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431BCAE4-1E70-4783-86F3-CD6636C424DD}"/>
              </a:ext>
            </a:extLst>
          </p:cNvPr>
          <p:cNvPicPr>
            <a:picLocks noChangeAspect="1"/>
          </p:cNvPicPr>
          <p:nvPr/>
        </p:nvPicPr>
        <p:blipFill>
          <a:blip r:embed="rId4"/>
          <a:stretch>
            <a:fillRect/>
          </a:stretch>
        </p:blipFill>
        <p:spPr>
          <a:xfrm>
            <a:off x="3500372" y="4610122"/>
            <a:ext cx="8629193" cy="2202906"/>
          </a:xfrm>
          <a:prstGeom prst="rect">
            <a:avLst/>
          </a:prstGeom>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par>
                                <p:cTn id="26" presetID="22" presetClass="entr" presetSubtype="4"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195" y="2377695"/>
            <a:ext cx="3133795" cy="47085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430822" y="281525"/>
            <a:ext cx="2377574" cy="212365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600" b="1" i="0" u="none" strike="noStrike" kern="1200" cap="none" spc="50" normalizeH="0" baseline="0" noProof="0" dirty="0">
                <a:ln w="11430"/>
                <a:solidFill>
                  <a:srgbClr val="4472C4"/>
                </a:solidFill>
                <a:effectLst>
                  <a:outerShdw blurRad="76200" dist="50800" dir="5400000" algn="tl" rotWithShape="0">
                    <a:srgbClr val="000000">
                      <a:alpha val="65000"/>
                    </a:srgbClr>
                  </a:outerShdw>
                </a:effectLst>
                <a:uLnTx/>
                <a:uFillTx/>
                <a:latin typeface="+mj-lt"/>
                <a:ea typeface="+mn-ea"/>
                <a:cs typeface="Times New Roman" pitchFamily="18" charset="0"/>
              </a:rPr>
              <a:t>Chú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600" b="1" i="0" u="none" strike="noStrike" kern="1200" cap="none" spc="50" normalizeH="0" baseline="0" noProof="0" dirty="0">
                <a:ln w="11430"/>
                <a:solidFill>
                  <a:srgbClr val="4472C4"/>
                </a:solidFill>
                <a:effectLst>
                  <a:outerShdw blurRad="76200" dist="50800" dir="5400000" algn="tl" rotWithShape="0">
                    <a:srgbClr val="000000">
                      <a:alpha val="65000"/>
                    </a:srgbClr>
                  </a:outerShdw>
                </a:effectLst>
                <a:uLnTx/>
                <a:uFillTx/>
                <a:latin typeface="+mj-lt"/>
                <a:ea typeface="+mn-ea"/>
                <a:cs typeface="Times New Roman" pitchFamily="18" charset="0"/>
              </a:rPr>
              <a:t>thích</a:t>
            </a:r>
            <a:endParaRPr kumimoji="0" lang="en-US" sz="6600" b="1" i="0" u="none" strike="noStrike" kern="1200" cap="none" spc="50" normalizeH="0" baseline="0" noProof="0" dirty="0">
              <a:ln w="11430"/>
              <a:solidFill>
                <a:srgbClr val="4472C4"/>
              </a:solidFill>
              <a:effectLst>
                <a:outerShdw blurRad="76200" dist="50800" dir="5400000" algn="tl" rotWithShape="0">
                  <a:srgbClr val="000000">
                    <a:alpha val="65000"/>
                  </a:srgbClr>
                </a:outerShdw>
              </a:effectLst>
              <a:uLnTx/>
              <a:uFillTx/>
              <a:latin typeface="UTM Avo"/>
              <a:ea typeface="+mn-ea"/>
              <a:cs typeface="Times New Roman" pitchFamily="18" charset="0"/>
            </a:endParaRPr>
          </a:p>
        </p:txBody>
      </p:sp>
      <p:sp>
        <p:nvSpPr>
          <p:cNvPr id="7" name="Rectangle 6">
            <a:extLst>
              <a:ext uri="{FF2B5EF4-FFF2-40B4-BE49-F238E27FC236}">
                <a16:creationId xmlns:a16="http://schemas.microsoft.com/office/drawing/2014/main" id="{3D5FBF49-3FB5-41C4-B842-8ABA6B34502D}"/>
              </a:ext>
            </a:extLst>
          </p:cNvPr>
          <p:cNvSpPr/>
          <p:nvPr/>
        </p:nvSpPr>
        <p:spPr>
          <a:xfrm>
            <a:off x="3210703" y="6111011"/>
            <a:ext cx="8470989"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ea typeface="+mn-ea"/>
                <a:cs typeface="Times New Roman" pitchFamily="18" charset="0"/>
              </a:rPr>
              <a:t>Vương</a:t>
            </a:r>
            <a:r>
              <a:rPr kumimoji="0" lang="en-US" sz="2800" b="1" i="0" u="none" strike="noStrike" kern="1200" cap="none" spc="0" normalizeH="0" noProof="0">
                <a:ln>
                  <a:noFill/>
                </a:ln>
                <a:solidFill>
                  <a:srgbClr val="FF0000"/>
                </a:solidFill>
                <a:effectLst/>
                <a:uLnTx/>
                <a:uFillTx/>
                <a:ea typeface="+mn-ea"/>
                <a:cs typeface="Times New Roman" pitchFamily="18" charset="0"/>
              </a:rPr>
              <a:t> hầu</a:t>
            </a:r>
            <a:r>
              <a:rPr kumimoji="0" lang="vi-VN" sz="2800" b="1" i="0" u="none" strike="noStrike" kern="1200" cap="none" spc="0" normalizeH="0" baseline="0" noProof="0">
                <a:ln>
                  <a:noFill/>
                </a:ln>
                <a:solidFill>
                  <a:srgbClr val="FF0000"/>
                </a:solidFill>
                <a:effectLst/>
                <a:uLnTx/>
                <a:uFillTx/>
                <a:ea typeface="+mn-ea"/>
                <a:cs typeface="Times New Roman" pitchFamily="18" charset="0"/>
              </a:rPr>
              <a:t>:</a:t>
            </a:r>
            <a:r>
              <a:rPr kumimoji="0" lang="en-US" sz="2800" b="1" i="0" u="none" strike="noStrike" kern="1200" cap="none" spc="0" normalizeH="0" baseline="0" noProof="0">
                <a:ln>
                  <a:noFill/>
                </a:ln>
                <a:solidFill>
                  <a:srgbClr val="FF0000"/>
                </a:solidFill>
                <a:effectLst/>
                <a:uLnTx/>
                <a:uFillTx/>
                <a:latin typeface="UTM Avo"/>
                <a:ea typeface="+mn-ea"/>
                <a:cs typeface="Times New Roman" pitchFamily="18" charset="0"/>
              </a:rPr>
              <a:t> </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người có tước vị cao do vua ban</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a:t>
            </a:r>
            <a:endParaRPr kumimoji="0" lang="vi-VN" sz="2800" b="0" i="0" u="none" strike="noStrike" kern="1200" cap="none" spc="0" normalizeH="0" baseline="0" noProof="0" dirty="0">
              <a:ln>
                <a:noFill/>
              </a:ln>
              <a:solidFill>
                <a:prstClr val="black"/>
              </a:solidFill>
              <a:effectLst/>
              <a:uLnTx/>
              <a:uFillTx/>
              <a:ea typeface="+mn-ea"/>
              <a:cs typeface="Times New Roman" pitchFamily="18" charset="0"/>
            </a:endParaRPr>
          </a:p>
        </p:txBody>
      </p:sp>
      <p:sp>
        <p:nvSpPr>
          <p:cNvPr id="8" name="Rectangle 7">
            <a:extLst>
              <a:ext uri="{FF2B5EF4-FFF2-40B4-BE49-F238E27FC236}">
                <a16:creationId xmlns:a16="http://schemas.microsoft.com/office/drawing/2014/main" id="{49FD204D-567B-459D-BDF3-F6729468F399}"/>
              </a:ext>
            </a:extLst>
          </p:cNvPr>
          <p:cNvSpPr/>
          <p:nvPr/>
        </p:nvSpPr>
        <p:spPr>
          <a:xfrm>
            <a:off x="3036023" y="746989"/>
            <a:ext cx="8809613" cy="1384995"/>
          </a:xfrm>
          <a:prstGeom prst="rect">
            <a:avLst/>
          </a:prstGeom>
        </p:spPr>
        <p:txBody>
          <a:bodyPr wrap="square">
            <a:spAutoFit/>
          </a:bodyPr>
          <a:lstStyle/>
          <a:p>
            <a:r>
              <a:rPr lang="en-US" sz="2800" b="1">
                <a:solidFill>
                  <a:srgbClr val="FF0000"/>
                </a:solidFill>
                <a:cs typeface="Times New Roman" pitchFamily="18" charset="0"/>
              </a:rPr>
              <a:t>Trần Quốc Toản (1267 -1285)</a:t>
            </a:r>
            <a:r>
              <a:rPr lang="vi-VN" sz="2800" b="1">
                <a:solidFill>
                  <a:srgbClr val="FF0000"/>
                </a:solidFill>
                <a:cs typeface="Times New Roman" pitchFamily="18" charset="0"/>
              </a:rPr>
              <a:t>:</a:t>
            </a:r>
            <a:r>
              <a:rPr lang="en-US" sz="2800" b="1">
                <a:solidFill>
                  <a:srgbClr val="FF0000"/>
                </a:solidFill>
                <a:cs typeface="Times New Roman" pitchFamily="18" charset="0"/>
              </a:rPr>
              <a:t> </a:t>
            </a:r>
            <a:r>
              <a:rPr lang="en-US" sz="2800">
                <a:cs typeface="Times New Roman" pitchFamily="18" charset="0"/>
              </a:rPr>
              <a:t>em của vua Trần Nhân Tông, tuổi còn trẻ đã lập nhiều chiến công chống chống giặc Nguyên.</a:t>
            </a:r>
            <a:endParaRPr lang="vi-VN" sz="2800" dirty="0">
              <a:cs typeface="Times New Roman" pitchFamily="18" charset="0"/>
            </a:endParaRPr>
          </a:p>
        </p:txBody>
      </p:sp>
      <p:pic>
        <p:nvPicPr>
          <p:cNvPr id="3" name="Picture 2">
            <a:extLst>
              <a:ext uri="{FF2B5EF4-FFF2-40B4-BE49-F238E27FC236}">
                <a16:creationId xmlns:a16="http://schemas.microsoft.com/office/drawing/2014/main" id="{C661CC0A-3CB9-4F0C-9871-3B17AB993E47}"/>
              </a:ext>
            </a:extLst>
          </p:cNvPr>
          <p:cNvPicPr>
            <a:picLocks noChangeAspect="1"/>
          </p:cNvPicPr>
          <p:nvPr/>
        </p:nvPicPr>
        <p:blipFill rotWithShape="1">
          <a:blip r:embed="rId3"/>
          <a:srcRect l="9849"/>
          <a:stretch/>
        </p:blipFill>
        <p:spPr>
          <a:xfrm>
            <a:off x="4849091" y="2283172"/>
            <a:ext cx="4593997" cy="3676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2022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657403" y="1008973"/>
            <a:ext cx="11118961" cy="4893647"/>
          </a:xfrm>
          <a:prstGeom prst="rect">
            <a:avLst/>
          </a:prstGeom>
          <a:noFill/>
        </p:spPr>
        <p:txBody>
          <a:bodyPr wrap="square">
            <a:spAutoFit/>
          </a:bodyPr>
          <a:lstStyle/>
          <a:p>
            <a:pPr indent="457200"/>
            <a:r>
              <a:rPr lang="vi-VN" sz="2400"/>
              <a:t>1. Giặc Nguyên cho sứ thần sang</a:t>
            </a:r>
            <a:r>
              <a:rPr lang="en-US" sz="2400"/>
              <a:t>,</a:t>
            </a:r>
            <a:r>
              <a:rPr lang="vi-VN" sz="2400"/>
              <a:t> giả vờ mượn đường để xâm chiếm nước ta. Trần Quốc Toản vô cùng căm giận.</a:t>
            </a:r>
            <a:endParaRPr lang="en-US" sz="2400"/>
          </a:p>
          <a:p>
            <a:endParaRPr lang="en-US" sz="2400"/>
          </a:p>
          <a:p>
            <a:endParaRPr lang="en-US" sz="2400"/>
          </a:p>
          <a:p>
            <a:endParaRPr lang="en-US" sz="2400"/>
          </a:p>
          <a:p>
            <a:endParaRPr lang="en-US" sz="2400"/>
          </a:p>
          <a:p>
            <a:endParaRPr lang="en-US" sz="2400"/>
          </a:p>
          <a:p>
            <a:endParaRPr lang="en-US" sz="2400"/>
          </a:p>
          <a:p>
            <a:endParaRPr lang="vi-VN" sz="2400"/>
          </a:p>
          <a:p>
            <a:pPr indent="457200" algn="just"/>
            <a:r>
              <a:rPr lang="vi-VN" sz="2400"/>
              <a:t>2. Sáng nay, biết Vua họp bàn việc nước ở dưới thuyền rồng, Quốc Toản quyết đợi gặp Vua để nói hai tiếng "xin đánh". Đợi từ sáng đến trưa, vẫn không gặp được, cậu bèn liều chết xô mấy người lính gác ngã chúi, xăm xăm xuống bến. </a:t>
            </a:r>
            <a:endParaRPr kumimoji="0" lang="vi-VN" sz="2400" b="0" i="0" u="none" strike="noStrike" kern="1200" cap="none" spc="0" normalizeH="0" baseline="0" noProof="0">
              <a:ln>
                <a:noFill/>
              </a:ln>
              <a:solidFill>
                <a:srgbClr val="000000"/>
              </a:solidFill>
              <a:effectLst/>
              <a:uLnTx/>
              <a:uFillTx/>
              <a:ea typeface="+mn-ea"/>
              <a:cs typeface="+mn-cs"/>
            </a:endParaRPr>
          </a:p>
        </p:txBody>
      </p:sp>
      <p:sp>
        <p:nvSpPr>
          <p:cNvPr id="9" name="Rectangle 8">
            <a:extLst>
              <a:ext uri="{FF2B5EF4-FFF2-40B4-BE49-F238E27FC236}">
                <a16:creationId xmlns:a16="http://schemas.microsoft.com/office/drawing/2014/main" id="{59DCB2E2-A0CE-45A9-88DC-8D6DFBEE686F}"/>
              </a:ext>
            </a:extLst>
          </p:cNvPr>
          <p:cNvSpPr/>
          <p:nvPr/>
        </p:nvSpPr>
        <p:spPr>
          <a:xfrm>
            <a:off x="4161020" y="424198"/>
            <a:ext cx="3869969"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srgbClr val="FF0000"/>
                </a:solidFill>
                <a:latin typeface="UTM Avo"/>
                <a:cs typeface="Arial" panose="020B0604020202020204" pitchFamily="34" charset="0"/>
              </a:rPr>
              <a:t>Bóp nát quả cam</a:t>
            </a:r>
            <a:endParaRPr kumimoji="0" lang="en-US" sz="3200" b="1" i="0" u="none" strike="noStrike" kern="1200" cap="none" spc="0" normalizeH="0" baseline="0" noProof="0" dirty="0">
              <a:ln>
                <a:noFill/>
              </a:ln>
              <a:solidFill>
                <a:srgbClr val="FF0000"/>
              </a:solidFill>
              <a:effectLst/>
              <a:uLnTx/>
              <a:uFillTx/>
              <a:latin typeface="UTM Avo"/>
              <a:ea typeface="+mn-ea"/>
              <a:cs typeface="Arial" panose="020B0604020202020204" pitchFamily="34" charset="0"/>
            </a:endParaRPr>
          </a:p>
        </p:txBody>
      </p:sp>
      <p:pic>
        <p:nvPicPr>
          <p:cNvPr id="12" name="Picture 11">
            <a:extLst>
              <a:ext uri="{FF2B5EF4-FFF2-40B4-BE49-F238E27FC236}">
                <a16:creationId xmlns:a16="http://schemas.microsoft.com/office/drawing/2014/main" id="{2F411DF6-D30C-4B87-82BE-A1BBB129D1B4}"/>
              </a:ext>
            </a:extLst>
          </p:cNvPr>
          <p:cNvPicPr>
            <a:picLocks noChangeAspect="1"/>
          </p:cNvPicPr>
          <p:nvPr/>
        </p:nvPicPr>
        <p:blipFill rotWithShape="1">
          <a:blip r:embed="rId2">
            <a:extLst>
              <a:ext uri="{28A0092B-C50C-407E-A947-70E740481C1C}">
                <a14:useLocalDpi xmlns:a14="http://schemas.microsoft.com/office/drawing/2010/main" val="0"/>
              </a:ext>
            </a:extLst>
          </a:blip>
          <a:srcRect l="16054" t="17172" r="16131" b="56162"/>
          <a:stretch/>
        </p:blipFill>
        <p:spPr>
          <a:xfrm>
            <a:off x="3193473" y="1925780"/>
            <a:ext cx="5417127" cy="2327963"/>
          </a:xfrm>
          <a:prstGeom prst="rect">
            <a:avLst/>
          </a:prstGeom>
        </p:spPr>
      </p:pic>
      <p:sp>
        <p:nvSpPr>
          <p:cNvPr id="11" name="Rounded Rectangle 1">
            <a:extLst>
              <a:ext uri="{FF2B5EF4-FFF2-40B4-BE49-F238E27FC236}">
                <a16:creationId xmlns:a16="http://schemas.microsoft.com/office/drawing/2014/main" id="{1E7B7035-2813-40B7-8E3D-931C7DEFF416}"/>
              </a:ext>
            </a:extLst>
          </p:cNvPr>
          <p:cNvSpPr/>
          <p:nvPr/>
        </p:nvSpPr>
        <p:spPr>
          <a:xfrm>
            <a:off x="4069529" y="5776272"/>
            <a:ext cx="7152653" cy="950786"/>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err="1">
                <a:cs typeface="Times New Roman" panose="02020603050405020304" pitchFamily="18" charset="0"/>
              </a:rPr>
              <a:t>Bài</a:t>
            </a:r>
            <a:r>
              <a:rPr lang="en-US" sz="2800">
                <a:cs typeface="Times New Roman" panose="02020603050405020304" pitchFamily="18" charset="0"/>
              </a:rPr>
              <a:t> đọc chia </a:t>
            </a:r>
            <a:r>
              <a:rPr lang="en-US" sz="2800" dirty="0" err="1">
                <a:cs typeface="Times New Roman" panose="02020603050405020304" pitchFamily="18" charset="0"/>
              </a:rPr>
              <a:t>thành</a:t>
            </a:r>
            <a:r>
              <a:rPr lang="en-US" sz="2800" dirty="0">
                <a:cs typeface="Times New Roman" panose="02020603050405020304" pitchFamily="18" charset="0"/>
              </a:rPr>
              <a:t> </a:t>
            </a:r>
            <a:r>
              <a:rPr lang="en-US" sz="2800" err="1">
                <a:cs typeface="Times New Roman" panose="02020603050405020304" pitchFamily="18" charset="0"/>
              </a:rPr>
              <a:t>mấy</a:t>
            </a:r>
            <a:r>
              <a:rPr lang="en-US" sz="2800">
                <a:cs typeface="Times New Roman" panose="02020603050405020304" pitchFamily="18" charset="0"/>
              </a:rPr>
              <a:t> đoạn?</a:t>
            </a:r>
            <a:endParaRPr lang="en-US" sz="2800" dirty="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C26154E4-689F-4929-B2B7-D590FD02D801}"/>
              </a:ext>
            </a:extLst>
          </p:cNvPr>
          <p:cNvCxnSpPr>
            <a:cxnSpLocks/>
          </p:cNvCxnSpPr>
          <p:nvPr/>
        </p:nvCxnSpPr>
        <p:spPr>
          <a:xfrm>
            <a:off x="657403" y="1008973"/>
            <a:ext cx="0" cy="91680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BE37870F-2D1E-4038-95A9-77AE6DE80378}"/>
              </a:ext>
            </a:extLst>
          </p:cNvPr>
          <p:cNvSpPr/>
          <p:nvPr/>
        </p:nvSpPr>
        <p:spPr>
          <a:xfrm>
            <a:off x="1046448" y="1008973"/>
            <a:ext cx="453574" cy="40560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1</a:t>
            </a:r>
          </a:p>
        </p:txBody>
      </p:sp>
      <p:cxnSp>
        <p:nvCxnSpPr>
          <p:cNvPr id="15" name="Straight Connector 14">
            <a:extLst>
              <a:ext uri="{FF2B5EF4-FFF2-40B4-BE49-F238E27FC236}">
                <a16:creationId xmlns:a16="http://schemas.microsoft.com/office/drawing/2014/main" id="{DE1C698A-934D-4498-982F-79E25D4F7512}"/>
              </a:ext>
            </a:extLst>
          </p:cNvPr>
          <p:cNvCxnSpPr>
            <a:cxnSpLocks/>
          </p:cNvCxnSpPr>
          <p:nvPr/>
        </p:nvCxnSpPr>
        <p:spPr>
          <a:xfrm>
            <a:off x="626984" y="4470799"/>
            <a:ext cx="0" cy="143182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0BF6588C-7DD2-45A7-A01A-A72245D52FFE}"/>
              </a:ext>
            </a:extLst>
          </p:cNvPr>
          <p:cNvSpPr/>
          <p:nvPr/>
        </p:nvSpPr>
        <p:spPr>
          <a:xfrm>
            <a:off x="1008203" y="4267995"/>
            <a:ext cx="491819"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2</a:t>
            </a:r>
          </a:p>
        </p:txBody>
      </p:sp>
    </p:spTree>
    <p:extLst>
      <p:ext uri="{BB962C8B-B14F-4D97-AF65-F5344CB8AC3E}">
        <p14:creationId xmlns:p14="http://schemas.microsoft.com/office/powerpoint/2010/main" val="207408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11"/>
                                        </p:tgtEl>
                                      </p:cBhvr>
                                    </p:animEffect>
                                    <p:set>
                                      <p:cBhvr>
                                        <p:cTn id="14" dur="1" fill="hold">
                                          <p:stCondLst>
                                            <p:cond delay="4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4"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546566" y="843677"/>
            <a:ext cx="11340633" cy="5539978"/>
          </a:xfrm>
          <a:prstGeom prst="rect">
            <a:avLst/>
          </a:prstGeom>
          <a:noFill/>
        </p:spPr>
        <p:txBody>
          <a:bodyPr wrap="square">
            <a:spAutoFit/>
          </a:bodyPr>
          <a:lstStyle/>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3. Vừa lúc ấy, Vua cùng các vương hầu ra ngoài mui thuyền.  </a:t>
            </a:r>
          </a:p>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Quốc Toản bèn chạy đến, quỳ xuống tâu:</a:t>
            </a:r>
          </a:p>
          <a:p>
            <a:pPr marR="0" lvl="0" indent="457200" algn="just"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a:ln>
                  <a:noFill/>
                </a:ln>
                <a:solidFill>
                  <a:prstClr val="black"/>
                </a:solidFill>
                <a:effectLst/>
                <a:uLnTx/>
                <a:uFillTx/>
                <a:ea typeface="+mn-ea"/>
                <a:cs typeface="+mn-cs"/>
              </a:rPr>
              <a:t>- </a:t>
            </a:r>
            <a:r>
              <a:rPr kumimoji="0" lang="vi-VN" sz="2400" b="0" i="0" u="none" strike="noStrike" kern="1200" cap="none" spc="0" normalizeH="0" baseline="0" noProof="0">
                <a:ln>
                  <a:noFill/>
                </a:ln>
                <a:solidFill>
                  <a:prstClr val="black"/>
                </a:solidFill>
                <a:effectLst/>
                <a:uLnTx/>
                <a:uFillTx/>
                <a:ea typeface="+mn-ea"/>
                <a:cs typeface="+mn-cs"/>
              </a:rPr>
              <a:t>Cho giặc mượn đường là mất nước. Xin Bệ hạ cho đánh!</a:t>
            </a:r>
            <a:endParaRPr kumimoji="0" lang="en-US" sz="2400" b="0" i="0" u="none" strike="noStrike" kern="1200" cap="none" spc="0" normalizeH="0" baseline="0" noProof="0">
              <a:ln>
                <a:noFill/>
              </a:ln>
              <a:solidFill>
                <a:prstClr val="black"/>
              </a:solidFill>
              <a:effectLst/>
              <a:uLnTx/>
              <a:uFillTx/>
              <a:ea typeface="+mn-ea"/>
              <a:cs typeface="+mn-cs"/>
            </a:endParaRPr>
          </a:p>
          <a:p>
            <a:pPr marR="0" lvl="0" indent="457200" algn="just" defTabSz="914400" rtl="0" eaLnBrk="1" fontAlgn="auto" latinLnBrk="0" hangingPunct="1">
              <a:lnSpc>
                <a:spcPct val="100000"/>
              </a:lnSpc>
              <a:spcBef>
                <a:spcPts val="0"/>
              </a:spcBef>
              <a:spcAft>
                <a:spcPts val="0"/>
              </a:spcAft>
              <a:buClrTx/>
              <a:buSzTx/>
              <a:tabLst/>
              <a:defRPr/>
            </a:pPr>
            <a:r>
              <a:rPr kumimoji="0" lang="vi-VN" sz="2400" b="0" i="0" u="none" strike="noStrike" kern="1200" cap="none" spc="0" normalizeH="0" baseline="0" noProof="0">
                <a:ln>
                  <a:noFill/>
                </a:ln>
                <a:solidFill>
                  <a:prstClr val="black"/>
                </a:solidFill>
                <a:effectLst/>
                <a:uLnTx/>
                <a:uFillTx/>
                <a:ea typeface="+mn-ea"/>
                <a:cs typeface="+mn-cs"/>
              </a:rPr>
              <a:t>Vua truyền cho Quốc Toản đứng dậy, ôn tồn bảo:</a:t>
            </a:r>
          </a:p>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Quốc Toản còn trẻ mà đã biết lo việc nước, ta có lời khen.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Nói rồi, Vua ban cho Quốc Toản một quả cam.</a:t>
            </a:r>
            <a:endParaRPr kumimoji="0" lang="en-US" sz="2400" b="0" i="0" u="none" strike="noStrike" kern="1200" cap="none" spc="0" normalizeH="0" baseline="0" noProof="0">
              <a:ln>
                <a:noFill/>
              </a:ln>
              <a:solidFill>
                <a:prstClr val="black"/>
              </a:solidFill>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black"/>
              </a:solidFill>
              <a:effectLst/>
              <a:uLnTx/>
              <a:uFillTx/>
              <a:ea typeface="+mn-ea"/>
              <a:cs typeface="+mn-cs"/>
            </a:endParaRPr>
          </a:p>
          <a:p>
            <a:pPr marR="0" lvl="0" indent="45720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4. Quốc Toản tạ ơn Vua, chân bước lên bờ mà lòng ấm ức: "Vua ban cho cam quý nhưng xem ta như trẻ con, vẫn không cho dự bàn việc nước</a:t>
            </a:r>
            <a:r>
              <a:rPr kumimoji="0" lang="en-US" sz="2400" b="0" i="0" u="none" strike="noStrike" kern="1200" cap="none" spc="0" normalizeH="0" baseline="0" noProof="0">
                <a:ln>
                  <a:noFill/>
                </a:ln>
                <a:solidFill>
                  <a:prstClr val="black"/>
                </a:solidFill>
                <a:effectLst/>
                <a:uLnTx/>
                <a:uFillTx/>
                <a:ea typeface="+mn-ea"/>
                <a:cs typeface="+mn-cs"/>
              </a:rPr>
              <a:t>.</a:t>
            </a:r>
            <a:r>
              <a:rPr kumimoji="0" lang="vi-VN" sz="2400" b="0" i="0" u="none" strike="noStrike" kern="1200" cap="none" spc="0" normalizeH="0" baseline="0" noProof="0">
                <a:ln>
                  <a:noFill/>
                </a:ln>
                <a:solidFill>
                  <a:prstClr val="black"/>
                </a:solidFill>
                <a:effectLst/>
                <a:uLnTx/>
                <a:uFillTx/>
                <a:ea typeface="+mn-ea"/>
                <a:cs typeface="+mn-cs"/>
              </a:rPr>
              <a:t>". Nghĩ đến quân giặc đang lăm le đè đầu cưỡi cổ dân mình, cậu nghiến răng, hai bàn tay bóp chặt.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a:t>
            </a:r>
            <a:r>
              <a:rPr lang="en-US" sz="2400">
                <a:solidFill>
                  <a:prstClr val="black"/>
                </a:solidFill>
              </a:rPr>
              <a:t>M</a:t>
            </a:r>
            <a:r>
              <a:rPr kumimoji="0" lang="vi-VN" sz="2400" b="0" i="0" u="none" strike="noStrike" kern="1200" cap="none" spc="0" normalizeH="0" baseline="0" noProof="0">
                <a:ln>
                  <a:noFill/>
                </a:ln>
                <a:solidFill>
                  <a:prstClr val="black"/>
                </a:solidFill>
                <a:effectLst/>
                <a:uLnTx/>
                <a:uFillTx/>
                <a:ea typeface="+mn-ea"/>
                <a:cs typeface="+mn-cs"/>
              </a:rPr>
              <a:t>ọi người ùa tới. Cậu xòe bàn tay phả</a:t>
            </a:r>
            <a:r>
              <a:rPr kumimoji="0" lang="en-US" sz="2400" b="0" i="0" u="none" strike="noStrike" kern="1200" cap="none" spc="0" normalizeH="0" baseline="0" noProof="0">
                <a:ln>
                  <a:noFill/>
                </a:ln>
                <a:solidFill>
                  <a:prstClr val="black"/>
                </a:solidFill>
                <a:effectLst/>
                <a:uLnTx/>
                <a:uFillTx/>
                <a:ea typeface="+mn-ea"/>
                <a:cs typeface="+mn-cs"/>
              </a:rPr>
              <a:t>i cho họ</a:t>
            </a:r>
            <a:r>
              <a:rPr kumimoji="0" lang="en-US" sz="2400" b="0" i="0" u="none" strike="noStrike" kern="1200" cap="none" spc="0" normalizeH="0" noProof="0">
                <a:ln>
                  <a:noFill/>
                </a:ln>
                <a:solidFill>
                  <a:prstClr val="black"/>
                </a:solidFill>
                <a:effectLst/>
                <a:uLnTx/>
                <a:uFillTx/>
                <a:ea typeface="+mn-ea"/>
                <a:cs typeface="+mn-cs"/>
              </a:rPr>
              <a:t> xem cam quý vua ban. Nhưng quả cam đã nát từ bao giờ.</a:t>
            </a:r>
            <a:endParaRPr kumimoji="0" lang="vi-VN" sz="2400" b="0"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a:ln>
                  <a:noFill/>
                </a:ln>
                <a:solidFill>
                  <a:prstClr val="black"/>
                </a:solidFill>
                <a:effectLst/>
                <a:uLnTx/>
                <a:uFillTx/>
                <a:ea typeface="+mn-ea"/>
                <a:cs typeface="+mn-cs"/>
              </a:rPr>
            </a:br>
            <a:endParaRPr kumimoji="0" lang="vi-VN" sz="2400" b="0" i="0" u="none" strike="noStrike" kern="1200" cap="none" spc="0" normalizeH="0" baseline="0" noProof="0">
              <a:ln>
                <a:noFill/>
              </a:ln>
              <a:solidFill>
                <a:srgbClr val="000000"/>
              </a:solidFill>
              <a:effectLst/>
              <a:uLnTx/>
              <a:uFillTx/>
              <a:ea typeface="+mn-ea"/>
              <a:cs typeface="+mn-cs"/>
            </a:endParaRPr>
          </a:p>
        </p:txBody>
      </p:sp>
      <p:sp>
        <p:nvSpPr>
          <p:cNvPr id="4" name="TextBox 3">
            <a:extLst>
              <a:ext uri="{FF2B5EF4-FFF2-40B4-BE49-F238E27FC236}">
                <a16:creationId xmlns:a16="http://schemas.microsoft.com/office/drawing/2014/main" id="{864D610F-2029-4AE3-9696-976F98B34E4F}"/>
              </a:ext>
            </a:extLst>
          </p:cNvPr>
          <p:cNvSpPr txBox="1"/>
          <p:nvPr/>
        </p:nvSpPr>
        <p:spPr>
          <a:xfrm>
            <a:off x="4078142" y="5420546"/>
            <a:ext cx="7474526" cy="400110"/>
          </a:xfrm>
          <a:prstGeom prst="rect">
            <a:avLst/>
          </a:prstGeom>
          <a:noFill/>
        </p:spPr>
        <p:txBody>
          <a:bodyPr wrap="square">
            <a:spAutoFit/>
          </a:bodyPr>
          <a:lstStyle/>
          <a:p>
            <a:pPr algn="r"/>
            <a:r>
              <a:rPr lang="en-US" sz="2000">
                <a:solidFill>
                  <a:srgbClr val="000000"/>
                </a:solidFill>
              </a:rPr>
              <a:t>Theo NGUYỄN HUY TƯỞNG</a:t>
            </a:r>
            <a:endParaRPr lang="vi-VN" sz="2000" b="0" i="0">
              <a:solidFill>
                <a:srgbClr val="000000"/>
              </a:solidFill>
              <a:effectLst/>
            </a:endParaRPr>
          </a:p>
        </p:txBody>
      </p:sp>
      <p:cxnSp>
        <p:nvCxnSpPr>
          <p:cNvPr id="5" name="Straight Connector 4">
            <a:extLst>
              <a:ext uri="{FF2B5EF4-FFF2-40B4-BE49-F238E27FC236}">
                <a16:creationId xmlns:a16="http://schemas.microsoft.com/office/drawing/2014/main" id="{6821F012-C038-4CB3-B540-C8DF88A7FD33}"/>
              </a:ext>
            </a:extLst>
          </p:cNvPr>
          <p:cNvCxnSpPr>
            <a:cxnSpLocks/>
          </p:cNvCxnSpPr>
          <p:nvPr/>
        </p:nvCxnSpPr>
        <p:spPr>
          <a:xfrm>
            <a:off x="546566" y="843677"/>
            <a:ext cx="0" cy="2232032"/>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65FC2B58-5E56-4880-88E4-F9239BD49066}"/>
              </a:ext>
            </a:extLst>
          </p:cNvPr>
          <p:cNvSpPr/>
          <p:nvPr/>
        </p:nvSpPr>
        <p:spPr>
          <a:xfrm>
            <a:off x="924846" y="843677"/>
            <a:ext cx="453574" cy="40560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Times New Roman" pitchFamily="18" charset="0"/>
              </a:rPr>
              <a:t>3</a:t>
            </a:r>
            <a:endParaRPr lang="vi-VN" sz="2800" b="1" dirty="0">
              <a:cs typeface="Times New Roman" pitchFamily="18" charset="0"/>
            </a:endParaRPr>
          </a:p>
        </p:txBody>
      </p:sp>
      <p:cxnSp>
        <p:nvCxnSpPr>
          <p:cNvPr id="8" name="Straight Connector 7">
            <a:extLst>
              <a:ext uri="{FF2B5EF4-FFF2-40B4-BE49-F238E27FC236}">
                <a16:creationId xmlns:a16="http://schemas.microsoft.com/office/drawing/2014/main" id="{3BE49454-7DA2-45AA-B62A-A12C6E08B178}"/>
              </a:ext>
            </a:extLst>
          </p:cNvPr>
          <p:cNvCxnSpPr>
            <a:cxnSpLocks/>
            <a:stCxn id="7" idx="1"/>
          </p:cNvCxnSpPr>
          <p:nvPr/>
        </p:nvCxnSpPr>
        <p:spPr>
          <a:xfrm>
            <a:off x="546566" y="3613666"/>
            <a:ext cx="0" cy="20997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8A9F0DBE-64ED-4437-AA16-15920D9A51C0}"/>
              </a:ext>
            </a:extLst>
          </p:cNvPr>
          <p:cNvSpPr/>
          <p:nvPr/>
        </p:nvSpPr>
        <p:spPr>
          <a:xfrm>
            <a:off x="902237" y="3410862"/>
            <a:ext cx="491819"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Times New Roman" pitchFamily="18" charset="0"/>
              </a:rPr>
              <a:t>4</a:t>
            </a:r>
            <a:endParaRPr lang="vi-VN" sz="2800" b="1" dirty="0">
              <a:cs typeface="Times New Roman" pitchFamily="18" charset="0"/>
            </a:endParaRPr>
          </a:p>
        </p:txBody>
      </p:sp>
    </p:spTree>
    <p:extLst>
      <p:ext uri="{BB962C8B-B14F-4D97-AF65-F5344CB8AC3E}">
        <p14:creationId xmlns:p14="http://schemas.microsoft.com/office/powerpoint/2010/main" val="363667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657403" y="1061982"/>
            <a:ext cx="11118961" cy="4893647"/>
          </a:xfrm>
          <a:prstGeom prst="rect">
            <a:avLst/>
          </a:prstGeom>
          <a:noFill/>
        </p:spPr>
        <p:txBody>
          <a:bodyPr wrap="square">
            <a:spAutoFit/>
          </a:bodyPr>
          <a:lstStyle/>
          <a:p>
            <a:pPr indent="457200"/>
            <a:r>
              <a:rPr lang="vi-VN" sz="2400"/>
              <a:t>1. Giặc Nguyên cho sứ thần sang</a:t>
            </a:r>
            <a:r>
              <a:rPr lang="en-US" sz="2400"/>
              <a:t>,</a:t>
            </a:r>
            <a:r>
              <a:rPr lang="vi-VN" sz="2400"/>
              <a:t> giả vờ mượn đường để xâm chiếm nước ta. Trần Quốc Toản vô cùng căm giận.</a:t>
            </a:r>
            <a:endParaRPr lang="en-US" sz="2400"/>
          </a:p>
          <a:p>
            <a:endParaRPr lang="en-US" sz="2400"/>
          </a:p>
          <a:p>
            <a:endParaRPr lang="en-US" sz="2400"/>
          </a:p>
          <a:p>
            <a:endParaRPr lang="en-US" sz="2400"/>
          </a:p>
          <a:p>
            <a:endParaRPr lang="en-US" sz="2400"/>
          </a:p>
          <a:p>
            <a:endParaRPr lang="en-US" sz="2400"/>
          </a:p>
          <a:p>
            <a:endParaRPr lang="en-US" sz="2400"/>
          </a:p>
          <a:p>
            <a:endParaRPr lang="vi-VN" sz="2400"/>
          </a:p>
          <a:p>
            <a:pPr indent="457200"/>
            <a:r>
              <a:rPr lang="vi-VN" sz="2400"/>
              <a:t>2. Sáng nay, biết Vua họp bàn việc nước ở dưới thuyền rồng, Quốc Toản quyết đợi gặp Vua để nói hai tiếng "xin đánh". Đợi từ sáng đến trưa, vẫn không gặp được, cậu bèn liều chết xô mấy người lính gác ngã chúi, xăm xăm xuống bến. </a:t>
            </a:r>
            <a:endParaRPr kumimoji="0" lang="vi-VN" sz="2400" b="0" i="0" u="none" strike="noStrike" kern="1200" cap="none" spc="0" normalizeH="0" baseline="0" noProof="0">
              <a:ln>
                <a:noFill/>
              </a:ln>
              <a:solidFill>
                <a:srgbClr val="000000"/>
              </a:solidFill>
              <a:effectLst/>
              <a:uLnTx/>
              <a:uFillTx/>
              <a:ea typeface="+mn-ea"/>
              <a:cs typeface="+mn-cs"/>
            </a:endParaRPr>
          </a:p>
        </p:txBody>
      </p:sp>
      <p:sp>
        <p:nvSpPr>
          <p:cNvPr id="9" name="Rectangle 8">
            <a:extLst>
              <a:ext uri="{FF2B5EF4-FFF2-40B4-BE49-F238E27FC236}">
                <a16:creationId xmlns:a16="http://schemas.microsoft.com/office/drawing/2014/main" id="{59DCB2E2-A0CE-45A9-88DC-8D6DFBEE686F}"/>
              </a:ext>
            </a:extLst>
          </p:cNvPr>
          <p:cNvSpPr/>
          <p:nvPr/>
        </p:nvSpPr>
        <p:spPr>
          <a:xfrm>
            <a:off x="4161020" y="424198"/>
            <a:ext cx="3869969"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srgbClr val="FF0000"/>
                </a:solidFill>
                <a:latin typeface="UTM Avo"/>
                <a:cs typeface="Arial" panose="020B0604020202020204" pitchFamily="34" charset="0"/>
              </a:rPr>
              <a:t>Bóp nát quả cam</a:t>
            </a:r>
            <a:endParaRPr kumimoji="0" lang="en-US" sz="3200" b="1" i="0" u="none" strike="noStrike" kern="1200" cap="none" spc="0" normalizeH="0" baseline="0" noProof="0" dirty="0">
              <a:ln>
                <a:noFill/>
              </a:ln>
              <a:solidFill>
                <a:srgbClr val="FF0000"/>
              </a:solidFill>
              <a:effectLst/>
              <a:uLnTx/>
              <a:uFillTx/>
              <a:latin typeface="UTM Avo"/>
              <a:ea typeface="+mn-ea"/>
              <a:cs typeface="Arial" panose="020B0604020202020204" pitchFamily="34" charset="0"/>
            </a:endParaRPr>
          </a:p>
        </p:txBody>
      </p:sp>
      <p:pic>
        <p:nvPicPr>
          <p:cNvPr id="12" name="Picture 11">
            <a:extLst>
              <a:ext uri="{FF2B5EF4-FFF2-40B4-BE49-F238E27FC236}">
                <a16:creationId xmlns:a16="http://schemas.microsoft.com/office/drawing/2014/main" id="{2F411DF6-D30C-4B87-82BE-A1BBB129D1B4}"/>
              </a:ext>
            </a:extLst>
          </p:cNvPr>
          <p:cNvPicPr>
            <a:picLocks noChangeAspect="1"/>
          </p:cNvPicPr>
          <p:nvPr/>
        </p:nvPicPr>
        <p:blipFill rotWithShape="1">
          <a:blip r:embed="rId2">
            <a:extLst>
              <a:ext uri="{28A0092B-C50C-407E-A947-70E740481C1C}">
                <a14:useLocalDpi xmlns:a14="http://schemas.microsoft.com/office/drawing/2010/main" val="0"/>
              </a:ext>
            </a:extLst>
          </a:blip>
          <a:srcRect l="16054" t="17172" r="16131" b="56162"/>
          <a:stretch/>
        </p:blipFill>
        <p:spPr>
          <a:xfrm>
            <a:off x="3207327" y="1940032"/>
            <a:ext cx="5417127" cy="2327963"/>
          </a:xfrm>
          <a:prstGeom prst="rect">
            <a:avLst/>
          </a:prstGeom>
        </p:spPr>
      </p:pic>
      <p:cxnSp>
        <p:nvCxnSpPr>
          <p:cNvPr id="13" name="Straight Connector 12">
            <a:extLst>
              <a:ext uri="{FF2B5EF4-FFF2-40B4-BE49-F238E27FC236}">
                <a16:creationId xmlns:a16="http://schemas.microsoft.com/office/drawing/2014/main" id="{C26154E4-689F-4929-B2B7-D590FD02D801}"/>
              </a:ext>
            </a:extLst>
          </p:cNvPr>
          <p:cNvCxnSpPr>
            <a:cxnSpLocks/>
          </p:cNvCxnSpPr>
          <p:nvPr/>
        </p:nvCxnSpPr>
        <p:spPr>
          <a:xfrm>
            <a:off x="657403" y="1008973"/>
            <a:ext cx="0" cy="91680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BE37870F-2D1E-4038-95A9-77AE6DE80378}"/>
              </a:ext>
            </a:extLst>
          </p:cNvPr>
          <p:cNvSpPr/>
          <p:nvPr/>
        </p:nvSpPr>
        <p:spPr>
          <a:xfrm>
            <a:off x="1046448" y="1061982"/>
            <a:ext cx="453574" cy="40560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1</a:t>
            </a:r>
          </a:p>
        </p:txBody>
      </p:sp>
      <p:cxnSp>
        <p:nvCxnSpPr>
          <p:cNvPr id="15" name="Straight Connector 14">
            <a:extLst>
              <a:ext uri="{FF2B5EF4-FFF2-40B4-BE49-F238E27FC236}">
                <a16:creationId xmlns:a16="http://schemas.microsoft.com/office/drawing/2014/main" id="{DE1C698A-934D-4498-982F-79E25D4F7512}"/>
              </a:ext>
            </a:extLst>
          </p:cNvPr>
          <p:cNvCxnSpPr>
            <a:cxnSpLocks/>
          </p:cNvCxnSpPr>
          <p:nvPr/>
        </p:nvCxnSpPr>
        <p:spPr>
          <a:xfrm>
            <a:off x="626984" y="4470799"/>
            <a:ext cx="0" cy="143182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0BF6588C-7DD2-45A7-A01A-A72245D52FFE}"/>
              </a:ext>
            </a:extLst>
          </p:cNvPr>
          <p:cNvSpPr/>
          <p:nvPr/>
        </p:nvSpPr>
        <p:spPr>
          <a:xfrm>
            <a:off x="1011406" y="4380859"/>
            <a:ext cx="491819"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2</a:t>
            </a:r>
          </a:p>
        </p:txBody>
      </p:sp>
      <p:sp>
        <p:nvSpPr>
          <p:cNvPr id="10" name="Rounded Rectangle 13">
            <a:extLst>
              <a:ext uri="{FF2B5EF4-FFF2-40B4-BE49-F238E27FC236}">
                <a16:creationId xmlns:a16="http://schemas.microsoft.com/office/drawing/2014/main" id="{73A2E29B-5A98-4AE6-8819-FC2A40BE53FF}"/>
              </a:ext>
            </a:extLst>
          </p:cNvPr>
          <p:cNvSpPr/>
          <p:nvPr/>
        </p:nvSpPr>
        <p:spPr>
          <a:xfrm>
            <a:off x="1254112" y="432760"/>
            <a:ext cx="2809900" cy="53118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mj-lt"/>
                <a:cs typeface="Times New Roman" panose="02020603050405020304" pitchFamily="18" charset="0"/>
              </a:rPr>
              <a:t>ĐỌC ĐOẠN</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cs typeface="Times New Roman" panose="02020603050405020304" pitchFamily="18" charset="0"/>
            </a:endParaRPr>
          </a:p>
        </p:txBody>
      </p:sp>
    </p:spTree>
    <p:extLst>
      <p:ext uri="{BB962C8B-B14F-4D97-AF65-F5344CB8AC3E}">
        <p14:creationId xmlns:p14="http://schemas.microsoft.com/office/powerpoint/2010/main" val="168184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546566" y="843677"/>
            <a:ext cx="11340633" cy="5539978"/>
          </a:xfrm>
          <a:prstGeom prst="rect">
            <a:avLst/>
          </a:prstGeom>
          <a:noFill/>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3. Vừa lúc ấy, Vua cùng các vương hầu ra ngoài mui thuyền.  </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Quốc Toản bèn chạy đến, quỳ xuống tâu:</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a:ea typeface="+mn-ea"/>
                <a:cs typeface="+mn-cs"/>
              </a:rPr>
              <a:t>- </a:t>
            </a:r>
            <a:r>
              <a:rPr kumimoji="0" lang="vi-VN" sz="2400" b="0" i="0" u="none" strike="noStrike" kern="1200" cap="none" spc="0" normalizeH="0" baseline="0" noProof="0">
                <a:ln>
                  <a:noFill/>
                </a:ln>
                <a:solidFill>
                  <a:prstClr val="black"/>
                </a:solidFill>
                <a:effectLst/>
                <a:uLnTx/>
                <a:uFillTx/>
                <a:ea typeface="+mn-ea"/>
                <a:cs typeface="+mn-cs"/>
              </a:rPr>
              <a:t>Cho giặc mượn đường là mất nước. Xin Bệ hạ cho đánh!</a:t>
            </a: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Vua truyền cho Quốc Toản đứng dậy, ôn tồn bảo:</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Quốc Toản còn trẻ mà đã biết lo việc nước, ta có lời khen.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Nói rồi, Vua ban cho Quốc Toản một quả cam.</a:t>
            </a: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black"/>
              </a:solidFill>
              <a:effectLst/>
              <a:uLnTx/>
              <a:uFillTx/>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4. Quốc Toản tạ ơn Vua, chân bước lên bờ mà lòng ấm ức: "Vua ban cho cam quý nhưng xem ta như trẻ con, vẫn không cho dự bàn việc nước</a:t>
            </a:r>
            <a:r>
              <a:rPr kumimoji="0" lang="en-US" sz="2400" b="0" i="0" u="none" strike="noStrike" kern="1200" cap="none" spc="0" normalizeH="0" baseline="0" noProof="0">
                <a:ln>
                  <a:noFill/>
                </a:ln>
                <a:solidFill>
                  <a:prstClr val="black"/>
                </a:solidFill>
                <a:effectLst/>
                <a:uLnTx/>
                <a:uFillTx/>
                <a:latin typeface="UTM Avo"/>
                <a:ea typeface="+mn-ea"/>
                <a:cs typeface="+mn-cs"/>
              </a:rPr>
              <a:t>.</a:t>
            </a:r>
            <a:r>
              <a:rPr kumimoji="0" lang="vi-VN" sz="2400" b="0" i="0" u="none" strike="noStrike" kern="1200" cap="none" spc="0" normalizeH="0" baseline="0" noProof="0">
                <a:ln>
                  <a:noFill/>
                </a:ln>
                <a:solidFill>
                  <a:prstClr val="black"/>
                </a:solidFill>
                <a:effectLst/>
                <a:uLnTx/>
                <a:uFillTx/>
                <a:ea typeface="+mn-ea"/>
                <a:cs typeface="+mn-cs"/>
              </a:rPr>
              <a:t>". Nghĩ đến quân giặc đang lăm le đè đầu cưỡi cổ dân mình, cậu nghiến răng, hai bàn tay bóp chặt.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a:t>
            </a:r>
            <a:r>
              <a:rPr kumimoji="0" lang="en-US" sz="2400" b="0" i="0" u="none" strike="noStrike" kern="1200" cap="none" spc="0" normalizeH="0" baseline="0" noProof="0">
                <a:ln>
                  <a:noFill/>
                </a:ln>
                <a:solidFill>
                  <a:prstClr val="black"/>
                </a:solidFill>
                <a:effectLst/>
                <a:uLnTx/>
                <a:uFillTx/>
                <a:latin typeface="UTM Avo"/>
                <a:ea typeface="+mn-ea"/>
                <a:cs typeface="+mn-cs"/>
              </a:rPr>
              <a:t>M</a:t>
            </a:r>
            <a:r>
              <a:rPr kumimoji="0" lang="vi-VN" sz="2400" b="0" i="0" u="none" strike="noStrike" kern="1200" cap="none" spc="0" normalizeH="0" baseline="0" noProof="0">
                <a:ln>
                  <a:noFill/>
                </a:ln>
                <a:solidFill>
                  <a:prstClr val="black"/>
                </a:solidFill>
                <a:effectLst/>
                <a:uLnTx/>
                <a:uFillTx/>
                <a:ea typeface="+mn-ea"/>
                <a:cs typeface="+mn-cs"/>
              </a:rPr>
              <a:t>ọi người ùa tới. Cậu xòe bàn tay phả</a:t>
            </a:r>
            <a:r>
              <a:rPr kumimoji="0" lang="en-US" sz="2400" b="0" i="0" u="none" strike="noStrike" kern="1200" cap="none" spc="0" normalizeH="0" baseline="0" noProof="0">
                <a:ln>
                  <a:noFill/>
                </a:ln>
                <a:solidFill>
                  <a:prstClr val="black"/>
                </a:solidFill>
                <a:effectLst/>
                <a:uLnTx/>
                <a:uFillTx/>
                <a:latin typeface="UTM Avo"/>
                <a:ea typeface="+mn-ea"/>
                <a:cs typeface="+mn-cs"/>
              </a:rPr>
              <a:t>i cho họ xem cam quý vua ban. Nhưng quả cam đã nát từ bao giờ.</a:t>
            </a:r>
            <a:endParaRPr kumimoji="0" lang="vi-VN" sz="2400" b="0"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a:ln>
                  <a:noFill/>
                </a:ln>
                <a:solidFill>
                  <a:prstClr val="black"/>
                </a:solidFill>
                <a:effectLst/>
                <a:uLnTx/>
                <a:uFillTx/>
                <a:ea typeface="+mn-ea"/>
                <a:cs typeface="+mn-cs"/>
              </a:rPr>
            </a:br>
            <a:endParaRPr kumimoji="0" lang="vi-VN" sz="2400" b="0" i="0" u="none" strike="noStrike" kern="1200" cap="none" spc="0" normalizeH="0" baseline="0" noProof="0">
              <a:ln>
                <a:noFill/>
              </a:ln>
              <a:solidFill>
                <a:srgbClr val="000000"/>
              </a:solidFill>
              <a:effectLst/>
              <a:uLnTx/>
              <a:uFillTx/>
              <a:ea typeface="+mn-ea"/>
              <a:cs typeface="+mn-cs"/>
            </a:endParaRPr>
          </a:p>
        </p:txBody>
      </p:sp>
      <p:sp>
        <p:nvSpPr>
          <p:cNvPr id="4" name="TextBox 3">
            <a:extLst>
              <a:ext uri="{FF2B5EF4-FFF2-40B4-BE49-F238E27FC236}">
                <a16:creationId xmlns:a16="http://schemas.microsoft.com/office/drawing/2014/main" id="{864D610F-2029-4AE3-9696-976F98B34E4F}"/>
              </a:ext>
            </a:extLst>
          </p:cNvPr>
          <p:cNvSpPr txBox="1"/>
          <p:nvPr/>
        </p:nvSpPr>
        <p:spPr>
          <a:xfrm>
            <a:off x="4170908" y="5513311"/>
            <a:ext cx="7474526"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UTM Avo"/>
                <a:ea typeface="+mn-ea"/>
                <a:cs typeface="+mn-cs"/>
              </a:rPr>
              <a:t>Theo NGUYỄN HUY TƯỞNG</a:t>
            </a:r>
            <a:endParaRPr kumimoji="0" lang="vi-VN" sz="2000" b="0" i="0" u="none" strike="noStrike" kern="1200" cap="none" spc="0" normalizeH="0" baseline="0" noProof="0">
              <a:ln>
                <a:noFill/>
              </a:ln>
              <a:solidFill>
                <a:srgbClr val="000000"/>
              </a:solidFill>
              <a:effectLst/>
              <a:uLnTx/>
              <a:uFillTx/>
              <a:ea typeface="+mn-ea"/>
              <a:cs typeface="+mn-cs"/>
            </a:endParaRPr>
          </a:p>
        </p:txBody>
      </p:sp>
      <p:cxnSp>
        <p:nvCxnSpPr>
          <p:cNvPr id="5" name="Straight Connector 4">
            <a:extLst>
              <a:ext uri="{FF2B5EF4-FFF2-40B4-BE49-F238E27FC236}">
                <a16:creationId xmlns:a16="http://schemas.microsoft.com/office/drawing/2014/main" id="{6821F012-C038-4CB3-B540-C8DF88A7FD33}"/>
              </a:ext>
            </a:extLst>
          </p:cNvPr>
          <p:cNvCxnSpPr>
            <a:cxnSpLocks/>
          </p:cNvCxnSpPr>
          <p:nvPr/>
        </p:nvCxnSpPr>
        <p:spPr>
          <a:xfrm>
            <a:off x="546566" y="843677"/>
            <a:ext cx="0" cy="2232032"/>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65FC2B58-5E56-4880-88E4-F9239BD49066}"/>
              </a:ext>
            </a:extLst>
          </p:cNvPr>
          <p:cNvSpPr/>
          <p:nvPr/>
        </p:nvSpPr>
        <p:spPr>
          <a:xfrm>
            <a:off x="924846" y="843677"/>
            <a:ext cx="453574" cy="40560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a:ea typeface="+mn-ea"/>
                <a:cs typeface="Times New Roman" pitchFamily="18" charset="0"/>
              </a:rPr>
              <a:t>3</a:t>
            </a:r>
            <a:endParaRPr kumimoji="0" lang="vi-VN" sz="2800" b="1" i="0" u="none" strike="noStrike" kern="1200" cap="none" spc="0" normalizeH="0" baseline="0" noProof="0" dirty="0">
              <a:ln>
                <a:noFill/>
              </a:ln>
              <a:solidFill>
                <a:prstClr val="white"/>
              </a:solidFill>
              <a:effectLst/>
              <a:uLnTx/>
              <a:uFillTx/>
              <a:ea typeface="+mn-ea"/>
              <a:cs typeface="Times New Roman" pitchFamily="18" charset="0"/>
            </a:endParaRPr>
          </a:p>
        </p:txBody>
      </p:sp>
      <p:cxnSp>
        <p:nvCxnSpPr>
          <p:cNvPr id="8" name="Straight Connector 7">
            <a:extLst>
              <a:ext uri="{FF2B5EF4-FFF2-40B4-BE49-F238E27FC236}">
                <a16:creationId xmlns:a16="http://schemas.microsoft.com/office/drawing/2014/main" id="{3BE49454-7DA2-45AA-B62A-A12C6E08B178}"/>
              </a:ext>
            </a:extLst>
          </p:cNvPr>
          <p:cNvCxnSpPr>
            <a:cxnSpLocks/>
            <a:stCxn id="7" idx="1"/>
          </p:cNvCxnSpPr>
          <p:nvPr/>
        </p:nvCxnSpPr>
        <p:spPr>
          <a:xfrm>
            <a:off x="546566" y="3613666"/>
            <a:ext cx="0" cy="20997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8A9F0DBE-64ED-4437-AA16-15920D9A51C0}"/>
              </a:ext>
            </a:extLst>
          </p:cNvPr>
          <p:cNvSpPr/>
          <p:nvPr/>
        </p:nvSpPr>
        <p:spPr>
          <a:xfrm>
            <a:off x="902237" y="3410862"/>
            <a:ext cx="491819"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a:ea typeface="+mn-ea"/>
                <a:cs typeface="Times New Roman" pitchFamily="18" charset="0"/>
              </a:rPr>
              <a:t>4</a:t>
            </a:r>
            <a:endParaRPr kumimoji="0" lang="vi-VN" sz="2800" b="1" i="0" u="none" strike="noStrike" kern="1200" cap="none" spc="0" normalizeH="0" baseline="0" noProof="0" dirty="0">
              <a:ln>
                <a:noFill/>
              </a:ln>
              <a:solidFill>
                <a:prstClr val="white"/>
              </a:solidFill>
              <a:effectLst/>
              <a:uLnTx/>
              <a:uFillTx/>
              <a:ea typeface="+mn-ea"/>
              <a:cs typeface="Times New Roman" pitchFamily="18" charset="0"/>
            </a:endParaRPr>
          </a:p>
        </p:txBody>
      </p:sp>
    </p:spTree>
    <p:extLst>
      <p:ext uri="{BB962C8B-B14F-4D97-AF65-F5344CB8AC3E}">
        <p14:creationId xmlns:p14="http://schemas.microsoft.com/office/powerpoint/2010/main" val="3988779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671258" y="1161373"/>
            <a:ext cx="11118961" cy="4893647"/>
          </a:xfrm>
          <a:prstGeom prst="rect">
            <a:avLst/>
          </a:prstGeom>
          <a:noFill/>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1. Giặc Nguyên cho sứ thần sang</a:t>
            </a:r>
            <a:r>
              <a:rPr kumimoji="0" lang="en-US" sz="2400" b="0" i="0" u="none" strike="noStrike" kern="1200" cap="none" spc="0" normalizeH="0" baseline="0" noProof="0">
                <a:ln>
                  <a:noFill/>
                </a:ln>
                <a:solidFill>
                  <a:prstClr val="black"/>
                </a:solidFill>
                <a:effectLst/>
                <a:uLnTx/>
                <a:uFillTx/>
                <a:latin typeface="UTM Avo"/>
                <a:ea typeface="+mn-ea"/>
                <a:cs typeface="+mn-cs"/>
              </a:rPr>
              <a:t>,</a:t>
            </a:r>
            <a:r>
              <a:rPr kumimoji="0" lang="vi-VN" sz="2400" b="0" i="0" u="none" strike="noStrike" kern="1200" cap="none" spc="0" normalizeH="0" baseline="0" noProof="0">
                <a:ln>
                  <a:noFill/>
                </a:ln>
                <a:solidFill>
                  <a:prstClr val="black"/>
                </a:solidFill>
                <a:effectLst/>
                <a:uLnTx/>
                <a:uFillTx/>
                <a:ea typeface="+mn-ea"/>
                <a:cs typeface="+mn-cs"/>
              </a:rPr>
              <a:t> giả vờ mượn đường để xâm chiếm nước ta. Trần Quốc Toản vô cùng căm giận.</a:t>
            </a: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black"/>
              </a:solidFill>
              <a:effectLst/>
              <a:uLnTx/>
              <a:uFillTx/>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2. Sáng nay, biết Vua họp bàn việc nước ở dưới thuyền rồng, Quốc Toản quyết đợi gặp Vua để nói hai tiếng "xin đánh". Đợi từ sáng đến trưa, vẫn không gặp được, cậu bèn liều chết xô mấy người lính gác ngã chúi, xăm xăm xuống bến. </a:t>
            </a:r>
            <a:endParaRPr kumimoji="0" lang="vi-VN" sz="2400" b="0" i="0" u="none" strike="noStrike" kern="1200" cap="none" spc="0" normalizeH="0" baseline="0" noProof="0">
              <a:ln>
                <a:noFill/>
              </a:ln>
              <a:solidFill>
                <a:srgbClr val="000000"/>
              </a:solidFill>
              <a:effectLst/>
              <a:uLnTx/>
              <a:uFillTx/>
              <a:ea typeface="+mn-ea"/>
              <a:cs typeface="+mn-cs"/>
            </a:endParaRPr>
          </a:p>
        </p:txBody>
      </p:sp>
      <p:sp>
        <p:nvSpPr>
          <p:cNvPr id="9" name="Rectangle 8">
            <a:extLst>
              <a:ext uri="{FF2B5EF4-FFF2-40B4-BE49-F238E27FC236}">
                <a16:creationId xmlns:a16="http://schemas.microsoft.com/office/drawing/2014/main" id="{59DCB2E2-A0CE-45A9-88DC-8D6DFBEE686F}"/>
              </a:ext>
            </a:extLst>
          </p:cNvPr>
          <p:cNvSpPr/>
          <p:nvPr/>
        </p:nvSpPr>
        <p:spPr>
          <a:xfrm>
            <a:off x="4161015" y="510592"/>
            <a:ext cx="3869969"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n-ea"/>
                <a:cs typeface="Arial" panose="020B0604020202020204" pitchFamily="34" charset="0"/>
              </a:rPr>
              <a:t>Bóp nát quả cam</a:t>
            </a:r>
            <a:endParaRPr kumimoji="0" lang="en-US" sz="3200" b="1" i="0" u="none" strike="noStrike" kern="1200" cap="none" spc="0" normalizeH="0" baseline="0" noProof="0" dirty="0">
              <a:ln>
                <a:noFill/>
              </a:ln>
              <a:solidFill>
                <a:srgbClr val="FF0000"/>
              </a:solidFill>
              <a:effectLst/>
              <a:uLnTx/>
              <a:uFillTx/>
              <a:latin typeface="UTM Avo"/>
              <a:ea typeface="+mn-ea"/>
              <a:cs typeface="Arial" panose="020B0604020202020204" pitchFamily="34" charset="0"/>
            </a:endParaRPr>
          </a:p>
        </p:txBody>
      </p:sp>
      <p:pic>
        <p:nvPicPr>
          <p:cNvPr id="12" name="Picture 11">
            <a:extLst>
              <a:ext uri="{FF2B5EF4-FFF2-40B4-BE49-F238E27FC236}">
                <a16:creationId xmlns:a16="http://schemas.microsoft.com/office/drawing/2014/main" id="{2F411DF6-D30C-4B87-82BE-A1BBB129D1B4}"/>
              </a:ext>
            </a:extLst>
          </p:cNvPr>
          <p:cNvPicPr>
            <a:picLocks noChangeAspect="1"/>
          </p:cNvPicPr>
          <p:nvPr/>
        </p:nvPicPr>
        <p:blipFill rotWithShape="1">
          <a:blip r:embed="rId2">
            <a:extLst>
              <a:ext uri="{28A0092B-C50C-407E-A947-70E740481C1C}">
                <a14:useLocalDpi xmlns:a14="http://schemas.microsoft.com/office/drawing/2010/main" val="0"/>
              </a:ext>
            </a:extLst>
          </a:blip>
          <a:srcRect l="16054" t="17172" r="16131" b="56162"/>
          <a:stretch/>
        </p:blipFill>
        <p:spPr>
          <a:xfrm>
            <a:off x="3138055" y="2064325"/>
            <a:ext cx="5417127" cy="2327963"/>
          </a:xfrm>
          <a:prstGeom prst="rect">
            <a:avLst/>
          </a:prstGeom>
        </p:spPr>
      </p:pic>
      <p:sp>
        <p:nvSpPr>
          <p:cNvPr id="17" name="Rounded Rectangle 13">
            <a:extLst>
              <a:ext uri="{FF2B5EF4-FFF2-40B4-BE49-F238E27FC236}">
                <a16:creationId xmlns:a16="http://schemas.microsoft.com/office/drawing/2014/main" id="{4CE6D5B6-B980-4FFA-97E8-96F66765B140}"/>
              </a:ext>
            </a:extLst>
          </p:cNvPr>
          <p:cNvSpPr/>
          <p:nvPr/>
        </p:nvSpPr>
        <p:spPr>
          <a:xfrm>
            <a:off x="871832" y="426092"/>
            <a:ext cx="3074760" cy="584775"/>
          </a:xfrm>
          <a:prstGeom prst="roundRect">
            <a:avLst/>
          </a:prstGeom>
          <a:solidFill>
            <a:srgbClr val="F187DA"/>
          </a:solidFill>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a:ea typeface="+mn-ea"/>
                <a:cs typeface="Times New Roman" panose="02020603050405020304" pitchFamily="18" charset="0"/>
              </a:rPr>
              <a:t>ĐỌC CẢ BÀI</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a:ea typeface="+mn-ea"/>
              <a:cs typeface="Times New Roman" panose="02020603050405020304" pitchFamily="18" charset="0"/>
            </a:endParaRPr>
          </a:p>
        </p:txBody>
      </p:sp>
    </p:spTree>
    <p:extLst>
      <p:ext uri="{BB962C8B-B14F-4D97-AF65-F5344CB8AC3E}">
        <p14:creationId xmlns:p14="http://schemas.microsoft.com/office/powerpoint/2010/main" val="98083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CB8446-9B4A-4802-94CE-906F8637404F}"/>
              </a:ext>
            </a:extLst>
          </p:cNvPr>
          <p:cNvSpPr txBox="1"/>
          <p:nvPr/>
        </p:nvSpPr>
        <p:spPr>
          <a:xfrm>
            <a:off x="546566" y="843677"/>
            <a:ext cx="11340633" cy="5539978"/>
          </a:xfrm>
          <a:prstGeom prst="rect">
            <a:avLst/>
          </a:prstGeom>
          <a:noFill/>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3. Vừa lúc ấy, Vua cùng các vương hầu ra ngoài mui thuyền.  </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Quốc Toản bèn chạy đến, quỳ xuống tâu:</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a:ea typeface="+mn-ea"/>
                <a:cs typeface="+mn-cs"/>
              </a:rPr>
              <a:t>- </a:t>
            </a:r>
            <a:r>
              <a:rPr kumimoji="0" lang="vi-VN" sz="2400" b="0" i="0" u="none" strike="noStrike" kern="1200" cap="none" spc="0" normalizeH="0" baseline="0" noProof="0">
                <a:ln>
                  <a:noFill/>
                </a:ln>
                <a:solidFill>
                  <a:prstClr val="black"/>
                </a:solidFill>
                <a:effectLst/>
                <a:uLnTx/>
                <a:uFillTx/>
                <a:ea typeface="+mn-ea"/>
                <a:cs typeface="+mn-cs"/>
              </a:rPr>
              <a:t>Cho giặc mượn đường là mất nước. Xin Bệ hạ cho đánh!</a:t>
            </a: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Vua truyền cho Quốc Toản đứng dậy, ôn tồn bảo:</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Quốc Toản còn trẻ mà đã biết lo việc nước, ta có lời khen.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Nói rồi, Vua ban cho Quốc Toản một quả cam.</a:t>
            </a:r>
            <a:endParaRPr kumimoji="0" lang="en-US" sz="24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black"/>
              </a:solidFill>
              <a:effectLst/>
              <a:uLnTx/>
              <a:uFillTx/>
              <a:ea typeface="+mn-ea"/>
              <a:cs typeface="+mn-cs"/>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4. Quốc Toản tạ ơn Vua, chân bước lên bờ mà lòng ấm ức: "Vua ban cho cam quý nhưng xem ta như trẻ con, vẫn không cho dự bàn việc nước</a:t>
            </a:r>
            <a:r>
              <a:rPr kumimoji="0" lang="en-US" sz="2400" b="0" i="0" u="none" strike="noStrike" kern="1200" cap="none" spc="0" normalizeH="0" baseline="0" noProof="0">
                <a:ln>
                  <a:noFill/>
                </a:ln>
                <a:solidFill>
                  <a:prstClr val="black"/>
                </a:solidFill>
                <a:effectLst/>
                <a:uLnTx/>
                <a:uFillTx/>
                <a:latin typeface="UTM Avo"/>
                <a:ea typeface="+mn-ea"/>
                <a:cs typeface="+mn-cs"/>
              </a:rPr>
              <a:t>.</a:t>
            </a:r>
            <a:r>
              <a:rPr kumimoji="0" lang="vi-VN" sz="2400" b="0" i="0" u="none" strike="noStrike" kern="1200" cap="none" spc="0" normalizeH="0" baseline="0" noProof="0">
                <a:ln>
                  <a:noFill/>
                </a:ln>
                <a:solidFill>
                  <a:prstClr val="black"/>
                </a:solidFill>
                <a:effectLst/>
                <a:uLnTx/>
                <a:uFillTx/>
                <a:ea typeface="+mn-ea"/>
                <a:cs typeface="+mn-cs"/>
              </a:rPr>
              <a:t>". Nghĩ đến quân giặc đang lăm le đè đầu cưỡi cổ dân mình, cậu nghiến răng, hai bàn tay bóp chặt.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    </a:t>
            </a:r>
            <a:r>
              <a:rPr kumimoji="0" lang="en-US" sz="2400" b="0" i="0" u="none" strike="noStrike" kern="1200" cap="none" spc="0" normalizeH="0" baseline="0" noProof="0">
                <a:ln>
                  <a:noFill/>
                </a:ln>
                <a:solidFill>
                  <a:prstClr val="black"/>
                </a:solidFill>
                <a:effectLst/>
                <a:uLnTx/>
                <a:uFillTx/>
                <a:latin typeface="UTM Avo"/>
                <a:ea typeface="+mn-ea"/>
                <a:cs typeface="+mn-cs"/>
              </a:rPr>
              <a:t>M</a:t>
            </a:r>
            <a:r>
              <a:rPr kumimoji="0" lang="vi-VN" sz="2400" b="0" i="0" u="none" strike="noStrike" kern="1200" cap="none" spc="0" normalizeH="0" baseline="0" noProof="0">
                <a:ln>
                  <a:noFill/>
                </a:ln>
                <a:solidFill>
                  <a:prstClr val="black"/>
                </a:solidFill>
                <a:effectLst/>
                <a:uLnTx/>
                <a:uFillTx/>
                <a:ea typeface="+mn-ea"/>
                <a:cs typeface="+mn-cs"/>
              </a:rPr>
              <a:t>ọi người ùa tới. Cậu xòe bàn tay phả</a:t>
            </a:r>
            <a:r>
              <a:rPr kumimoji="0" lang="en-US" sz="2400" b="0" i="0" u="none" strike="noStrike" kern="1200" cap="none" spc="0" normalizeH="0" baseline="0" noProof="0">
                <a:ln>
                  <a:noFill/>
                </a:ln>
                <a:solidFill>
                  <a:prstClr val="black"/>
                </a:solidFill>
                <a:effectLst/>
                <a:uLnTx/>
                <a:uFillTx/>
                <a:latin typeface="UTM Avo"/>
                <a:ea typeface="+mn-ea"/>
                <a:cs typeface="+mn-cs"/>
              </a:rPr>
              <a:t>i cho họ xem cam quý vua ban. Nhưng quả cam đã nát từ bao giờ.</a:t>
            </a:r>
            <a:endParaRPr kumimoji="0" lang="vi-VN" sz="2400" b="0"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a:ln>
                  <a:noFill/>
                </a:ln>
                <a:solidFill>
                  <a:prstClr val="black"/>
                </a:solidFill>
                <a:effectLst/>
                <a:uLnTx/>
                <a:uFillTx/>
                <a:ea typeface="+mn-ea"/>
                <a:cs typeface="+mn-cs"/>
              </a:rPr>
            </a:br>
            <a:endParaRPr kumimoji="0" lang="vi-VN" sz="2400" b="0" i="0" u="none" strike="noStrike" kern="1200" cap="none" spc="0" normalizeH="0" baseline="0" noProof="0">
              <a:ln>
                <a:noFill/>
              </a:ln>
              <a:solidFill>
                <a:srgbClr val="000000"/>
              </a:solidFill>
              <a:effectLst/>
              <a:uLnTx/>
              <a:uFillTx/>
              <a:ea typeface="+mn-ea"/>
              <a:cs typeface="+mn-cs"/>
            </a:endParaRPr>
          </a:p>
        </p:txBody>
      </p:sp>
      <p:sp>
        <p:nvSpPr>
          <p:cNvPr id="4" name="TextBox 3">
            <a:extLst>
              <a:ext uri="{FF2B5EF4-FFF2-40B4-BE49-F238E27FC236}">
                <a16:creationId xmlns:a16="http://schemas.microsoft.com/office/drawing/2014/main" id="{864D610F-2029-4AE3-9696-976F98B34E4F}"/>
              </a:ext>
            </a:extLst>
          </p:cNvPr>
          <p:cNvSpPr txBox="1"/>
          <p:nvPr/>
        </p:nvSpPr>
        <p:spPr>
          <a:xfrm>
            <a:off x="4170908" y="5513311"/>
            <a:ext cx="7474526"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UTM Avo"/>
                <a:ea typeface="+mn-ea"/>
                <a:cs typeface="+mn-cs"/>
              </a:rPr>
              <a:t>Theo NGUYỄN HUY TƯỞNG</a:t>
            </a:r>
            <a:endParaRPr kumimoji="0" lang="vi-VN" sz="20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3414336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4214" y="1202743"/>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146728" y="2475268"/>
            <a:ext cx="4051118" cy="2554545"/>
          </a:xfrm>
          <a:prstGeom prst="rect">
            <a:avLst/>
          </a:prstGeom>
          <a:noFill/>
        </p:spPr>
        <p:txBody>
          <a:bodyPr wrap="square" lIns="91440" tIns="45720" rIns="91440" bIns="45720">
            <a:spAutoFit/>
          </a:bodyPr>
          <a:lstStyle/>
          <a:p>
            <a:pPr algn="ctr" defTabSz="457200"/>
            <a:r>
              <a:rPr lang="vi-VN" sz="80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Đọc </a:t>
            </a:r>
            <a:endParaRPr lang="en-US" sz="80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UTM Avo"/>
              <a:cs typeface="Times New Roman" pitchFamily="18" charset="0"/>
            </a:endParaRPr>
          </a:p>
          <a:p>
            <a:pPr algn="ctr" defTabSz="457200"/>
            <a:r>
              <a:rPr lang="vi-VN" sz="80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hiểu</a:t>
            </a:r>
            <a:endParaRPr lang="en-US" sz="80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770" y="3373368"/>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970" y="3592464"/>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1968867" y="495286"/>
            <a:ext cx="2177862" cy="3291654"/>
          </a:xfrm>
          <a:prstGeom prst="rect">
            <a:avLst/>
          </a:prstGeom>
        </p:spPr>
      </p:pic>
    </p:spTree>
    <p:extLst>
      <p:ext uri="{BB962C8B-B14F-4D97-AF65-F5344CB8AC3E}">
        <p14:creationId xmlns:p14="http://schemas.microsoft.com/office/powerpoint/2010/main" val="32134928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C1C795-432A-47AE-84E8-0D577B4791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3009"/>
            <a:ext cx="12192000" cy="2913633"/>
          </a:xfrm>
          <a:prstGeom prst="rect">
            <a:avLst/>
          </a:prstGeom>
        </p:spPr>
      </p:pic>
    </p:spTree>
    <p:extLst>
      <p:ext uri="{BB962C8B-B14F-4D97-AF65-F5344CB8AC3E}">
        <p14:creationId xmlns:p14="http://schemas.microsoft.com/office/powerpoint/2010/main" val="143964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D1D99D-F6F2-49E3-A3D2-4B152BD206FD}"/>
              </a:ext>
            </a:extLst>
          </p:cNvPr>
          <p:cNvSpPr/>
          <p:nvPr/>
        </p:nvSpPr>
        <p:spPr>
          <a:xfrm>
            <a:off x="861939" y="1041329"/>
            <a:ext cx="11788034" cy="1354217"/>
          </a:xfrm>
          <a:prstGeom prst="rect">
            <a:avLst/>
          </a:prstGeom>
        </p:spPr>
        <p:txBody>
          <a:bodyPr wrap="square">
            <a:spAutoFit/>
          </a:bodyPr>
          <a:lstStyle/>
          <a:p>
            <a:pPr defTabSz="457200"/>
            <a:r>
              <a:rPr lang="en-US" sz="3200" b="1">
                <a:solidFill>
                  <a:srgbClr val="FF0000"/>
                </a:solidFill>
                <a:latin typeface="UTM Avo"/>
                <a:cs typeface="Times New Roman" pitchFamily="18" charset="0"/>
              </a:rPr>
              <a:t>1</a:t>
            </a:r>
            <a:r>
              <a:rPr lang="en-US" sz="3200">
                <a:solidFill>
                  <a:srgbClr val="FF0000"/>
                </a:solidFill>
                <a:latin typeface="UTM Avo"/>
                <a:cs typeface="Times New Roman" pitchFamily="18" charset="0"/>
              </a:rPr>
              <a:t>. Giặc Nguyên có âm mưu gì đối với nước ta?</a:t>
            </a:r>
            <a:br>
              <a:rPr lang="vi-VN" sz="2800">
                <a:solidFill>
                  <a:srgbClr val="FF0000"/>
                </a:solidFill>
              </a:rPr>
            </a:br>
            <a:br>
              <a:rPr lang="vi-VN">
                <a:solidFill>
                  <a:srgbClr val="FF0000"/>
                </a:solidFill>
              </a:rPr>
            </a:br>
            <a:endParaRPr lang="en-US" sz="3200" dirty="0">
              <a:solidFill>
                <a:srgbClr val="FF0000"/>
              </a:solidFill>
              <a:latin typeface="UTM Avo"/>
              <a:cs typeface="Times New Roman" pitchFamily="18" charset="0"/>
            </a:endParaRPr>
          </a:p>
        </p:txBody>
      </p:sp>
      <p:sp>
        <p:nvSpPr>
          <p:cNvPr id="18" name="Rectangle 17">
            <a:extLst>
              <a:ext uri="{FF2B5EF4-FFF2-40B4-BE49-F238E27FC236}">
                <a16:creationId xmlns:a16="http://schemas.microsoft.com/office/drawing/2014/main" id="{9D8F02E6-1AE0-429B-AE23-78EFCC0FD733}"/>
              </a:ext>
            </a:extLst>
          </p:cNvPr>
          <p:cNvSpPr/>
          <p:nvPr/>
        </p:nvSpPr>
        <p:spPr>
          <a:xfrm>
            <a:off x="931810" y="1710600"/>
            <a:ext cx="9662068" cy="741293"/>
          </a:xfrm>
          <a:prstGeom prst="rect">
            <a:avLst/>
          </a:prstGeom>
        </p:spPr>
        <p:txBody>
          <a:bodyPr wrap="square">
            <a:spAutoFit/>
          </a:bodyPr>
          <a:lstStyle/>
          <a:p>
            <a:pPr>
              <a:lnSpc>
                <a:spcPct val="150000"/>
              </a:lnSpc>
              <a:defRPr/>
            </a:pPr>
            <a:r>
              <a:rPr lang="en-US" sz="3200">
                <a:solidFill>
                  <a:srgbClr val="FF0000"/>
                </a:solidFill>
                <a:latin typeface="UTM Avo"/>
                <a:cs typeface="Times New Roman" pitchFamily="18" charset="0"/>
              </a:rPr>
              <a:t>Đánh dấu</a:t>
            </a:r>
            <a:r>
              <a:rPr lang="en-US" sz="3200" b="1">
                <a:solidFill>
                  <a:srgbClr val="FF0000"/>
                </a:solidFill>
                <a:latin typeface="UTM Avo"/>
                <a:cs typeface="Times New Roman" pitchFamily="18" charset="0"/>
                <a:sym typeface="Wingdings 2"/>
              </a:rPr>
              <a:t>  </a:t>
            </a:r>
            <a:r>
              <a:rPr lang="en-US" sz="3200">
                <a:solidFill>
                  <a:srgbClr val="FF0000"/>
                </a:solidFill>
                <a:latin typeface="UTM Avo"/>
                <a:cs typeface="Times New Roman" pitchFamily="18" charset="0"/>
                <a:sym typeface="Wingdings 2"/>
              </a:rPr>
              <a:t>vào       trước những ý đúng:</a:t>
            </a:r>
          </a:p>
        </p:txBody>
      </p:sp>
      <p:sp>
        <p:nvSpPr>
          <p:cNvPr id="6" name="TextBox 5">
            <a:extLst>
              <a:ext uri="{FF2B5EF4-FFF2-40B4-BE49-F238E27FC236}">
                <a16:creationId xmlns:a16="http://schemas.microsoft.com/office/drawing/2014/main" id="{07B2662B-3C13-4FBA-A971-00D670993EBC}"/>
              </a:ext>
            </a:extLst>
          </p:cNvPr>
          <p:cNvSpPr txBox="1"/>
          <p:nvPr/>
        </p:nvSpPr>
        <p:spPr>
          <a:xfrm>
            <a:off x="534084" y="2777547"/>
            <a:ext cx="11240675" cy="584775"/>
          </a:xfrm>
          <a:prstGeom prst="rect">
            <a:avLst/>
          </a:prstGeom>
          <a:noFill/>
        </p:spPr>
        <p:txBody>
          <a:bodyPr wrap="square" rtlCol="0">
            <a:spAutoFit/>
          </a:bodyPr>
          <a:lstStyle/>
          <a:p>
            <a:pPr indent="514350" defTabSz="457200">
              <a:defRPr/>
            </a:pPr>
            <a:r>
              <a:rPr lang="en-US" sz="3200">
                <a:solidFill>
                  <a:schemeClr val="accent1"/>
                </a:solidFill>
                <a:latin typeface="UTM Avo"/>
              </a:rPr>
              <a:t>Giả cầu hòa để xâm chiếm nước ta.</a:t>
            </a:r>
          </a:p>
        </p:txBody>
      </p:sp>
      <p:sp>
        <p:nvSpPr>
          <p:cNvPr id="26" name="TextBox 25">
            <a:extLst>
              <a:ext uri="{FF2B5EF4-FFF2-40B4-BE49-F238E27FC236}">
                <a16:creationId xmlns:a16="http://schemas.microsoft.com/office/drawing/2014/main" id="{04553D7A-71FC-4034-A6B8-FBFC36E38C2A}"/>
              </a:ext>
            </a:extLst>
          </p:cNvPr>
          <p:cNvSpPr txBox="1"/>
          <p:nvPr/>
        </p:nvSpPr>
        <p:spPr>
          <a:xfrm>
            <a:off x="780048" y="3592062"/>
            <a:ext cx="11069224" cy="584775"/>
          </a:xfrm>
          <a:prstGeom prst="rect">
            <a:avLst/>
          </a:prstGeom>
          <a:noFill/>
        </p:spPr>
        <p:txBody>
          <a:bodyPr wrap="square" rtlCol="0">
            <a:spAutoFit/>
          </a:bodyPr>
          <a:lstStyle/>
          <a:p>
            <a:pPr indent="342900" defTabSz="457200">
              <a:defRPr/>
            </a:pPr>
            <a:r>
              <a:rPr lang="en-US" sz="3200">
                <a:solidFill>
                  <a:schemeClr val="accent1"/>
                </a:solidFill>
              </a:rPr>
              <a:t>Giả mượn đường để xâm chiếm nước ta</a:t>
            </a:r>
            <a:r>
              <a:rPr lang="en-US" sz="3200">
                <a:solidFill>
                  <a:schemeClr val="accent1"/>
                </a:solidFill>
                <a:latin typeface="UTM Avo"/>
              </a:rPr>
              <a:t>.</a:t>
            </a:r>
          </a:p>
        </p:txBody>
      </p:sp>
      <p:sp>
        <p:nvSpPr>
          <p:cNvPr id="2" name="Rectangle 1">
            <a:extLst>
              <a:ext uri="{FF2B5EF4-FFF2-40B4-BE49-F238E27FC236}">
                <a16:creationId xmlns:a16="http://schemas.microsoft.com/office/drawing/2014/main" id="{5822CAF0-5F96-4435-957D-CBEB419240B0}"/>
              </a:ext>
            </a:extLst>
          </p:cNvPr>
          <p:cNvSpPr/>
          <p:nvPr/>
        </p:nvSpPr>
        <p:spPr>
          <a:xfrm>
            <a:off x="4465920" y="1911714"/>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3200">
              <a:solidFill>
                <a:prstClr val="white"/>
              </a:solidFill>
              <a:latin typeface="UTM Avo"/>
            </a:endParaRPr>
          </a:p>
        </p:txBody>
      </p:sp>
      <p:sp>
        <p:nvSpPr>
          <p:cNvPr id="21" name="Rectangle 20">
            <a:extLst>
              <a:ext uri="{FF2B5EF4-FFF2-40B4-BE49-F238E27FC236}">
                <a16:creationId xmlns:a16="http://schemas.microsoft.com/office/drawing/2014/main" id="{A3734178-8DFC-46CC-B610-6DC0F48560E8}"/>
              </a:ext>
            </a:extLst>
          </p:cNvPr>
          <p:cNvSpPr/>
          <p:nvPr/>
        </p:nvSpPr>
        <p:spPr>
          <a:xfrm>
            <a:off x="515730" y="2810509"/>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UTM Avo"/>
            </a:endParaRPr>
          </a:p>
        </p:txBody>
      </p:sp>
      <p:sp>
        <p:nvSpPr>
          <p:cNvPr id="22" name="Rectangle 21">
            <a:extLst>
              <a:ext uri="{FF2B5EF4-FFF2-40B4-BE49-F238E27FC236}">
                <a16:creationId xmlns:a16="http://schemas.microsoft.com/office/drawing/2014/main" id="{F2DF322B-E262-4E48-878C-0EC6D9B4C485}"/>
              </a:ext>
            </a:extLst>
          </p:cNvPr>
          <p:cNvSpPr/>
          <p:nvPr/>
        </p:nvSpPr>
        <p:spPr>
          <a:xfrm>
            <a:off x="503247" y="3631067"/>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UTM Avo"/>
            </a:endParaRPr>
          </a:p>
        </p:txBody>
      </p:sp>
      <p:pic>
        <p:nvPicPr>
          <p:cNvPr id="30" name="Tieng-tinh-tinh-www_nhacchuongvui_com.mp3">
            <a:hlinkClick r:id="" action="ppaction://media"/>
            <a:extLst>
              <a:ext uri="{FF2B5EF4-FFF2-40B4-BE49-F238E27FC236}">
                <a16:creationId xmlns:a16="http://schemas.microsoft.com/office/drawing/2014/main" id="{DC50A893-A546-4AB0-8118-C106928FF4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02373" y="2326022"/>
            <a:ext cx="609521" cy="609521"/>
          </a:xfrm>
          <a:prstGeom prst="rect">
            <a:avLst/>
          </a:prstGeom>
        </p:spPr>
      </p:pic>
      <p:sp>
        <p:nvSpPr>
          <p:cNvPr id="16" name="TextBox 15">
            <a:extLst>
              <a:ext uri="{FF2B5EF4-FFF2-40B4-BE49-F238E27FC236}">
                <a16:creationId xmlns:a16="http://schemas.microsoft.com/office/drawing/2014/main" id="{63938F8F-A4EE-443B-9654-10888B14830D}"/>
              </a:ext>
            </a:extLst>
          </p:cNvPr>
          <p:cNvSpPr txBox="1"/>
          <p:nvPr/>
        </p:nvSpPr>
        <p:spPr>
          <a:xfrm>
            <a:off x="742211" y="4394863"/>
            <a:ext cx="11449789" cy="584775"/>
          </a:xfrm>
          <a:prstGeom prst="rect">
            <a:avLst/>
          </a:prstGeom>
          <a:noFill/>
        </p:spPr>
        <p:txBody>
          <a:bodyPr wrap="square" rtlCol="0">
            <a:spAutoFit/>
          </a:bodyPr>
          <a:lstStyle/>
          <a:p>
            <a:pPr indent="342900" defTabSz="457200">
              <a:defRPr/>
            </a:pPr>
            <a:r>
              <a:rPr lang="en-US" sz="3200">
                <a:solidFill>
                  <a:schemeClr val="accent1"/>
                </a:solidFill>
                <a:latin typeface="UTM Avo"/>
              </a:rPr>
              <a:t>Cho sứ giả làm nhiều điều ngang ngược để gây chiến.</a:t>
            </a:r>
          </a:p>
        </p:txBody>
      </p:sp>
      <p:sp>
        <p:nvSpPr>
          <p:cNvPr id="19" name="Rectangle 18">
            <a:extLst>
              <a:ext uri="{FF2B5EF4-FFF2-40B4-BE49-F238E27FC236}">
                <a16:creationId xmlns:a16="http://schemas.microsoft.com/office/drawing/2014/main" id="{42C80DFB-E6A7-437A-B5BE-7F55DAC64FE6}"/>
              </a:ext>
            </a:extLst>
          </p:cNvPr>
          <p:cNvSpPr/>
          <p:nvPr/>
        </p:nvSpPr>
        <p:spPr>
          <a:xfrm>
            <a:off x="503248" y="4417217"/>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UTM Avo"/>
            </a:endParaRPr>
          </a:p>
        </p:txBody>
      </p:sp>
      <p:sp>
        <p:nvSpPr>
          <p:cNvPr id="20" name="TextBox 19">
            <a:extLst>
              <a:ext uri="{FF2B5EF4-FFF2-40B4-BE49-F238E27FC236}">
                <a16:creationId xmlns:a16="http://schemas.microsoft.com/office/drawing/2014/main" id="{A9350BA9-5DAD-4447-9F29-EEB023396E91}"/>
              </a:ext>
            </a:extLst>
          </p:cNvPr>
          <p:cNvSpPr txBox="1"/>
          <p:nvPr/>
        </p:nvSpPr>
        <p:spPr>
          <a:xfrm>
            <a:off x="503247" y="3543934"/>
            <a:ext cx="1559408" cy="707886"/>
          </a:xfrm>
          <a:prstGeom prst="rect">
            <a:avLst/>
          </a:prstGeom>
          <a:noFill/>
        </p:spPr>
        <p:txBody>
          <a:bodyPr wrap="square" rtlCol="0">
            <a:spAutoFit/>
          </a:bodyPr>
          <a:lstStyle/>
          <a:p>
            <a:pPr defTabSz="457200"/>
            <a:r>
              <a:rPr lang="en-US" sz="4000" b="1">
                <a:solidFill>
                  <a:srgbClr val="FF0000"/>
                </a:solidFill>
                <a:latin typeface="UTM Avo"/>
                <a:cs typeface="Times New Roman" pitchFamily="18" charset="0"/>
                <a:sym typeface="Wingdings 2"/>
              </a:rPr>
              <a:t></a:t>
            </a:r>
            <a:endParaRPr lang="en-US" sz="4000">
              <a:solidFill>
                <a:srgbClr val="FF0000"/>
              </a:solidFill>
              <a:latin typeface="UTM Avo"/>
            </a:endParaRPr>
          </a:p>
        </p:txBody>
      </p:sp>
      <p:pic>
        <p:nvPicPr>
          <p:cNvPr id="23" name="Tieng-tinh-tinh-www_nhacchuongvui_com.mp3">
            <a:hlinkClick r:id="" action="ppaction://media"/>
            <a:extLst>
              <a:ext uri="{FF2B5EF4-FFF2-40B4-BE49-F238E27FC236}">
                <a16:creationId xmlns:a16="http://schemas.microsoft.com/office/drawing/2014/main" id="{27256884-C010-4BC9-B954-69F143BBB54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75519" y="2488985"/>
            <a:ext cx="609521" cy="609521"/>
          </a:xfrm>
          <a:prstGeom prst="rect">
            <a:avLst/>
          </a:prstGeom>
        </p:spPr>
      </p:pic>
    </p:spTree>
    <p:extLst>
      <p:ext uri="{BB962C8B-B14F-4D97-AF65-F5344CB8AC3E}">
        <p14:creationId xmlns:p14="http://schemas.microsoft.com/office/powerpoint/2010/main" val="40195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par>
                                <p:cTn id="55" presetID="1" presetClass="mediacall" presetSubtype="0" fill="hold" nodeType="withEffect">
                                  <p:stCondLst>
                                    <p:cond delay="0"/>
                                  </p:stCondLst>
                                  <p:childTnLst>
                                    <p:cmd type="call" cmd="playFrom(0.0)">
                                      <p:cBhvr>
                                        <p:cTn id="56" dur="344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7" fill="hold" display="0">
                  <p:stCondLst>
                    <p:cond delay="indefinite"/>
                  </p:stCondLst>
                  <p:endCondLst>
                    <p:cond evt="onStopAudio" delay="0">
                      <p:tgtEl>
                        <p:sldTgt/>
                      </p:tgtEl>
                    </p:cond>
                  </p:endCondLst>
                </p:cTn>
                <p:tgtEl>
                  <p:spTgt spid="30"/>
                </p:tgtEl>
              </p:cMediaNode>
            </p:audio>
            <p:audio>
              <p:cMediaNode vol="80000">
                <p:cTn id="58" fill="hold" display="0">
                  <p:stCondLst>
                    <p:cond delay="indefinite"/>
                  </p:stCondLst>
                  <p:endCondLst>
                    <p:cond evt="onStopAudio" delay="0">
                      <p:tgtEl>
                        <p:sldTgt/>
                      </p:tgtEl>
                    </p:cond>
                  </p:endCondLst>
                </p:cTn>
                <p:tgtEl>
                  <p:spTgt spid="23"/>
                </p:tgtEl>
              </p:cMediaNode>
            </p:audio>
          </p:childTnLst>
        </p:cTn>
      </p:par>
    </p:tnLst>
    <p:bldLst>
      <p:bldP spid="17" grpId="0"/>
      <p:bldP spid="18" grpId="0"/>
      <p:bldP spid="6" grpId="0"/>
      <p:bldP spid="26" grpId="0"/>
      <p:bldP spid="2" grpId="0" animBg="1"/>
      <p:bldP spid="21" grpId="0" animBg="1"/>
      <p:bldP spid="22" grpId="0" animBg="1"/>
      <p:bldP spid="16" grpId="0"/>
      <p:bldP spid="19"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D1D99D-F6F2-49E3-A3D2-4B152BD206FD}"/>
              </a:ext>
            </a:extLst>
          </p:cNvPr>
          <p:cNvSpPr/>
          <p:nvPr/>
        </p:nvSpPr>
        <p:spPr>
          <a:xfrm>
            <a:off x="420643" y="953941"/>
            <a:ext cx="11788034" cy="135421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srgbClr val="FF0000"/>
                </a:solidFill>
                <a:latin typeface="UTM Avo"/>
                <a:cs typeface="Times New Roman" pitchFamily="18" charset="0"/>
              </a:rPr>
              <a:t>2</a:t>
            </a:r>
            <a:r>
              <a:rPr kumimoji="0" lang="en-US" sz="3200" i="0" u="none" strike="noStrike" kern="1200" cap="none" spc="0" normalizeH="0" baseline="0" noProof="0">
                <a:ln>
                  <a:noFill/>
                </a:ln>
                <a:solidFill>
                  <a:srgbClr val="FF0000"/>
                </a:solidFill>
                <a:effectLst/>
                <a:uLnTx/>
                <a:uFillTx/>
                <a:latin typeface="UTM Avo"/>
                <a:cs typeface="Times New Roman" pitchFamily="18" charset="0"/>
              </a:rPr>
              <a:t>. Quốc</a:t>
            </a:r>
            <a:r>
              <a:rPr kumimoji="0" lang="en-US" sz="3200" i="0" u="none" strike="noStrike" kern="1200" cap="none" spc="0" normalizeH="0" noProof="0">
                <a:ln>
                  <a:noFill/>
                </a:ln>
                <a:solidFill>
                  <a:srgbClr val="FF0000"/>
                </a:solidFill>
                <a:effectLst/>
                <a:uLnTx/>
                <a:uFillTx/>
                <a:latin typeface="UTM Avo"/>
                <a:cs typeface="Times New Roman" pitchFamily="18" charset="0"/>
              </a:rPr>
              <a:t> Toản quyết gặp vua để làm gì</a:t>
            </a:r>
            <a:r>
              <a:rPr kumimoji="0" lang="en-US" sz="3200" i="0" u="none" strike="noStrike" kern="1200" cap="none" spc="0" normalizeH="0" baseline="0" noProof="0">
                <a:ln>
                  <a:noFill/>
                </a:ln>
                <a:solidFill>
                  <a:srgbClr val="FF0000"/>
                </a:solidFill>
                <a:effectLst/>
                <a:uLnTx/>
                <a:uFillTx/>
                <a:latin typeface="UTM Avo"/>
                <a:cs typeface="Times New Roman" pitchFamily="18" charset="0"/>
              </a:rPr>
              <a:t>?</a:t>
            </a:r>
            <a:br>
              <a:rPr kumimoji="0" lang="vi-VN" sz="2800" i="0" u="none" strike="noStrike" kern="1200" cap="none" spc="0" normalizeH="0" baseline="0" noProof="0">
                <a:ln>
                  <a:noFill/>
                </a:ln>
                <a:solidFill>
                  <a:srgbClr val="FF0000"/>
                </a:solidFill>
                <a:effectLst/>
                <a:uLnTx/>
                <a:uFillTx/>
              </a:rPr>
            </a:br>
            <a:br>
              <a:rPr kumimoji="0" lang="vi-VN" sz="1800" i="0" u="none" strike="noStrike" kern="1200" cap="none" spc="0" normalizeH="0" baseline="0" noProof="0">
                <a:ln>
                  <a:noFill/>
                </a:ln>
                <a:solidFill>
                  <a:srgbClr val="FF0000"/>
                </a:solidFill>
                <a:effectLst/>
                <a:uLnTx/>
                <a:uFillTx/>
              </a:rPr>
            </a:br>
            <a:endParaRPr kumimoji="0" lang="en-US" sz="3200" i="0" u="none" strike="noStrike" kern="1200" cap="none" spc="0" normalizeH="0" baseline="0" noProof="0" dirty="0">
              <a:ln>
                <a:noFill/>
              </a:ln>
              <a:solidFill>
                <a:srgbClr val="FF0000"/>
              </a:solidFill>
              <a:effectLst/>
              <a:uLnTx/>
              <a:uFillTx/>
              <a:latin typeface="UTM Avo"/>
              <a:cs typeface="Times New Roman" pitchFamily="18" charset="0"/>
            </a:endParaRPr>
          </a:p>
        </p:txBody>
      </p:sp>
      <p:sp>
        <p:nvSpPr>
          <p:cNvPr id="18" name="Rectangle 17">
            <a:extLst>
              <a:ext uri="{FF2B5EF4-FFF2-40B4-BE49-F238E27FC236}">
                <a16:creationId xmlns:a16="http://schemas.microsoft.com/office/drawing/2014/main" id="{9D8F02E6-1AE0-429B-AE23-78EFCC0FD733}"/>
              </a:ext>
            </a:extLst>
          </p:cNvPr>
          <p:cNvSpPr/>
          <p:nvPr/>
        </p:nvSpPr>
        <p:spPr>
          <a:xfrm>
            <a:off x="931810" y="1710600"/>
            <a:ext cx="9662068" cy="7412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i="0" u="none" strike="noStrike" kern="1200" cap="none" spc="0" normalizeH="0" baseline="0" noProof="0">
                <a:ln>
                  <a:noFill/>
                </a:ln>
                <a:solidFill>
                  <a:srgbClr val="FF0000"/>
                </a:solidFill>
                <a:effectLst/>
                <a:uLnTx/>
                <a:uFillTx/>
                <a:latin typeface="UTM Avo"/>
                <a:ea typeface="+mn-ea"/>
                <a:cs typeface="Times New Roman" pitchFamily="18" charset="0"/>
              </a:rPr>
              <a:t>Đánh dấu</a:t>
            </a:r>
            <a:r>
              <a:rPr kumimoji="0" lang="en-US" sz="3200" i="0" u="none" strike="noStrike" kern="1200" cap="none" spc="0" normalizeH="0" baseline="0" noProof="0">
                <a:ln>
                  <a:noFill/>
                </a:ln>
                <a:solidFill>
                  <a:srgbClr val="FF0000"/>
                </a:solidFill>
                <a:effectLst/>
                <a:uLnTx/>
                <a:uFillTx/>
                <a:latin typeface="UTM Avo"/>
                <a:ea typeface="+mn-ea"/>
                <a:cs typeface="Times New Roman" pitchFamily="18" charset="0"/>
                <a:sym typeface="Wingdings 2"/>
              </a:rPr>
              <a:t>  vào       trước những ý đúng:</a:t>
            </a:r>
          </a:p>
        </p:txBody>
      </p:sp>
      <p:sp>
        <p:nvSpPr>
          <p:cNvPr id="6" name="TextBox 5">
            <a:extLst>
              <a:ext uri="{FF2B5EF4-FFF2-40B4-BE49-F238E27FC236}">
                <a16:creationId xmlns:a16="http://schemas.microsoft.com/office/drawing/2014/main" id="{07B2662B-3C13-4FBA-A971-00D670993EBC}"/>
              </a:ext>
            </a:extLst>
          </p:cNvPr>
          <p:cNvSpPr txBox="1"/>
          <p:nvPr/>
        </p:nvSpPr>
        <p:spPr>
          <a:xfrm>
            <a:off x="608597" y="2790846"/>
            <a:ext cx="11240675" cy="523220"/>
          </a:xfrm>
          <a:prstGeom prst="rect">
            <a:avLst/>
          </a:prstGeom>
          <a:noFill/>
        </p:spPr>
        <p:txBody>
          <a:bodyPr wrap="square" rtlCol="0">
            <a:spAutoFit/>
          </a:bodyPr>
          <a:lstStyle/>
          <a:p>
            <a:pPr marL="0" marR="0" lvl="0" indent="514350" algn="l" defTabSz="457200" rtl="0" eaLnBrk="1" fontAlgn="auto" latinLnBrk="0" hangingPunct="1">
              <a:lnSpc>
                <a:spcPct val="100000"/>
              </a:lnSpc>
              <a:spcBef>
                <a:spcPts val="0"/>
              </a:spcBef>
              <a:spcAft>
                <a:spcPts val="0"/>
              </a:spcAft>
              <a:buClrTx/>
              <a:buSzTx/>
              <a:buFontTx/>
              <a:buNone/>
              <a:tabLst/>
              <a:defRPr/>
            </a:pPr>
            <a:r>
              <a:rPr lang="en-US" sz="2800">
                <a:solidFill>
                  <a:schemeClr val="accent1"/>
                </a:solidFill>
                <a:latin typeface="UTM Avo"/>
              </a:rPr>
              <a:t>Để xin vua cho đánh, vì cho giặc mượn đường là mất nước</a:t>
            </a:r>
            <a:r>
              <a:rPr kumimoji="0" lang="en-US" sz="2800" b="0" i="0" u="none" strike="noStrike" kern="1200" cap="none" spc="0" normalizeH="0" baseline="0" noProof="0">
                <a:ln>
                  <a:noFill/>
                </a:ln>
                <a:solidFill>
                  <a:schemeClr val="accent1"/>
                </a:solidFill>
                <a:effectLst/>
                <a:uLnTx/>
                <a:uFillTx/>
                <a:latin typeface="UTM Avo"/>
              </a:rPr>
              <a:t>.</a:t>
            </a:r>
          </a:p>
        </p:txBody>
      </p:sp>
      <p:sp>
        <p:nvSpPr>
          <p:cNvPr id="26" name="TextBox 25">
            <a:extLst>
              <a:ext uri="{FF2B5EF4-FFF2-40B4-BE49-F238E27FC236}">
                <a16:creationId xmlns:a16="http://schemas.microsoft.com/office/drawing/2014/main" id="{04553D7A-71FC-4034-A6B8-FBFC36E38C2A}"/>
              </a:ext>
            </a:extLst>
          </p:cNvPr>
          <p:cNvSpPr txBox="1"/>
          <p:nvPr/>
        </p:nvSpPr>
        <p:spPr>
          <a:xfrm>
            <a:off x="742211" y="3551556"/>
            <a:ext cx="11069224" cy="584775"/>
          </a:xfrm>
          <a:prstGeom prst="rect">
            <a:avLst/>
          </a:prstGeom>
          <a:noFill/>
        </p:spPr>
        <p:txBody>
          <a:bodyPr wrap="square" rtlCol="0">
            <a:spAutoFit/>
          </a:bodyPr>
          <a:lstStyle/>
          <a:p>
            <a:pPr marL="0" marR="0" lvl="0" indent="342900" algn="l" defTabSz="457200" rtl="0" eaLnBrk="1" fontAlgn="auto" latinLnBrk="0" hangingPunct="1">
              <a:lnSpc>
                <a:spcPct val="100000"/>
              </a:lnSpc>
              <a:spcBef>
                <a:spcPts val="0"/>
              </a:spcBef>
              <a:spcAft>
                <a:spcPts val="0"/>
              </a:spcAft>
              <a:buClrTx/>
              <a:buSzTx/>
              <a:buFontTx/>
              <a:buNone/>
              <a:tabLst/>
              <a:defRPr/>
            </a:pPr>
            <a:r>
              <a:rPr lang="en-US" sz="2800">
                <a:solidFill>
                  <a:schemeClr val="accent1"/>
                </a:solidFill>
                <a:latin typeface="UTM Avo"/>
              </a:rPr>
              <a:t>Để xin vua trừng trị sứ giả ngang ngược</a:t>
            </a:r>
            <a:r>
              <a:rPr kumimoji="0" lang="en-US" sz="3200" b="0" i="0" u="none" strike="noStrike" kern="1200" cap="none" spc="0" normalizeH="0" baseline="0" noProof="0">
                <a:ln>
                  <a:noFill/>
                </a:ln>
                <a:solidFill>
                  <a:schemeClr val="accent1"/>
                </a:solidFill>
                <a:effectLst/>
                <a:uLnTx/>
                <a:uFillTx/>
                <a:latin typeface="UTM Avo"/>
                <a:ea typeface="+mn-ea"/>
                <a:cs typeface="+mn-cs"/>
              </a:rPr>
              <a:t>.</a:t>
            </a:r>
          </a:p>
        </p:txBody>
      </p:sp>
      <p:sp>
        <p:nvSpPr>
          <p:cNvPr id="2" name="Rectangle 1">
            <a:extLst>
              <a:ext uri="{FF2B5EF4-FFF2-40B4-BE49-F238E27FC236}">
                <a16:creationId xmlns:a16="http://schemas.microsoft.com/office/drawing/2014/main" id="{5822CAF0-5F96-4435-957D-CBEB419240B0}"/>
              </a:ext>
            </a:extLst>
          </p:cNvPr>
          <p:cNvSpPr/>
          <p:nvPr/>
        </p:nvSpPr>
        <p:spPr>
          <a:xfrm>
            <a:off x="4465919" y="1934362"/>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UTM Avo"/>
              <a:ea typeface="+mn-ea"/>
              <a:cs typeface="+mn-cs"/>
            </a:endParaRPr>
          </a:p>
        </p:txBody>
      </p:sp>
      <p:sp>
        <p:nvSpPr>
          <p:cNvPr id="21" name="Rectangle 20">
            <a:extLst>
              <a:ext uri="{FF2B5EF4-FFF2-40B4-BE49-F238E27FC236}">
                <a16:creationId xmlns:a16="http://schemas.microsoft.com/office/drawing/2014/main" id="{A3734178-8DFC-46CC-B610-6DC0F48560E8}"/>
              </a:ext>
            </a:extLst>
          </p:cNvPr>
          <p:cNvSpPr/>
          <p:nvPr/>
        </p:nvSpPr>
        <p:spPr>
          <a:xfrm>
            <a:off x="515730" y="2810509"/>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22" name="Rectangle 21">
            <a:extLst>
              <a:ext uri="{FF2B5EF4-FFF2-40B4-BE49-F238E27FC236}">
                <a16:creationId xmlns:a16="http://schemas.microsoft.com/office/drawing/2014/main" id="{F2DF322B-E262-4E48-878C-0EC6D9B4C485}"/>
              </a:ext>
            </a:extLst>
          </p:cNvPr>
          <p:cNvSpPr/>
          <p:nvPr/>
        </p:nvSpPr>
        <p:spPr>
          <a:xfrm>
            <a:off x="503247" y="3631067"/>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pic>
        <p:nvPicPr>
          <p:cNvPr id="30" name="Tieng-tinh-tinh-www_nhacchuongvui_com.mp3">
            <a:hlinkClick r:id="" action="ppaction://media"/>
            <a:extLst>
              <a:ext uri="{FF2B5EF4-FFF2-40B4-BE49-F238E27FC236}">
                <a16:creationId xmlns:a16="http://schemas.microsoft.com/office/drawing/2014/main" id="{DC50A893-A546-4AB0-8118-C106928FF4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02373" y="2326022"/>
            <a:ext cx="609521" cy="609521"/>
          </a:xfrm>
          <a:prstGeom prst="rect">
            <a:avLst/>
          </a:prstGeom>
        </p:spPr>
      </p:pic>
      <p:sp>
        <p:nvSpPr>
          <p:cNvPr id="16" name="TextBox 15">
            <a:extLst>
              <a:ext uri="{FF2B5EF4-FFF2-40B4-BE49-F238E27FC236}">
                <a16:creationId xmlns:a16="http://schemas.microsoft.com/office/drawing/2014/main" id="{63938F8F-A4EE-443B-9654-10888B14830D}"/>
              </a:ext>
            </a:extLst>
          </p:cNvPr>
          <p:cNvSpPr txBox="1"/>
          <p:nvPr/>
        </p:nvSpPr>
        <p:spPr>
          <a:xfrm>
            <a:off x="742211" y="4394863"/>
            <a:ext cx="11449789" cy="523220"/>
          </a:xfrm>
          <a:prstGeom prst="rect">
            <a:avLst/>
          </a:prstGeom>
          <a:noFill/>
        </p:spPr>
        <p:txBody>
          <a:bodyPr wrap="square" rtlCol="0">
            <a:spAutoFit/>
          </a:bodyPr>
          <a:lstStyle/>
          <a:p>
            <a:pPr marL="0" marR="0" lvl="0" indent="342900" algn="l" defTabSz="457200" rtl="0" eaLnBrk="1" fontAlgn="auto" latinLnBrk="0" hangingPunct="1">
              <a:lnSpc>
                <a:spcPct val="100000"/>
              </a:lnSpc>
              <a:spcBef>
                <a:spcPts val="0"/>
              </a:spcBef>
              <a:spcAft>
                <a:spcPts val="0"/>
              </a:spcAft>
              <a:buClrTx/>
              <a:buSzTx/>
              <a:buFontTx/>
              <a:buNone/>
              <a:tabLst/>
              <a:defRPr/>
            </a:pPr>
            <a:r>
              <a:rPr lang="en-US" sz="2800">
                <a:solidFill>
                  <a:schemeClr val="accent1"/>
                </a:solidFill>
                <a:latin typeface="UTM Avo"/>
              </a:rPr>
              <a:t>Để xin vua cho dẫn quân ra trận</a:t>
            </a:r>
            <a:r>
              <a:rPr kumimoji="0" lang="en-US" sz="2800" b="0" i="0" u="none" strike="noStrike" kern="1200" cap="none" spc="0" normalizeH="0" baseline="0" noProof="0">
                <a:ln>
                  <a:noFill/>
                </a:ln>
                <a:solidFill>
                  <a:schemeClr val="accent1"/>
                </a:solidFill>
                <a:effectLst/>
                <a:uLnTx/>
                <a:uFillTx/>
                <a:latin typeface="UTM Avo"/>
              </a:rPr>
              <a:t>.</a:t>
            </a:r>
          </a:p>
        </p:txBody>
      </p:sp>
      <p:sp>
        <p:nvSpPr>
          <p:cNvPr id="19" name="Rectangle 18">
            <a:extLst>
              <a:ext uri="{FF2B5EF4-FFF2-40B4-BE49-F238E27FC236}">
                <a16:creationId xmlns:a16="http://schemas.microsoft.com/office/drawing/2014/main" id="{42C80DFB-E6A7-437A-B5BE-7F55DAC64FE6}"/>
              </a:ext>
            </a:extLst>
          </p:cNvPr>
          <p:cNvSpPr/>
          <p:nvPr/>
        </p:nvSpPr>
        <p:spPr>
          <a:xfrm>
            <a:off x="503248" y="4417217"/>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20" name="TextBox 19">
            <a:extLst>
              <a:ext uri="{FF2B5EF4-FFF2-40B4-BE49-F238E27FC236}">
                <a16:creationId xmlns:a16="http://schemas.microsoft.com/office/drawing/2014/main" id="{A9350BA9-5DAD-4447-9F29-EEB023396E91}"/>
              </a:ext>
            </a:extLst>
          </p:cNvPr>
          <p:cNvSpPr txBox="1"/>
          <p:nvPr/>
        </p:nvSpPr>
        <p:spPr>
          <a:xfrm>
            <a:off x="503247" y="2768457"/>
            <a:ext cx="155940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uLnTx/>
                <a:uFillTx/>
                <a:latin typeface="UTM Avo"/>
                <a:ea typeface="+mn-ea"/>
                <a:cs typeface="Times New Roman" pitchFamily="18" charset="0"/>
                <a:sym typeface="Wingdings 2"/>
              </a:rPr>
              <a:t></a:t>
            </a:r>
            <a:endParaRPr kumimoji="0" lang="en-US" sz="4000" b="0" i="0" u="none" strike="noStrike" kern="1200" cap="none" spc="0" normalizeH="0" baseline="0" noProof="0">
              <a:ln>
                <a:noFill/>
              </a:ln>
              <a:solidFill>
                <a:srgbClr val="FF0000"/>
              </a:solidFill>
              <a:effectLst/>
              <a:uLnTx/>
              <a:uFillTx/>
              <a:latin typeface="UTM Avo"/>
              <a:ea typeface="+mn-ea"/>
              <a:cs typeface="+mn-cs"/>
            </a:endParaRPr>
          </a:p>
        </p:txBody>
      </p:sp>
      <p:pic>
        <p:nvPicPr>
          <p:cNvPr id="23" name="Tieng-tinh-tinh-www_nhacchuongvui_com.mp3">
            <a:hlinkClick r:id="" action="ppaction://media"/>
            <a:extLst>
              <a:ext uri="{FF2B5EF4-FFF2-40B4-BE49-F238E27FC236}">
                <a16:creationId xmlns:a16="http://schemas.microsoft.com/office/drawing/2014/main" id="{27256884-C010-4BC9-B954-69F143BBB54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75519" y="2488985"/>
            <a:ext cx="609521" cy="609521"/>
          </a:xfrm>
          <a:prstGeom prst="rect">
            <a:avLst/>
          </a:prstGeom>
        </p:spPr>
      </p:pic>
    </p:spTree>
    <p:extLst>
      <p:ext uri="{BB962C8B-B14F-4D97-AF65-F5344CB8AC3E}">
        <p14:creationId xmlns:p14="http://schemas.microsoft.com/office/powerpoint/2010/main" val="143549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par>
                                <p:cTn id="55" presetID="1" presetClass="mediacall" presetSubtype="0" fill="hold" nodeType="withEffect">
                                  <p:stCondLst>
                                    <p:cond delay="0"/>
                                  </p:stCondLst>
                                  <p:childTnLst>
                                    <p:cmd type="call" cmd="playFrom(0.0)">
                                      <p:cBhvr>
                                        <p:cTn id="56" dur="344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7" fill="hold" display="0">
                  <p:stCondLst>
                    <p:cond delay="indefinite"/>
                  </p:stCondLst>
                  <p:endCondLst>
                    <p:cond evt="onStopAudio" delay="0">
                      <p:tgtEl>
                        <p:sldTgt/>
                      </p:tgtEl>
                    </p:cond>
                  </p:endCondLst>
                </p:cTn>
                <p:tgtEl>
                  <p:spTgt spid="30"/>
                </p:tgtEl>
              </p:cMediaNode>
            </p:audio>
            <p:audio>
              <p:cMediaNode vol="80000">
                <p:cTn id="58" fill="hold" display="0">
                  <p:stCondLst>
                    <p:cond delay="indefinite"/>
                  </p:stCondLst>
                  <p:endCondLst>
                    <p:cond evt="onStopAudio" delay="0">
                      <p:tgtEl>
                        <p:sldTgt/>
                      </p:tgtEl>
                    </p:cond>
                  </p:endCondLst>
                </p:cTn>
                <p:tgtEl>
                  <p:spTgt spid="23"/>
                </p:tgtEl>
              </p:cMediaNode>
            </p:audio>
          </p:childTnLst>
        </p:cTn>
      </p:par>
    </p:tnLst>
    <p:bldLst>
      <p:bldP spid="17" grpId="0"/>
      <p:bldP spid="18" grpId="0"/>
      <p:bldP spid="6" grpId="0"/>
      <p:bldP spid="26" grpId="0"/>
      <p:bldP spid="2" grpId="0" animBg="1"/>
      <p:bldP spid="21" grpId="0" animBg="1"/>
      <p:bldP spid="22" grpId="0" animBg="1"/>
      <p:bldP spid="16" grpId="0"/>
      <p:bldP spid="19" grpId="0" animBg="1"/>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E8EAA0-CC10-4AC3-9CA2-CFC38CF95C5F}"/>
              </a:ext>
            </a:extLst>
          </p:cNvPr>
          <p:cNvSpPr/>
          <p:nvPr/>
        </p:nvSpPr>
        <p:spPr>
          <a:xfrm>
            <a:off x="534084" y="1041329"/>
            <a:ext cx="11242280" cy="135421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noProof="0">
                <a:solidFill>
                  <a:prstClr val="black"/>
                </a:solidFill>
                <a:latin typeface="UTM Avo"/>
                <a:cs typeface="Times New Roman" pitchFamily="18" charset="0"/>
              </a:rPr>
              <a:t>3</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 </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Nhà</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 vua khen và ban thưởng cho Quốc Toản như thế nào</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a:t>
            </a:r>
            <a:br>
              <a:rPr kumimoji="0" lang="vi-VN" sz="2800" b="0" i="0" u="none" strike="noStrike" kern="1200" cap="none" spc="0" normalizeH="0" baseline="0" noProof="0">
                <a:ln>
                  <a:noFill/>
                </a:ln>
                <a:solidFill>
                  <a:prstClr val="black"/>
                </a:solidFill>
                <a:effectLst/>
                <a:uLnTx/>
                <a:uFillTx/>
                <a:ea typeface="+mn-ea"/>
                <a:cs typeface="+mn-cs"/>
              </a:rPr>
            </a:br>
            <a:br>
              <a:rPr kumimoji="0" lang="vi-VN" sz="1800" b="0" i="0" u="none" strike="noStrike" kern="1200" cap="none" spc="0" normalizeH="0" baseline="0" noProof="0">
                <a:ln>
                  <a:noFill/>
                </a:ln>
                <a:solidFill>
                  <a:prstClr val="black"/>
                </a:solidFill>
                <a:effectLst/>
                <a:uLnTx/>
                <a:uFillTx/>
                <a:ea typeface="+mn-ea"/>
                <a:cs typeface="+mn-cs"/>
              </a:rPr>
            </a:b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5" name="Title 4">
            <a:extLst>
              <a:ext uri="{FF2B5EF4-FFF2-40B4-BE49-F238E27FC236}">
                <a16:creationId xmlns:a16="http://schemas.microsoft.com/office/drawing/2014/main" id="{FFDBE59D-6728-4E85-96C6-88FFC8CFFDA4}"/>
              </a:ext>
            </a:extLst>
          </p:cNvPr>
          <p:cNvSpPr txBox="1">
            <a:spLocks/>
          </p:cNvSpPr>
          <p:nvPr/>
        </p:nvSpPr>
        <p:spPr>
          <a:xfrm>
            <a:off x="534084" y="143826"/>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Arial" panose="020B0604020202020204" pitchFamily="34" charset="0"/>
              </a:rPr>
              <a:t>Bóp nát quả cam</a:t>
            </a:r>
            <a:endParaRPr kumimoji="0" lang="en-US" sz="3200" b="1" i="0" u="none" strike="noStrike" kern="1200" cap="none" spc="0" normalizeH="0" baseline="0" noProof="0" dirty="0">
              <a:ln>
                <a:noFill/>
              </a:ln>
              <a:solidFill>
                <a:srgbClr val="FF0000"/>
              </a:solidFill>
              <a:effectLst/>
              <a:uLnTx/>
              <a:uFillTx/>
              <a:latin typeface="UTM Avo"/>
              <a:ea typeface="+mj-ea"/>
              <a:cs typeface="Arial" panose="020B0604020202020204" pitchFamily="34" charset="0"/>
            </a:endParaRPr>
          </a:p>
        </p:txBody>
      </p:sp>
      <p:sp>
        <p:nvSpPr>
          <p:cNvPr id="7" name="TextBox 6">
            <a:extLst>
              <a:ext uri="{FF2B5EF4-FFF2-40B4-BE49-F238E27FC236}">
                <a16:creationId xmlns:a16="http://schemas.microsoft.com/office/drawing/2014/main" id="{35BB1395-06F9-4A97-AA9D-86178772451B}"/>
              </a:ext>
            </a:extLst>
          </p:cNvPr>
          <p:cNvSpPr txBox="1"/>
          <p:nvPr/>
        </p:nvSpPr>
        <p:spPr>
          <a:xfrm>
            <a:off x="534084" y="1779993"/>
            <a:ext cx="11123831" cy="1231106"/>
          </a:xfrm>
          <a:prstGeom prst="rect">
            <a:avLst/>
          </a:prstGeom>
          <a:noFill/>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Nhà</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 vua khen </a:t>
            </a:r>
            <a:r>
              <a:rPr kumimoji="0" lang="vi-VN" sz="2800" b="0" i="0" u="none" strike="noStrike" kern="1200" cap="none" spc="0" normalizeH="0" baseline="0" noProof="0">
                <a:ln>
                  <a:noFill/>
                </a:ln>
                <a:solidFill>
                  <a:prstClr val="black"/>
                </a:solidFill>
                <a:effectLst/>
                <a:uLnTx/>
                <a:uFillTx/>
                <a:ea typeface="+mn-ea"/>
                <a:cs typeface="+mn-cs"/>
              </a:rPr>
              <a:t>Quốc Toản còn trẻ mà đã biết lo việc</a:t>
            </a:r>
            <a:r>
              <a:rPr kumimoji="0" lang="en-US" sz="2800" b="0" i="0" u="none" strike="noStrike" kern="1200" cap="none" spc="0" normalizeH="0" baseline="0" noProof="0">
                <a:ln>
                  <a:noFill/>
                </a:ln>
                <a:solidFill>
                  <a:prstClr val="black"/>
                </a:solidFill>
                <a:effectLst/>
                <a:uLnTx/>
                <a:uFillTx/>
                <a:ea typeface="+mn-ea"/>
                <a:cs typeface="+mn-cs"/>
              </a:rPr>
              <a:t> lớn</a:t>
            </a:r>
            <a:r>
              <a:rPr lang="en-US" sz="2800">
                <a:solidFill>
                  <a:prstClr val="black"/>
                </a:solidFill>
              </a:rPr>
              <a:t>, rồi </a:t>
            </a:r>
            <a:r>
              <a:rPr kumimoji="0" lang="vi-VN" sz="2800" b="0" i="0" u="none" strike="noStrike" kern="1200" cap="none" spc="0" normalizeH="0" baseline="0" noProof="0">
                <a:ln>
                  <a:noFill/>
                </a:ln>
                <a:solidFill>
                  <a:prstClr val="black"/>
                </a:solidFill>
                <a:effectLst/>
                <a:uLnTx/>
                <a:uFillTx/>
                <a:ea typeface="+mn-ea"/>
                <a:cs typeface="+mn-cs"/>
              </a:rPr>
              <a:t>ban cho Quốc Toản một quả cam.</a:t>
            </a:r>
            <a:endParaRPr kumimoji="0" lang="en-US" sz="28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8" name="Rectangle 7">
            <a:extLst>
              <a:ext uri="{FF2B5EF4-FFF2-40B4-BE49-F238E27FC236}">
                <a16:creationId xmlns:a16="http://schemas.microsoft.com/office/drawing/2014/main" id="{005B7CCB-548A-4BF5-87E4-C018F49DB3D1}"/>
              </a:ext>
            </a:extLst>
          </p:cNvPr>
          <p:cNvSpPr/>
          <p:nvPr/>
        </p:nvSpPr>
        <p:spPr>
          <a:xfrm>
            <a:off x="415635" y="2987523"/>
            <a:ext cx="11242280" cy="135421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a:solidFill>
                  <a:prstClr val="black"/>
                </a:solidFill>
                <a:latin typeface="UTM Avo"/>
                <a:cs typeface="Times New Roman" pitchFamily="18" charset="0"/>
              </a:rPr>
              <a:t>4</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 </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Chi</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 tiết Quốc Toản vô tình bóp nát quả cam nói lên điều gì</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a:t>
            </a:r>
            <a:br>
              <a:rPr kumimoji="0" lang="vi-VN" sz="2800" b="0" i="0" u="none" strike="noStrike" kern="1200" cap="none" spc="0" normalizeH="0" baseline="0" noProof="0">
                <a:ln>
                  <a:noFill/>
                </a:ln>
                <a:solidFill>
                  <a:prstClr val="black"/>
                </a:solidFill>
                <a:effectLst/>
                <a:uLnTx/>
                <a:uFillTx/>
                <a:ea typeface="+mn-ea"/>
                <a:cs typeface="+mn-cs"/>
              </a:rPr>
            </a:br>
            <a:br>
              <a:rPr kumimoji="0" lang="vi-VN" sz="1800" b="0" i="0" u="none" strike="noStrike" kern="1200" cap="none" spc="0" normalizeH="0" baseline="0" noProof="0">
                <a:ln>
                  <a:noFill/>
                </a:ln>
                <a:solidFill>
                  <a:prstClr val="black"/>
                </a:solidFill>
                <a:effectLst/>
                <a:uLnTx/>
                <a:uFillTx/>
                <a:ea typeface="+mn-ea"/>
                <a:cs typeface="+mn-cs"/>
              </a:rPr>
            </a:b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9" name="TextBox 8">
            <a:extLst>
              <a:ext uri="{FF2B5EF4-FFF2-40B4-BE49-F238E27FC236}">
                <a16:creationId xmlns:a16="http://schemas.microsoft.com/office/drawing/2014/main" id="{6A0161A0-1703-4FF2-8971-1DE731AE697B}"/>
              </a:ext>
            </a:extLst>
          </p:cNvPr>
          <p:cNvSpPr txBox="1"/>
          <p:nvPr/>
        </p:nvSpPr>
        <p:spPr>
          <a:xfrm>
            <a:off x="467933" y="3664631"/>
            <a:ext cx="11374582" cy="523220"/>
          </a:xfrm>
          <a:prstGeom prst="rect">
            <a:avLst/>
          </a:prstGeom>
          <a:noFill/>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Chi</a:t>
            </a:r>
            <a:r>
              <a:rPr kumimoji="0" lang="en-US" sz="2800" b="0" i="0" u="none" strike="noStrike" kern="1200" cap="none" spc="0" normalizeH="0" noProof="0">
                <a:ln>
                  <a:noFill/>
                </a:ln>
                <a:solidFill>
                  <a:prstClr val="black"/>
                </a:solidFill>
                <a:effectLst/>
                <a:uLnTx/>
                <a:uFillTx/>
                <a:latin typeface="UTM Avo"/>
                <a:ea typeface="+mn-ea"/>
                <a:cs typeface="Times New Roman" pitchFamily="18" charset="0"/>
              </a:rPr>
              <a:t> tiết đó nói lên lòng căm giận của Quốc Toản.</a:t>
            </a: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10" name="Rectangle 9">
            <a:extLst>
              <a:ext uri="{FF2B5EF4-FFF2-40B4-BE49-F238E27FC236}">
                <a16:creationId xmlns:a16="http://schemas.microsoft.com/office/drawing/2014/main" id="{9D65AFEB-62A8-41F7-A6A5-B87BD8BCA7EC}"/>
              </a:ext>
            </a:extLst>
          </p:cNvPr>
          <p:cNvSpPr/>
          <p:nvPr/>
        </p:nvSpPr>
        <p:spPr>
          <a:xfrm>
            <a:off x="799633" y="5107139"/>
            <a:ext cx="10976731" cy="584775"/>
          </a:xfrm>
          <a:prstGeom prst="rect">
            <a:avLst/>
          </a:prstGeom>
          <a:solidFill>
            <a:schemeClr val="bg1"/>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 </a:t>
            </a:r>
            <a:r>
              <a:rPr kumimoji="0" lang="en-US" sz="3200" b="0" i="0" u="none" strike="noStrike" kern="1200" cap="none" spc="0" normalizeH="0" baseline="0" noProof="0">
                <a:ln>
                  <a:noFill/>
                </a:ln>
                <a:solidFill>
                  <a:srgbClr val="0070C0"/>
                </a:solidFill>
                <a:effectLst/>
                <a:uLnTx/>
                <a:uFillTx/>
                <a:latin typeface="UTM Avo"/>
                <a:ea typeface="+mn-ea"/>
                <a:cs typeface="Times New Roman" pitchFamily="18" charset="0"/>
              </a:rPr>
              <a:t>Trần</a:t>
            </a:r>
            <a:r>
              <a:rPr kumimoji="0" lang="en-US" sz="3200" b="0" i="0" u="none" strike="noStrike" kern="1200" cap="none" spc="0" normalizeH="0" noProof="0">
                <a:ln>
                  <a:noFill/>
                </a:ln>
                <a:solidFill>
                  <a:srgbClr val="0070C0"/>
                </a:solidFill>
                <a:effectLst/>
                <a:uLnTx/>
                <a:uFillTx/>
                <a:latin typeface="UTM Avo"/>
                <a:ea typeface="+mn-ea"/>
                <a:cs typeface="Times New Roman" pitchFamily="18" charset="0"/>
              </a:rPr>
              <a:t> Quốc Toản giàu lòng yêu nước, căm thù giặc.</a:t>
            </a:r>
            <a:endParaRPr kumimoji="0" lang="en-US" sz="3200" b="0" i="0" u="none" strike="noStrike" kern="1200" cap="none" spc="0" normalizeH="0" baseline="0" noProof="0">
              <a:ln>
                <a:noFill/>
              </a:ln>
              <a:solidFill>
                <a:srgbClr val="0070C0"/>
              </a:solidFill>
              <a:effectLst/>
              <a:uLnTx/>
              <a:uFillTx/>
              <a:latin typeface="UTM Avo"/>
              <a:ea typeface="+mn-ea"/>
              <a:cs typeface="Times New Roman" pitchFamily="18" charset="0"/>
            </a:endParaRPr>
          </a:p>
        </p:txBody>
      </p:sp>
      <p:sp>
        <p:nvSpPr>
          <p:cNvPr id="11" name="Rectangle 10">
            <a:extLst>
              <a:ext uri="{FF2B5EF4-FFF2-40B4-BE49-F238E27FC236}">
                <a16:creationId xmlns:a16="http://schemas.microsoft.com/office/drawing/2014/main" id="{B235B545-FDE4-46F2-AFED-7BF31D1ECA3F}"/>
              </a:ext>
            </a:extLst>
          </p:cNvPr>
          <p:cNvSpPr/>
          <p:nvPr/>
        </p:nvSpPr>
        <p:spPr>
          <a:xfrm>
            <a:off x="865784" y="4381989"/>
            <a:ext cx="11123831"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a:latin typeface="UTM Avo"/>
                <a:cs typeface="Times New Roman" pitchFamily="18" charset="0"/>
              </a:rPr>
              <a:t>Qua câu chuyện, em hiểu gì về Trần Quốc Toản?</a:t>
            </a:r>
            <a:endParaRPr kumimoji="0" lang="en-US" sz="3200" b="0" i="0" u="none" strike="noStrike" kern="1200" cap="none" spc="0" normalizeH="0" baseline="0" noProof="0">
              <a:ln>
                <a:noFill/>
              </a:ln>
              <a:effectLst/>
              <a:uLnTx/>
              <a:uFillTx/>
              <a:latin typeface="UTM Avo"/>
              <a:cs typeface="Times New Roman" pitchFamily="18" charset="0"/>
            </a:endParaRPr>
          </a:p>
        </p:txBody>
      </p:sp>
      <p:pic>
        <p:nvPicPr>
          <p:cNvPr id="2" name="TQT2">
            <a:hlinkClick r:id="" action="ppaction://media"/>
            <a:extLst>
              <a:ext uri="{FF2B5EF4-FFF2-40B4-BE49-F238E27FC236}">
                <a16:creationId xmlns:a16="http://schemas.microsoft.com/office/drawing/2014/main" id="{0003094A-CFD1-4A0E-8C3C-0D3C1A1A4EA2}"/>
              </a:ext>
            </a:extLst>
          </p:cNvPr>
          <p:cNvPicPr>
            <a:picLocks noChangeAspect="1"/>
          </p:cNvPicPr>
          <p:nvPr>
            <a:videoFile r:link="rId1"/>
            <p:extLst>
              <p:ext uri="{DAA4B4D4-6D71-4841-9C94-3DE7FCFB9230}">
                <p14:media xmlns:p14="http://schemas.microsoft.com/office/powerpoint/2010/main" r:embed="rId2">
                  <p14:trim end="3025"/>
                </p14:media>
              </p:ext>
            </p:extLst>
          </p:nvPr>
        </p:nvPicPr>
        <p:blipFill>
          <a:blip r:embed="rId4"/>
          <a:stretch>
            <a:fillRect/>
          </a:stretch>
        </p:blipFill>
        <p:spPr>
          <a:xfrm>
            <a:off x="467933" y="948672"/>
            <a:ext cx="11427117" cy="5602201"/>
          </a:xfrm>
          <a:prstGeom prst="rect">
            <a:avLst/>
          </a:prstGeom>
        </p:spPr>
      </p:pic>
    </p:spTree>
    <p:extLst>
      <p:ext uri="{BB962C8B-B14F-4D97-AF65-F5344CB8AC3E}">
        <p14:creationId xmlns:p14="http://schemas.microsoft.com/office/powerpoint/2010/main" val="313488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par>
                          <p:cTn id="22" fill="hold">
                            <p:stCondLst>
                              <p:cond delay="0"/>
                            </p:stCondLst>
                            <p:childTnLst>
                              <p:par>
                                <p:cTn id="23" presetID="1" presetClass="mediacall" presetSubtype="0" fill="hold" nodeType="afterEffect">
                                  <p:stCondLst>
                                    <p:cond delay="0"/>
                                  </p:stCondLst>
                                  <p:childTnLst>
                                    <p:cmd type="call" cmd="playFrom(0.0)">
                                      <p:cBhvr>
                                        <p:cTn id="24" dur="14894" fill="hold"/>
                                        <p:tgtEl>
                                          <p:spTgt spid="2"/>
                                        </p:tgtEl>
                                      </p:cBhvr>
                                    </p:cmd>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
                                        </p:tgtEl>
                                        <p:attrNameLst>
                                          <p:attrName>style.visibility</p:attrName>
                                        </p:attrNameLst>
                                      </p:cBhvr>
                                      <p:to>
                                        <p:strVal val="hidden"/>
                                      </p:to>
                                    </p:set>
                                    <p:cmd type="call" cmd="stop">
                                      <p:cBhvr>
                                        <p:cTn id="29" dur="1">
                                          <p:stCondLst>
                                            <p:cond delay="0"/>
                                          </p:stCondLst>
                                        </p:cTn>
                                        <p:tgtEl>
                                          <p:spTgt spid="2"/>
                                        </p:tgtEl>
                                      </p:cBhvr>
                                    </p:cmd>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ppt_x"/>
                                          </p:val>
                                        </p:tav>
                                        <p:tav tm="100000">
                                          <p:val>
                                            <p:strVal val="#ppt_x"/>
                                          </p:val>
                                        </p:tav>
                                      </p:tavLst>
                                    </p:anim>
                                    <p:anim calcmode="lin" valueType="num">
                                      <p:cBhvr additive="base">
                                        <p:cTn id="40"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000" fill="hold"/>
                                        <p:tgtEl>
                                          <p:spTgt spid="10"/>
                                        </p:tgtEl>
                                        <p:attrNameLst>
                                          <p:attrName>ppt_x</p:attrName>
                                        </p:attrNameLst>
                                      </p:cBhvr>
                                      <p:tavLst>
                                        <p:tav tm="0">
                                          <p:val>
                                            <p:strVal val="#ppt_x"/>
                                          </p:val>
                                        </p:tav>
                                        <p:tav tm="100000">
                                          <p:val>
                                            <p:strVal val="#ppt_x"/>
                                          </p:val>
                                        </p:tav>
                                      </p:tavLst>
                                    </p:anim>
                                    <p:anim calcmode="lin" valueType="num">
                                      <p:cBhvr additive="base">
                                        <p:cTn id="46"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47" fill="hold" display="0">
                  <p:stCondLst>
                    <p:cond delay="indefinite"/>
                  </p:stCondLst>
                </p:cTn>
                <p:tgtEl>
                  <p:spTgt spid="2"/>
                </p:tgtEl>
              </p:cMediaNode>
            </p:video>
            <p:seq concurrent="1" nextAc="seek">
              <p:cTn id="48" restart="whenNotActive" fill="hold" evtFilter="cancelBubble" nodeType="interactiveSeq">
                <p:stCondLst>
                  <p:cond evt="onClick" delay="0">
                    <p:tgtEl>
                      <p:spTgt spid="2"/>
                    </p:tgtEl>
                  </p:cond>
                </p:stCondLst>
                <p:endSync evt="end" delay="0">
                  <p:rtn val="all"/>
                </p:endSync>
                <p:childTnLst>
                  <p:par>
                    <p:cTn id="49" fill="hold">
                      <p:stCondLst>
                        <p:cond delay="0"/>
                      </p:stCondLst>
                      <p:childTnLst>
                        <p:par>
                          <p:cTn id="50" fill="hold">
                            <p:stCondLst>
                              <p:cond delay="0"/>
                            </p:stCondLst>
                            <p:childTnLst>
                              <p:par>
                                <p:cTn id="51" presetID="2" presetClass="mediacall" presetSubtype="0" fill="hold" nodeType="clickEffect">
                                  <p:stCondLst>
                                    <p:cond delay="0"/>
                                  </p:stCondLst>
                                  <p:childTnLst>
                                    <p:cmd type="call" cmd="togglePause">
                                      <p:cBhvr>
                                        <p:cTn id="52"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P spid="7" grpId="0"/>
      <p:bldP spid="8" grpId="0"/>
      <p:bldP spid="9" grpId="0"/>
      <p:bldP spid="10"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4214" y="1202743"/>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166488" y="2725111"/>
            <a:ext cx="4051118" cy="2123658"/>
          </a:xfrm>
          <a:prstGeom prst="rect">
            <a:avLst/>
          </a:prstGeom>
          <a:noFill/>
        </p:spPr>
        <p:txBody>
          <a:bodyPr wrap="square" lIns="91440" tIns="45720" rIns="91440" bIns="45720">
            <a:spAutoFit/>
          </a:bodyPr>
          <a:lstStyle/>
          <a:p>
            <a:pPr algn="ctr" defTabSz="457200"/>
            <a:r>
              <a:rPr lang="en-US" sz="66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 TẬP</a:t>
            </a:r>
            <a:endParaRPr lang="en-US" sz="66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770" y="3373368"/>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970" y="3592464"/>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1968867" y="495286"/>
            <a:ext cx="2177862" cy="3291654"/>
          </a:xfrm>
          <a:prstGeom prst="rect">
            <a:avLst/>
          </a:prstGeom>
        </p:spPr>
      </p:pic>
    </p:spTree>
    <p:extLst>
      <p:ext uri="{BB962C8B-B14F-4D97-AF65-F5344CB8AC3E}">
        <p14:creationId xmlns:p14="http://schemas.microsoft.com/office/powerpoint/2010/main" val="19547855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3B3B83-C0A9-483C-B226-E3E3BAE1D9ED}"/>
              </a:ext>
            </a:extLst>
          </p:cNvPr>
          <p:cNvSpPr txBox="1"/>
          <p:nvPr/>
        </p:nvSpPr>
        <p:spPr>
          <a:xfrm>
            <a:off x="586841" y="1201393"/>
            <a:ext cx="1045568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3600" i="0" u="none" strike="noStrike" kern="1200" cap="none" spc="0" normalizeH="0" baseline="0" noProof="0">
                <a:ln>
                  <a:noFill/>
                </a:ln>
                <a:solidFill>
                  <a:srgbClr val="FF0000"/>
                </a:solidFill>
                <a:effectLst/>
                <a:uLnTx/>
                <a:uFillTx/>
                <a:ea typeface="+mn-ea"/>
                <a:cs typeface="+mn-cs"/>
              </a:rPr>
              <a:t>1.</a:t>
            </a:r>
            <a:r>
              <a:rPr kumimoji="0" lang="en-US" altLang="en-US" sz="3600" i="0" u="none" strike="noStrike" kern="1200" cap="none" spc="0" normalizeH="0" noProof="0">
                <a:ln>
                  <a:noFill/>
                </a:ln>
                <a:solidFill>
                  <a:srgbClr val="FF0000"/>
                </a:solidFill>
                <a:effectLst/>
                <a:uLnTx/>
                <a:uFillTx/>
                <a:ea typeface="+mn-ea"/>
                <a:cs typeface="+mn-cs"/>
              </a:rPr>
              <a:t> Đặt câu hỏi cho bộ phận câu in đậm:</a:t>
            </a:r>
            <a:endParaRPr kumimoji="0" lang="vi-VN" altLang="en-US" sz="3600" i="0" u="none" strike="noStrike" kern="1200" cap="none" spc="0" normalizeH="0" baseline="0" noProof="0" dirty="0">
              <a:ln>
                <a:noFill/>
              </a:ln>
              <a:solidFill>
                <a:srgbClr val="FF0000"/>
              </a:solidFill>
              <a:effectLst/>
              <a:uLnTx/>
              <a:uFillTx/>
              <a:ea typeface="+mn-ea"/>
              <a:cs typeface="+mn-cs"/>
            </a:endParaRPr>
          </a:p>
        </p:txBody>
      </p:sp>
      <p:sp>
        <p:nvSpPr>
          <p:cNvPr id="4" name="TextBox 3">
            <a:extLst>
              <a:ext uri="{FF2B5EF4-FFF2-40B4-BE49-F238E27FC236}">
                <a16:creationId xmlns:a16="http://schemas.microsoft.com/office/drawing/2014/main" id="{D103B114-B020-48DC-B8D6-ED0B2DFEDB24}"/>
              </a:ext>
            </a:extLst>
          </p:cNvPr>
          <p:cNvSpPr txBox="1"/>
          <p:nvPr/>
        </p:nvSpPr>
        <p:spPr>
          <a:xfrm>
            <a:off x="709988" y="2123939"/>
            <a:ext cx="11191066"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noProof="0">
                <a:solidFill>
                  <a:prstClr val="black"/>
                </a:solidFill>
                <a:latin typeface="UTM Avo"/>
                <a:cs typeface="Arial" panose="020B0604020202020204" pitchFamily="34" charset="0"/>
              </a:rPr>
              <a:t>a</a:t>
            </a:r>
            <a:r>
              <a:rPr kumimoji="0" lang="en-US" sz="32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r>
              <a:rPr kumimoji="0" lang="en-US" sz="3200" b="0" i="0" u="none" strike="noStrike" kern="1200" cap="none" spc="0" normalizeH="0" noProof="0">
                <a:ln>
                  <a:noFill/>
                </a:ln>
                <a:solidFill>
                  <a:prstClr val="black"/>
                </a:solidFill>
                <a:effectLst/>
                <a:uLnTx/>
                <a:uFillTx/>
                <a:latin typeface="UTM Avo"/>
                <a:ea typeface="+mn-ea"/>
                <a:cs typeface="Arial" panose="020B0604020202020204" pitchFamily="34" charset="0"/>
              </a:rPr>
              <a:t> Nhà vua họp bàn việc nước </a:t>
            </a:r>
            <a:r>
              <a:rPr kumimoji="0" lang="en-US" sz="3200" b="1" i="0" u="none" strike="noStrike" kern="1200" cap="none" spc="0" normalizeH="0" noProof="0">
                <a:ln>
                  <a:noFill/>
                </a:ln>
                <a:solidFill>
                  <a:prstClr val="black"/>
                </a:solidFill>
                <a:effectLst/>
                <a:uLnTx/>
                <a:uFillTx/>
                <a:latin typeface="UTM Avo"/>
                <a:ea typeface="+mn-ea"/>
                <a:cs typeface="Arial" panose="020B0604020202020204" pitchFamily="34" charset="0"/>
              </a:rPr>
              <a:t>ở dưới thuyền rồng</a:t>
            </a:r>
            <a:r>
              <a:rPr kumimoji="0" lang="en-US" sz="3200" b="0" i="0" u="none" strike="noStrike" kern="1200" cap="none" spc="0" normalizeH="0" noProof="0">
                <a:ln>
                  <a:noFill/>
                </a:ln>
                <a:solidFill>
                  <a:prstClr val="black"/>
                </a:solidFill>
                <a:effectLst/>
                <a:uLnTx/>
                <a:uFillTx/>
                <a:latin typeface="UTM Avo"/>
                <a:ea typeface="+mn-ea"/>
                <a:cs typeface="Arial" panose="020B0604020202020204" pitchFamily="34" charset="0"/>
              </a:rPr>
              <a:t>.</a:t>
            </a:r>
            <a:endParaRPr kumimoji="0" lang="vi-VN" altLang="en-US" sz="3600" b="0" i="0" u="none" strike="noStrike" kern="1200" cap="none" spc="0" normalizeH="0" baseline="0" noProof="0" dirty="0">
              <a:ln>
                <a:noFill/>
              </a:ln>
              <a:solidFill>
                <a:srgbClr val="FF6600"/>
              </a:solidFill>
              <a:effectLst/>
              <a:uLnTx/>
              <a:uFillTx/>
              <a:ea typeface="+mn-ea"/>
              <a:cs typeface="+mn-cs"/>
            </a:endParaRPr>
          </a:p>
        </p:txBody>
      </p:sp>
      <p:sp>
        <p:nvSpPr>
          <p:cNvPr id="5" name="TextBox 4">
            <a:extLst>
              <a:ext uri="{FF2B5EF4-FFF2-40B4-BE49-F238E27FC236}">
                <a16:creationId xmlns:a16="http://schemas.microsoft.com/office/drawing/2014/main" id="{B080C98E-F62C-4F6D-A3D8-61355C475ED7}"/>
              </a:ext>
            </a:extLst>
          </p:cNvPr>
          <p:cNvSpPr txBox="1"/>
          <p:nvPr/>
        </p:nvSpPr>
        <p:spPr>
          <a:xfrm>
            <a:off x="709988" y="2708714"/>
            <a:ext cx="10332538" cy="584775"/>
          </a:xfrm>
          <a:prstGeom prst="rect">
            <a:avLst/>
          </a:prstGeom>
          <a:noFill/>
        </p:spPr>
        <p:txBody>
          <a:bodyPr wrap="square" rtlCol="0">
            <a:spAutoFit/>
          </a:bodyPr>
          <a:lstStyle/>
          <a:p>
            <a:pPr lvl="0">
              <a:defRPr/>
            </a:pPr>
            <a:r>
              <a:rPr lang="en-US" sz="3200" dirty="0">
                <a:solidFill>
                  <a:prstClr val="black"/>
                </a:solidFill>
                <a:cs typeface="Arial" panose="020B0604020202020204" pitchFamily="34" charset="0"/>
              </a:rPr>
              <a:t> </a:t>
            </a:r>
            <a:r>
              <a:rPr lang="en-US" sz="3200" dirty="0">
                <a:solidFill>
                  <a:schemeClr val="accent1"/>
                </a:solidFill>
                <a:cs typeface="Arial" panose="020B0604020202020204" pitchFamily="34" charset="0"/>
                <a:sym typeface="Wingdings" panose="05000000000000000000" pitchFamily="2" charset="2"/>
              </a:rPr>
              <a:t></a:t>
            </a:r>
            <a:r>
              <a:rPr lang="en-US" sz="3200" dirty="0">
                <a:solidFill>
                  <a:prstClr val="black"/>
                </a:solidFill>
                <a:cs typeface="Arial" panose="020B0604020202020204" pitchFamily="34" charset="0"/>
              </a:rPr>
              <a:t> </a:t>
            </a:r>
            <a:r>
              <a:rPr kumimoji="0" lang="en-US" sz="3200" b="0" i="0" u="none" strike="noStrike" kern="1200" cap="none" spc="0" normalizeH="0" noProof="0" dirty="0">
                <a:ln>
                  <a:noFill/>
                </a:ln>
                <a:solidFill>
                  <a:schemeClr val="accent1"/>
                </a:solidFill>
                <a:effectLst/>
                <a:uLnTx/>
                <a:uFillTx/>
                <a:latin typeface="UTM Avo"/>
                <a:ea typeface="+mn-ea"/>
                <a:cs typeface="Arial" panose="020B0604020202020204" pitchFamily="34" charset="0"/>
              </a:rPr>
              <a:t>Nhà vua họp bàn việc nước </a:t>
            </a:r>
            <a:r>
              <a:rPr kumimoji="0" lang="en-US" sz="3200" b="1" i="0" u="none" strike="noStrike" kern="1200" cap="none" spc="0" normalizeH="0" noProof="0" dirty="0">
                <a:ln>
                  <a:noFill/>
                </a:ln>
                <a:solidFill>
                  <a:schemeClr val="accent1"/>
                </a:solidFill>
                <a:effectLst/>
                <a:uLnTx/>
                <a:uFillTx/>
                <a:latin typeface="UTM Avo"/>
                <a:ea typeface="+mn-ea"/>
                <a:cs typeface="Arial" panose="020B0604020202020204" pitchFamily="34" charset="0"/>
              </a:rPr>
              <a:t>ở đâu</a:t>
            </a:r>
            <a:r>
              <a:rPr kumimoji="0" lang="en-US" sz="3200" b="0" i="0" u="none" strike="noStrike" kern="1200" cap="none" spc="0" normalizeH="0" noProof="0" dirty="0">
                <a:ln>
                  <a:noFill/>
                </a:ln>
                <a:solidFill>
                  <a:schemeClr val="accent1"/>
                </a:solidFill>
                <a:effectLst/>
                <a:uLnTx/>
                <a:uFillTx/>
                <a:latin typeface="UTM Avo"/>
                <a:ea typeface="+mn-ea"/>
                <a:cs typeface="Arial" panose="020B0604020202020204" pitchFamily="34" charset="0"/>
              </a:rPr>
              <a:t>?</a:t>
            </a:r>
            <a:endParaRPr kumimoji="0" lang="vi-VN" altLang="en-US" sz="3600" b="0" i="0" u="none" strike="noStrike" kern="1200" cap="none" spc="0" normalizeH="0" baseline="0" noProof="0" dirty="0">
              <a:ln>
                <a:noFill/>
              </a:ln>
              <a:solidFill>
                <a:schemeClr val="accent1"/>
              </a:solidFill>
              <a:effectLst/>
              <a:uLnTx/>
              <a:uFillTx/>
              <a:ea typeface="+mn-ea"/>
            </a:endParaRPr>
          </a:p>
        </p:txBody>
      </p:sp>
      <p:sp>
        <p:nvSpPr>
          <p:cNvPr id="6" name="TextBox 5">
            <a:extLst>
              <a:ext uri="{FF2B5EF4-FFF2-40B4-BE49-F238E27FC236}">
                <a16:creationId xmlns:a16="http://schemas.microsoft.com/office/drawing/2014/main" id="{9719F259-7BD8-45AF-835C-AAFF6D7C50F4}"/>
              </a:ext>
            </a:extLst>
          </p:cNvPr>
          <p:cNvSpPr txBox="1"/>
          <p:nvPr/>
        </p:nvSpPr>
        <p:spPr>
          <a:xfrm>
            <a:off x="709988" y="3333327"/>
            <a:ext cx="10332538"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a:solidFill>
                  <a:prstClr val="black"/>
                </a:solidFill>
                <a:latin typeface="UTM Avo"/>
                <a:cs typeface="Arial" panose="020B0604020202020204" pitchFamily="34" charset="0"/>
              </a:rPr>
              <a:t>b</a:t>
            </a:r>
            <a:r>
              <a:rPr kumimoji="0" lang="en-US" sz="32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r>
              <a:rPr kumimoji="0" lang="en-US" sz="3200" b="0" i="0" u="none" strike="noStrike" kern="1200" cap="none" spc="0" normalizeH="0" noProof="0">
                <a:ln>
                  <a:noFill/>
                </a:ln>
                <a:solidFill>
                  <a:prstClr val="black"/>
                </a:solidFill>
                <a:effectLst/>
                <a:uLnTx/>
                <a:uFillTx/>
                <a:latin typeface="UTM Avo"/>
                <a:ea typeface="+mn-ea"/>
                <a:cs typeface="Arial" panose="020B0604020202020204" pitchFamily="34" charset="0"/>
              </a:rPr>
              <a:t> </a:t>
            </a:r>
            <a:r>
              <a:rPr kumimoji="0" lang="en-US" sz="3200" b="1" i="0" u="none" strike="noStrike" kern="1200" cap="none" spc="0" normalizeH="0" noProof="0">
                <a:ln>
                  <a:noFill/>
                </a:ln>
                <a:solidFill>
                  <a:prstClr val="black"/>
                </a:solidFill>
                <a:effectLst/>
                <a:uLnTx/>
                <a:uFillTx/>
                <a:latin typeface="UTM Avo"/>
                <a:ea typeface="+mn-ea"/>
                <a:cs typeface="Arial" panose="020B0604020202020204" pitchFamily="34" charset="0"/>
              </a:rPr>
              <a:t>Sáng nay</a:t>
            </a:r>
            <a:r>
              <a:rPr kumimoji="0" lang="en-US" sz="3200" b="0" i="0" u="none" strike="noStrike" kern="1200" cap="none" spc="0" normalizeH="0" noProof="0">
                <a:ln>
                  <a:noFill/>
                </a:ln>
                <a:solidFill>
                  <a:prstClr val="black"/>
                </a:solidFill>
                <a:effectLst/>
                <a:uLnTx/>
                <a:uFillTx/>
                <a:latin typeface="UTM Avo"/>
                <a:ea typeface="+mn-ea"/>
                <a:cs typeface="Arial" panose="020B0604020202020204" pitchFamily="34" charset="0"/>
              </a:rPr>
              <a:t>, Quốc Toản quyết đến gặp vua.</a:t>
            </a:r>
            <a:endParaRPr kumimoji="0" lang="vi-VN" altLang="en-US" sz="3600" b="0" i="0" u="none" strike="noStrike" kern="1200" cap="none" spc="0" normalizeH="0" baseline="0" noProof="0" dirty="0">
              <a:ln>
                <a:noFill/>
              </a:ln>
              <a:solidFill>
                <a:srgbClr val="FF6600"/>
              </a:solidFill>
              <a:effectLst/>
              <a:uLnTx/>
              <a:uFillTx/>
              <a:ea typeface="+mn-ea"/>
              <a:cs typeface="+mn-cs"/>
            </a:endParaRPr>
          </a:p>
        </p:txBody>
      </p:sp>
      <p:sp>
        <p:nvSpPr>
          <p:cNvPr id="7" name="TextBox 6">
            <a:extLst>
              <a:ext uri="{FF2B5EF4-FFF2-40B4-BE49-F238E27FC236}">
                <a16:creationId xmlns:a16="http://schemas.microsoft.com/office/drawing/2014/main" id="{0283E764-3B77-4877-82BC-B3BCF6E13948}"/>
              </a:ext>
            </a:extLst>
          </p:cNvPr>
          <p:cNvSpPr txBox="1"/>
          <p:nvPr/>
        </p:nvSpPr>
        <p:spPr>
          <a:xfrm>
            <a:off x="709987" y="3953756"/>
            <a:ext cx="11191067" cy="584775"/>
          </a:xfrm>
          <a:prstGeom prst="rect">
            <a:avLst/>
          </a:prstGeom>
          <a:noFill/>
        </p:spPr>
        <p:txBody>
          <a:bodyPr wrap="square" rtlCol="0">
            <a:spAutoFit/>
          </a:bodyPr>
          <a:lstStyle/>
          <a:p>
            <a:pPr lvl="0">
              <a:defRPr/>
            </a:pPr>
            <a:r>
              <a:rPr kumimoji="0" lang="en-US" sz="3200" b="0" i="0" u="none" strike="noStrike" kern="1200" cap="none" spc="0" normalizeH="0" noProof="0" dirty="0">
                <a:ln>
                  <a:noFill/>
                </a:ln>
                <a:solidFill>
                  <a:prstClr val="black"/>
                </a:solidFill>
                <a:effectLst/>
                <a:uLnTx/>
                <a:uFillTx/>
                <a:latin typeface="UTM Avo"/>
                <a:ea typeface="+mn-ea"/>
                <a:cs typeface="Arial" panose="020B0604020202020204" pitchFamily="34" charset="0"/>
              </a:rPr>
              <a:t> </a:t>
            </a:r>
            <a:r>
              <a:rPr lang="en-US" sz="3200" dirty="0">
                <a:solidFill>
                  <a:schemeClr val="accent1"/>
                </a:solidFill>
                <a:cs typeface="Arial" panose="020B0604020202020204" pitchFamily="34" charset="0"/>
                <a:sym typeface="Wingdings" panose="05000000000000000000" pitchFamily="2" charset="2"/>
              </a:rPr>
              <a:t></a:t>
            </a:r>
            <a:r>
              <a:rPr lang="en-US" sz="3200" dirty="0">
                <a:solidFill>
                  <a:schemeClr val="accent1"/>
                </a:solidFill>
                <a:cs typeface="Arial" panose="020B0604020202020204" pitchFamily="34" charset="0"/>
              </a:rPr>
              <a:t> </a:t>
            </a:r>
            <a:r>
              <a:rPr lang="en-US" sz="3200" b="1" dirty="0">
                <a:solidFill>
                  <a:schemeClr val="accent1"/>
                </a:solidFill>
                <a:cs typeface="Arial" panose="020B0604020202020204" pitchFamily="34" charset="0"/>
              </a:rPr>
              <a:t>Khi nào </a:t>
            </a:r>
            <a:r>
              <a:rPr lang="en-US" sz="3200" dirty="0">
                <a:solidFill>
                  <a:schemeClr val="accent1"/>
                </a:solidFill>
                <a:cs typeface="Arial" panose="020B0604020202020204" pitchFamily="34" charset="0"/>
              </a:rPr>
              <a:t>Quốc </a:t>
            </a:r>
            <a:r>
              <a:rPr lang="en-US" sz="3200" dirty="0" err="1">
                <a:solidFill>
                  <a:schemeClr val="accent1"/>
                </a:solidFill>
                <a:cs typeface="Arial" panose="020B0604020202020204" pitchFamily="34" charset="0"/>
              </a:rPr>
              <a:t>Toản</a:t>
            </a:r>
            <a:r>
              <a:rPr lang="en-US" sz="3200" dirty="0">
                <a:solidFill>
                  <a:schemeClr val="accent1"/>
                </a:solidFill>
                <a:cs typeface="Arial" panose="020B0604020202020204" pitchFamily="34" charset="0"/>
              </a:rPr>
              <a:t> quyết đến gặp vua?</a:t>
            </a:r>
            <a:endParaRPr kumimoji="0" lang="vi-VN" altLang="en-US" sz="3600" b="0" i="0" u="none" strike="noStrike" kern="1200" cap="none" spc="0" normalizeH="0" baseline="0" noProof="0" dirty="0">
              <a:ln>
                <a:noFill/>
              </a:ln>
              <a:solidFill>
                <a:schemeClr val="accent1"/>
              </a:solidFill>
              <a:effectLst/>
              <a:uLnTx/>
              <a:uFillTx/>
            </a:endParaRPr>
          </a:p>
        </p:txBody>
      </p:sp>
      <p:sp>
        <p:nvSpPr>
          <p:cNvPr id="8" name="TextBox 7">
            <a:extLst>
              <a:ext uri="{FF2B5EF4-FFF2-40B4-BE49-F238E27FC236}">
                <a16:creationId xmlns:a16="http://schemas.microsoft.com/office/drawing/2014/main" id="{4FA7EC6B-7CC9-404C-A771-DB7870CDEB75}"/>
              </a:ext>
            </a:extLst>
          </p:cNvPr>
          <p:cNvSpPr txBox="1"/>
          <p:nvPr/>
        </p:nvSpPr>
        <p:spPr>
          <a:xfrm>
            <a:off x="709988" y="4609839"/>
            <a:ext cx="10332538"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a:solidFill>
                  <a:prstClr val="black"/>
                </a:solidFill>
                <a:latin typeface="UTM Avo"/>
                <a:cs typeface="Arial" panose="020B0604020202020204" pitchFamily="34" charset="0"/>
              </a:rPr>
              <a:t>c</a:t>
            </a:r>
            <a:r>
              <a:rPr kumimoji="0" lang="en-US" sz="32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r>
              <a:rPr kumimoji="0" lang="en-US" sz="3200" b="0" i="0" u="none" strike="noStrike" kern="1200" cap="none" spc="0" normalizeH="0" noProof="0">
                <a:ln>
                  <a:noFill/>
                </a:ln>
                <a:solidFill>
                  <a:prstClr val="black"/>
                </a:solidFill>
                <a:effectLst/>
                <a:uLnTx/>
                <a:uFillTx/>
                <a:latin typeface="UTM Avo"/>
                <a:ea typeface="+mn-ea"/>
                <a:cs typeface="Arial" panose="020B0604020202020204" pitchFamily="34" charset="0"/>
              </a:rPr>
              <a:t> </a:t>
            </a:r>
            <a:r>
              <a:rPr kumimoji="0" lang="en-US" sz="3200" b="1" i="0" u="none" strike="noStrike" kern="1200" cap="none" spc="0" normalizeH="0" noProof="0">
                <a:ln>
                  <a:noFill/>
                </a:ln>
                <a:solidFill>
                  <a:prstClr val="black"/>
                </a:solidFill>
                <a:effectLst/>
                <a:uLnTx/>
                <a:uFillTx/>
                <a:latin typeface="UTM Avo"/>
                <a:ea typeface="+mn-ea"/>
                <a:cs typeface="Arial" panose="020B0604020202020204" pitchFamily="34" charset="0"/>
              </a:rPr>
              <a:t>Vừa lúc ấy</a:t>
            </a:r>
            <a:r>
              <a:rPr kumimoji="0" lang="en-US" sz="3200" b="0" i="0" u="none" strike="noStrike" kern="1200" cap="none" spc="0" normalizeH="0" noProof="0">
                <a:ln>
                  <a:noFill/>
                </a:ln>
                <a:solidFill>
                  <a:prstClr val="black"/>
                </a:solidFill>
                <a:effectLst/>
                <a:uLnTx/>
                <a:uFillTx/>
                <a:latin typeface="UTM Avo"/>
                <a:ea typeface="+mn-ea"/>
                <a:cs typeface="Arial" panose="020B0604020202020204" pitchFamily="34" charset="0"/>
              </a:rPr>
              <a:t>, vua cùng các vương hầu bước ra.</a:t>
            </a:r>
            <a:endParaRPr kumimoji="0" lang="vi-VN" altLang="en-US" sz="3600" b="0" i="0" u="none" strike="noStrike" kern="1200" cap="none" spc="0" normalizeH="0" baseline="0" noProof="0" dirty="0">
              <a:ln>
                <a:noFill/>
              </a:ln>
              <a:solidFill>
                <a:srgbClr val="FF6600"/>
              </a:solidFill>
              <a:effectLst/>
              <a:uLnTx/>
              <a:uFillTx/>
              <a:ea typeface="+mn-ea"/>
              <a:cs typeface="+mn-cs"/>
            </a:endParaRPr>
          </a:p>
        </p:txBody>
      </p:sp>
      <p:sp>
        <p:nvSpPr>
          <p:cNvPr id="9" name="TextBox 8">
            <a:extLst>
              <a:ext uri="{FF2B5EF4-FFF2-40B4-BE49-F238E27FC236}">
                <a16:creationId xmlns:a16="http://schemas.microsoft.com/office/drawing/2014/main" id="{C492C7E8-A815-422F-AE43-D36319272F94}"/>
              </a:ext>
            </a:extLst>
          </p:cNvPr>
          <p:cNvSpPr txBox="1"/>
          <p:nvPr/>
        </p:nvSpPr>
        <p:spPr>
          <a:xfrm>
            <a:off x="709988" y="5265922"/>
            <a:ext cx="10332538" cy="584775"/>
          </a:xfrm>
          <a:prstGeom prst="rect">
            <a:avLst/>
          </a:prstGeom>
          <a:noFill/>
        </p:spPr>
        <p:txBody>
          <a:bodyPr wrap="square" rtlCol="0">
            <a:spAutoFit/>
          </a:bodyPr>
          <a:lstStyle/>
          <a:p>
            <a:pPr lvl="0">
              <a:defRPr/>
            </a:pPr>
            <a:r>
              <a:rPr lang="en-US" sz="3200" dirty="0">
                <a:solidFill>
                  <a:schemeClr val="accent1"/>
                </a:solidFill>
                <a:latin typeface="UTM Avo"/>
                <a:cs typeface="Arial" panose="020B0604020202020204" pitchFamily="34" charset="0"/>
                <a:sym typeface="Wingdings" panose="05000000000000000000" pitchFamily="2" charset="2"/>
              </a:rPr>
              <a:t></a:t>
            </a:r>
            <a:r>
              <a:rPr lang="en-US" sz="3200" dirty="0">
                <a:solidFill>
                  <a:schemeClr val="accent1"/>
                </a:solidFill>
                <a:cs typeface="Arial" panose="020B0604020202020204" pitchFamily="34" charset="0"/>
              </a:rPr>
              <a:t> </a:t>
            </a:r>
            <a:r>
              <a:rPr lang="en-US" sz="3200" b="1" dirty="0">
                <a:solidFill>
                  <a:schemeClr val="accent1"/>
                </a:solidFill>
                <a:cs typeface="Arial" panose="020B0604020202020204" pitchFamily="34" charset="0"/>
              </a:rPr>
              <a:t>Khi nào </a:t>
            </a:r>
            <a:r>
              <a:rPr lang="en-US" sz="3200" dirty="0">
                <a:solidFill>
                  <a:schemeClr val="accent1"/>
                </a:solidFill>
                <a:cs typeface="Arial" panose="020B0604020202020204" pitchFamily="34" charset="0"/>
              </a:rPr>
              <a:t>vua cùng các vương hầu bước ra?</a:t>
            </a:r>
            <a:endParaRPr kumimoji="0" lang="vi-VN" altLang="en-US" sz="3600" b="0" i="0" u="none" strike="noStrike" kern="1200" cap="none" spc="0" normalizeH="0" baseline="0" noProof="0" dirty="0">
              <a:ln>
                <a:noFill/>
              </a:ln>
              <a:solidFill>
                <a:schemeClr val="accent1"/>
              </a:solidFill>
              <a:effectLst/>
              <a:uLnTx/>
              <a:uFillTx/>
            </a:endParaRPr>
          </a:p>
        </p:txBody>
      </p:sp>
    </p:spTree>
    <p:extLst>
      <p:ext uri="{BB962C8B-B14F-4D97-AF65-F5344CB8AC3E}">
        <p14:creationId xmlns:p14="http://schemas.microsoft.com/office/powerpoint/2010/main" val="245862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3B3B83-C0A9-483C-B226-E3E3BAE1D9ED}"/>
              </a:ext>
            </a:extLst>
          </p:cNvPr>
          <p:cNvSpPr txBox="1"/>
          <p:nvPr/>
        </p:nvSpPr>
        <p:spPr>
          <a:xfrm>
            <a:off x="586841" y="1584159"/>
            <a:ext cx="1134011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3200" dirty="0">
                <a:solidFill>
                  <a:srgbClr val="FF0000"/>
                </a:solidFill>
                <a:latin typeface="UTM Avo"/>
              </a:rPr>
              <a:t>2</a:t>
            </a:r>
            <a:r>
              <a:rPr kumimoji="0" lang="en-US" altLang="en-US" sz="3200" i="0" u="none" strike="noStrike" kern="1200" cap="none" spc="0" normalizeH="0" baseline="0" noProof="0" dirty="0">
                <a:ln>
                  <a:noFill/>
                </a:ln>
                <a:solidFill>
                  <a:srgbClr val="FF0000"/>
                </a:solidFill>
                <a:effectLst/>
                <a:uLnTx/>
                <a:uFillTx/>
                <a:latin typeface="UTM Avo"/>
              </a:rPr>
              <a:t>. Hãy</a:t>
            </a:r>
            <a:r>
              <a:rPr kumimoji="0" lang="en-US" altLang="en-US" sz="3200" i="0" u="none" strike="noStrike" kern="1200" cap="none" spc="0" normalizeH="0" noProof="0" dirty="0">
                <a:ln>
                  <a:noFill/>
                </a:ln>
                <a:solidFill>
                  <a:srgbClr val="FF0000"/>
                </a:solidFill>
                <a:effectLst/>
                <a:uLnTx/>
                <a:uFillTx/>
                <a:latin typeface="UTM Avo"/>
              </a:rPr>
              <a:t> viết lời ngạc nhiên, thán phục của em khi đọc câu chuyện trên.</a:t>
            </a:r>
            <a:endParaRPr kumimoji="0" lang="vi-VN" altLang="en-US" sz="3200" i="0" u="none" strike="noStrike" kern="1200" cap="none" spc="0" normalizeH="0" baseline="0" noProof="0" dirty="0">
              <a:ln>
                <a:noFill/>
              </a:ln>
              <a:solidFill>
                <a:srgbClr val="FF0000"/>
              </a:solidFill>
              <a:effectLst/>
              <a:uLnTx/>
              <a:uFillTx/>
            </a:endParaRPr>
          </a:p>
        </p:txBody>
      </p:sp>
      <p:sp>
        <p:nvSpPr>
          <p:cNvPr id="4" name="TextBox 3">
            <a:extLst>
              <a:ext uri="{FF2B5EF4-FFF2-40B4-BE49-F238E27FC236}">
                <a16:creationId xmlns:a16="http://schemas.microsoft.com/office/drawing/2014/main" id="{D103B114-B020-48DC-B8D6-ED0B2DFEDB24}"/>
              </a:ext>
            </a:extLst>
          </p:cNvPr>
          <p:cNvSpPr txBox="1"/>
          <p:nvPr/>
        </p:nvSpPr>
        <p:spPr>
          <a:xfrm>
            <a:off x="586841" y="3175960"/>
            <a:ext cx="1119106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chemeClr val="accent1"/>
                </a:solidFill>
                <a:effectLst/>
                <a:uLnTx/>
                <a:uFillTx/>
                <a:latin typeface="UTM Avo"/>
                <a:ea typeface="+mn-ea"/>
                <a:cs typeface="Arial" panose="020B0604020202020204" pitchFamily="34" charset="0"/>
              </a:rPr>
              <a:t>-</a:t>
            </a:r>
            <a:r>
              <a:rPr kumimoji="0" lang="en-US" sz="3200" b="0" i="0" u="none" strike="noStrike" kern="1200" cap="none" spc="0" normalizeH="0" noProof="0">
                <a:ln>
                  <a:noFill/>
                </a:ln>
                <a:solidFill>
                  <a:schemeClr val="accent1"/>
                </a:solidFill>
                <a:effectLst/>
                <a:uLnTx/>
                <a:uFillTx/>
                <a:latin typeface="UTM Avo"/>
                <a:ea typeface="+mn-ea"/>
                <a:cs typeface="Arial" panose="020B0604020202020204" pitchFamily="34" charset="0"/>
              </a:rPr>
              <a:t> Quốc Toản thật đáng khâm phục!</a:t>
            </a:r>
            <a:endParaRPr kumimoji="0" lang="vi-VN" altLang="en-US" sz="3600" b="0" i="0" u="none" strike="noStrike" kern="1200" cap="none" spc="0" normalizeH="0" baseline="0" noProof="0" dirty="0">
              <a:ln>
                <a:noFill/>
              </a:ln>
              <a:solidFill>
                <a:schemeClr val="accent1"/>
              </a:solidFill>
              <a:effectLst/>
              <a:uLnTx/>
              <a:uFillTx/>
              <a:ea typeface="+mn-ea"/>
            </a:endParaRPr>
          </a:p>
        </p:txBody>
      </p:sp>
      <p:sp>
        <p:nvSpPr>
          <p:cNvPr id="10" name="TextBox 9">
            <a:extLst>
              <a:ext uri="{FF2B5EF4-FFF2-40B4-BE49-F238E27FC236}">
                <a16:creationId xmlns:a16="http://schemas.microsoft.com/office/drawing/2014/main" id="{48FB27D6-2D91-43A7-94C9-54F9FDADEF64}"/>
              </a:ext>
            </a:extLst>
          </p:cNvPr>
          <p:cNvSpPr txBox="1"/>
          <p:nvPr/>
        </p:nvSpPr>
        <p:spPr>
          <a:xfrm>
            <a:off x="500467" y="4034057"/>
            <a:ext cx="1119106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chemeClr val="accent1"/>
                </a:solidFill>
                <a:effectLst/>
                <a:uLnTx/>
                <a:uFillTx/>
                <a:latin typeface="UTM Avo"/>
                <a:ea typeface="+mn-ea"/>
                <a:cs typeface="Arial" panose="020B0604020202020204" pitchFamily="34" charset="0"/>
              </a:rPr>
              <a:t>-</a:t>
            </a:r>
            <a:r>
              <a:rPr kumimoji="0" lang="en-US" sz="3200" b="0" i="0" u="none" strike="noStrike" kern="1200" cap="none" spc="0" normalizeH="0" noProof="0">
                <a:ln>
                  <a:noFill/>
                </a:ln>
                <a:solidFill>
                  <a:schemeClr val="accent1"/>
                </a:solidFill>
                <a:effectLst/>
                <a:uLnTx/>
                <a:uFillTx/>
                <a:latin typeface="UTM Avo"/>
                <a:ea typeface="+mn-ea"/>
                <a:cs typeface="Arial" panose="020B0604020202020204" pitchFamily="34" charset="0"/>
              </a:rPr>
              <a:t> Quốc Toản thật có khí phách anh hùng!</a:t>
            </a:r>
            <a:endParaRPr kumimoji="0" lang="vi-VN" altLang="en-US" sz="3600" b="0" i="0" u="none" strike="noStrike" kern="1200" cap="none" spc="0" normalizeH="0" baseline="0" noProof="0" dirty="0">
              <a:ln>
                <a:noFill/>
              </a:ln>
              <a:solidFill>
                <a:schemeClr val="accent1"/>
              </a:solidFill>
              <a:effectLst/>
              <a:uLnTx/>
              <a:uFillTx/>
              <a:ea typeface="+mn-ea"/>
            </a:endParaRPr>
          </a:p>
        </p:txBody>
      </p:sp>
      <p:sp>
        <p:nvSpPr>
          <p:cNvPr id="11" name="TextBox 10">
            <a:extLst>
              <a:ext uri="{FF2B5EF4-FFF2-40B4-BE49-F238E27FC236}">
                <a16:creationId xmlns:a16="http://schemas.microsoft.com/office/drawing/2014/main" id="{C00F753F-6978-4541-B380-F366847B2364}"/>
              </a:ext>
            </a:extLst>
          </p:cNvPr>
          <p:cNvSpPr txBox="1"/>
          <p:nvPr/>
        </p:nvSpPr>
        <p:spPr>
          <a:xfrm>
            <a:off x="586841" y="4968376"/>
            <a:ext cx="1119106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chemeClr val="accent1"/>
                </a:solidFill>
                <a:effectLst/>
                <a:uLnTx/>
                <a:uFillTx/>
                <a:latin typeface="UTM Avo"/>
                <a:ea typeface="+mn-ea"/>
                <a:cs typeface="Arial" panose="020B0604020202020204" pitchFamily="34" charset="0"/>
              </a:rPr>
              <a:t>-</a:t>
            </a:r>
            <a:r>
              <a:rPr kumimoji="0" lang="en-US" sz="3200" b="0" i="0" u="none" strike="noStrike" kern="1200" cap="none" spc="0" normalizeH="0" noProof="0">
                <a:ln>
                  <a:noFill/>
                </a:ln>
                <a:solidFill>
                  <a:schemeClr val="accent1"/>
                </a:solidFill>
                <a:effectLst/>
                <a:uLnTx/>
                <a:uFillTx/>
                <a:latin typeface="UTM Avo"/>
                <a:ea typeface="+mn-ea"/>
                <a:cs typeface="Arial" panose="020B0604020202020204" pitchFamily="34" charset="0"/>
              </a:rPr>
              <a:t> Quốc Toản thật là một thiếu niên anh hùng!</a:t>
            </a:r>
            <a:endParaRPr kumimoji="0" lang="vi-VN" altLang="en-US" sz="3600" b="0" i="0" u="none" strike="noStrike" kern="1200" cap="none" spc="0" normalizeH="0" baseline="0" noProof="0" dirty="0">
              <a:ln>
                <a:noFill/>
              </a:ln>
              <a:solidFill>
                <a:schemeClr val="accent1"/>
              </a:solidFill>
              <a:effectLst/>
              <a:uLnTx/>
              <a:uFillTx/>
              <a:ea typeface="+mn-ea"/>
            </a:endParaRPr>
          </a:p>
        </p:txBody>
      </p:sp>
    </p:spTree>
    <p:extLst>
      <p:ext uri="{BB962C8B-B14F-4D97-AF65-F5344CB8AC3E}">
        <p14:creationId xmlns:p14="http://schemas.microsoft.com/office/powerpoint/2010/main" val="119264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66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4516</TotalTime>
  <Words>1930</Words>
  <Application>Microsoft Office PowerPoint</Application>
  <PresentationFormat>Màn hình rộng</PresentationFormat>
  <Paragraphs>176</Paragraphs>
  <Slides>27</Slides>
  <Notes>1</Notes>
  <HiddenSlides>0</HiddenSlides>
  <MMClips>6</MMClips>
  <ScaleCrop>false</ScaleCrop>
  <HeadingPairs>
    <vt:vector size="6" baseType="variant">
      <vt:variant>
        <vt:lpstr>Phông được Dùng</vt:lpstr>
      </vt:variant>
      <vt:variant>
        <vt:i4>3</vt:i4>
      </vt:variant>
      <vt:variant>
        <vt:lpstr>Chủ đề</vt:lpstr>
      </vt:variant>
      <vt:variant>
        <vt:i4>1</vt:i4>
      </vt:variant>
      <vt:variant>
        <vt:lpstr>Tiêu đề Bản chiếu</vt:lpstr>
      </vt:variant>
      <vt:variant>
        <vt:i4>27</vt:i4>
      </vt:variant>
    </vt:vector>
  </HeadingPairs>
  <TitlesOfParts>
    <vt:vector size="31" baseType="lpstr">
      <vt:lpstr>Arial</vt:lpstr>
      <vt:lpstr>Calibri</vt:lpstr>
      <vt:lpstr>UTM Avo</vt:lpstr>
      <vt:lpstr>4_Office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Đỗ Thị Linh</cp:lastModifiedBy>
  <cp:revision>75</cp:revision>
  <dcterms:created xsi:type="dcterms:W3CDTF">2021-11-01T08:16:43Z</dcterms:created>
  <dcterms:modified xsi:type="dcterms:W3CDTF">2022-04-20T15:48:24Z</dcterms:modified>
</cp:coreProperties>
</file>