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19"/>
  </p:notesMasterIdLst>
  <p:sldIdLst>
    <p:sldId id="1491" r:id="rId2"/>
    <p:sldId id="285" r:id="rId3"/>
    <p:sldId id="295" r:id="rId4"/>
    <p:sldId id="287" r:id="rId5"/>
    <p:sldId id="1455" r:id="rId6"/>
    <p:sldId id="270" r:id="rId7"/>
    <p:sldId id="1452" r:id="rId8"/>
    <p:sldId id="1453" r:id="rId9"/>
    <p:sldId id="289" r:id="rId10"/>
    <p:sldId id="1454" r:id="rId11"/>
    <p:sldId id="279" r:id="rId12"/>
    <p:sldId id="1450" r:id="rId13"/>
    <p:sldId id="283" r:id="rId14"/>
    <p:sldId id="281" r:id="rId15"/>
    <p:sldId id="1456" r:id="rId16"/>
    <p:sldId id="1451" r:id="rId17"/>
    <p:sldId id="28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10" initials="W1" lastIdx="1" clrIdx="0">
    <p:extLst>
      <p:ext uri="{19B8F6BF-5375-455C-9EA6-DF929625EA0E}">
        <p15:presenceInfo xmlns:p15="http://schemas.microsoft.com/office/powerpoint/2012/main" userId="Windows 10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3726"/>
    <a:srgbClr val="FFFF99"/>
    <a:srgbClr val="FF7707"/>
    <a:srgbClr val="1D345D"/>
    <a:srgbClr val="29AE9D"/>
    <a:srgbClr val="150E6C"/>
    <a:srgbClr val="3762AF"/>
    <a:srgbClr val="FFFBF7"/>
    <a:srgbClr val="FFFFFC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685" autoAdjust="0"/>
    <p:restoredTop sz="94291" autoAdjust="0"/>
  </p:normalViewPr>
  <p:slideViewPr>
    <p:cSldViewPr snapToGrid="0">
      <p:cViewPr varScale="1">
        <p:scale>
          <a:sx n="83" d="100"/>
          <a:sy n="83" d="100"/>
        </p:scale>
        <p:origin x="648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706D7B-5286-4B74-94EA-602D5A0A20B6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1F81A-EEEE-424E-840F-ED233FBE5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82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con </a:t>
            </a:r>
            <a:r>
              <a:rPr lang="en-US" dirty="0" err="1"/>
              <a:t>vật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dẫn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r>
              <a:rPr lang="en-US" dirty="0" err="1"/>
              <a:t>Tại</a:t>
            </a:r>
            <a:r>
              <a:rPr lang="en-US" dirty="0"/>
              <a:t> slide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bông</a:t>
            </a:r>
            <a:r>
              <a:rPr lang="en-US" dirty="0"/>
              <a:t> </a:t>
            </a:r>
            <a:r>
              <a:rPr lang="en-US" dirty="0" err="1"/>
              <a:t>hoa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quay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đây</a:t>
            </a:r>
            <a:endParaRPr lang="en-US" dirty="0"/>
          </a:p>
          <a:p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vàng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đến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mới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1F81A-EEEE-424E-840F-ED233FBE543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134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1F81A-EEEE-424E-840F-ED233FBE543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3994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1F81A-EEEE-424E-840F-ED233FBE543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8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1F81A-EEEE-424E-840F-ED233FBE543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4415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1F81A-EEEE-424E-840F-ED233FBE543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331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1F81A-EEEE-424E-840F-ED233FBE543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5967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1F81A-EEEE-424E-840F-ED233FBE543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27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782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14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27000" y="-88900"/>
            <a:ext cx="12484100" cy="703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E9D4303-3D61-41EA-92F4-F89311BD19DA}"/>
              </a:ext>
            </a:extLst>
          </p:cNvPr>
          <p:cNvSpPr/>
          <p:nvPr userDrawn="1"/>
        </p:nvSpPr>
        <p:spPr>
          <a:xfrm>
            <a:off x="11014146" y="173668"/>
            <a:ext cx="1229207" cy="122790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329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7699B-48B7-4073-9405-3FCDD293372A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258D-D283-47C4-A79F-AC09609C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805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7699B-48B7-4073-9405-3FCDD293372A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2258D-D283-47C4-A79F-AC09609C2C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353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168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406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405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.png"/><Relationship Id="rId3" Type="http://schemas.openxmlformats.org/officeDocument/2006/relationships/audio" Target="../media/audio1.wav"/><Relationship Id="rId7" Type="http://schemas.openxmlformats.org/officeDocument/2006/relationships/image" Target="../media/image6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5.png"/><Relationship Id="rId5" Type="http://schemas.openxmlformats.org/officeDocument/2006/relationships/image" Target="../media/image11.jpg"/><Relationship Id="rId10" Type="http://schemas.openxmlformats.org/officeDocument/2006/relationships/image" Target="../media/image14.png"/><Relationship Id="rId4" Type="http://schemas.openxmlformats.org/officeDocument/2006/relationships/audio" Target="../media/audio2.wav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9.jpg"/><Relationship Id="rId4" Type="http://schemas.openxmlformats.org/officeDocument/2006/relationships/audio" Target="../media/audio3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9.jpg"/><Relationship Id="rId4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9.jpg"/><Relationship Id="rId4" Type="http://schemas.openxmlformats.org/officeDocument/2006/relationships/audio" Target="../media/audio3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3.png"/><Relationship Id="rId5" Type="http://schemas.openxmlformats.org/officeDocument/2006/relationships/image" Target="../media/image21.jpg"/><Relationship Id="rId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628339" y="1648606"/>
            <a:ext cx="8935459" cy="23432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34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Tô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V, X </a:t>
            </a:r>
            <a:endParaRPr lang="en-US" sz="5200" b="1" dirty="0">
              <a:solidFill>
                <a:srgbClr val="FF0000"/>
              </a:solidFill>
              <a:latin typeface="HP001 4 hàng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4752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E7356B5-1512-4299-8BD8-253B599CA1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4202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29418F-A5AD-4C47-ADF4-26103E58EDB2}"/>
              </a:ext>
            </a:extLst>
          </p:cNvPr>
          <p:cNvSpPr txBox="1"/>
          <p:nvPr/>
        </p:nvSpPr>
        <p:spPr>
          <a:xfrm>
            <a:off x="2761676" y="2296292"/>
            <a:ext cx="74058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8800" b="1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KHỞI ĐỘNG</a:t>
            </a:r>
            <a:endParaRPr lang="en-US" sz="8800" b="1" dirty="0">
              <a:ln>
                <a:solidFill>
                  <a:srgbClr val="FF0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D3BD2B-C036-4AD1-ABB2-E642E7D105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650" y="4734344"/>
            <a:ext cx="1523981" cy="12903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23BC00-B01E-4291-BB3B-5E64561796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9674" y="4371296"/>
            <a:ext cx="1870364" cy="18703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52C2E2-1A0F-4CB7-A935-EDC23B4A61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248" y="4764831"/>
            <a:ext cx="1883715" cy="12794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DFF181-5860-4A54-AD92-BE12857B872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" t="43631" r="73053" b="35965"/>
          <a:stretch/>
        </p:blipFill>
        <p:spPr>
          <a:xfrm rot="2301343">
            <a:off x="651595" y="3314002"/>
            <a:ext cx="1634836" cy="13993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3D694C-497A-470D-A46E-15CA30EDACA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73" t="44655" r="2162" b="29188"/>
          <a:stretch/>
        </p:blipFill>
        <p:spPr>
          <a:xfrm rot="20890219">
            <a:off x="9367863" y="4747372"/>
            <a:ext cx="1093617" cy="10453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D9E63E-0328-4F68-AAB5-D2094CDCBD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983" y="4334870"/>
            <a:ext cx="1870364" cy="1870364"/>
          </a:xfrm>
          <a:prstGeom prst="rect">
            <a:avLst/>
          </a:prstGeom>
        </p:spPr>
      </p:pic>
      <p:pic>
        <p:nvPicPr>
          <p:cNvPr id="3" name="Bunny Hop - Quincas Moreira">
            <a:hlinkClick r:id="" action="ppaction://media"/>
            <a:extLst>
              <a:ext uri="{FF2B5EF4-FFF2-40B4-BE49-F238E27FC236}">
                <a16:creationId xmlns:a16="http://schemas.microsoft.com/office/drawing/2014/main" id="{87040AFF-0778-4787-B84D-2601696D92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255347" y="347966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27068FB4-C288-43FC-BBDB-76B7E8EDAC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52" y="-20123"/>
            <a:ext cx="12152831" cy="64197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5479B02-27E8-44B5-A34C-E6DF6461AF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90473" flipH="1">
            <a:off x="8056306" y="-279022"/>
            <a:ext cx="4040238" cy="301407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33ADE38-CBCD-4F57-B06D-4FA98E4E4F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7348" y="4328102"/>
            <a:ext cx="1523981" cy="129030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61DB09C-F82E-4BED-A973-DAFE17DEA9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390" y="3456963"/>
            <a:ext cx="1870364" cy="1870364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69E4E0E9-B7F6-46EF-8A15-B5E11B0D683D}"/>
              </a:ext>
            </a:extLst>
          </p:cNvPr>
          <p:cNvGrpSpPr/>
          <p:nvPr/>
        </p:nvGrpSpPr>
        <p:grpSpPr>
          <a:xfrm>
            <a:off x="-156459" y="95173"/>
            <a:ext cx="4997148" cy="1626009"/>
            <a:chOff x="1639052" y="95172"/>
            <a:chExt cx="4997148" cy="1626009"/>
          </a:xfrm>
        </p:grpSpPr>
        <p:sp>
          <p:nvSpPr>
            <p:cNvPr id="18" name="Cloud 17">
              <a:extLst>
                <a:ext uri="{FF2B5EF4-FFF2-40B4-BE49-F238E27FC236}">
                  <a16:creationId xmlns:a16="http://schemas.microsoft.com/office/drawing/2014/main" id="{DA8534A8-571F-4676-90B9-A53C3EE5B94E}"/>
                </a:ext>
              </a:extLst>
            </p:cNvPr>
            <p:cNvSpPr/>
            <p:nvPr/>
          </p:nvSpPr>
          <p:spPr>
            <a:xfrm>
              <a:off x="2341419" y="95173"/>
              <a:ext cx="4294781" cy="1626008"/>
            </a:xfrm>
            <a:prstGeom prst="cloud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Arial" pitchFamily="34" charset="0"/>
                </a:rPr>
                <a:t>Ong </a:t>
              </a:r>
              <a:r>
                <a:rPr lang="en-US" sz="3200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Arial" pitchFamily="34" charset="0"/>
                </a:rPr>
                <a:t>về</a:t>
              </a:r>
              <a:r>
                <a:rPr lang="en-US" sz="3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3200" dirty="0" err="1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UTM Avo" panose="02040603050506020204" pitchFamily="18" charset="0"/>
                  <a:cs typeface="Arial" pitchFamily="34" charset="0"/>
                </a:rPr>
                <a:t>tổ</a:t>
              </a:r>
              <a:endParaRPr lang="en-US" sz="3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itchFamily="34" charset="0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995A406F-F36E-474C-A589-595AC057A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778787">
              <a:off x="1639052" y="95172"/>
              <a:ext cx="2060214" cy="1042252"/>
            </a:xfrm>
            <a:prstGeom prst="rect">
              <a:avLst/>
            </a:prstGeom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602324CA-4780-4003-84AC-9186A2D1983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278" y="-20123"/>
            <a:ext cx="2256931" cy="147284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582EDAEC-8F2F-4299-96B3-35AD3B4CBC8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467" y="5664264"/>
            <a:ext cx="404111" cy="58886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D39A4C8D-5926-446A-A524-8AB193545B4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893" y="4679222"/>
            <a:ext cx="1883715" cy="127947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6C64424-DEF0-4156-AE6F-42D43536AE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268" y="-213623"/>
            <a:ext cx="1997766" cy="130371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2DFC1629-DA6C-4343-9AB4-BB51AC432351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8" t="43631" r="73053" b="35965"/>
          <a:stretch/>
        </p:blipFill>
        <p:spPr>
          <a:xfrm rot="2301343">
            <a:off x="2378265" y="4684341"/>
            <a:ext cx="1634836" cy="139930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2FFD7C7-D455-494D-A191-06ED4492C96B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73" t="44655" r="2162" b="29188"/>
          <a:stretch/>
        </p:blipFill>
        <p:spPr>
          <a:xfrm rot="19811437">
            <a:off x="9524670" y="4881890"/>
            <a:ext cx="1093617" cy="1045361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7D459F30-156D-49DA-8A66-CFDE3B2D6C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88252" y="4809009"/>
            <a:ext cx="1468580" cy="1290303"/>
          </a:xfrm>
          <a:prstGeom prst="rect">
            <a:avLst/>
          </a:prstGeom>
        </p:spPr>
      </p:pic>
      <p:sp>
        <p:nvSpPr>
          <p:cNvPr id="42" name="Speech Bubble: Rectangle with Corners Rounded 41">
            <a:extLst>
              <a:ext uri="{FF2B5EF4-FFF2-40B4-BE49-F238E27FC236}">
                <a16:creationId xmlns:a16="http://schemas.microsoft.com/office/drawing/2014/main" id="{5ACB8373-55C2-4197-B576-1A9FA5720C7B}"/>
              </a:ext>
            </a:extLst>
          </p:cNvPr>
          <p:cNvSpPr/>
          <p:nvPr/>
        </p:nvSpPr>
        <p:spPr>
          <a:xfrm>
            <a:off x="1373858" y="2788689"/>
            <a:ext cx="4575720" cy="1626007"/>
          </a:xfrm>
          <a:prstGeom prst="wedgeRoundRectCallout">
            <a:avLst>
              <a:gd name="adj1" fmla="val 1860"/>
              <a:gd name="adj2" fmla="val 92944"/>
              <a:gd name="adj3" fmla="val 16667"/>
            </a:avLst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Chữ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hoa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cỡ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vừa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cao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bao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nhiêu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li?</a:t>
            </a:r>
            <a:endParaRPr lang="vi-VN" sz="2800" dirty="0">
              <a:solidFill>
                <a:srgbClr val="002060"/>
              </a:solidFill>
            </a:endParaRPr>
          </a:p>
          <a:p>
            <a:pPr algn="ctr"/>
            <a:endParaRPr lang="vi-VN" sz="2800" dirty="0"/>
          </a:p>
        </p:txBody>
      </p:sp>
      <p:sp>
        <p:nvSpPr>
          <p:cNvPr id="41" name="Star: 7 Points 40">
            <a:extLst>
              <a:ext uri="{FF2B5EF4-FFF2-40B4-BE49-F238E27FC236}">
                <a16:creationId xmlns:a16="http://schemas.microsoft.com/office/drawing/2014/main" id="{6ECD4E40-A234-4FC1-94FD-52D961890292}"/>
              </a:ext>
            </a:extLst>
          </p:cNvPr>
          <p:cNvSpPr/>
          <p:nvPr/>
        </p:nvSpPr>
        <p:spPr>
          <a:xfrm>
            <a:off x="5175948" y="2984974"/>
            <a:ext cx="2761768" cy="1743807"/>
          </a:xfrm>
          <a:prstGeom prst="star7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E23726"/>
                </a:solidFill>
                <a:latin typeface="UTM Avo" panose="02040603050506020204" pitchFamily="18" charset="0"/>
              </a:rPr>
              <a:t>5 li</a:t>
            </a:r>
            <a:endParaRPr lang="vi-VN" sz="3600" dirty="0">
              <a:solidFill>
                <a:srgbClr val="E23726"/>
              </a:solidFill>
            </a:endParaRPr>
          </a:p>
        </p:txBody>
      </p:sp>
      <p:sp>
        <p:nvSpPr>
          <p:cNvPr id="43" name="Speech Bubble: Rectangle with Corners Rounded 42">
            <a:extLst>
              <a:ext uri="{FF2B5EF4-FFF2-40B4-BE49-F238E27FC236}">
                <a16:creationId xmlns:a16="http://schemas.microsoft.com/office/drawing/2014/main" id="{8B9177EB-013E-4704-8F6C-16C1CEE91168}"/>
              </a:ext>
            </a:extLst>
          </p:cNvPr>
          <p:cNvSpPr/>
          <p:nvPr/>
        </p:nvSpPr>
        <p:spPr>
          <a:xfrm>
            <a:off x="3849648" y="2911910"/>
            <a:ext cx="4575720" cy="1626007"/>
          </a:xfrm>
          <a:prstGeom prst="wedgeRoundRectCallout">
            <a:avLst>
              <a:gd name="adj1" fmla="val 1860"/>
              <a:gd name="adj2" fmla="val 92944"/>
              <a:gd name="adj3" fmla="val 16667"/>
            </a:avLst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Chữ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hoa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cỡ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nhỏ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cao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bao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nhiêu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li?</a:t>
            </a:r>
            <a:endParaRPr lang="vi-VN" sz="2800" dirty="0">
              <a:solidFill>
                <a:srgbClr val="002060"/>
              </a:solidFill>
            </a:endParaRPr>
          </a:p>
          <a:p>
            <a:pPr algn="ctr"/>
            <a:endParaRPr lang="vi-VN" sz="2800" dirty="0"/>
          </a:p>
        </p:txBody>
      </p:sp>
      <p:sp>
        <p:nvSpPr>
          <p:cNvPr id="44" name="Star: 7 Points 43">
            <a:extLst>
              <a:ext uri="{FF2B5EF4-FFF2-40B4-BE49-F238E27FC236}">
                <a16:creationId xmlns:a16="http://schemas.microsoft.com/office/drawing/2014/main" id="{A79A68C7-63F6-4961-B034-1EBDD65DB494}"/>
              </a:ext>
            </a:extLst>
          </p:cNvPr>
          <p:cNvSpPr/>
          <p:nvPr/>
        </p:nvSpPr>
        <p:spPr>
          <a:xfrm>
            <a:off x="7841806" y="2604659"/>
            <a:ext cx="2761768" cy="1743807"/>
          </a:xfrm>
          <a:prstGeom prst="star7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E23726"/>
                </a:solidFill>
                <a:latin typeface="UTM Avo" panose="02040603050506020204" pitchFamily="18" charset="0"/>
              </a:rPr>
              <a:t>2.5 li</a:t>
            </a:r>
            <a:endParaRPr lang="vi-VN" sz="3600" dirty="0">
              <a:solidFill>
                <a:srgbClr val="E23726"/>
              </a:solidFill>
            </a:endParaRPr>
          </a:p>
        </p:txBody>
      </p:sp>
      <p:sp>
        <p:nvSpPr>
          <p:cNvPr id="45" name="Speech Bubble: Rectangle with Corners Rounded 44">
            <a:extLst>
              <a:ext uri="{FF2B5EF4-FFF2-40B4-BE49-F238E27FC236}">
                <a16:creationId xmlns:a16="http://schemas.microsoft.com/office/drawing/2014/main" id="{10750771-1B9F-4FB8-A6A4-20258C2C9785}"/>
              </a:ext>
            </a:extLst>
          </p:cNvPr>
          <p:cNvSpPr/>
          <p:nvPr/>
        </p:nvSpPr>
        <p:spPr>
          <a:xfrm>
            <a:off x="7366424" y="2685857"/>
            <a:ext cx="4540190" cy="1626007"/>
          </a:xfrm>
          <a:prstGeom prst="wedgeRoundRectCallout">
            <a:avLst>
              <a:gd name="adj1" fmla="val -36123"/>
              <a:gd name="adj2" fmla="val 81340"/>
              <a:gd name="adj3" fmla="val 16667"/>
            </a:avLst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Chữ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U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được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viết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bởi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những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nét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nào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?</a:t>
            </a:r>
            <a:endParaRPr lang="vi-VN" sz="2800" dirty="0">
              <a:solidFill>
                <a:srgbClr val="002060"/>
              </a:solidFill>
            </a:endParaRPr>
          </a:p>
          <a:p>
            <a:pPr algn="ctr"/>
            <a:endParaRPr lang="vi-VN" sz="2800" dirty="0"/>
          </a:p>
        </p:txBody>
      </p:sp>
      <p:sp>
        <p:nvSpPr>
          <p:cNvPr id="46" name="Star: 7 Points 45">
            <a:extLst>
              <a:ext uri="{FF2B5EF4-FFF2-40B4-BE49-F238E27FC236}">
                <a16:creationId xmlns:a16="http://schemas.microsoft.com/office/drawing/2014/main" id="{FF599D85-07A3-4FCB-A914-FE9A242BD271}"/>
              </a:ext>
            </a:extLst>
          </p:cNvPr>
          <p:cNvSpPr/>
          <p:nvPr/>
        </p:nvSpPr>
        <p:spPr>
          <a:xfrm>
            <a:off x="1116428" y="2097783"/>
            <a:ext cx="6688006" cy="2600687"/>
          </a:xfrm>
          <a:prstGeom prst="star7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E23726"/>
                </a:solidFill>
                <a:latin typeface="UTM Avo" panose="02040603050506020204" pitchFamily="18" charset="0"/>
              </a:rPr>
              <a:t>1 </a:t>
            </a:r>
            <a:r>
              <a:rPr lang="en-US" sz="2400" dirty="0" err="1">
                <a:solidFill>
                  <a:srgbClr val="E23726"/>
                </a:solidFill>
                <a:latin typeface="UTM Avo" panose="02040603050506020204" pitchFamily="18" charset="0"/>
              </a:rPr>
              <a:t>nét</a:t>
            </a:r>
            <a:r>
              <a:rPr lang="en-US" sz="2400" dirty="0">
                <a:solidFill>
                  <a:srgbClr val="E23726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E23726"/>
                </a:solidFill>
                <a:latin typeface="UTM Avo" panose="02040603050506020204" pitchFamily="18" charset="0"/>
              </a:rPr>
              <a:t>móc</a:t>
            </a:r>
            <a:r>
              <a:rPr lang="en-US" sz="2400" dirty="0">
                <a:solidFill>
                  <a:srgbClr val="E23726"/>
                </a:solidFill>
                <a:latin typeface="UTM Avo" panose="02040603050506020204" pitchFamily="18" charset="0"/>
              </a:rPr>
              <a:t> 2 </a:t>
            </a:r>
            <a:r>
              <a:rPr lang="en-US" sz="2400" dirty="0" err="1">
                <a:solidFill>
                  <a:srgbClr val="E23726"/>
                </a:solidFill>
                <a:latin typeface="UTM Avo" panose="02040603050506020204" pitchFamily="18" charset="0"/>
              </a:rPr>
              <a:t>đầu</a:t>
            </a:r>
            <a:r>
              <a:rPr lang="en-US" sz="2400" dirty="0">
                <a:solidFill>
                  <a:srgbClr val="E23726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E23726"/>
                </a:solidFill>
                <a:latin typeface="UTM Avo" panose="02040603050506020204" pitchFamily="18" charset="0"/>
              </a:rPr>
              <a:t>lượn</a:t>
            </a:r>
            <a:r>
              <a:rPr lang="en-US" sz="2400" dirty="0">
                <a:solidFill>
                  <a:srgbClr val="E23726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E23726"/>
                </a:solidFill>
                <a:latin typeface="UTM Avo" panose="02040603050506020204" pitchFamily="18" charset="0"/>
              </a:rPr>
              <a:t>cong</a:t>
            </a:r>
            <a:r>
              <a:rPr lang="en-US" sz="2400" dirty="0">
                <a:solidFill>
                  <a:srgbClr val="E23726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E23726"/>
                </a:solidFill>
                <a:latin typeface="UTM Avo" panose="02040603050506020204" pitchFamily="18" charset="0"/>
              </a:rPr>
              <a:t>móc</a:t>
            </a:r>
            <a:r>
              <a:rPr lang="en-US" sz="2400" dirty="0">
                <a:solidFill>
                  <a:srgbClr val="E23726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E23726"/>
                </a:solidFill>
                <a:latin typeface="UTM Avo" panose="02040603050506020204" pitchFamily="18" charset="0"/>
              </a:rPr>
              <a:t>bên</a:t>
            </a:r>
            <a:r>
              <a:rPr lang="en-US" sz="2400" dirty="0">
                <a:solidFill>
                  <a:srgbClr val="E23726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E23726"/>
                </a:solidFill>
                <a:latin typeface="UTM Avo" panose="02040603050506020204" pitchFamily="18" charset="0"/>
              </a:rPr>
              <a:t>trái</a:t>
            </a:r>
            <a:r>
              <a:rPr lang="en-US" sz="2400" dirty="0">
                <a:solidFill>
                  <a:srgbClr val="E23726"/>
                </a:solidFill>
                <a:latin typeface="UTM Avo" panose="02040603050506020204" pitchFamily="18" charset="0"/>
              </a:rPr>
              <a:t>, 1 </a:t>
            </a:r>
            <a:r>
              <a:rPr lang="en-US" sz="2400" dirty="0" err="1">
                <a:solidFill>
                  <a:srgbClr val="E23726"/>
                </a:solidFill>
                <a:latin typeface="UTM Avo" panose="02040603050506020204" pitchFamily="18" charset="0"/>
              </a:rPr>
              <a:t>nét</a:t>
            </a:r>
            <a:r>
              <a:rPr lang="en-US" sz="2400" dirty="0">
                <a:solidFill>
                  <a:srgbClr val="E23726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E23726"/>
                </a:solidFill>
                <a:latin typeface="UTM Avo" panose="02040603050506020204" pitchFamily="18" charset="0"/>
              </a:rPr>
              <a:t>móc</a:t>
            </a:r>
            <a:r>
              <a:rPr lang="en-US" sz="2400" dirty="0">
                <a:solidFill>
                  <a:srgbClr val="E23726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E23726"/>
                </a:solidFill>
                <a:latin typeface="UTM Avo" panose="02040603050506020204" pitchFamily="18" charset="0"/>
              </a:rPr>
              <a:t>ngược</a:t>
            </a:r>
            <a:r>
              <a:rPr lang="en-US" sz="2400" dirty="0">
                <a:solidFill>
                  <a:srgbClr val="E23726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E23726"/>
                </a:solidFill>
                <a:latin typeface="UTM Avo" panose="02040603050506020204" pitchFamily="18" charset="0"/>
              </a:rPr>
              <a:t>phải</a:t>
            </a:r>
            <a:r>
              <a:rPr lang="en-US" sz="2400" dirty="0">
                <a:solidFill>
                  <a:srgbClr val="E23726"/>
                </a:solidFill>
                <a:latin typeface="UTM Avo" panose="02040603050506020204" pitchFamily="18" charset="0"/>
              </a:rPr>
              <a:t>.</a:t>
            </a:r>
            <a:endParaRPr lang="vi-VN" sz="2400" dirty="0">
              <a:solidFill>
                <a:srgbClr val="E23726"/>
              </a:solidFill>
            </a:endParaRPr>
          </a:p>
        </p:txBody>
      </p:sp>
      <p:sp>
        <p:nvSpPr>
          <p:cNvPr id="47" name="Speech Bubble: Rectangle with Corners Rounded 46">
            <a:extLst>
              <a:ext uri="{FF2B5EF4-FFF2-40B4-BE49-F238E27FC236}">
                <a16:creationId xmlns:a16="http://schemas.microsoft.com/office/drawing/2014/main" id="{744C109E-48AB-4140-870C-90DE9E1118A0}"/>
              </a:ext>
            </a:extLst>
          </p:cNvPr>
          <p:cNvSpPr/>
          <p:nvPr/>
        </p:nvSpPr>
        <p:spPr>
          <a:xfrm>
            <a:off x="7263467" y="2781983"/>
            <a:ext cx="4540190" cy="1626007"/>
          </a:xfrm>
          <a:prstGeom prst="wedgeRoundRectCallout">
            <a:avLst>
              <a:gd name="adj1" fmla="val 14068"/>
              <a:gd name="adj2" fmla="val 92944"/>
              <a:gd name="adj3" fmla="val 16667"/>
            </a:avLst>
          </a:prstGeom>
          <a:solidFill>
            <a:srgbClr val="FF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Chữ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</a:rPr>
              <a:t>Ư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được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viết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như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thế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</a:rPr>
              <a:t>nào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</a:rPr>
              <a:t>?</a:t>
            </a:r>
            <a:endParaRPr lang="vi-VN" sz="2800" dirty="0">
              <a:solidFill>
                <a:srgbClr val="002060"/>
              </a:solidFill>
            </a:endParaRPr>
          </a:p>
          <a:p>
            <a:pPr algn="ctr"/>
            <a:endParaRPr lang="vi-VN" sz="2800" dirty="0"/>
          </a:p>
        </p:txBody>
      </p:sp>
      <p:sp>
        <p:nvSpPr>
          <p:cNvPr id="48" name="Star: 7 Points 47">
            <a:extLst>
              <a:ext uri="{FF2B5EF4-FFF2-40B4-BE49-F238E27FC236}">
                <a16:creationId xmlns:a16="http://schemas.microsoft.com/office/drawing/2014/main" id="{CAC3C575-781E-4DA2-AA70-BCE3C449AE3F}"/>
              </a:ext>
            </a:extLst>
          </p:cNvPr>
          <p:cNvSpPr/>
          <p:nvPr/>
        </p:nvSpPr>
        <p:spPr>
          <a:xfrm>
            <a:off x="3500968" y="2528259"/>
            <a:ext cx="4643147" cy="2009658"/>
          </a:xfrm>
          <a:prstGeom prst="star7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E23726"/>
                </a:solidFill>
                <a:latin typeface="UTM Avo" panose="02040603050506020204" pitchFamily="18" charset="0"/>
              </a:rPr>
              <a:t>Viết</a:t>
            </a:r>
            <a:r>
              <a:rPr lang="en-US" sz="2400" dirty="0">
                <a:solidFill>
                  <a:srgbClr val="E23726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E23726"/>
                </a:solidFill>
                <a:latin typeface="UTM Avo" panose="02040603050506020204" pitchFamily="18" charset="0"/>
              </a:rPr>
              <a:t>chữ</a:t>
            </a:r>
            <a:r>
              <a:rPr lang="en-US" sz="2400" dirty="0">
                <a:solidFill>
                  <a:srgbClr val="E23726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>
                <a:solidFill>
                  <a:srgbClr val="E23726"/>
                </a:solidFill>
                <a:latin typeface="UTM Avo" panose="02040603050506020204" pitchFamily="18" charset="0"/>
              </a:rPr>
              <a:t>U</a:t>
            </a:r>
            <a:r>
              <a:rPr lang="en-US" sz="2400" dirty="0">
                <a:solidFill>
                  <a:srgbClr val="E23726"/>
                </a:solidFill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rgbClr val="E23726"/>
                </a:solidFill>
                <a:latin typeface="UTM Avo" panose="02040603050506020204" pitchFamily="18" charset="0"/>
              </a:rPr>
              <a:t>thêm</a:t>
            </a:r>
            <a:r>
              <a:rPr lang="en-US" sz="2400" dirty="0">
                <a:solidFill>
                  <a:srgbClr val="E23726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E23726"/>
                </a:solidFill>
                <a:latin typeface="UTM Avo" panose="02040603050506020204" pitchFamily="18" charset="0"/>
              </a:rPr>
              <a:t>nét</a:t>
            </a:r>
            <a:r>
              <a:rPr lang="en-US" sz="2400" dirty="0">
                <a:solidFill>
                  <a:srgbClr val="E23726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rgbClr val="E23726"/>
                </a:solidFill>
                <a:latin typeface="UTM Avo" panose="02040603050506020204" pitchFamily="18" charset="0"/>
              </a:rPr>
              <a:t>râu</a:t>
            </a:r>
            <a:r>
              <a:rPr lang="en-US" sz="2400" dirty="0">
                <a:solidFill>
                  <a:srgbClr val="E23726"/>
                </a:solidFill>
                <a:latin typeface="UTM Avo" panose="02040603050506020204" pitchFamily="18" charset="0"/>
              </a:rPr>
              <a:t>.</a:t>
            </a:r>
            <a:endParaRPr lang="vi-VN" sz="2400" dirty="0">
              <a:solidFill>
                <a:srgbClr val="E23726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C539144-7FBE-4740-AAB7-C5BA895C2204}"/>
              </a:ext>
            </a:extLst>
          </p:cNvPr>
          <p:cNvSpPr txBox="1"/>
          <p:nvPr/>
        </p:nvSpPr>
        <p:spPr>
          <a:xfrm>
            <a:off x="0" y="6836848"/>
            <a:ext cx="12192000" cy="923330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Hướng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dẫn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chơi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Click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vào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con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ong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: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hiện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câu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hỏi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. Click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câu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hỏi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: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hiện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đáp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án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.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Click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vào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con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ong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lần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2: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câu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hỏi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,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đáp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án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biến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mất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,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ong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bay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về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tổ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.</a:t>
            </a:r>
            <a:endParaRPr lang="vi-VN" dirty="0">
              <a:solidFill>
                <a:srgbClr val="1D34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81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6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87 0.05741 C 0.09635 0.16644 0.17044 0.3125 0.2026 0.2669 C 0.25091 0.20463 0.03789 -0.32939 0.09453 -0.40509 C 0.14648 -0.47222 0.30794 0.02686 0.35716 -0.03981 C 0.40885 -0.10671 0.2444 -0.40601 0.3 -0.47801 C 0.34987 -0.54236 0.41445 -0.28078 0.45885 -0.33796 C 0.50156 -0.39305 0.40859 -0.53703 0.4474 -0.58703 C 0.46966 -0.61551 0.49088 -0.57106 0.50755 -0.53773 " pathEditMode="relative" rAng="19440000" ptsTypes="AAAAAAAA">
                                      <p:cBhvr>
                                        <p:cTn id="5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64" y="-2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56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1.11111E-6 L 0.26758 -0.56389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372" y="-28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500"/>
                            </p:stCondLst>
                            <p:childTnLst>
                              <p:par>
                                <p:cTn id="122" presetID="4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14 0.01713 C 0.0427 0.03403 0.04739 0.05046 0.04921 0.05046 C 0.05963 0.05046 0.07044 -0.21157 0.07044 -0.47407 C 0.07044 -0.3419 0.07591 -0.21157 0.08099 -0.21157 C 0.08632 -0.21157 0.0914 -0.34398 0.0914 -0.47407 C 0.0914 -0.40949 0.09401 -0.3419 0.09674 -0.3419 C 0.09948 -0.3419 0.10221 -0.40694 0.10221 -0.47407 C 0.10221 -0.44028 0.10351 -0.40949 0.10494 -0.40949 C 0.10625 -0.40949 0.10755 -0.44236 0.10755 -0.47407 C 0.10755 -0.45718 0.1082 -0.44028 0.10898 -0.44028 C 0.10924 -0.44028 0.11028 -0.4581 0.11028 -0.47407 C 0.11028 -0.4662 0.11054 -0.45718 0.11093 -0.45718 C 0.11093 -0.45532 0.11158 -0.46574 0.11158 -0.47407 C 0.11158 -0.46991 0.11158 -0.4662 0.11185 -0.4662 C 0.11185 -0.46782 0.11224 -0.46991 0.11224 -0.47407 C 0.11224 -0.47199 0.11224 -0.46991 0.11224 -0.46782 C 0.11263 -0.46782 0.11263 -0.46991 0.11263 -0.47199 C 0.11302 -0.47199 0.11302 -0.46991 0.11302 -0.46782 C 0.11328 -0.46782 0.11328 -0.46991 0.11328 -0.47199 " pathEditMode="relative" rAng="0" ptsTypes="AAAAAAAAAAAAAAAAAAA">
                                      <p:cBhvr>
                                        <p:cTn id="1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94" y="-228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500"/>
                            </p:stCondLst>
                            <p:childTnLst>
                              <p:par>
                                <p:cTn id="1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500"/>
                            </p:stCondLst>
                            <p:childTnLst>
                              <p:par>
                                <p:cTn id="155" presetID="5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81481E-6 C 0.01953 -0.00487 0.02956 -0.07315 0.02344 -0.14977 C 0.01719 -0.22894 -0.00299 -0.28866 -0.02239 -0.28426 C -0.04192 -0.2794 -0.06198 -0.33936 -0.06836 -0.41829 C -0.07435 -0.49538 -0.06432 -0.56297 -0.04479 -0.5676 " pathEditMode="relative" rAng="4920000" ptsTypes="AAAAA">
                                      <p:cBhvr>
                                        <p:cTn id="15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40" y="-28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500"/>
                            </p:stCondLst>
                            <p:childTnLst>
                              <p:par>
                                <p:cTn id="15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</p:childTnLst>
        </p:cTn>
      </p:par>
    </p:tnLst>
    <p:bldLst>
      <p:bldP spid="42" grpId="0" animBg="1"/>
      <p:bldP spid="42" grpId="1" animBg="1"/>
      <p:bldP spid="41" grpId="0" animBg="1"/>
      <p:bldP spid="41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B2981A2-0526-4AEA-AA2F-F7E33D3B50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008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F8A43F-2E51-4BB5-AC54-122B7683BC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2" t="19489" r="39614" b="49886"/>
          <a:stretch/>
        </p:blipFill>
        <p:spPr>
          <a:xfrm>
            <a:off x="3306305" y="1547271"/>
            <a:ext cx="5238427" cy="33511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6733B8-FB59-4610-9F30-7C80AABCD2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1" t="13467" r="71343" b="60329"/>
          <a:stretch/>
        </p:blipFill>
        <p:spPr>
          <a:xfrm>
            <a:off x="4946544" y="139485"/>
            <a:ext cx="1435965" cy="140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163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B2981A2-0526-4AEA-AA2F-F7E33D3B50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008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F8A43F-2E51-4BB5-AC54-122B7683BC1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2" t="19489" r="39614" b="49886"/>
          <a:stretch/>
        </p:blipFill>
        <p:spPr>
          <a:xfrm>
            <a:off x="5664526" y="1547271"/>
            <a:ext cx="5238427" cy="33511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C6733B8-FB59-4610-9F30-7C80AABCD21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1" t="13467" r="71343" b="60329"/>
          <a:stretch/>
        </p:blipFill>
        <p:spPr>
          <a:xfrm>
            <a:off x="4946543" y="0"/>
            <a:ext cx="1435965" cy="1407786"/>
          </a:xfrm>
          <a:prstGeom prst="rect">
            <a:avLst/>
          </a:prstGeom>
        </p:spPr>
      </p:pic>
      <p:sp>
        <p:nvSpPr>
          <p:cNvPr id="5" name="Rounded Rectangle 13">
            <a:extLst>
              <a:ext uri="{FF2B5EF4-FFF2-40B4-BE49-F238E27FC236}">
                <a16:creationId xmlns:a16="http://schemas.microsoft.com/office/drawing/2014/main" id="{4D4032E5-B653-473C-B569-6E64D4CBEE8B}"/>
              </a:ext>
            </a:extLst>
          </p:cNvPr>
          <p:cNvSpPr/>
          <p:nvPr/>
        </p:nvSpPr>
        <p:spPr>
          <a:xfrm>
            <a:off x="1302906" y="1547271"/>
            <a:ext cx="3643637" cy="6383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a. </a:t>
            </a:r>
            <a:r>
              <a:rPr lang="en-US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Tô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hoa</a:t>
            </a: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61D2201D-6937-4EBD-A831-F8CB46DEDEDA}"/>
              </a:ext>
            </a:extLst>
          </p:cNvPr>
          <p:cNvSpPr/>
          <p:nvPr/>
        </p:nvSpPr>
        <p:spPr>
          <a:xfrm>
            <a:off x="649358" y="2637183"/>
            <a:ext cx="5015168" cy="1562482"/>
          </a:xfrm>
          <a:prstGeom prst="cloud">
            <a:avLst/>
          </a:prstGeom>
          <a:solidFill>
            <a:srgbClr val="FFFF99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Trò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chơi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:</a:t>
            </a:r>
          </a:p>
          <a:p>
            <a:pPr algn="ctr"/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Ai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nhanh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hơn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?</a:t>
            </a:r>
            <a:endParaRPr lang="vi-VN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5CA14C-F88D-4472-A27E-6E40FB1FC76A}"/>
              </a:ext>
            </a:extLst>
          </p:cNvPr>
          <p:cNvSpPr txBox="1"/>
          <p:nvPr/>
        </p:nvSpPr>
        <p:spPr>
          <a:xfrm>
            <a:off x="0" y="6836848"/>
            <a:ext cx="12192000" cy="1200329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Luật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chơi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Hs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quan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sát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các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chữ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hoa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V, X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để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trả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lời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các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câu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hỏi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nêu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ra.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Sau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khi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giáo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viên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đọc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câu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hỏi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,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âm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báo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vang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lên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,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bạn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nào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giơ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tay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nhanh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nhất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sẽ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trả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lời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câu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hỏi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.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Trả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lời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đúng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đạt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1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điểm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cộng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/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phần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 </a:t>
            </a:r>
            <a:r>
              <a:rPr lang="en-US" dirty="0" err="1">
                <a:solidFill>
                  <a:srgbClr val="1D345D"/>
                </a:solidFill>
                <a:latin typeface="UTM Avo" panose="02040603050506020204" pitchFamily="18" charset="0"/>
              </a:rPr>
              <a:t>thưởng</a:t>
            </a:r>
            <a:r>
              <a:rPr lang="en-US" dirty="0">
                <a:solidFill>
                  <a:srgbClr val="1D345D"/>
                </a:solidFill>
                <a:latin typeface="UTM Avo" panose="02040603050506020204" pitchFamily="18" charset="0"/>
              </a:rPr>
              <a:t>.</a:t>
            </a:r>
            <a:endParaRPr lang="vi-VN" dirty="0">
              <a:solidFill>
                <a:srgbClr val="1D345D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FD1C7E-D923-4EFC-B323-C7239E2C31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927" y="2942051"/>
            <a:ext cx="945920" cy="9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08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FB0B71-D065-4C42-A820-300A1EC507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8" y="27260"/>
            <a:ext cx="12164702" cy="6447860"/>
          </a:xfrm>
          <a:prstGeom prst="rect">
            <a:avLst/>
          </a:prstGeom>
        </p:spPr>
      </p:pic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15" y="1797318"/>
            <a:ext cx="4801484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endParaRPr lang="en-US" sz="2800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8746" y="2543199"/>
            <a:ext cx="6108456" cy="54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lnSpc>
                <a:spcPct val="55000"/>
              </a:lnSpc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Chữ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44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P001 4 hàng" panose="020B0603050302020204" pitchFamily="34" charset="0"/>
              </a:rPr>
              <a:t>V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cỡ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vừa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cao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mấy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ô li?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4997" y="3236151"/>
            <a:ext cx="216759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a) 4 ô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1721" y="4665689"/>
            <a:ext cx="191981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c) 6 ô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1721" y="3907298"/>
            <a:ext cx="287866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b) 5 ô li 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C4F1B620-90FF-47D0-B3A2-E36F6427E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892" y="1483126"/>
            <a:ext cx="546340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Chọn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ý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đúng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nhất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9433BF8-FAFA-4D58-8193-5ECF7F61DD9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2" t="20101" r="46408" b="49886"/>
          <a:stretch/>
        </p:blipFill>
        <p:spPr>
          <a:xfrm>
            <a:off x="7951712" y="1383491"/>
            <a:ext cx="3138933" cy="4006382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138D061-44DE-4321-82B2-C369310EAA9A}"/>
              </a:ext>
            </a:extLst>
          </p:cNvPr>
          <p:cNvSpPr/>
          <p:nvPr/>
        </p:nvSpPr>
        <p:spPr>
          <a:xfrm>
            <a:off x="1827745" y="3872680"/>
            <a:ext cx="690269" cy="685671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8" name="Cloud 27">
            <a:extLst>
              <a:ext uri="{FF2B5EF4-FFF2-40B4-BE49-F238E27FC236}">
                <a16:creationId xmlns:a16="http://schemas.microsoft.com/office/drawing/2014/main" id="{D426D63D-9037-47E7-93E8-66254AE8F317}"/>
              </a:ext>
            </a:extLst>
          </p:cNvPr>
          <p:cNvSpPr/>
          <p:nvPr/>
        </p:nvSpPr>
        <p:spPr>
          <a:xfrm>
            <a:off x="2968857" y="94179"/>
            <a:ext cx="5463407" cy="1236912"/>
          </a:xfrm>
          <a:prstGeom prst="cloud">
            <a:avLst/>
          </a:prstGeom>
          <a:solidFill>
            <a:srgbClr val="FFFF99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Ai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nhanh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hơn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?</a:t>
            </a:r>
            <a:endParaRPr lang="vi-VN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2B1DBB6E-FA83-4E61-984B-75BEE12965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240" y="4428954"/>
            <a:ext cx="945920" cy="9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80"/>
                            </p:stCondLst>
                            <p:childTnLst>
                              <p:par>
                                <p:cTn id="3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60"/>
                            </p:stCondLst>
                            <p:childTnLst>
                              <p:par>
                                <p:cTn id="3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/>
      <p:bldP spid="24" grpId="0"/>
      <p:bldP spid="25" grpId="0" build="allAtOnce"/>
      <p:bldP spid="14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AA25397A-DF62-45EC-B3D4-A3A7643E43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-52750"/>
            <a:ext cx="12164702" cy="6447860"/>
          </a:xfrm>
          <a:prstGeom prst="rect">
            <a:avLst/>
          </a:prstGeom>
        </p:spPr>
      </p:pic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15" y="1797318"/>
            <a:ext cx="4801484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endParaRPr lang="en-US" sz="2800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2914" y="2080314"/>
            <a:ext cx="6238147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Chữ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P001 4 hàng" panose="020B0603050302020204" pitchFamily="34" charset="0"/>
              </a:rPr>
              <a:t>V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những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nét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giống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chữ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nào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đã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học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2914" y="3441658"/>
            <a:ext cx="40953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a)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P001 4 hàng" panose="020B0603050302020204" pitchFamily="34" charset="0"/>
              </a:rPr>
              <a:t>H, I, K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9690" y="4690914"/>
            <a:ext cx="623814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c)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cả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2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đáp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án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a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và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b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9690" y="4089799"/>
            <a:ext cx="54388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b) 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P001 4 hàng" panose="020B0603050302020204" pitchFamily="34" charset="0"/>
              </a:rPr>
              <a:t>N</a:t>
            </a:r>
          </a:p>
        </p:txBody>
      </p:sp>
      <p:sp>
        <p:nvSpPr>
          <p:cNvPr id="14" name="Text Box 14">
            <a:extLst>
              <a:ext uri="{FF2B5EF4-FFF2-40B4-BE49-F238E27FC236}">
                <a16:creationId xmlns:a16="http://schemas.microsoft.com/office/drawing/2014/main" id="{C4F1B620-90FF-47D0-B3A2-E36F6427E5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4034" y="1540802"/>
            <a:ext cx="5817937" cy="375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lnSpc>
                <a:spcPct val="55000"/>
              </a:lnSpc>
              <a:spcBef>
                <a:spcPct val="50000"/>
              </a:spcBef>
            </a:pP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Chọn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ý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đúng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nhất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9433BF8-FAFA-4D58-8193-5ECF7F61DD9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2" t="20101" r="46408" b="49886"/>
          <a:stretch/>
        </p:blipFill>
        <p:spPr>
          <a:xfrm>
            <a:off x="8650349" y="1704736"/>
            <a:ext cx="2816709" cy="3595110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1A72C305-47EF-43F3-A9A6-F2C65F6A7C6E}"/>
              </a:ext>
            </a:extLst>
          </p:cNvPr>
          <p:cNvSpPr/>
          <p:nvPr/>
        </p:nvSpPr>
        <p:spPr>
          <a:xfrm>
            <a:off x="1411486" y="4689509"/>
            <a:ext cx="690269" cy="540917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30" name="Cloud 29">
            <a:extLst>
              <a:ext uri="{FF2B5EF4-FFF2-40B4-BE49-F238E27FC236}">
                <a16:creationId xmlns:a16="http://schemas.microsoft.com/office/drawing/2014/main" id="{E6777DD6-DF31-4147-9A6B-BA7FABC907E8}"/>
              </a:ext>
            </a:extLst>
          </p:cNvPr>
          <p:cNvSpPr/>
          <p:nvPr/>
        </p:nvSpPr>
        <p:spPr>
          <a:xfrm>
            <a:off x="2968857" y="94179"/>
            <a:ext cx="5463407" cy="1236912"/>
          </a:xfrm>
          <a:prstGeom prst="cloud">
            <a:avLst/>
          </a:prstGeom>
          <a:solidFill>
            <a:srgbClr val="FFFF99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Ai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nhanh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hơn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?</a:t>
            </a:r>
            <a:endParaRPr lang="vi-VN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6A50F5E-A2F5-4B8D-9E00-FD8D06C845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938" y="4361967"/>
            <a:ext cx="945920" cy="9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712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2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8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/>
      <p:bldP spid="24" grpId="0"/>
      <p:bldP spid="25" grpId="0" build="allAtOnce"/>
      <p:bldP spid="14" grpId="0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AA25397A-DF62-45EC-B3D4-A3A7643E43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9" y="0"/>
            <a:ext cx="12164702" cy="6447860"/>
          </a:xfrm>
          <a:prstGeom prst="rect">
            <a:avLst/>
          </a:prstGeom>
        </p:spPr>
      </p:pic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15" y="1797318"/>
            <a:ext cx="4801484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defRPr/>
            </a:pPr>
            <a:endParaRPr lang="en-US" sz="2800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791" y="1517798"/>
            <a:ext cx="7383439" cy="684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Nêu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những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nét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viết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tạo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thành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chữ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b="1" dirty="0">
                <a:solidFill>
                  <a:srgbClr val="C00000"/>
                </a:solidFill>
                <a:latin typeface="HP001 4 hàng" panose="020B0603050302020204" pitchFamily="34" charset="0"/>
              </a:rPr>
              <a:t>V</a:t>
            </a:r>
            <a:r>
              <a:rPr lang="en-US" sz="2800" b="1" dirty="0">
                <a:solidFill>
                  <a:srgbClr val="FF0000"/>
                </a:solidFill>
                <a:latin typeface="HP001 4 hàng" panose="020B0603050302020204" pitchFamily="34" charset="0"/>
              </a:rPr>
              <a:t>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62" y="2513691"/>
            <a:ext cx="7507387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Chữ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P001 4 hàng" panose="020B0603050302020204" pitchFamily="34" charset="0"/>
              </a:rPr>
              <a:t>V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gồm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3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nét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:</a:t>
            </a:r>
          </a:p>
          <a:p>
            <a:pPr marL="457200" indent="-457200">
              <a:spcBef>
                <a:spcPct val="50000"/>
              </a:spcBef>
              <a:buFontTx/>
              <a:buChar char="-"/>
            </a:pP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Nét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1: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kết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hợp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2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nét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cong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trái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lượn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ngang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. (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giống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chữ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1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P001 4 hàng" panose="020B0603050302020204" pitchFamily="34" charset="0"/>
              </a:rPr>
              <a:t>H, I, K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)</a:t>
            </a:r>
          </a:p>
          <a:p>
            <a:pPr marL="457200" indent="-457200">
              <a:spcBef>
                <a:spcPct val="50000"/>
              </a:spcBef>
              <a:buFontTx/>
              <a:buChar char="-"/>
            </a:pP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Nét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2: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nét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thẳng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nhưng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lượn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ở 2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đầu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.</a:t>
            </a:r>
          </a:p>
          <a:p>
            <a:pPr marL="457200" indent="-457200">
              <a:spcBef>
                <a:spcPct val="50000"/>
              </a:spcBef>
              <a:buFontTx/>
              <a:buChar char="-"/>
            </a:pP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Nét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3: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nét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móc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xuôi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phải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,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tô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từ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dưới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lên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9433BF8-FAFA-4D58-8193-5ECF7F61DD9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32" t="20101" r="46408" b="49886"/>
          <a:stretch/>
        </p:blipFill>
        <p:spPr>
          <a:xfrm>
            <a:off x="8650349" y="1704736"/>
            <a:ext cx="2816709" cy="3595110"/>
          </a:xfrm>
          <a:prstGeom prst="rect">
            <a:avLst/>
          </a:prstGeom>
        </p:spPr>
      </p:pic>
      <p:sp>
        <p:nvSpPr>
          <p:cNvPr id="19" name="Cloud 18">
            <a:extLst>
              <a:ext uri="{FF2B5EF4-FFF2-40B4-BE49-F238E27FC236}">
                <a16:creationId xmlns:a16="http://schemas.microsoft.com/office/drawing/2014/main" id="{74091FD1-EB48-4137-A77D-F92DDD9D488B}"/>
              </a:ext>
            </a:extLst>
          </p:cNvPr>
          <p:cNvSpPr/>
          <p:nvPr/>
        </p:nvSpPr>
        <p:spPr>
          <a:xfrm>
            <a:off x="2968857" y="94179"/>
            <a:ext cx="5463407" cy="1236912"/>
          </a:xfrm>
          <a:prstGeom prst="cloud">
            <a:avLst/>
          </a:prstGeom>
          <a:solidFill>
            <a:srgbClr val="FFFF99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Ai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nhanh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hơn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?</a:t>
            </a:r>
            <a:endParaRPr lang="vi-VN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9CA8A55-F714-40E8-9935-2A15F2DC9C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429" y="4394282"/>
            <a:ext cx="945920" cy="9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4965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A9C695-9BCC-4771-AEEC-B7409C4252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" y="0"/>
            <a:ext cx="12188876" cy="64144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C9D8DBD-FD50-461C-BAFB-35F7C27CEE0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43" t="20779" r="40008" b="50632"/>
          <a:stretch/>
        </p:blipFill>
        <p:spPr>
          <a:xfrm>
            <a:off x="8002043" y="1520847"/>
            <a:ext cx="2320119" cy="3816306"/>
          </a:xfrm>
          <a:prstGeom prst="rect">
            <a:avLst/>
          </a:prstGeom>
        </p:spPr>
      </p:pic>
      <p:sp>
        <p:nvSpPr>
          <p:cNvPr id="14" name="Text Box 14">
            <a:extLst>
              <a:ext uri="{FF2B5EF4-FFF2-40B4-BE49-F238E27FC236}">
                <a16:creationId xmlns:a16="http://schemas.microsoft.com/office/drawing/2014/main" id="{14ECB888-7A8A-459B-B582-DF75C935F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412" y="2134595"/>
            <a:ext cx="6108456" cy="102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Chữ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44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P001 4 hàng" panose="020B0603050302020204" pitchFamily="34" charset="0"/>
              </a:rPr>
              <a:t>X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cỡ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vừa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cao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mấy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ô li?</a:t>
            </a:r>
          </a:p>
        </p:txBody>
      </p:sp>
      <p:sp>
        <p:nvSpPr>
          <p:cNvPr id="15" name="Text Box 17">
            <a:extLst>
              <a:ext uri="{FF2B5EF4-FFF2-40B4-BE49-F238E27FC236}">
                <a16:creationId xmlns:a16="http://schemas.microsoft.com/office/drawing/2014/main" id="{B4B9F65D-7184-44DB-941B-41DF38E8C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9838" y="3332646"/>
            <a:ext cx="216759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a</a:t>
            </a:r>
            <a:r>
              <a:rPr lang="en-US" sz="28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) 4 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ô li</a:t>
            </a:r>
          </a:p>
        </p:txBody>
      </p:sp>
      <p:sp>
        <p:nvSpPr>
          <p:cNvPr id="16" name="Text Box 19">
            <a:extLst>
              <a:ext uri="{FF2B5EF4-FFF2-40B4-BE49-F238E27FC236}">
                <a16:creationId xmlns:a16="http://schemas.microsoft.com/office/drawing/2014/main" id="{DFC8F888-7649-4413-ACE2-322F719673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7745" y="4671630"/>
            <a:ext cx="191981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c) 6 ô li</a:t>
            </a:r>
          </a:p>
        </p:txBody>
      </p:sp>
      <p:sp>
        <p:nvSpPr>
          <p:cNvPr id="17" name="Text Box 16">
            <a:extLst>
              <a:ext uri="{FF2B5EF4-FFF2-40B4-BE49-F238E27FC236}">
                <a16:creationId xmlns:a16="http://schemas.microsoft.com/office/drawing/2014/main" id="{87822BF8-952B-4E2C-BD29-4294B4EEF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8219" y="3987208"/>
            <a:ext cx="287866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b) 5 ô li </a:t>
            </a:r>
          </a:p>
        </p:txBody>
      </p:sp>
      <p:sp>
        <p:nvSpPr>
          <p:cNvPr id="18" name="Text Box 14">
            <a:extLst>
              <a:ext uri="{FF2B5EF4-FFF2-40B4-BE49-F238E27FC236}">
                <a16:creationId xmlns:a16="http://schemas.microsoft.com/office/drawing/2014/main" id="{2A5195BC-9EE4-4FB5-B892-0D5055CB1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648" y="1466651"/>
            <a:ext cx="546340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Chọn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ý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đúng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nhất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9CB672A-F907-4922-92A6-6122B3C91582}"/>
              </a:ext>
            </a:extLst>
          </p:cNvPr>
          <p:cNvSpPr/>
          <p:nvPr/>
        </p:nvSpPr>
        <p:spPr>
          <a:xfrm>
            <a:off x="1670798" y="3987208"/>
            <a:ext cx="690269" cy="540917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21" name="Cloud 20">
            <a:extLst>
              <a:ext uri="{FF2B5EF4-FFF2-40B4-BE49-F238E27FC236}">
                <a16:creationId xmlns:a16="http://schemas.microsoft.com/office/drawing/2014/main" id="{CD743437-E957-4FB9-9730-7AF728CDA2A4}"/>
              </a:ext>
            </a:extLst>
          </p:cNvPr>
          <p:cNvSpPr/>
          <p:nvPr/>
        </p:nvSpPr>
        <p:spPr>
          <a:xfrm>
            <a:off x="2968857" y="94179"/>
            <a:ext cx="5463407" cy="1236912"/>
          </a:xfrm>
          <a:prstGeom prst="cloud">
            <a:avLst/>
          </a:prstGeom>
          <a:solidFill>
            <a:srgbClr val="FFFF99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Ai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nhanh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hơn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?</a:t>
            </a:r>
            <a:endParaRPr lang="vi-VN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B3F51A5-CDEC-4D26-8297-4859429775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398" y="4391233"/>
            <a:ext cx="945920" cy="9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757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8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60"/>
                            </p:stCondLst>
                            <p:childTnLst>
                              <p:par>
                                <p:cTn id="3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 build="allAtOnce"/>
      <p:bldP spid="18" grpId="0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A9C695-9BCC-4771-AEEC-B7409C4252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" y="0"/>
            <a:ext cx="12188876" cy="64144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C9D8DBD-FD50-461C-BAFB-35F7C27CEE0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43" t="20779" r="40008" b="50632"/>
          <a:stretch/>
        </p:blipFill>
        <p:spPr>
          <a:xfrm>
            <a:off x="7832388" y="1520847"/>
            <a:ext cx="2320119" cy="3816306"/>
          </a:xfrm>
          <a:prstGeom prst="rect">
            <a:avLst/>
          </a:prstGeom>
        </p:spPr>
      </p:pic>
      <p:sp>
        <p:nvSpPr>
          <p:cNvPr id="14" name="Text Box 14">
            <a:extLst>
              <a:ext uri="{FF2B5EF4-FFF2-40B4-BE49-F238E27FC236}">
                <a16:creationId xmlns:a16="http://schemas.microsoft.com/office/drawing/2014/main" id="{14ECB888-7A8A-459B-B582-DF75C935F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412" y="2134595"/>
            <a:ext cx="70712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Chữ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44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P001 4 hàng" panose="020B0603050302020204" pitchFamily="34" charset="0"/>
              </a:rPr>
              <a:t>X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được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viết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bởi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mấy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nét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5" name="Text Box 17">
            <a:extLst>
              <a:ext uri="{FF2B5EF4-FFF2-40B4-BE49-F238E27FC236}">
                <a16:creationId xmlns:a16="http://schemas.microsoft.com/office/drawing/2014/main" id="{B4B9F65D-7184-44DB-941B-41DF38E8C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9838" y="3332646"/>
            <a:ext cx="327536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a) 1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nét</a:t>
            </a: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liền</a:t>
            </a:r>
            <a:endParaRPr lang="en-US" sz="2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16" name="Text Box 19">
            <a:extLst>
              <a:ext uri="{FF2B5EF4-FFF2-40B4-BE49-F238E27FC236}">
                <a16:creationId xmlns:a16="http://schemas.microsoft.com/office/drawing/2014/main" id="{DFC8F888-7649-4413-ACE2-322F719673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7745" y="4671630"/>
            <a:ext cx="191981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c) 3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nét</a:t>
            </a:r>
            <a:endParaRPr lang="en-US" sz="2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17" name="Text Box 16">
            <a:extLst>
              <a:ext uri="{FF2B5EF4-FFF2-40B4-BE49-F238E27FC236}">
                <a16:creationId xmlns:a16="http://schemas.microsoft.com/office/drawing/2014/main" id="{87822BF8-952B-4E2C-BD29-4294B4EEF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8219" y="3987208"/>
            <a:ext cx="287866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b) 2 </a:t>
            </a:r>
            <a:r>
              <a:rPr lang="en-US" sz="28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nét</a:t>
            </a:r>
            <a:endParaRPr lang="en-US" sz="28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UTM Avo" panose="02040603050506020204" pitchFamily="18" charset="0"/>
            </a:endParaRPr>
          </a:p>
        </p:txBody>
      </p:sp>
      <p:sp>
        <p:nvSpPr>
          <p:cNvPr id="18" name="Text Box 14">
            <a:extLst>
              <a:ext uri="{FF2B5EF4-FFF2-40B4-BE49-F238E27FC236}">
                <a16:creationId xmlns:a16="http://schemas.microsoft.com/office/drawing/2014/main" id="{2A5195BC-9EE4-4FB5-B892-0D5055CB1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648" y="1466651"/>
            <a:ext cx="546340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Chọn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ý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đúng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nhất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9CB672A-F907-4922-92A6-6122B3C91582}"/>
              </a:ext>
            </a:extLst>
          </p:cNvPr>
          <p:cNvSpPr/>
          <p:nvPr/>
        </p:nvSpPr>
        <p:spPr>
          <a:xfrm>
            <a:off x="1762094" y="3373933"/>
            <a:ext cx="690269" cy="540917"/>
          </a:xfrm>
          <a:prstGeom prst="ellipse">
            <a:avLst/>
          </a:prstGeom>
          <a:solidFill>
            <a:srgbClr val="FF0000">
              <a:alpha val="50000"/>
            </a:srgbClr>
          </a:solidFill>
          <a:ln>
            <a:solidFill>
              <a:srgbClr val="FFFF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AE9585B-761C-46BD-BCC4-D2FDF75FDD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745" y="4355559"/>
            <a:ext cx="945920" cy="945920"/>
          </a:xfrm>
          <a:prstGeom prst="rect">
            <a:avLst/>
          </a:prstGeom>
        </p:spPr>
      </p:pic>
      <p:sp>
        <p:nvSpPr>
          <p:cNvPr id="21" name="Cloud 20">
            <a:extLst>
              <a:ext uri="{FF2B5EF4-FFF2-40B4-BE49-F238E27FC236}">
                <a16:creationId xmlns:a16="http://schemas.microsoft.com/office/drawing/2014/main" id="{825B9F0F-998E-4D1B-AC5F-59A3EAE618B2}"/>
              </a:ext>
            </a:extLst>
          </p:cNvPr>
          <p:cNvSpPr/>
          <p:nvPr/>
        </p:nvSpPr>
        <p:spPr>
          <a:xfrm>
            <a:off x="2968857" y="94179"/>
            <a:ext cx="5463407" cy="1236912"/>
          </a:xfrm>
          <a:prstGeom prst="cloud">
            <a:avLst/>
          </a:prstGeom>
          <a:solidFill>
            <a:srgbClr val="FFFF99"/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Ai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nhanh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hơn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?</a:t>
            </a:r>
            <a:endParaRPr lang="vi-VN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727804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40"/>
                            </p:stCondLst>
                            <p:childTnLst>
                              <p:par>
                                <p:cTn id="1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20"/>
                            </p:stCondLst>
                            <p:childTnLst>
                              <p:par>
                                <p:cTn id="2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 build="allAtOnce"/>
      <p:bldP spid="18" grpId="0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A958865-38E9-40AA-84B1-B581B59A32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00589"/>
          </a:xfrm>
          <a:prstGeom prst="rect">
            <a:avLst/>
          </a:prstGeom>
        </p:spPr>
      </p:pic>
      <p:pic>
        <p:nvPicPr>
          <p:cNvPr id="4" name="HƯỚNG-DẪN-VIẾT-CHỮ-HOA-V-CỠ-CHỮ-5-Ô-LY">
            <a:hlinkClick r:id="" action="ppaction://media"/>
            <a:extLst>
              <a:ext uri="{FF2B5EF4-FFF2-40B4-BE49-F238E27FC236}">
                <a16:creationId xmlns:a16="http://schemas.microsoft.com/office/drawing/2014/main" id="{D720D8B3-B07A-475A-BC57-1FA6C70E91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>
            <a:lum contrast="20000"/>
          </a:blip>
          <a:srcRect l="33929" t="16485" r="31367" b="10418"/>
          <a:stretch/>
        </p:blipFill>
        <p:spPr>
          <a:xfrm>
            <a:off x="4629150" y="1664409"/>
            <a:ext cx="3238500" cy="3833919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CC8B8A3-54EF-4F11-A397-3EFD79DB9A66}"/>
              </a:ext>
            </a:extLst>
          </p:cNvPr>
          <p:cNvSpPr/>
          <p:nvPr/>
        </p:nvSpPr>
        <p:spPr>
          <a:xfrm>
            <a:off x="2108415" y="914611"/>
            <a:ext cx="7656163" cy="749798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Hướng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dẫn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viết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HP001 4 hàng" panose="020B0603050302020204" pitchFamily="34" charset="0"/>
                <a:cs typeface="Times New Roman" panose="02020603050405020304" pitchFamily="18" charset="0"/>
              </a:rPr>
              <a:t>V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: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cao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5 ô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li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23613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64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A958865-38E9-40AA-84B1-B581B59A32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00589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7CC8B8A3-54EF-4F11-A397-3EFD79DB9A66}"/>
              </a:ext>
            </a:extLst>
          </p:cNvPr>
          <p:cNvSpPr/>
          <p:nvPr/>
        </p:nvSpPr>
        <p:spPr>
          <a:xfrm>
            <a:off x="1689315" y="0"/>
            <a:ext cx="7656163" cy="749798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Hướn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g </a:t>
            </a:r>
            <a:r>
              <a:rPr lang="en-US" sz="2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dẫn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viết</a:t>
            </a:r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P001 4 hàng" panose="020B0603050302020204" pitchFamily="34" charset="0"/>
                <a:cs typeface="Times New Roman" panose="02020603050405020304" pitchFamily="18" charset="0"/>
              </a:rPr>
              <a:t>X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cs typeface="Times New Roman" panose="02020603050405020304" pitchFamily="18" charset="0"/>
              </a:rPr>
              <a:t>: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5 ô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li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HƯỚNG-DẪN-VIẾT-CHỮ-HOA-X-CỠ-CHỮ-5-Ô-LY">
            <a:hlinkClick r:id="" action="ppaction://media"/>
            <a:extLst>
              <a:ext uri="{FF2B5EF4-FFF2-40B4-BE49-F238E27FC236}">
                <a16:creationId xmlns:a16="http://schemas.microsoft.com/office/drawing/2014/main" id="{A543D402-F636-493A-AE1E-32D2A4E826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>
            <a:lum contrast="40000"/>
          </a:blip>
          <a:srcRect l="32361" t="14460" r="32180" b="11725"/>
          <a:stretch/>
        </p:blipFill>
        <p:spPr>
          <a:xfrm>
            <a:off x="4181167" y="920732"/>
            <a:ext cx="3829665" cy="455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8940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57A428F-25E3-4BB1-A1A4-B17D0D05F7FD}"/>
              </a:ext>
            </a:extLst>
          </p:cNvPr>
          <p:cNvSpPr txBox="1"/>
          <p:nvPr/>
        </p:nvSpPr>
        <p:spPr>
          <a:xfrm>
            <a:off x="5186347" y="1833641"/>
            <a:ext cx="4249241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  <a:latin typeface="UTM Avo" panose="02040603050506020204" pitchFamily="18" charset="0"/>
              </a:rPr>
              <a:t>THỰC HÀNH 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  <a:latin typeface="UTM Avo" panose="02040603050506020204" pitchFamily="18" charset="0"/>
              </a:rPr>
              <a:t>VIẾT VỞ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68D343-D2CD-42CB-BBCE-2B5329F7D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6" y="-1"/>
            <a:ext cx="12149154" cy="6371283"/>
          </a:xfrm>
          <a:prstGeom prst="rect">
            <a:avLst/>
          </a:prstGeom>
        </p:spPr>
      </p:pic>
      <p:sp>
        <p:nvSpPr>
          <p:cNvPr id="5" name="Cloud 4">
            <a:extLst>
              <a:ext uri="{FF2B5EF4-FFF2-40B4-BE49-F238E27FC236}">
                <a16:creationId xmlns:a16="http://schemas.microsoft.com/office/drawing/2014/main" id="{96D38C18-0552-49CB-93B1-04E78D59B92E}"/>
              </a:ext>
            </a:extLst>
          </p:cNvPr>
          <p:cNvSpPr/>
          <p:nvPr/>
        </p:nvSpPr>
        <p:spPr>
          <a:xfrm>
            <a:off x="2777835" y="509733"/>
            <a:ext cx="7239622" cy="2647816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THỰC HÀNH VIẾT VỞ</a:t>
            </a:r>
            <a:endParaRPr lang="vi-VN" sz="6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F3F26A-472A-4FA5-8AE6-345FDDB3D2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104" y="3251423"/>
            <a:ext cx="4666578" cy="302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17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9DA163-1096-4796-987D-FB2C76875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" y="-60182"/>
            <a:ext cx="12192000" cy="64091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C1E9659-F298-426B-94CB-A3634575FF63}"/>
              </a:ext>
            </a:extLst>
          </p:cNvPr>
          <p:cNvSpPr txBox="1"/>
          <p:nvPr/>
        </p:nvSpPr>
        <p:spPr>
          <a:xfrm>
            <a:off x="7860931" y="4275831"/>
            <a:ext cx="3604809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b="1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b="1" dirty="0">
                <a:solidFill>
                  <a:srgbClr val="00B0F0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Times New Roman" panose="02020603050405020304" pitchFamily="18" charset="0"/>
              </a:rPr>
              <a:t>: h, l</a:t>
            </a:r>
            <a:endParaRPr lang="vi-VN" sz="2800" b="1" dirty="0">
              <a:solidFill>
                <a:srgbClr val="00B0F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1A93AB-C464-4C69-A922-67FB2E475127}"/>
              </a:ext>
            </a:extLst>
          </p:cNvPr>
          <p:cNvSpPr txBox="1"/>
          <p:nvPr/>
        </p:nvSpPr>
        <p:spPr>
          <a:xfrm>
            <a:off x="2019992" y="3618177"/>
            <a:ext cx="9724710" cy="61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solidFill>
                  <a:srgbClr val="00B0F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1 con </a:t>
            </a:r>
            <a:r>
              <a:rPr lang="en-US" sz="2600" dirty="0" err="1">
                <a:solidFill>
                  <a:srgbClr val="00B0F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600" dirty="0">
                <a:solidFill>
                  <a:srgbClr val="00B0F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o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.</a:t>
            </a:r>
            <a:endParaRPr lang="vi-VN" sz="26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07DCF9-EFED-4EC8-88BB-8AFA719A2898}"/>
              </a:ext>
            </a:extLst>
          </p:cNvPr>
          <p:cNvSpPr txBox="1"/>
          <p:nvPr/>
        </p:nvSpPr>
        <p:spPr>
          <a:xfrm>
            <a:off x="1912835" y="2894228"/>
            <a:ext cx="903417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1.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thế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endParaRPr lang="en-US" sz="26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AD1E2B-A988-4566-8EAD-409F43C7072F}"/>
              </a:ext>
            </a:extLst>
          </p:cNvPr>
          <p:cNvSpPr txBox="1"/>
          <p:nvPr/>
        </p:nvSpPr>
        <p:spPr>
          <a:xfrm>
            <a:off x="1942970" y="4102255"/>
            <a:ext cx="6697391" cy="820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2.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2.5 li ?</a:t>
            </a:r>
            <a:endParaRPr lang="vi-VN" sz="2800" dirty="0">
              <a:solidFill>
                <a:srgbClr val="002060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ounded Rectangle 13">
            <a:extLst>
              <a:ext uri="{FF2B5EF4-FFF2-40B4-BE49-F238E27FC236}">
                <a16:creationId xmlns:a16="http://schemas.microsoft.com/office/drawing/2014/main" id="{537BF02F-08BE-4079-A055-AC18BF70F3C7}"/>
              </a:ext>
            </a:extLst>
          </p:cNvPr>
          <p:cNvSpPr/>
          <p:nvPr/>
        </p:nvSpPr>
        <p:spPr>
          <a:xfrm>
            <a:off x="33813" y="20241"/>
            <a:ext cx="5543607" cy="7501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b. </a:t>
            </a:r>
            <a:r>
              <a:rPr lang="en-US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Viết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từ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ứng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dụng</a:t>
            </a:r>
            <a:endParaRPr lang="en-US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9915450-603A-4EF9-BE7F-B66153DF5203}"/>
              </a:ext>
            </a:extLst>
          </p:cNvPr>
          <p:cNvGrpSpPr/>
          <p:nvPr/>
        </p:nvGrpSpPr>
        <p:grpSpPr>
          <a:xfrm>
            <a:off x="1781410" y="861610"/>
            <a:ext cx="10133993" cy="2161762"/>
            <a:chOff x="1659689" y="876164"/>
            <a:chExt cx="10133993" cy="216176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C1BA14E-737B-4529-94FB-DFE51A2542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1" r="27106" b="68836"/>
            <a:stretch/>
          </p:blipFill>
          <p:spPr>
            <a:xfrm>
              <a:off x="1659689" y="876164"/>
              <a:ext cx="7417999" cy="2161762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B8FFFC9-D14C-442F-B2FD-CBAB2DB1E318}"/>
                </a:ext>
              </a:extLst>
            </p:cNvPr>
            <p:cNvSpPr txBox="1"/>
            <p:nvPr/>
          </p:nvSpPr>
          <p:spPr>
            <a:xfrm>
              <a:off x="2439334" y="1093290"/>
              <a:ext cx="935434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Trôi</a:t>
              </a:r>
              <a:r>
                <a:rPr lang="en-US" sz="36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chảy</a:t>
              </a:r>
              <a:r>
                <a:rPr lang="en-US" sz="36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	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8B17B17-ED7C-47FC-B229-BFCF0B75789B}"/>
                </a:ext>
              </a:extLst>
            </p:cNvPr>
            <p:cNvSpPr txBox="1"/>
            <p:nvPr/>
          </p:nvSpPr>
          <p:spPr>
            <a:xfrm>
              <a:off x="2439335" y="1801376"/>
              <a:ext cx="935434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6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Lưu</a:t>
              </a:r>
              <a:r>
                <a:rPr lang="en-US" sz="36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loát</a:t>
              </a:r>
              <a:endParaRPr lang="en-US" sz="3600" b="1" dirty="0">
                <a:solidFill>
                  <a:srgbClr val="FF0000"/>
                </a:solidFill>
                <a:latin typeface="HP001 4 hàng" panose="020B0603050302020204" pitchFamily="34" charset="0"/>
              </a:endParaRPr>
            </a:p>
          </p:txBody>
        </p:sp>
      </p:grpSp>
      <p:sp>
        <p:nvSpPr>
          <p:cNvPr id="22" name="Cloud 21">
            <a:extLst>
              <a:ext uri="{FF2B5EF4-FFF2-40B4-BE49-F238E27FC236}">
                <a16:creationId xmlns:a16="http://schemas.microsoft.com/office/drawing/2014/main" id="{58989BE5-C03A-4883-897E-C9DD093E0067}"/>
              </a:ext>
            </a:extLst>
          </p:cNvPr>
          <p:cNvSpPr/>
          <p:nvPr/>
        </p:nvSpPr>
        <p:spPr>
          <a:xfrm>
            <a:off x="6531052" y="682750"/>
            <a:ext cx="3050387" cy="1541330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Nhận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xét</a:t>
            </a:r>
            <a:endParaRPr lang="vi-VN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24305AC-0F4E-49CE-94B2-7A6BBC4AA6B2}"/>
              </a:ext>
            </a:extLst>
          </p:cNvPr>
          <p:cNvSpPr txBox="1"/>
          <p:nvPr/>
        </p:nvSpPr>
        <p:spPr>
          <a:xfrm>
            <a:off x="1973105" y="4857828"/>
            <a:ext cx="6697391" cy="820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3.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1,5 li ?</a:t>
            </a:r>
            <a:endParaRPr lang="vi-VN" sz="2800" dirty="0">
              <a:solidFill>
                <a:srgbClr val="002060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3D79B8-B77B-410D-B35A-60D130592936}"/>
              </a:ext>
            </a:extLst>
          </p:cNvPr>
          <p:cNvSpPr txBox="1"/>
          <p:nvPr/>
        </p:nvSpPr>
        <p:spPr>
          <a:xfrm>
            <a:off x="8008858" y="4998051"/>
            <a:ext cx="3604809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b="1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:  </a:t>
            </a:r>
            <a:r>
              <a:rPr lang="en-US" sz="2800" b="1" dirty="0">
                <a:solidFill>
                  <a:srgbClr val="00B0F0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Times New Roman" panose="02020603050405020304" pitchFamily="18" charset="0"/>
              </a:rPr>
              <a:t>t </a:t>
            </a:r>
            <a:endParaRPr lang="vi-VN" sz="2800" b="1" dirty="0">
              <a:solidFill>
                <a:srgbClr val="00B0F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76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  <p:bldP spid="17" grpId="0"/>
      <p:bldP spid="18" grpId="0" animBg="1"/>
      <p:bldP spid="22" grpId="0" animBg="1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9DA163-1096-4796-987D-FB2C76875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" y="-70339"/>
            <a:ext cx="12192000" cy="640910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C1E9659-F298-426B-94CB-A3634575FF63}"/>
              </a:ext>
            </a:extLst>
          </p:cNvPr>
          <p:cNvSpPr txBox="1"/>
          <p:nvPr/>
        </p:nvSpPr>
        <p:spPr>
          <a:xfrm>
            <a:off x="8101962" y="4684544"/>
            <a:ext cx="3604809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b="1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solidFill>
                  <a:srgbClr val="00B0F0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Times New Roman" panose="02020603050405020304" pitchFamily="18" charset="0"/>
              </a:rPr>
              <a:t>V, l, h, y</a:t>
            </a:r>
            <a:endParaRPr lang="vi-VN" sz="2800" b="1" dirty="0">
              <a:solidFill>
                <a:srgbClr val="00B0F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6586B-4A7A-423E-8B14-2DA1B7EC9154}"/>
              </a:ext>
            </a:extLst>
          </p:cNvPr>
          <p:cNvSpPr txBox="1"/>
          <p:nvPr/>
        </p:nvSpPr>
        <p:spPr>
          <a:xfrm>
            <a:off x="7186165" y="2755386"/>
            <a:ext cx="3050386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dirty="0" err="1">
                <a:solidFill>
                  <a:srgbClr val="00B0F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Chữ</a:t>
            </a:r>
            <a:r>
              <a:rPr lang="en-US" sz="2800" dirty="0">
                <a:solidFill>
                  <a:srgbClr val="00B0F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800" b="1" dirty="0">
                <a:solidFill>
                  <a:srgbClr val="00B0F0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V</a:t>
            </a:r>
            <a:endParaRPr lang="vi-VN" sz="2800" dirty="0">
              <a:solidFill>
                <a:srgbClr val="70AD47">
                  <a:lumMod val="75000"/>
                </a:srgbClr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1A93AB-C464-4C69-A922-67FB2E475127}"/>
              </a:ext>
            </a:extLst>
          </p:cNvPr>
          <p:cNvSpPr txBox="1"/>
          <p:nvPr/>
        </p:nvSpPr>
        <p:spPr>
          <a:xfrm>
            <a:off x="2013967" y="4036114"/>
            <a:ext cx="9724710" cy="616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6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>
                <a:solidFill>
                  <a:srgbClr val="00B0F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1 con </a:t>
            </a:r>
            <a:r>
              <a:rPr lang="en-US" sz="2600" dirty="0" err="1">
                <a:solidFill>
                  <a:srgbClr val="00B0F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600" dirty="0">
                <a:solidFill>
                  <a:srgbClr val="00B0F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o</a:t>
            </a:r>
            <a:r>
              <a:rPr lang="en-US" sz="26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.</a:t>
            </a:r>
            <a:endParaRPr lang="vi-VN" sz="26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517877-C17E-42A2-B7AA-4EDA5977FE38}"/>
              </a:ext>
            </a:extLst>
          </p:cNvPr>
          <p:cNvSpPr txBox="1"/>
          <p:nvPr/>
        </p:nvSpPr>
        <p:spPr>
          <a:xfrm>
            <a:off x="2013967" y="2568924"/>
            <a:ext cx="594416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1.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được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viết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 </a:t>
            </a:r>
          </a:p>
          <a:p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07DCF9-EFED-4EC8-88BB-8AFA719A2898}"/>
              </a:ext>
            </a:extLst>
          </p:cNvPr>
          <p:cNvSpPr txBox="1"/>
          <p:nvPr/>
        </p:nvSpPr>
        <p:spPr>
          <a:xfrm>
            <a:off x="2013967" y="3279665"/>
            <a:ext cx="903417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2.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thế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6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endParaRPr lang="en-US" sz="26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AD1E2B-A988-4566-8EAD-409F43C7072F}"/>
              </a:ext>
            </a:extLst>
          </p:cNvPr>
          <p:cNvSpPr txBox="1"/>
          <p:nvPr/>
        </p:nvSpPr>
        <p:spPr>
          <a:xfrm>
            <a:off x="2013967" y="4581165"/>
            <a:ext cx="6697391" cy="820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3.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2.5 li ?</a:t>
            </a:r>
            <a:endParaRPr lang="vi-VN" sz="2800" dirty="0">
              <a:solidFill>
                <a:srgbClr val="002060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ounded Rectangle 13">
            <a:extLst>
              <a:ext uri="{FF2B5EF4-FFF2-40B4-BE49-F238E27FC236}">
                <a16:creationId xmlns:a16="http://schemas.microsoft.com/office/drawing/2014/main" id="{537BF02F-08BE-4079-A055-AC18BF70F3C7}"/>
              </a:ext>
            </a:extLst>
          </p:cNvPr>
          <p:cNvSpPr/>
          <p:nvPr/>
        </p:nvSpPr>
        <p:spPr>
          <a:xfrm>
            <a:off x="33813" y="20241"/>
            <a:ext cx="5543607" cy="7501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c. </a:t>
            </a:r>
            <a:r>
              <a:rPr lang="en-US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Viết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ứng</a:t>
            </a:r>
            <a:r>
              <a:rPr lang="en-US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Times New Roman" panose="02020603050405020304" pitchFamily="18" charset="0"/>
              </a:rPr>
              <a:t>dụng</a:t>
            </a:r>
            <a:endParaRPr lang="en-US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CF4B4BF-94E3-48CB-8309-ADFF69958983}"/>
              </a:ext>
            </a:extLst>
          </p:cNvPr>
          <p:cNvGrpSpPr/>
          <p:nvPr/>
        </p:nvGrpSpPr>
        <p:grpSpPr>
          <a:xfrm>
            <a:off x="1748549" y="860233"/>
            <a:ext cx="9299589" cy="1711428"/>
            <a:chOff x="473326" y="2100617"/>
            <a:chExt cx="6803872" cy="1249801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593F18A2-CE43-429D-9428-25BA004775E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</a:extLst>
            </a:blip>
            <a:srcRect l="1" r="27106" b="78302"/>
            <a:stretch/>
          </p:blipFill>
          <p:spPr>
            <a:xfrm>
              <a:off x="473326" y="2100617"/>
              <a:ext cx="6020648" cy="1249801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10B479D-AC42-4D1F-9CB5-7420D6B00F76}"/>
                </a:ext>
              </a:extLst>
            </p:cNvPr>
            <p:cNvSpPr txBox="1"/>
            <p:nvPr/>
          </p:nvSpPr>
          <p:spPr>
            <a:xfrm>
              <a:off x="1095283" y="2317254"/>
              <a:ext cx="6181915" cy="5169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40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Vui</a:t>
              </a:r>
              <a:r>
                <a:rPr lang="en-US" sz="40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40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tới</a:t>
              </a:r>
              <a:r>
                <a:rPr lang="en-US" sz="40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40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lớp</a:t>
              </a:r>
              <a:r>
                <a:rPr lang="en-US" sz="40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, </a:t>
              </a:r>
              <a:r>
                <a:rPr lang="en-US" sz="40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học</a:t>
              </a:r>
              <a:r>
                <a:rPr lang="en-US" sz="40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</a:t>
              </a:r>
              <a:r>
                <a:rPr lang="en-US" sz="4000" b="1" dirty="0" err="1">
                  <a:solidFill>
                    <a:srgbClr val="FF0000"/>
                  </a:solidFill>
                  <a:latin typeface="HP001 4 hàng" panose="020B0603050302020204" pitchFamily="34" charset="0"/>
                </a:rPr>
                <a:t>điều</a:t>
              </a:r>
              <a:r>
                <a:rPr lang="en-US" sz="4000" b="1" dirty="0">
                  <a:solidFill>
                    <a:srgbClr val="FF0000"/>
                  </a:solidFill>
                  <a:latin typeface="HP001 4 hàng" panose="020B0603050302020204" pitchFamily="34" charset="0"/>
                </a:rPr>
                <a:t> hay</a:t>
              </a:r>
            </a:p>
          </p:txBody>
        </p:sp>
      </p:grpSp>
      <p:sp>
        <p:nvSpPr>
          <p:cNvPr id="22" name="Cloud 21">
            <a:extLst>
              <a:ext uri="{FF2B5EF4-FFF2-40B4-BE49-F238E27FC236}">
                <a16:creationId xmlns:a16="http://schemas.microsoft.com/office/drawing/2014/main" id="{58989BE5-C03A-4883-897E-C9DD093E0067}"/>
              </a:ext>
            </a:extLst>
          </p:cNvPr>
          <p:cNvSpPr/>
          <p:nvPr/>
        </p:nvSpPr>
        <p:spPr>
          <a:xfrm>
            <a:off x="8586588" y="243048"/>
            <a:ext cx="3050387" cy="1541330"/>
          </a:xfrm>
          <a:prstGeom prst="cloud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Nhận</a:t>
            </a:r>
            <a:r>
              <a:rPr lang="en-US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xét</a:t>
            </a:r>
            <a:endParaRPr lang="vi-VN" sz="32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65FC4EE-5145-495B-B210-4D69E28D854C}"/>
              </a:ext>
            </a:extLst>
          </p:cNvPr>
          <p:cNvSpPr txBox="1"/>
          <p:nvPr/>
        </p:nvSpPr>
        <p:spPr>
          <a:xfrm>
            <a:off x="2032879" y="5293161"/>
            <a:ext cx="6697391" cy="820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4.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2 li ?</a:t>
            </a:r>
            <a:endParaRPr lang="vi-VN" sz="2800" dirty="0">
              <a:solidFill>
                <a:srgbClr val="002060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3817828-3B37-480C-B5A1-F7B09A8EE6C4}"/>
              </a:ext>
            </a:extLst>
          </p:cNvPr>
          <p:cNvSpPr txBox="1"/>
          <p:nvPr/>
        </p:nvSpPr>
        <p:spPr>
          <a:xfrm>
            <a:off x="8101961" y="5521239"/>
            <a:ext cx="3604809" cy="684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b="1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l: </a:t>
            </a:r>
            <a:r>
              <a:rPr lang="en-US" sz="2800" b="1" dirty="0">
                <a:solidFill>
                  <a:srgbClr val="00B0F0"/>
                </a:solidFill>
                <a:latin typeface="HP001 4 hàng" panose="020B0603050302020204" pitchFamily="34" charset="0"/>
                <a:ea typeface="Arial-Rounded" panose="020B0500000000000000" pitchFamily="34" charset="0"/>
                <a:cs typeface="Times New Roman" panose="02020603050405020304" pitchFamily="18" charset="0"/>
              </a:rPr>
              <a:t>p, đ</a:t>
            </a:r>
            <a:endParaRPr lang="vi-VN" sz="2800" b="1" dirty="0">
              <a:solidFill>
                <a:srgbClr val="00B0F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02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22" grpId="0" animBg="1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57A428F-25E3-4BB1-A1A4-B17D0D05F7FD}"/>
              </a:ext>
            </a:extLst>
          </p:cNvPr>
          <p:cNvSpPr txBox="1"/>
          <p:nvPr/>
        </p:nvSpPr>
        <p:spPr>
          <a:xfrm>
            <a:off x="5186347" y="1833641"/>
            <a:ext cx="4249241" cy="2164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  <a:latin typeface="UTM Avo" panose="02040603050506020204" pitchFamily="18" charset="0"/>
              </a:rPr>
              <a:t>THỰC HÀNH </a:t>
            </a:r>
          </a:p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chemeClr val="bg1"/>
                </a:solidFill>
                <a:latin typeface="UTM Avo" panose="02040603050506020204" pitchFamily="18" charset="0"/>
              </a:rPr>
              <a:t>VIẾT VỞ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68D343-D2CD-42CB-BBCE-2B5329F7DF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6" y="-1"/>
            <a:ext cx="12149154" cy="6371283"/>
          </a:xfrm>
          <a:prstGeom prst="rect">
            <a:avLst/>
          </a:prstGeom>
        </p:spPr>
      </p:pic>
      <p:sp>
        <p:nvSpPr>
          <p:cNvPr id="5" name="Cloud 4">
            <a:extLst>
              <a:ext uri="{FF2B5EF4-FFF2-40B4-BE49-F238E27FC236}">
                <a16:creationId xmlns:a16="http://schemas.microsoft.com/office/drawing/2014/main" id="{96D38C18-0552-49CB-93B1-04E78D59B92E}"/>
              </a:ext>
            </a:extLst>
          </p:cNvPr>
          <p:cNvSpPr/>
          <p:nvPr/>
        </p:nvSpPr>
        <p:spPr>
          <a:xfrm>
            <a:off x="2777835" y="509733"/>
            <a:ext cx="6679176" cy="2647816"/>
          </a:xfrm>
          <a:prstGeom prst="cloud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THỰC HÀNH VIẾT VỞ</a:t>
            </a:r>
            <a:endParaRPr lang="vi-VN" sz="54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F3F26A-472A-4FA5-8AE6-345FDDB3D2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104" y="3251423"/>
            <a:ext cx="4666578" cy="3025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67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328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2074</TotalTime>
  <Words>634</Words>
  <Application>Microsoft Office PowerPoint</Application>
  <PresentationFormat>Widescreen</PresentationFormat>
  <Paragraphs>93</Paragraphs>
  <Slides>17</Slides>
  <Notes>9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HP001 4 hàng</vt:lpstr>
      <vt:lpstr>Times New Roman</vt:lpstr>
      <vt:lpstr>UTM Avo</vt:lpstr>
      <vt:lpstr>HOC10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77</cp:revision>
  <dcterms:created xsi:type="dcterms:W3CDTF">2021-11-01T08:16:43Z</dcterms:created>
  <dcterms:modified xsi:type="dcterms:W3CDTF">2022-04-27T11:14:58Z</dcterms:modified>
</cp:coreProperties>
</file>