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16"/>
  </p:notesMasterIdLst>
  <p:sldIdLst>
    <p:sldId id="1491" r:id="rId2"/>
    <p:sldId id="285" r:id="rId3"/>
    <p:sldId id="295" r:id="rId4"/>
    <p:sldId id="287" r:id="rId5"/>
    <p:sldId id="1455" r:id="rId6"/>
    <p:sldId id="270" r:id="rId7"/>
    <p:sldId id="1452" r:id="rId8"/>
    <p:sldId id="1453" r:id="rId9"/>
    <p:sldId id="279" r:id="rId10"/>
    <p:sldId id="283" r:id="rId11"/>
    <p:sldId id="281" r:id="rId12"/>
    <p:sldId id="1456" r:id="rId13"/>
    <p:sldId id="1451" r:id="rId14"/>
    <p:sldId id="284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10" initials="W1" lastIdx="1" clrIdx="0">
    <p:extLst>
      <p:ext uri="{19B8F6BF-5375-455C-9EA6-DF929625EA0E}">
        <p15:presenceInfo xmlns:p15="http://schemas.microsoft.com/office/powerpoint/2012/main" userId="Windows 10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1D345D"/>
    <a:srgbClr val="E23726"/>
    <a:srgbClr val="29AE9D"/>
    <a:srgbClr val="150E6C"/>
    <a:srgbClr val="3762AF"/>
    <a:srgbClr val="FFFBF7"/>
    <a:srgbClr val="FFFFFC"/>
    <a:srgbClr val="FF7707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85" autoAdjust="0"/>
    <p:restoredTop sz="94291" autoAdjust="0"/>
  </p:normalViewPr>
  <p:slideViewPr>
    <p:cSldViewPr snapToGrid="0">
      <p:cViewPr varScale="1">
        <p:scale>
          <a:sx n="83" d="100"/>
          <a:sy n="83" d="100"/>
        </p:scale>
        <p:origin x="648" y="7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706D7B-5286-4B74-94EA-602D5A0A20B6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91F81A-EEEE-424E-840F-ED233FBE5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82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con </a:t>
            </a:r>
            <a:r>
              <a:rPr lang="en-US" dirty="0" err="1"/>
              <a:t>vật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dẫn</a:t>
            </a:r>
            <a:r>
              <a:rPr lang="en-US" dirty="0"/>
              <a:t> </a:t>
            </a:r>
            <a:r>
              <a:rPr lang="en-US" dirty="0" err="1"/>
              <a:t>đến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r>
              <a:rPr lang="en-US" dirty="0" err="1"/>
              <a:t>Tại</a:t>
            </a:r>
            <a:r>
              <a:rPr lang="en-US" dirty="0"/>
              <a:t> slide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bông</a:t>
            </a:r>
            <a:r>
              <a:rPr lang="en-US" dirty="0"/>
              <a:t> </a:t>
            </a:r>
            <a:r>
              <a:rPr lang="en-US" dirty="0" err="1"/>
              <a:t>hoa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đây</a:t>
            </a:r>
            <a:endParaRPr lang="en-US" dirty="0"/>
          </a:p>
          <a:p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vàng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đến</a:t>
            </a:r>
            <a:r>
              <a:rPr lang="en-US" dirty="0"/>
              <a:t> </a:t>
            </a: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mới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1F81A-EEEE-424E-840F-ED233FBE543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134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1F81A-EEEE-424E-840F-ED233FBE543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3994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1F81A-EEEE-424E-840F-ED233FBE543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78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1F81A-EEEE-424E-840F-ED233FBE543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441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1F81A-EEEE-424E-840F-ED233FBE543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3311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1F81A-EEEE-424E-840F-ED233FBE543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596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782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14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27000" y="-88900"/>
            <a:ext cx="12484100" cy="70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E9D4303-3D61-41EA-92F4-F89311BD19DA}"/>
              </a:ext>
            </a:extLst>
          </p:cNvPr>
          <p:cNvSpPr/>
          <p:nvPr userDrawn="1"/>
        </p:nvSpPr>
        <p:spPr>
          <a:xfrm>
            <a:off x="11014146" y="173668"/>
            <a:ext cx="1229207" cy="122790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329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7699B-48B7-4073-9405-3FCDD293372A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258D-D283-47C4-A79F-AC09609C2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805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7699B-48B7-4073-9405-3FCDD293372A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258D-D283-47C4-A79F-AC09609C2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353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userDrawn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1688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C4CEE7A-CDA2-43A3-8345-F0F170370B1F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1406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8405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5.jpg"/><Relationship Id="rId7" Type="http://schemas.openxmlformats.org/officeDocument/2006/relationships/image" Target="../media/image9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gif"/><Relationship Id="rId5" Type="http://schemas.openxmlformats.org/officeDocument/2006/relationships/image" Target="../media/image7.gif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6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100421" y="1648606"/>
            <a:ext cx="7991291" cy="2392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34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 viết: Tô chữ hoa </a:t>
            </a:r>
            <a:r>
              <a:rPr lang="en-US" sz="5200" b="1">
                <a:solidFill>
                  <a:srgbClr val="FF0000"/>
                </a:solidFill>
                <a:latin typeface="HP001 4 hàng" panose="020B0603050302020204" pitchFamily="34" charset="0"/>
                <a:cs typeface="Arial" panose="020B0604020202020204" pitchFamily="34" charset="0"/>
              </a:rPr>
              <a:t>Y</a:t>
            </a:r>
            <a:endParaRPr lang="en-US" sz="5200" b="1" dirty="0">
              <a:solidFill>
                <a:srgbClr val="FF0000"/>
              </a:solidFill>
              <a:latin typeface="HP001 4 hàng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4752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6F9DD64D-A12C-4C68-B35D-BD183876B7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709"/>
            <a:ext cx="12169467" cy="637309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29418F-A5AD-4C47-ADF4-26103E58EDB2}"/>
              </a:ext>
            </a:extLst>
          </p:cNvPr>
          <p:cNvSpPr txBox="1"/>
          <p:nvPr/>
        </p:nvSpPr>
        <p:spPr>
          <a:xfrm>
            <a:off x="93036" y="1915902"/>
            <a:ext cx="761061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8800" b="1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KHỞI ĐỘNG</a:t>
            </a:r>
            <a:endParaRPr lang="en-US" sz="8800" b="1" dirty="0">
              <a:ln>
                <a:solidFill>
                  <a:srgbClr val="FF00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69C4E63-1F8F-42AB-A07A-B9B633B9E1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049" y="-193964"/>
            <a:ext cx="2587916" cy="176114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20080B6-3635-47F3-8FE1-C255EDECFC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691" y="4959862"/>
            <a:ext cx="1090629" cy="109062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9C33F17-6639-4E3D-B1CA-734B7EC748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57472" flipH="1">
            <a:off x="7891963" y="688789"/>
            <a:ext cx="1071928" cy="97513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525D1DD-C3F7-4EEE-85AF-80A582C724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659" y="5384655"/>
            <a:ext cx="1393050" cy="97513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4DCEAC4-3CCB-4602-8CBE-72472F82E19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80248">
            <a:off x="8007455" y="4220759"/>
            <a:ext cx="473637" cy="44577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lip bank VTV7 - Bài hát ABC vui từng giờ (phụ đề Karaoke)">
            <a:hlinkClick r:id="" action="ppaction://media"/>
            <a:extLst>
              <a:ext uri="{FF2B5EF4-FFF2-40B4-BE49-F238E27FC236}">
                <a16:creationId xmlns:a16="http://schemas.microsoft.com/office/drawing/2014/main" id="{8F80BB87-EDC5-46E1-BC8A-DFE2544FC43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" y="0"/>
            <a:ext cx="12192001" cy="6428032"/>
          </a:xfrm>
          <a:prstGeom prst="rect">
            <a:avLst/>
          </a:prstGeom>
        </p:spPr>
      </p:pic>
      <p:sp>
        <p:nvSpPr>
          <p:cNvPr id="18" name="Cloud 17">
            <a:extLst>
              <a:ext uri="{FF2B5EF4-FFF2-40B4-BE49-F238E27FC236}">
                <a16:creationId xmlns:a16="http://schemas.microsoft.com/office/drawing/2014/main" id="{DA8534A8-571F-4676-90B9-A53C3EE5B94E}"/>
              </a:ext>
            </a:extLst>
          </p:cNvPr>
          <p:cNvSpPr/>
          <p:nvPr/>
        </p:nvSpPr>
        <p:spPr>
          <a:xfrm>
            <a:off x="8087693" y="-1"/>
            <a:ext cx="3729457" cy="1626008"/>
          </a:xfrm>
          <a:prstGeom prst="cloud">
            <a:avLst/>
          </a:prstGeom>
          <a:solidFill>
            <a:srgbClr val="FFFF99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rgbClr val="0070C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306956D-E20B-4E15-8E3E-672DC1A4F8E8}"/>
              </a:ext>
            </a:extLst>
          </p:cNvPr>
          <p:cNvSpPr txBox="1"/>
          <p:nvPr/>
        </p:nvSpPr>
        <p:spPr>
          <a:xfrm>
            <a:off x="8827177" y="241012"/>
            <a:ext cx="225048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itchFamily="34" charset="0"/>
              </a:rPr>
              <a:t>A, B, C </a:t>
            </a:r>
          </a:p>
          <a:p>
            <a:pPr algn="ctr"/>
            <a:r>
              <a:rPr lang="en-US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itchFamily="34" charset="0"/>
              </a:rPr>
              <a:t>Vui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itchFamily="34" charset="0"/>
              </a:rPr>
              <a:t>từng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itchFamily="34" charset="0"/>
              </a:rPr>
              <a:t>giờ</a:t>
            </a:r>
            <a:endParaRPr lang="en-US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itchFamily="34" charset="0"/>
            </a:endParaRPr>
          </a:p>
          <a:p>
            <a:pPr algn="ctr"/>
            <a:endParaRPr lang="en-US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3811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21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D77E3B2-AD28-4C59-BDDF-25DE09E38C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40"/>
            <a:ext cx="12192001" cy="64401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C6733B8-FB59-4610-9F30-7C80AABCD21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2" t="13468" r="71144" b="60898"/>
          <a:stretch/>
        </p:blipFill>
        <p:spPr>
          <a:xfrm>
            <a:off x="387006" y="2548829"/>
            <a:ext cx="1474067" cy="13771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DB35E8-6A2E-440D-AAD1-CB015F4F33C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06" t="18323" r="43222" b="44341"/>
          <a:stretch/>
        </p:blipFill>
        <p:spPr>
          <a:xfrm>
            <a:off x="6206836" y="2076027"/>
            <a:ext cx="2345855" cy="3699974"/>
          </a:xfrm>
          <a:prstGeom prst="rect">
            <a:avLst/>
          </a:prstGeom>
        </p:spPr>
      </p:pic>
      <p:sp>
        <p:nvSpPr>
          <p:cNvPr id="18" name="Rounded Rectangle 13">
            <a:extLst>
              <a:ext uri="{FF2B5EF4-FFF2-40B4-BE49-F238E27FC236}">
                <a16:creationId xmlns:a16="http://schemas.microsoft.com/office/drawing/2014/main" id="{AFDB65D4-20C8-48D8-98BF-6EE418EE0582}"/>
              </a:ext>
            </a:extLst>
          </p:cNvPr>
          <p:cNvSpPr/>
          <p:nvPr/>
        </p:nvSpPr>
        <p:spPr>
          <a:xfrm>
            <a:off x="1861073" y="3285312"/>
            <a:ext cx="3502864" cy="10077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Tô</a:t>
            </a:r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chữ</a:t>
            </a:r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hoa</a:t>
            </a:r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30018163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B2981A2-0526-4AEA-AA2F-F7E33D3B50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008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C6733B8-FB59-4610-9F30-7C80AABCD21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1" t="13467" r="71343" b="60329"/>
          <a:stretch/>
        </p:blipFill>
        <p:spPr>
          <a:xfrm>
            <a:off x="4946543" y="0"/>
            <a:ext cx="1435965" cy="1407786"/>
          </a:xfrm>
          <a:prstGeom prst="rect">
            <a:avLst/>
          </a:prstGeom>
        </p:spPr>
      </p:pic>
      <p:sp>
        <p:nvSpPr>
          <p:cNvPr id="5" name="Rounded Rectangle 13">
            <a:extLst>
              <a:ext uri="{FF2B5EF4-FFF2-40B4-BE49-F238E27FC236}">
                <a16:creationId xmlns:a16="http://schemas.microsoft.com/office/drawing/2014/main" id="{4D4032E5-B653-473C-B569-6E64D4CBEE8B}"/>
              </a:ext>
            </a:extLst>
          </p:cNvPr>
          <p:cNvSpPr/>
          <p:nvPr/>
        </p:nvSpPr>
        <p:spPr>
          <a:xfrm>
            <a:off x="1302906" y="1547271"/>
            <a:ext cx="3643637" cy="63834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a. </a:t>
            </a:r>
            <a:r>
              <a:rPr lang="en-US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Tô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hoa</a:t>
            </a:r>
            <a:endParaRPr lang="en-US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61D2201D-6937-4EBD-A831-F8CB46DEDEDA}"/>
              </a:ext>
            </a:extLst>
          </p:cNvPr>
          <p:cNvSpPr/>
          <p:nvPr/>
        </p:nvSpPr>
        <p:spPr>
          <a:xfrm>
            <a:off x="1080832" y="2647759"/>
            <a:ext cx="5015168" cy="1562482"/>
          </a:xfrm>
          <a:prstGeom prst="cloud">
            <a:avLst/>
          </a:prstGeom>
          <a:solidFill>
            <a:srgbClr val="7030A0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Trò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chơi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:</a:t>
            </a:r>
          </a:p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Chung </a:t>
            </a:r>
            <a:r>
              <a:rPr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sức</a:t>
            </a:r>
            <a:endParaRPr lang="vi-VN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5CA14C-F88D-4472-A27E-6E40FB1FC76A}"/>
              </a:ext>
            </a:extLst>
          </p:cNvPr>
          <p:cNvSpPr txBox="1"/>
          <p:nvPr/>
        </p:nvSpPr>
        <p:spPr>
          <a:xfrm>
            <a:off x="0" y="6836848"/>
            <a:ext cx="12192000" cy="923330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Luật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chơi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: chia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lớp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thành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4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đội</a:t>
            </a:r>
            <a:endParaRPr lang="en-US" dirty="0">
              <a:solidFill>
                <a:srgbClr val="1D345D"/>
              </a:solidFill>
              <a:latin typeface="UTM Avo" panose="02040603050506020204" pitchFamily="18" charset="0"/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Hs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quan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sát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chữ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hoa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Y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để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trả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lời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các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câu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hỏi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nêu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ra.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Sau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khi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giáo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viên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đọc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câu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hỏi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,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đội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nào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có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nhiều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bạn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chọn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đúng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đáp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án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là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đội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chiến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thắng</a:t>
            </a:r>
            <a:endParaRPr lang="vi-VN" dirty="0">
              <a:solidFill>
                <a:srgbClr val="1D345D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E962EAD-6AC3-4EEC-901F-B22132FE4A6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06" t="18323" r="43222" b="44341"/>
          <a:stretch/>
        </p:blipFill>
        <p:spPr>
          <a:xfrm>
            <a:off x="7685113" y="1395073"/>
            <a:ext cx="2207973" cy="34825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C057E4-D921-45CD-A16C-79976670EA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197" y="3476918"/>
            <a:ext cx="2346655" cy="190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0804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F395F4-01B2-48A0-A2D0-B71B470BC9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65"/>
            <a:ext cx="12240138" cy="6438371"/>
          </a:xfrm>
          <a:prstGeom prst="rect">
            <a:avLst/>
          </a:prstGeom>
        </p:spPr>
      </p:pic>
      <p:sp>
        <p:nvSpPr>
          <p:cNvPr id="18" name="Text Box 9">
            <a:extLst>
              <a:ext uri="{FF2B5EF4-FFF2-40B4-BE49-F238E27FC236}">
                <a16:creationId xmlns:a16="http://schemas.microsoft.com/office/drawing/2014/main" id="{82D14F4D-ECA6-48FA-86EF-3B71DA06F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115" y="1797318"/>
            <a:ext cx="4801484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endParaRPr lang="en-US" sz="2800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22" name="Text Box 14">
            <a:extLst>
              <a:ext uri="{FF2B5EF4-FFF2-40B4-BE49-F238E27FC236}">
                <a16:creationId xmlns:a16="http://schemas.microsoft.com/office/drawing/2014/main" id="{6ADF3D78-F4D5-4701-8139-6253EDC03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8746" y="2543199"/>
            <a:ext cx="6108456" cy="540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lnSpc>
                <a:spcPct val="55000"/>
              </a:lnSpc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Chữ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44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P001 4 hàng" panose="020B0603050302020204" pitchFamily="34" charset="0"/>
              </a:rPr>
              <a:t>Y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cỡ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vừa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cao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mấy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li?</a:t>
            </a:r>
          </a:p>
        </p:txBody>
      </p:sp>
      <p:sp>
        <p:nvSpPr>
          <p:cNvPr id="23" name="Text Box 17">
            <a:extLst>
              <a:ext uri="{FF2B5EF4-FFF2-40B4-BE49-F238E27FC236}">
                <a16:creationId xmlns:a16="http://schemas.microsoft.com/office/drawing/2014/main" id="{AEE37DDA-4591-4C16-87A0-668E4E898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4997" y="3236151"/>
            <a:ext cx="216759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a) 5 li</a:t>
            </a:r>
          </a:p>
        </p:txBody>
      </p:sp>
      <p:sp>
        <p:nvSpPr>
          <p:cNvPr id="24" name="Text Box 19">
            <a:extLst>
              <a:ext uri="{FF2B5EF4-FFF2-40B4-BE49-F238E27FC236}">
                <a16:creationId xmlns:a16="http://schemas.microsoft.com/office/drawing/2014/main" id="{34F7F29F-52DC-48A8-BDF1-6F5D90AB2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1721" y="4665689"/>
            <a:ext cx="191981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c) 8 li</a:t>
            </a:r>
          </a:p>
        </p:txBody>
      </p:sp>
      <p:sp>
        <p:nvSpPr>
          <p:cNvPr id="25" name="Text Box 16">
            <a:extLst>
              <a:ext uri="{FF2B5EF4-FFF2-40B4-BE49-F238E27FC236}">
                <a16:creationId xmlns:a16="http://schemas.microsoft.com/office/drawing/2014/main" id="{828127B2-B65C-4B62-8BA8-924DF3103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1721" y="3907298"/>
            <a:ext cx="287866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b) 7 li </a:t>
            </a:r>
          </a:p>
        </p:txBody>
      </p:sp>
      <p:sp>
        <p:nvSpPr>
          <p:cNvPr id="14" name="Text Box 14">
            <a:extLst>
              <a:ext uri="{FF2B5EF4-FFF2-40B4-BE49-F238E27FC236}">
                <a16:creationId xmlns:a16="http://schemas.microsoft.com/office/drawing/2014/main" id="{C4F1B620-90FF-47D0-B3A2-E36F6427E5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892" y="1483126"/>
            <a:ext cx="546340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Chọn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ý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đúng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nhất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: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138D061-44DE-4321-82B2-C369310EAA9A}"/>
              </a:ext>
            </a:extLst>
          </p:cNvPr>
          <p:cNvSpPr/>
          <p:nvPr/>
        </p:nvSpPr>
        <p:spPr>
          <a:xfrm>
            <a:off x="1748522" y="4582409"/>
            <a:ext cx="690269" cy="685671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6CCC0D7-A727-4472-AD6E-57E15E974BD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06" t="18323" r="43222" b="44341"/>
          <a:stretch/>
        </p:blipFill>
        <p:spPr>
          <a:xfrm>
            <a:off x="8568594" y="1002364"/>
            <a:ext cx="2832527" cy="4467572"/>
          </a:xfrm>
          <a:prstGeom prst="rect">
            <a:avLst/>
          </a:prstGeom>
        </p:spPr>
      </p:pic>
      <p:sp>
        <p:nvSpPr>
          <p:cNvPr id="19" name="Cloud 18">
            <a:extLst>
              <a:ext uri="{FF2B5EF4-FFF2-40B4-BE49-F238E27FC236}">
                <a16:creationId xmlns:a16="http://schemas.microsoft.com/office/drawing/2014/main" id="{0C1392DF-6FF3-472D-943D-743714310758}"/>
              </a:ext>
            </a:extLst>
          </p:cNvPr>
          <p:cNvSpPr/>
          <p:nvPr/>
        </p:nvSpPr>
        <p:spPr>
          <a:xfrm>
            <a:off x="3553426" y="17310"/>
            <a:ext cx="5015168" cy="1562482"/>
          </a:xfrm>
          <a:prstGeom prst="cloud">
            <a:avLst/>
          </a:prstGeom>
          <a:solidFill>
            <a:srgbClr val="7030A0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Trò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chơi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:</a:t>
            </a:r>
          </a:p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Chung </a:t>
            </a:r>
            <a:r>
              <a:rPr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sức</a:t>
            </a:r>
            <a:endParaRPr lang="vi-VN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4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8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3" grpId="0"/>
      <p:bldP spid="24" grpId="0"/>
      <p:bldP spid="25" grpId="0" build="allAtOnce"/>
      <p:bldP spid="14" grpId="0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245D4234-3AD7-44C9-9E2C-F0076E19B9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65"/>
            <a:ext cx="12240138" cy="6438371"/>
          </a:xfrm>
          <a:prstGeom prst="rect">
            <a:avLst/>
          </a:prstGeom>
        </p:spPr>
      </p:pic>
      <p:sp>
        <p:nvSpPr>
          <p:cNvPr id="18" name="Text Box 9">
            <a:extLst>
              <a:ext uri="{FF2B5EF4-FFF2-40B4-BE49-F238E27FC236}">
                <a16:creationId xmlns:a16="http://schemas.microsoft.com/office/drawing/2014/main" id="{82D14F4D-ECA6-48FA-86EF-3B71DA06F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115" y="1797318"/>
            <a:ext cx="4801484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endParaRPr lang="en-US" sz="2800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22" name="Text Box 14">
            <a:extLst>
              <a:ext uri="{FF2B5EF4-FFF2-40B4-BE49-F238E27FC236}">
                <a16:creationId xmlns:a16="http://schemas.microsoft.com/office/drawing/2014/main" id="{6ADF3D78-F4D5-4701-8139-6253EDC03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2914" y="2080314"/>
            <a:ext cx="623814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Chữ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P001 4 hàng" panose="020B0603050302020204" pitchFamily="34" charset="0"/>
              </a:rPr>
              <a:t>Y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có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những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nét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giống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chữ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nào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em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đã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học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23" name="Text Box 17">
            <a:extLst>
              <a:ext uri="{FF2B5EF4-FFF2-40B4-BE49-F238E27FC236}">
                <a16:creationId xmlns:a16="http://schemas.microsoft.com/office/drawing/2014/main" id="{AEE37DDA-4591-4C16-87A0-668E4E898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2914" y="3441658"/>
            <a:ext cx="40953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a)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P001 4 hàng" panose="020B0603050302020204" pitchFamily="34" charset="0"/>
              </a:rPr>
              <a:t>U</a:t>
            </a:r>
          </a:p>
        </p:txBody>
      </p:sp>
      <p:sp>
        <p:nvSpPr>
          <p:cNvPr id="24" name="Text Box 19">
            <a:extLst>
              <a:ext uri="{FF2B5EF4-FFF2-40B4-BE49-F238E27FC236}">
                <a16:creationId xmlns:a16="http://schemas.microsoft.com/office/drawing/2014/main" id="{34F7F29F-52DC-48A8-BDF1-6F5D90AB2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9690" y="4690914"/>
            <a:ext cx="623814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c)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cả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2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đáp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án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a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và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b</a:t>
            </a:r>
          </a:p>
        </p:txBody>
      </p:sp>
      <p:sp>
        <p:nvSpPr>
          <p:cNvPr id="25" name="Text Box 16">
            <a:extLst>
              <a:ext uri="{FF2B5EF4-FFF2-40B4-BE49-F238E27FC236}">
                <a16:creationId xmlns:a16="http://schemas.microsoft.com/office/drawing/2014/main" id="{828127B2-B65C-4B62-8BA8-924DF3103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9690" y="4089799"/>
            <a:ext cx="543887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b) 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P001 4 hàng" panose="020B0603050302020204" pitchFamily="34" charset="0"/>
              </a:rPr>
              <a:t>G</a:t>
            </a:r>
          </a:p>
        </p:txBody>
      </p:sp>
      <p:sp>
        <p:nvSpPr>
          <p:cNvPr id="14" name="Text Box 14">
            <a:extLst>
              <a:ext uri="{FF2B5EF4-FFF2-40B4-BE49-F238E27FC236}">
                <a16:creationId xmlns:a16="http://schemas.microsoft.com/office/drawing/2014/main" id="{C4F1B620-90FF-47D0-B3A2-E36F6427E5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4034" y="1540802"/>
            <a:ext cx="5817937" cy="375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lnSpc>
                <a:spcPct val="55000"/>
              </a:lnSpc>
              <a:spcBef>
                <a:spcPct val="50000"/>
              </a:spcBef>
            </a:pP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Chọn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ý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đúng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nhất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: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A72C305-47EF-43F3-A9A6-F2C65F6A7C6E}"/>
              </a:ext>
            </a:extLst>
          </p:cNvPr>
          <p:cNvSpPr/>
          <p:nvPr/>
        </p:nvSpPr>
        <p:spPr>
          <a:xfrm>
            <a:off x="1411486" y="4689509"/>
            <a:ext cx="690269" cy="540917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80AC937-1EA3-4707-B9D8-B7E3AD6FF95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06" t="18323" r="43222" b="44341"/>
          <a:stretch/>
        </p:blipFill>
        <p:spPr>
          <a:xfrm>
            <a:off x="8617520" y="1067933"/>
            <a:ext cx="2749383" cy="4336434"/>
          </a:xfrm>
          <a:prstGeom prst="rect">
            <a:avLst/>
          </a:prstGeom>
        </p:spPr>
      </p:pic>
      <p:sp>
        <p:nvSpPr>
          <p:cNvPr id="20" name="Cloud 19">
            <a:extLst>
              <a:ext uri="{FF2B5EF4-FFF2-40B4-BE49-F238E27FC236}">
                <a16:creationId xmlns:a16="http://schemas.microsoft.com/office/drawing/2014/main" id="{91B0189B-5767-4178-ACD9-0633FD5EE1EC}"/>
              </a:ext>
            </a:extLst>
          </p:cNvPr>
          <p:cNvSpPr/>
          <p:nvPr/>
        </p:nvSpPr>
        <p:spPr>
          <a:xfrm>
            <a:off x="4038335" y="16965"/>
            <a:ext cx="5015168" cy="1562482"/>
          </a:xfrm>
          <a:prstGeom prst="cloud">
            <a:avLst/>
          </a:prstGeom>
          <a:solidFill>
            <a:srgbClr val="7030A0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Trò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chơi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:</a:t>
            </a:r>
          </a:p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Chung </a:t>
            </a:r>
            <a:r>
              <a:rPr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sức</a:t>
            </a:r>
            <a:endParaRPr lang="vi-VN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997712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6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2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3" grpId="0"/>
      <p:bldP spid="24" grpId="0"/>
      <p:bldP spid="25" grpId="0" build="allAtOnce"/>
      <p:bldP spid="14" grpId="0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E561FEE-E2B9-481F-8A93-4216FBC31E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65"/>
            <a:ext cx="12240138" cy="6438371"/>
          </a:xfrm>
          <a:prstGeom prst="rect">
            <a:avLst/>
          </a:prstGeom>
        </p:spPr>
      </p:pic>
      <p:sp>
        <p:nvSpPr>
          <p:cNvPr id="18" name="Text Box 9">
            <a:extLst>
              <a:ext uri="{FF2B5EF4-FFF2-40B4-BE49-F238E27FC236}">
                <a16:creationId xmlns:a16="http://schemas.microsoft.com/office/drawing/2014/main" id="{82D14F4D-ECA6-48FA-86EF-3B71DA06F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115" y="1797318"/>
            <a:ext cx="4801484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endParaRPr lang="en-US" sz="2800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22" name="Text Box 14">
            <a:extLst>
              <a:ext uri="{FF2B5EF4-FFF2-40B4-BE49-F238E27FC236}">
                <a16:creationId xmlns:a16="http://schemas.microsoft.com/office/drawing/2014/main" id="{6ADF3D78-F4D5-4701-8139-6253EDC03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1063" y="1729154"/>
            <a:ext cx="7383439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Nêu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những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nét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viết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tạo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thành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chữ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b="1" dirty="0">
                <a:solidFill>
                  <a:srgbClr val="C00000"/>
                </a:solidFill>
                <a:latin typeface="HP001 4 hàng" panose="020B0603050302020204" pitchFamily="34" charset="0"/>
              </a:rPr>
              <a:t>Y</a:t>
            </a:r>
            <a:r>
              <a:rPr lang="en-US" sz="2800" b="1" dirty="0">
                <a:solidFill>
                  <a:srgbClr val="FF0000"/>
                </a:solidFill>
                <a:latin typeface="HP001 4 hàng" panose="020B0603050302020204" pitchFamily="34" charset="0"/>
              </a:rPr>
              <a:t>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23" name="Text Box 17">
            <a:extLst>
              <a:ext uri="{FF2B5EF4-FFF2-40B4-BE49-F238E27FC236}">
                <a16:creationId xmlns:a16="http://schemas.microsoft.com/office/drawing/2014/main" id="{AEE37DDA-4591-4C16-87A0-668E4E898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4507" y="2737942"/>
            <a:ext cx="750738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Chữ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P001 4 hàng" panose="020B0603050302020204" pitchFamily="34" charset="0"/>
              </a:rPr>
              <a:t>Y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gồm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có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2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nét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:</a:t>
            </a:r>
          </a:p>
          <a:p>
            <a:pPr marL="457200" indent="-457200">
              <a:spcBef>
                <a:spcPct val="50000"/>
              </a:spcBef>
              <a:buFontTx/>
              <a:buChar char="-"/>
            </a:pP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Nét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1: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Nét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móc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2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đầu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giống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chữ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P001 4 hàng" panose="020B0603050302020204" pitchFamily="34" charset="0"/>
              </a:rPr>
              <a:t>U</a:t>
            </a:r>
          </a:p>
          <a:p>
            <a:pPr marL="457200" indent="-457200">
              <a:spcBef>
                <a:spcPct val="50000"/>
              </a:spcBef>
              <a:buFontTx/>
              <a:buChar char="-"/>
            </a:pP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Nét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2: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nét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khuyết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ngược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447AE7C-265A-4D85-B48D-996764EA4B5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06" t="18323" r="43222" b="44341"/>
          <a:stretch/>
        </p:blipFill>
        <p:spPr>
          <a:xfrm>
            <a:off x="8698932" y="1067933"/>
            <a:ext cx="2749383" cy="4336434"/>
          </a:xfrm>
          <a:prstGeom prst="rect">
            <a:avLst/>
          </a:prstGeom>
        </p:spPr>
      </p:pic>
      <p:sp>
        <p:nvSpPr>
          <p:cNvPr id="11" name="Cloud 10">
            <a:extLst>
              <a:ext uri="{FF2B5EF4-FFF2-40B4-BE49-F238E27FC236}">
                <a16:creationId xmlns:a16="http://schemas.microsoft.com/office/drawing/2014/main" id="{4E6AFFC2-1E05-4F95-88DE-053C398F6FE0}"/>
              </a:ext>
            </a:extLst>
          </p:cNvPr>
          <p:cNvSpPr/>
          <p:nvPr/>
        </p:nvSpPr>
        <p:spPr>
          <a:xfrm>
            <a:off x="3588416" y="0"/>
            <a:ext cx="5015168" cy="1562482"/>
          </a:xfrm>
          <a:prstGeom prst="cloud">
            <a:avLst/>
          </a:prstGeom>
          <a:solidFill>
            <a:srgbClr val="7030A0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Trò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chơi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:</a:t>
            </a:r>
          </a:p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Chung </a:t>
            </a:r>
            <a:r>
              <a:rPr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sức</a:t>
            </a:r>
            <a:endParaRPr lang="vi-VN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974965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9AB4484-BA91-4663-AFFF-F5DEBB8540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42364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CC8B8A3-54EF-4F11-A397-3EFD79DB9A66}"/>
              </a:ext>
            </a:extLst>
          </p:cNvPr>
          <p:cNvSpPr/>
          <p:nvPr/>
        </p:nvSpPr>
        <p:spPr>
          <a:xfrm>
            <a:off x="650225" y="348016"/>
            <a:ext cx="7656163" cy="749798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Hướng</a:t>
            </a:r>
            <a:r>
              <a:rPr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dẫn</a:t>
            </a:r>
            <a:r>
              <a:rPr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viết</a:t>
            </a:r>
            <a:r>
              <a:rPr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: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8 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li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HƯỚNG-DẪN-VIẾT-CHỮ-HOA-Y-CỠ-CHỮ-5-Ô-LY">
            <a:hlinkClick r:id="" action="ppaction://media"/>
            <a:extLst>
              <a:ext uri="{FF2B5EF4-FFF2-40B4-BE49-F238E27FC236}">
                <a16:creationId xmlns:a16="http://schemas.microsoft.com/office/drawing/2014/main" id="{11B3539D-D509-484C-8A78-F425216EADC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contrast="40000"/>
          </a:blip>
          <a:srcRect l="34318" t="21842" r="35909" b="11919"/>
          <a:stretch>
            <a:fillRect/>
          </a:stretch>
        </p:blipFill>
        <p:spPr>
          <a:xfrm>
            <a:off x="4658023" y="1264897"/>
            <a:ext cx="3829166" cy="4792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3613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57A428F-25E3-4BB1-A1A4-B17D0D05F7FD}"/>
              </a:ext>
            </a:extLst>
          </p:cNvPr>
          <p:cNvSpPr txBox="1"/>
          <p:nvPr/>
        </p:nvSpPr>
        <p:spPr>
          <a:xfrm>
            <a:off x="5186347" y="1833641"/>
            <a:ext cx="4249241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chemeClr val="bg1"/>
                </a:solidFill>
                <a:latin typeface="UTM Avo" panose="02040603050506020204" pitchFamily="18" charset="0"/>
              </a:rPr>
              <a:t>THỰC HÀNH </a:t>
            </a:r>
          </a:p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chemeClr val="bg1"/>
                </a:solidFill>
                <a:latin typeface="UTM Avo" panose="02040603050506020204" pitchFamily="18" charset="0"/>
              </a:rPr>
              <a:t>VIẾT VỞ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68D343-D2CD-42CB-BBCE-2B5329F7D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6" y="-1"/>
            <a:ext cx="12149154" cy="6371283"/>
          </a:xfrm>
          <a:prstGeom prst="rect">
            <a:avLst/>
          </a:prstGeom>
        </p:spPr>
      </p:pic>
      <p:sp>
        <p:nvSpPr>
          <p:cNvPr id="5" name="Cloud 4">
            <a:extLst>
              <a:ext uri="{FF2B5EF4-FFF2-40B4-BE49-F238E27FC236}">
                <a16:creationId xmlns:a16="http://schemas.microsoft.com/office/drawing/2014/main" id="{96D38C18-0552-49CB-93B1-04E78D59B92E}"/>
              </a:ext>
            </a:extLst>
          </p:cNvPr>
          <p:cNvSpPr/>
          <p:nvPr/>
        </p:nvSpPr>
        <p:spPr>
          <a:xfrm>
            <a:off x="2777835" y="509733"/>
            <a:ext cx="6679176" cy="2647816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THỰC HÀNH VIẾT VỞ</a:t>
            </a:r>
            <a:endParaRPr lang="vi-VN" sz="5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F3F26A-472A-4FA5-8AE6-345FDDB3D2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100" y="2948058"/>
            <a:ext cx="4429733" cy="287240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E34C286-290B-426C-BE08-403480D67A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412" y="3241261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173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9C951721-6BA4-407C-9DF4-30BE5BF3CF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688" y="0"/>
            <a:ext cx="12223688" cy="640756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C1E9659-F298-426B-94CB-A3634575FF63}"/>
              </a:ext>
            </a:extLst>
          </p:cNvPr>
          <p:cNvSpPr txBox="1"/>
          <p:nvPr/>
        </p:nvSpPr>
        <p:spPr>
          <a:xfrm>
            <a:off x="7339209" y="4469087"/>
            <a:ext cx="3604809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b="1" dirty="0">
                <a:solidFill>
                  <a:srgbClr val="FFFF99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800" dirty="0" err="1">
                <a:solidFill>
                  <a:srgbClr val="FFFF99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rgbClr val="FFFF99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: </a:t>
            </a:r>
            <a:r>
              <a:rPr lang="en-US" sz="2800" b="1" dirty="0">
                <a:solidFill>
                  <a:srgbClr val="FFFF00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Times New Roman" panose="02020603050405020304" pitchFamily="18" charset="0"/>
              </a:rPr>
              <a:t>b, l, h</a:t>
            </a:r>
            <a:endParaRPr lang="vi-VN" sz="2800" b="1" dirty="0">
              <a:solidFill>
                <a:srgbClr val="FFFF00"/>
              </a:solidFill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1A93AB-C464-4C69-A922-67FB2E475127}"/>
              </a:ext>
            </a:extLst>
          </p:cNvPr>
          <p:cNvSpPr txBox="1"/>
          <p:nvPr/>
        </p:nvSpPr>
        <p:spPr>
          <a:xfrm>
            <a:off x="1635667" y="3742630"/>
            <a:ext cx="9724710" cy="616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00" dirty="0">
                <a:solidFill>
                  <a:srgbClr val="FFFF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600" dirty="0" err="1">
                <a:solidFill>
                  <a:srgbClr val="FFFF99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Khoảng</a:t>
            </a:r>
            <a:r>
              <a:rPr lang="en-US" sz="2600" dirty="0">
                <a:solidFill>
                  <a:srgbClr val="FFFF99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FF99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lang="en-US" sz="2600" dirty="0">
                <a:solidFill>
                  <a:srgbClr val="FFFF99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FF99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lang="en-US" sz="2600" dirty="0">
                <a:solidFill>
                  <a:srgbClr val="FFFF99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FF99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lang="en-US" sz="2600" dirty="0">
                <a:solidFill>
                  <a:srgbClr val="FFFF99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FF99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600" dirty="0">
                <a:solidFill>
                  <a:srgbClr val="FFFF99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FF99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lang="en-US" sz="2600" dirty="0">
                <a:solidFill>
                  <a:srgbClr val="FFFF99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FF99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lang="en-US" sz="2600" dirty="0">
                <a:solidFill>
                  <a:srgbClr val="FFFF99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FF99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lang="en-US" sz="2600" dirty="0">
                <a:solidFill>
                  <a:srgbClr val="FFFF99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solidFill>
                  <a:srgbClr val="FFFF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1 con </a:t>
            </a:r>
            <a:r>
              <a:rPr lang="en-US" sz="2600" dirty="0" err="1">
                <a:solidFill>
                  <a:srgbClr val="FFFF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600" dirty="0">
                <a:solidFill>
                  <a:srgbClr val="FFFF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o.</a:t>
            </a:r>
            <a:endParaRPr lang="vi-VN" sz="2600" dirty="0">
              <a:solidFill>
                <a:srgbClr val="FFFF00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07DCF9-EFED-4EC8-88BB-8AFA719A2898}"/>
              </a:ext>
            </a:extLst>
          </p:cNvPr>
          <p:cNvSpPr txBox="1"/>
          <p:nvPr/>
        </p:nvSpPr>
        <p:spPr>
          <a:xfrm>
            <a:off x="1494583" y="3052078"/>
            <a:ext cx="9034171" cy="757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1.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Khoảng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thế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AD1E2B-A988-4566-8EAD-409F43C7072F}"/>
              </a:ext>
            </a:extLst>
          </p:cNvPr>
          <p:cNvSpPr txBox="1"/>
          <p:nvPr/>
        </p:nvSpPr>
        <p:spPr>
          <a:xfrm>
            <a:off x="1494583" y="4227999"/>
            <a:ext cx="6697391" cy="820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2.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cao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2.5 li ?</a:t>
            </a:r>
            <a:endParaRPr lang="vi-VN" sz="2800" dirty="0">
              <a:solidFill>
                <a:schemeClr val="bg1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ounded Rectangle 13">
            <a:extLst>
              <a:ext uri="{FF2B5EF4-FFF2-40B4-BE49-F238E27FC236}">
                <a16:creationId xmlns:a16="http://schemas.microsoft.com/office/drawing/2014/main" id="{537BF02F-08BE-4079-A055-AC18BF70F3C7}"/>
              </a:ext>
            </a:extLst>
          </p:cNvPr>
          <p:cNvSpPr/>
          <p:nvPr/>
        </p:nvSpPr>
        <p:spPr>
          <a:xfrm>
            <a:off x="3129928" y="19750"/>
            <a:ext cx="5543607" cy="75013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b. </a:t>
            </a:r>
            <a:r>
              <a:rPr lang="en-US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Viết</a:t>
            </a:r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từ</a:t>
            </a:r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ứng</a:t>
            </a:r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dụng</a:t>
            </a:r>
            <a:endParaRPr lang="en-US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F047AE2-B75E-412F-9635-E33328E0C77C}"/>
              </a:ext>
            </a:extLst>
          </p:cNvPr>
          <p:cNvGrpSpPr/>
          <p:nvPr/>
        </p:nvGrpSpPr>
        <p:grpSpPr>
          <a:xfrm>
            <a:off x="2641811" y="732006"/>
            <a:ext cx="7749098" cy="2349839"/>
            <a:chOff x="500663" y="2278738"/>
            <a:chExt cx="7078274" cy="216743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C1BA14E-737B-4529-94FB-DFE51A2542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1" r="27106" b="67993"/>
            <a:stretch/>
          </p:blipFill>
          <p:spPr>
            <a:xfrm>
              <a:off x="500663" y="2278738"/>
              <a:ext cx="7078274" cy="216743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B8FFFC9-D14C-442F-B2FD-CBAB2DB1E318}"/>
                </a:ext>
              </a:extLst>
            </p:cNvPr>
            <p:cNvSpPr txBox="1"/>
            <p:nvPr/>
          </p:nvSpPr>
          <p:spPr>
            <a:xfrm>
              <a:off x="1269641" y="2529312"/>
              <a:ext cx="6181915" cy="596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Bẽn</a:t>
              </a:r>
              <a:r>
                <a:rPr lang="en-US" sz="36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lẽn</a:t>
              </a:r>
              <a:endParaRPr lang="en-US" sz="3600" b="1" dirty="0">
                <a:solidFill>
                  <a:srgbClr val="FF0000"/>
                </a:solidFill>
                <a:latin typeface="HP001 4 hàng" panose="020B0603050302020204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BB7058E-11FB-4D81-9DF4-6D29C1116E8C}"/>
                </a:ext>
              </a:extLst>
            </p:cNvPr>
            <p:cNvSpPr txBox="1"/>
            <p:nvPr/>
          </p:nvSpPr>
          <p:spPr>
            <a:xfrm>
              <a:off x="1269640" y="3203422"/>
              <a:ext cx="6181915" cy="596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Cẩn</a:t>
              </a:r>
              <a:r>
                <a:rPr lang="en-US" sz="36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thận</a:t>
              </a:r>
              <a:endParaRPr lang="en-US" sz="3600" b="1" dirty="0">
                <a:solidFill>
                  <a:srgbClr val="FF0000"/>
                </a:solidFill>
                <a:latin typeface="HP001 4 hàng" panose="020B0603050302020204" pitchFamily="34" charset="0"/>
              </a:endParaRPr>
            </a:p>
          </p:txBody>
        </p:sp>
      </p:grpSp>
      <p:sp>
        <p:nvSpPr>
          <p:cNvPr id="22" name="Cloud 21">
            <a:extLst>
              <a:ext uri="{FF2B5EF4-FFF2-40B4-BE49-F238E27FC236}">
                <a16:creationId xmlns:a16="http://schemas.microsoft.com/office/drawing/2014/main" id="{58989BE5-C03A-4883-897E-C9DD093E0067}"/>
              </a:ext>
            </a:extLst>
          </p:cNvPr>
          <p:cNvSpPr/>
          <p:nvPr/>
        </p:nvSpPr>
        <p:spPr>
          <a:xfrm>
            <a:off x="7616421" y="849963"/>
            <a:ext cx="3050387" cy="1541330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Nhận</a:t>
            </a: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xét</a:t>
            </a:r>
            <a:endParaRPr lang="vi-VN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CED2904-E4D8-492B-9141-685CC121C590}"/>
              </a:ext>
            </a:extLst>
          </p:cNvPr>
          <p:cNvSpPr txBox="1"/>
          <p:nvPr/>
        </p:nvSpPr>
        <p:spPr>
          <a:xfrm>
            <a:off x="2379673" y="4907703"/>
            <a:ext cx="6697391" cy="820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3.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cao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1.5 li ?</a:t>
            </a:r>
            <a:endParaRPr lang="vi-VN" sz="2800" dirty="0">
              <a:solidFill>
                <a:schemeClr val="bg1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461B0C3-2503-4FCC-8F61-65619A69B507}"/>
              </a:ext>
            </a:extLst>
          </p:cNvPr>
          <p:cNvSpPr txBox="1"/>
          <p:nvPr/>
        </p:nvSpPr>
        <p:spPr>
          <a:xfrm>
            <a:off x="8208137" y="5151341"/>
            <a:ext cx="3604809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b="1" dirty="0">
                <a:solidFill>
                  <a:srgbClr val="FFFF99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800" dirty="0" err="1">
                <a:solidFill>
                  <a:srgbClr val="FFFF99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rgbClr val="FFFF99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:  </a:t>
            </a:r>
            <a:r>
              <a:rPr lang="en-US" sz="2800" b="1" dirty="0">
                <a:solidFill>
                  <a:srgbClr val="FFFF00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Times New Roman" panose="02020603050405020304" pitchFamily="18" charset="0"/>
              </a:rPr>
              <a:t>t</a:t>
            </a:r>
            <a:endParaRPr lang="vi-VN" sz="2800" b="1" dirty="0">
              <a:solidFill>
                <a:srgbClr val="FFFF00"/>
              </a:solidFill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760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7" grpId="0"/>
      <p:bldP spid="18" grpId="0" animBg="1"/>
      <p:bldP spid="22" grpId="0" animBg="1"/>
      <p:bldP spid="25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9C951721-6BA4-407C-9DF4-30BE5BF3CF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688" y="0"/>
            <a:ext cx="12223688" cy="640756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C1E9659-F298-426B-94CB-A3634575FF63}"/>
              </a:ext>
            </a:extLst>
          </p:cNvPr>
          <p:cNvSpPr txBox="1"/>
          <p:nvPr/>
        </p:nvSpPr>
        <p:spPr>
          <a:xfrm>
            <a:off x="5436485" y="5495007"/>
            <a:ext cx="3604809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b="1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Times New Roman" panose="02020603050405020304" pitchFamily="18" charset="0"/>
              </a:rPr>
              <a:t>b, l, h, y</a:t>
            </a:r>
            <a:endParaRPr lang="vi-VN" sz="2800" b="1" dirty="0">
              <a:solidFill>
                <a:srgbClr val="FF0000"/>
              </a:solidFill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D6586B-4A7A-423E-8B14-2DA1B7EC9154}"/>
              </a:ext>
            </a:extLst>
          </p:cNvPr>
          <p:cNvSpPr txBox="1"/>
          <p:nvPr/>
        </p:nvSpPr>
        <p:spPr>
          <a:xfrm>
            <a:off x="6716116" y="2938315"/>
            <a:ext cx="305038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Chữ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Y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.</a:t>
            </a:r>
            <a:endParaRPr lang="vi-VN" sz="2800" dirty="0">
              <a:solidFill>
                <a:srgbClr val="FF0000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1A93AB-C464-4C69-A922-67FB2E475127}"/>
              </a:ext>
            </a:extLst>
          </p:cNvPr>
          <p:cNvSpPr txBox="1"/>
          <p:nvPr/>
        </p:nvSpPr>
        <p:spPr>
          <a:xfrm>
            <a:off x="1376660" y="4202395"/>
            <a:ext cx="9724710" cy="616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Khoảng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1 con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o.</a:t>
            </a:r>
            <a:endParaRPr lang="vi-VN" sz="2600" dirty="0">
              <a:solidFill>
                <a:srgbClr val="FF0000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517877-C17E-42A2-B7AA-4EDA5977FE38}"/>
              </a:ext>
            </a:extLst>
          </p:cNvPr>
          <p:cNvSpPr txBox="1"/>
          <p:nvPr/>
        </p:nvSpPr>
        <p:spPr>
          <a:xfrm>
            <a:off x="1494585" y="2777052"/>
            <a:ext cx="594416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1.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được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viết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hoa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 </a:t>
            </a:r>
          </a:p>
          <a:p>
            <a:endParaRPr lang="en-US" sz="2600" dirty="0">
              <a:solidFill>
                <a:srgbClr val="FFFF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07DCF9-EFED-4EC8-88BB-8AFA719A2898}"/>
              </a:ext>
            </a:extLst>
          </p:cNvPr>
          <p:cNvSpPr txBox="1"/>
          <p:nvPr/>
        </p:nvSpPr>
        <p:spPr>
          <a:xfrm>
            <a:off x="1494585" y="3493807"/>
            <a:ext cx="9034171" cy="757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2.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Khoảng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thế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AD1E2B-A988-4566-8EAD-409F43C7072F}"/>
              </a:ext>
            </a:extLst>
          </p:cNvPr>
          <p:cNvSpPr txBox="1"/>
          <p:nvPr/>
        </p:nvSpPr>
        <p:spPr>
          <a:xfrm>
            <a:off x="2361096" y="4674846"/>
            <a:ext cx="6697391" cy="820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3.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cao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2.5 li ?</a:t>
            </a:r>
            <a:endParaRPr lang="vi-VN" sz="2800" dirty="0">
              <a:solidFill>
                <a:schemeClr val="bg1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ounded Rectangle 13">
            <a:extLst>
              <a:ext uri="{FF2B5EF4-FFF2-40B4-BE49-F238E27FC236}">
                <a16:creationId xmlns:a16="http://schemas.microsoft.com/office/drawing/2014/main" id="{537BF02F-08BE-4079-A055-AC18BF70F3C7}"/>
              </a:ext>
            </a:extLst>
          </p:cNvPr>
          <p:cNvSpPr/>
          <p:nvPr/>
        </p:nvSpPr>
        <p:spPr>
          <a:xfrm>
            <a:off x="3129928" y="19750"/>
            <a:ext cx="5543607" cy="75013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c. </a:t>
            </a:r>
            <a:r>
              <a:rPr lang="en-US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Viết</a:t>
            </a:r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ứng</a:t>
            </a:r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dụng</a:t>
            </a:r>
            <a:endParaRPr lang="en-US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CF4B4BF-94E3-48CB-8309-ADFF69958983}"/>
              </a:ext>
            </a:extLst>
          </p:cNvPr>
          <p:cNvGrpSpPr/>
          <p:nvPr/>
        </p:nvGrpSpPr>
        <p:grpSpPr>
          <a:xfrm>
            <a:off x="1690255" y="769885"/>
            <a:ext cx="9628908" cy="1954822"/>
            <a:chOff x="473326" y="2100617"/>
            <a:chExt cx="6843730" cy="1249801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93F18A2-CE43-429D-9428-25BA004775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1" r="27106" b="78302"/>
            <a:stretch/>
          </p:blipFill>
          <p:spPr>
            <a:xfrm>
              <a:off x="473326" y="2100617"/>
              <a:ext cx="6020648" cy="1249801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10B479D-AC42-4D1F-9CB5-7420D6B00F76}"/>
                </a:ext>
              </a:extLst>
            </p:cNvPr>
            <p:cNvSpPr txBox="1"/>
            <p:nvPr/>
          </p:nvSpPr>
          <p:spPr>
            <a:xfrm>
              <a:off x="1135141" y="2319795"/>
              <a:ext cx="6181915" cy="4901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44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Yêu</a:t>
              </a:r>
              <a:r>
                <a:rPr lang="en-US" sz="44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</a:t>
              </a:r>
              <a:r>
                <a:rPr lang="en-US" sz="44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trẻ</a:t>
              </a:r>
              <a:r>
                <a:rPr lang="en-US" sz="44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, </a:t>
              </a:r>
              <a:r>
                <a:rPr lang="en-US" sz="44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trẻ</a:t>
              </a:r>
              <a:r>
                <a:rPr lang="en-US" sz="44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</a:t>
              </a:r>
              <a:r>
                <a:rPr lang="en-US" sz="44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đến</a:t>
              </a:r>
              <a:r>
                <a:rPr lang="en-US" sz="44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</a:t>
              </a:r>
              <a:r>
                <a:rPr lang="en-US" sz="44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nhà</a:t>
              </a:r>
              <a:endParaRPr lang="en-US" sz="4400" b="1" dirty="0">
                <a:solidFill>
                  <a:srgbClr val="FF0000"/>
                </a:solidFill>
                <a:latin typeface="HP001 4 hàng" panose="020B0603050302020204" pitchFamily="34" charset="0"/>
              </a:endParaRPr>
            </a:p>
          </p:txBody>
        </p:sp>
      </p:grpSp>
      <p:sp>
        <p:nvSpPr>
          <p:cNvPr id="22" name="Cloud 21">
            <a:extLst>
              <a:ext uri="{FF2B5EF4-FFF2-40B4-BE49-F238E27FC236}">
                <a16:creationId xmlns:a16="http://schemas.microsoft.com/office/drawing/2014/main" id="{58989BE5-C03A-4883-897E-C9DD093E0067}"/>
              </a:ext>
            </a:extLst>
          </p:cNvPr>
          <p:cNvSpPr/>
          <p:nvPr/>
        </p:nvSpPr>
        <p:spPr>
          <a:xfrm>
            <a:off x="8502815" y="607470"/>
            <a:ext cx="3050387" cy="1541330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Nhận</a:t>
            </a: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xét</a:t>
            </a:r>
            <a:endParaRPr lang="vi-VN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8314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57A428F-25E3-4BB1-A1A4-B17D0D05F7FD}"/>
              </a:ext>
            </a:extLst>
          </p:cNvPr>
          <p:cNvSpPr txBox="1"/>
          <p:nvPr/>
        </p:nvSpPr>
        <p:spPr>
          <a:xfrm>
            <a:off x="5186347" y="1833641"/>
            <a:ext cx="4249241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chemeClr val="bg1"/>
                </a:solidFill>
                <a:latin typeface="UTM Avo" panose="02040603050506020204" pitchFamily="18" charset="0"/>
              </a:rPr>
              <a:t>THỰC HÀNH </a:t>
            </a:r>
          </a:p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chemeClr val="bg1"/>
                </a:solidFill>
                <a:latin typeface="UTM Avo" panose="02040603050506020204" pitchFamily="18" charset="0"/>
              </a:rPr>
              <a:t>VIẾT VỞ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68D343-D2CD-42CB-BBCE-2B5329F7D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6" y="-1"/>
            <a:ext cx="12149154" cy="6371283"/>
          </a:xfrm>
          <a:prstGeom prst="rect">
            <a:avLst/>
          </a:prstGeom>
        </p:spPr>
      </p:pic>
      <p:sp>
        <p:nvSpPr>
          <p:cNvPr id="5" name="Cloud 4">
            <a:extLst>
              <a:ext uri="{FF2B5EF4-FFF2-40B4-BE49-F238E27FC236}">
                <a16:creationId xmlns:a16="http://schemas.microsoft.com/office/drawing/2014/main" id="{96D38C18-0552-49CB-93B1-04E78D59B92E}"/>
              </a:ext>
            </a:extLst>
          </p:cNvPr>
          <p:cNvSpPr/>
          <p:nvPr/>
        </p:nvSpPr>
        <p:spPr>
          <a:xfrm>
            <a:off x="2777835" y="509733"/>
            <a:ext cx="6679176" cy="2647816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THỰC HÀNH VIẾT VỞ</a:t>
            </a:r>
            <a:endParaRPr lang="vi-VN" sz="5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F3F26A-472A-4FA5-8AE6-345FDDB3D2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886" y="2614113"/>
            <a:ext cx="4666578" cy="30259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5F4B64-2AEC-42D8-808C-1022C656E7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412" y="3241261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67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328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2136</TotalTime>
  <Words>395</Words>
  <Application>Microsoft Office PowerPoint</Application>
  <PresentationFormat>Widescreen</PresentationFormat>
  <Paragraphs>70</Paragraphs>
  <Slides>14</Slides>
  <Notes>8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HP001 4 hàng</vt:lpstr>
      <vt:lpstr>Times New Roman</vt:lpstr>
      <vt:lpstr>UTM Avo</vt:lpstr>
      <vt:lpstr>HOC10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75</cp:revision>
  <dcterms:created xsi:type="dcterms:W3CDTF">2021-11-01T08:16:43Z</dcterms:created>
  <dcterms:modified xsi:type="dcterms:W3CDTF">2022-04-27T11:19:55Z</dcterms:modified>
</cp:coreProperties>
</file>