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3" r:id="rId2"/>
    <p:sldId id="275" r:id="rId3"/>
    <p:sldId id="259" r:id="rId4"/>
    <p:sldId id="260" r:id="rId5"/>
    <p:sldId id="261" r:id="rId6"/>
    <p:sldId id="273" r:id="rId7"/>
    <p:sldId id="262" r:id="rId8"/>
    <p:sldId id="263" r:id="rId9"/>
    <p:sldId id="264" r:id="rId10"/>
    <p:sldId id="265" r:id="rId11"/>
    <p:sldId id="274" r:id="rId12"/>
    <p:sldId id="267" r:id="rId13"/>
    <p:sldId id="268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E0030-22FE-48CE-9B2E-B5560CAB0E2F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EFBAF-117F-447C-AA19-7FA22A8E9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327CE-9C48-42EC-A174-D90BEA2C18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521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773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6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7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877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31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1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169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28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1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4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839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65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24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72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74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92A4-C182-4112-B3FA-4E19D0151B70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4F29E-1642-4BC4-B05E-4C05C8241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7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2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8.JPG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4.wav"/><Relationship Id="rId7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audio" Target="../media/audio1.wav"/><Relationship Id="rId10" Type="http://schemas.openxmlformats.org/officeDocument/2006/relationships/image" Target="../media/image21.png"/><Relationship Id="rId4" Type="http://schemas.openxmlformats.org/officeDocument/2006/relationships/audio" Target="../media/audio2.wav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760301" y="1648607"/>
            <a:ext cx="4671472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Ôn 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loud 23"/>
          <p:cNvSpPr/>
          <p:nvPr/>
        </p:nvSpPr>
        <p:spPr>
          <a:xfrm>
            <a:off x="3116722" y="123464"/>
            <a:ext cx="7747719" cy="1542916"/>
          </a:xfrm>
          <a:prstGeom prst="cloud">
            <a:avLst/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00853" y="296815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TRÒ CHƠI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67098" y="2115934"/>
            <a:ext cx="947057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NHANH HƠN</a:t>
            </a:r>
            <a:endParaRPr kumimoji="0" lang="vi-VN" sz="8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4949" y="4161214"/>
            <a:ext cx="116523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GV cho HS thi nhau kể các tiếng, từ có </a:t>
            </a:r>
            <a:r>
              <a:rPr lang="vi-VN" sz="3200">
                <a:solidFill>
                  <a:prstClr val="black"/>
                </a:solidFill>
                <a:latin typeface="UTM Avo" panose="02040603050506020204" pitchFamily="18" charset="0"/>
              </a:rPr>
              <a:t>các </a:t>
            </a:r>
            <a:r>
              <a:rPr lang="en-US" sz="3200">
                <a:solidFill>
                  <a:prstClr val="black"/>
                </a:solidFill>
                <a:latin typeface="UTM Avo" panose="02040603050506020204" pitchFamily="18" charset="0"/>
              </a:rPr>
              <a:t>âm o, ô, ơ, d, đ, e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- </a:t>
            </a:r>
            <a:r>
              <a:rPr lang="vi-VN" sz="3200" dirty="0">
                <a:solidFill>
                  <a:prstClr val="black"/>
                </a:solidFill>
                <a:latin typeface="UTM Avo" panose="02040603050506020204" pitchFamily="18" charset="0"/>
              </a:rPr>
              <a:t>HS nào kể được nhiều nhất, đúng nhất là người chiến thắng. 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28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8984" y="1195654"/>
            <a:ext cx="1338073" cy="191483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10737668" y="1169476"/>
            <a:ext cx="1316778" cy="1403176"/>
            <a:chOff x="5337376" y="3832625"/>
            <a:chExt cx="1864191" cy="1403213"/>
          </a:xfrm>
        </p:grpSpPr>
        <p:sp>
          <p:nvSpPr>
            <p:cNvPr id="30" name="Freeform: Shape 26">
              <a:extLst>
                <a:ext uri="{FF2B5EF4-FFF2-40B4-BE49-F238E27FC236}">
                  <a16:creationId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1" name="Freeform: Shape 27">
              <a:extLst>
                <a:ext uri="{FF2B5EF4-FFF2-40B4-BE49-F238E27FC236}">
                  <a16:creationId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2" name="Freeform: Shape 28">
              <a:extLst>
                <a:ext uri="{FF2B5EF4-FFF2-40B4-BE49-F238E27FC236}">
                  <a16:creationId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3" name="Freeform: Shape 29">
              <a:extLst>
                <a:ext uri="{FF2B5EF4-FFF2-40B4-BE49-F238E27FC236}">
                  <a16:creationId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4" name="Freeform: Shape 30">
              <a:extLst>
                <a:ext uri="{FF2B5EF4-FFF2-40B4-BE49-F238E27FC236}">
                  <a16:creationId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5" name="Freeform: Shape 31">
              <a:extLst>
                <a:ext uri="{FF2B5EF4-FFF2-40B4-BE49-F238E27FC236}">
                  <a16:creationId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6" name="Freeform: Shape 32">
              <a:extLst>
                <a:ext uri="{FF2B5EF4-FFF2-40B4-BE49-F238E27FC236}">
                  <a16:creationId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7" name="Freeform: Shape 33">
              <a:extLst>
                <a:ext uri="{FF2B5EF4-FFF2-40B4-BE49-F238E27FC236}">
                  <a16:creationId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8" name="Freeform: Shape 34">
              <a:extLst>
                <a:ext uri="{FF2B5EF4-FFF2-40B4-BE49-F238E27FC236}">
                  <a16:creationId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39" name="Freeform: Shape 35">
              <a:extLst>
                <a:ext uri="{FF2B5EF4-FFF2-40B4-BE49-F238E27FC236}">
                  <a16:creationId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0" name="Freeform: Shape 36">
              <a:extLst>
                <a:ext uri="{FF2B5EF4-FFF2-40B4-BE49-F238E27FC236}">
                  <a16:creationId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1" name="Freeform: Shape 37">
              <a:extLst>
                <a:ext uri="{FF2B5EF4-FFF2-40B4-BE49-F238E27FC236}">
                  <a16:creationId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2" name="Freeform: Shape 38">
              <a:extLst>
                <a:ext uri="{FF2B5EF4-FFF2-40B4-BE49-F238E27FC236}">
                  <a16:creationId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3" name="Freeform: Shape 39">
              <a:extLst>
                <a:ext uri="{FF2B5EF4-FFF2-40B4-BE49-F238E27FC236}">
                  <a16:creationId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4" name="Freeform: Shape 40">
              <a:extLst>
                <a:ext uri="{FF2B5EF4-FFF2-40B4-BE49-F238E27FC236}">
                  <a16:creationId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5" name="Freeform: Shape 41">
              <a:extLst>
                <a:ext uri="{FF2B5EF4-FFF2-40B4-BE49-F238E27FC236}">
                  <a16:creationId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6" name="Freeform: Shape 42">
              <a:extLst>
                <a:ext uri="{FF2B5EF4-FFF2-40B4-BE49-F238E27FC236}">
                  <a16:creationId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7" name="Freeform: Shape 43">
              <a:extLst>
                <a:ext uri="{FF2B5EF4-FFF2-40B4-BE49-F238E27FC236}">
                  <a16:creationId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8" name="Freeform: Shape 44">
              <a:extLst>
                <a:ext uri="{FF2B5EF4-FFF2-40B4-BE49-F238E27FC236}">
                  <a16:creationId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49" name="Freeform: Shape 45">
              <a:extLst>
                <a:ext uri="{FF2B5EF4-FFF2-40B4-BE49-F238E27FC236}">
                  <a16:creationId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0" name="Freeform: Shape 46">
              <a:extLst>
                <a:ext uri="{FF2B5EF4-FFF2-40B4-BE49-F238E27FC236}">
                  <a16:creationId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1" name="Freeform: Shape 47">
              <a:extLst>
                <a:ext uri="{FF2B5EF4-FFF2-40B4-BE49-F238E27FC236}">
                  <a16:creationId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2" name="Freeform: Shape 48">
              <a:extLst>
                <a:ext uri="{FF2B5EF4-FFF2-40B4-BE49-F238E27FC236}">
                  <a16:creationId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3" name="Freeform: Shape 49">
              <a:extLst>
                <a:ext uri="{FF2B5EF4-FFF2-40B4-BE49-F238E27FC236}">
                  <a16:creationId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4" name="Freeform: Shape 50">
              <a:extLst>
                <a:ext uri="{FF2B5EF4-FFF2-40B4-BE49-F238E27FC236}">
                  <a16:creationId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5" name="Freeform: Shape 51">
              <a:extLst>
                <a:ext uri="{FF2B5EF4-FFF2-40B4-BE49-F238E27FC236}">
                  <a16:creationId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6" name="Freeform: Shape 52">
              <a:extLst>
                <a:ext uri="{FF2B5EF4-FFF2-40B4-BE49-F238E27FC236}">
                  <a16:creationId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7" name="Freeform: Shape 53">
              <a:extLst>
                <a:ext uri="{FF2B5EF4-FFF2-40B4-BE49-F238E27FC236}">
                  <a16:creationId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8" name="Freeform: Shape 54">
              <a:extLst>
                <a:ext uri="{FF2B5EF4-FFF2-40B4-BE49-F238E27FC236}">
                  <a16:creationId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59" name="Freeform: Shape 55">
              <a:extLst>
                <a:ext uri="{FF2B5EF4-FFF2-40B4-BE49-F238E27FC236}">
                  <a16:creationId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0" name="Freeform: Shape 56">
              <a:extLst>
                <a:ext uri="{FF2B5EF4-FFF2-40B4-BE49-F238E27FC236}">
                  <a16:creationId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1" name="Freeform: Shape 57">
              <a:extLst>
                <a:ext uri="{FF2B5EF4-FFF2-40B4-BE49-F238E27FC236}">
                  <a16:creationId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2" name="Freeform: Shape 58">
              <a:extLst>
                <a:ext uri="{FF2B5EF4-FFF2-40B4-BE49-F238E27FC236}">
                  <a16:creationId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3" name="Freeform: Shape 59">
              <a:extLst>
                <a:ext uri="{FF2B5EF4-FFF2-40B4-BE49-F238E27FC236}">
                  <a16:creationId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4" name="Freeform: Shape 60">
              <a:extLst>
                <a:ext uri="{FF2B5EF4-FFF2-40B4-BE49-F238E27FC236}">
                  <a16:creationId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5" name="Freeform: Shape 61">
              <a:extLst>
                <a:ext uri="{FF2B5EF4-FFF2-40B4-BE49-F238E27FC236}">
                  <a16:creationId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6" name="Freeform: Shape 62">
              <a:extLst>
                <a:ext uri="{FF2B5EF4-FFF2-40B4-BE49-F238E27FC236}">
                  <a16:creationId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7" name="Freeform: Shape 63">
              <a:extLst>
                <a:ext uri="{FF2B5EF4-FFF2-40B4-BE49-F238E27FC236}">
                  <a16:creationId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8" name="Freeform: Shape 64">
              <a:extLst>
                <a:ext uri="{FF2B5EF4-FFF2-40B4-BE49-F238E27FC236}">
                  <a16:creationId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69" name="Freeform: Shape 65">
              <a:extLst>
                <a:ext uri="{FF2B5EF4-FFF2-40B4-BE49-F238E27FC236}">
                  <a16:creationId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0" name="Freeform: Shape 66">
              <a:extLst>
                <a:ext uri="{FF2B5EF4-FFF2-40B4-BE49-F238E27FC236}">
                  <a16:creationId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  <p:sp>
          <p:nvSpPr>
            <p:cNvPr id="71" name="Freeform: Shape 67">
              <a:extLst>
                <a:ext uri="{FF2B5EF4-FFF2-40B4-BE49-F238E27FC236}">
                  <a16:creationId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914438">
                <a:defRPr/>
              </a:pPr>
              <a:endParaRPr lang="en-US">
                <a:solidFill>
                  <a:prstClr val="black"/>
                </a:solidFill>
                <a:latin typeface="Calibri" panose="020F0502020204030204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683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4.07407E-6 L 2.29167E-6 -0.02408 " pathEditMode="relative" rAng="0" ptsTypes="AA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4" y="1930400"/>
            <a:ext cx="102743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0" y="33274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co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31467" y="33401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23200" y="33401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44450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do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330267" y="4423833"/>
            <a:ext cx="15409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de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31467" y="44196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46400" y="4445000"/>
            <a:ext cx="1524000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da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823200" y="44450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31467" y="55626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55626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46400" y="5516033"/>
            <a:ext cx="1524000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đ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23200" y="55626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330267" y="5562600"/>
            <a:ext cx="15409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đe</a:t>
            </a:r>
            <a:endParaRPr lang="vi-VN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43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1" y="4881033"/>
            <a:ext cx="10579099" cy="193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2" y="177800"/>
            <a:ext cx="10274300" cy="485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4514848" y="15748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co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174315" y="15875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766048" y="15875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14848" y="26924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do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273115" y="2671233"/>
            <a:ext cx="15409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de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174315" y="26670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89248" y="2692400"/>
            <a:ext cx="1524000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da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766048" y="26924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d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74315" y="3810000"/>
            <a:ext cx="14901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đô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514848" y="3810000"/>
            <a:ext cx="152400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đo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89248" y="3763433"/>
            <a:ext cx="1524000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đ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66048" y="3810000"/>
            <a:ext cx="1405467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đơ</a:t>
            </a:r>
            <a:endParaRPr lang="vi-VN" sz="4800" b="1" dirty="0">
              <a:solidFill>
                <a:srgbClr val="00206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273115" y="3810000"/>
            <a:ext cx="1540933" cy="1016000"/>
          </a:xfrm>
          <a:prstGeom prst="rect">
            <a:avLst/>
          </a:prstGeom>
          <a:solidFill>
            <a:srgbClr val="FEE166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002060"/>
                </a:solidFill>
                <a:latin typeface="UTM Avo" panose="02040603050506020204" pitchFamily="18" charset="0"/>
              </a:rPr>
              <a:t>đe</a:t>
            </a:r>
            <a:endParaRPr lang="vi-VN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2458549" y="664475"/>
            <a:ext cx="583683" cy="42160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782391" y="664475"/>
            <a:ext cx="711200" cy="36673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149" y="381000"/>
            <a:ext cx="914400" cy="7050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5107" y="733241"/>
            <a:ext cx="627292" cy="5058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100796" y="1388631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UTM Avo" panose="02040603050506020204" pitchFamily="18" charset="0"/>
              </a:rPr>
              <a:t>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98043" y="1365514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>
                <a:solidFill>
                  <a:srgbClr val="00B050"/>
                </a:solidFill>
                <a:latin typeface="UTM Avo" panose="02040603050506020204" pitchFamily="18" charset="0"/>
              </a:rPr>
              <a:t>cà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67200" y="1388631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>
                <a:solidFill>
                  <a:srgbClr val="00B050"/>
                </a:solidFill>
                <a:latin typeface="UTM Avo" panose="02040603050506020204" pitchFamily="18" charset="0"/>
              </a:rPr>
              <a:t>cá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27397" y="3022601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UTM Avo" panose="02040603050506020204" pitchFamily="18" charset="0"/>
              </a:rPr>
              <a:t>cô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91664" y="465657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latin typeface="UTM Avo" panose="02040603050506020204" pitchFamily="18" charset="0"/>
              </a:rPr>
              <a:t>đo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30165" y="1388631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>
                <a:solidFill>
                  <a:srgbClr val="00B050"/>
                </a:solidFill>
                <a:latin typeface="UTM Avo" panose="02040603050506020204" pitchFamily="18" charset="0"/>
              </a:rPr>
              <a:t>cạ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12226" y="1388631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b="1">
                <a:solidFill>
                  <a:srgbClr val="00B050"/>
                </a:solidFill>
                <a:latin typeface="UTM Avo" panose="02040603050506020204" pitchFamily="18" charset="0"/>
              </a:rPr>
              <a:t>cả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26597" y="277638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cồ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26597" y="4410349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54557" y="277638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cố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8871" y="276840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cổ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16265" y="276840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</a:rPr>
              <a:t>cộ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75034" y="4410349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78871" y="4424404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6753" y="4424404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đọ</a:t>
            </a:r>
          </a:p>
        </p:txBody>
      </p:sp>
    </p:spTree>
    <p:extLst>
      <p:ext uri="{BB962C8B-B14F-4D97-AF65-F5344CB8AC3E}">
        <p14:creationId xmlns:p14="http://schemas.microsoft.com/office/powerpoint/2010/main" val="354237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15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04247" y="1269771"/>
            <a:ext cx="32266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1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" t="5108" r="8373" b="8602"/>
          <a:stretch/>
        </p:blipFill>
        <p:spPr bwMode="auto">
          <a:xfrm>
            <a:off x="-28944" y="431321"/>
            <a:ext cx="12220944" cy="478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00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498601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</a:rPr>
              <a:t>cờ đỏ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07200" y="1498599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rgbClr val="008A3E"/>
                </a:solidFill>
                <a:latin typeface="UTM Avo" panose="02040603050506020204" pitchFamily="18" charset="0"/>
              </a:rPr>
              <a:t>cố đô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4038601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</a:rPr>
              <a:t>đồ cổ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13600" y="4038601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>
                <a:solidFill>
                  <a:srgbClr val="0070C0"/>
                </a:solidFill>
                <a:latin typeface="UTM Avo" panose="02040603050506020204" pitchFamily="18" charset="0"/>
              </a:rPr>
              <a:t> đa</a:t>
            </a:r>
          </a:p>
        </p:txBody>
      </p:sp>
    </p:spTree>
    <p:extLst>
      <p:ext uri="{BB962C8B-B14F-4D97-AF65-F5344CB8AC3E}">
        <p14:creationId xmlns:p14="http://schemas.microsoft.com/office/powerpoint/2010/main" val="1032083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320"/>
            <a:ext cx="12208933" cy="642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53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5999"/>
            <a:ext cx="303106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94467"/>
            <a:ext cx="3132667" cy="265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2294467"/>
            <a:ext cx="2692400" cy="265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1" y="2294466"/>
            <a:ext cx="3213100" cy="265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loud Callout 1"/>
          <p:cNvSpPr/>
          <p:nvPr/>
        </p:nvSpPr>
        <p:spPr>
          <a:xfrm>
            <a:off x="406400" y="5509722"/>
            <a:ext cx="2052107" cy="1012655"/>
          </a:xfrm>
          <a:prstGeom prst="cloud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đá</a:t>
            </a:r>
            <a:endParaRPr lang="vi-VN" sz="4800" b="1" dirty="0">
              <a:solidFill>
                <a:schemeClr val="tx1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759200" y="5464346"/>
            <a:ext cx="2052107" cy="1012655"/>
          </a:xfrm>
          <a:prstGeom prst="cloud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dẻ</a:t>
            </a:r>
            <a:endParaRPr lang="vi-VN" sz="4800" b="1" dirty="0">
              <a:solidFill>
                <a:schemeClr val="tx1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6837893" y="5403065"/>
            <a:ext cx="2052107" cy="1012655"/>
          </a:xfrm>
          <a:prstGeom prst="cloudCallout">
            <a:avLst/>
          </a:prstGeom>
          <a:solidFill>
            <a:srgbClr val="FFFF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cọ</a:t>
            </a:r>
            <a:endParaRPr lang="vi-VN" sz="4800" b="1" dirty="0">
              <a:solidFill>
                <a:schemeClr val="tx1"/>
              </a:solidFill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9875307" y="5464345"/>
            <a:ext cx="2052107" cy="1012655"/>
          </a:xfrm>
          <a:prstGeom prst="cloudCallout">
            <a:avLst/>
          </a:prstGeom>
          <a:solidFill>
            <a:srgbClr val="C1F7E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cờ</a:t>
            </a:r>
            <a:endParaRPr lang="vi-VN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0.78577 -0.6685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88" y="-33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0.00031 L -0.13125 -0.00031 C -0.18959 -0.00031 -0.26164 -0.18271 -0.26164 -0.33055 L -0.26164 -0.65957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90" y="-3296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98 0.04121 L 0.75833 -0.625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11" y="-333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41 0.08843 L 0.26693 -0.644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67" y="-3666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3567" y="1375210"/>
            <a:ext cx="274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05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727200" y="990600"/>
            <a:ext cx="0" cy="447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727200" y="9906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727200" y="54610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871200" y="990600"/>
            <a:ext cx="0" cy="447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828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30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032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33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235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336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438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540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41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743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844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46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048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149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251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352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454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56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657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759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60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962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64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165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267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368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470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572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673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775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876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978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080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181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283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384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486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588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689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791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892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994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096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6197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299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400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6502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604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705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807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908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010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7112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7213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7315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416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7518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7620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7721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7823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7924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8026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8128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8229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8331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8432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534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8636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737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839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8940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9042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9144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9245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9347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9448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9550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9652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9753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9855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9956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0058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10160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10261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10363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>
            <a:off x="104648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105664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106680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107696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0871200" y="990600"/>
            <a:ext cx="0" cy="447040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6807200" y="990600"/>
            <a:ext cx="0" cy="447040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727200" y="1092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727200" y="1193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727200" y="1295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1727200" y="1397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727200" y="1498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727200" y="1600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1727200" y="1701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1727200" y="1803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>
            <a:off x="1727200" y="1905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1727200" y="2006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1727200" y="2108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1727200" y="2209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1727200" y="2311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1727200" y="2413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>
            <a:off x="1727200" y="2514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1727200" y="2616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1727200" y="2717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1727200" y="2819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1727200" y="2921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1727200" y="3022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1727200" y="3124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1727200" y="3225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1727200" y="3327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1727200" y="3429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1727200" y="3530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1727200" y="3632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>
            <a:off x="1727200" y="3733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1727200" y="3937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1727200" y="4038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1727200" y="4140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1727200" y="4241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1727200" y="4343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1727200" y="4445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1727200" y="4546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1727200" y="4648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1727200" y="4749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1727200" y="4851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727200" y="4953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1727200" y="5054600"/>
            <a:ext cx="9144000" cy="0"/>
          </a:xfrm>
          <a:prstGeom prst="line">
            <a:avLst/>
          </a:prstGeom>
          <a:ln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1727200" y="51562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1727200" y="52578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1727200" y="53594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>
            <a:off x="1727200" y="5461000"/>
            <a:ext cx="9144000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Rectangle 162"/>
          <p:cNvSpPr/>
          <p:nvPr/>
        </p:nvSpPr>
        <p:spPr>
          <a:xfrm>
            <a:off x="1828800" y="1105774"/>
            <a:ext cx="88392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33" b="1" dirty="0" err="1">
                <a:latin typeface="HP001 4 hang 1 ô ly" pitchFamily="34" charset="-93"/>
              </a:rPr>
              <a:t>dẻ</a:t>
            </a:r>
            <a:r>
              <a:rPr lang="en-US" sz="3733" b="1" dirty="0">
                <a:latin typeface="HP001 4 hang 1 ô ly" pitchFamily="34" charset="-93"/>
              </a:rPr>
              <a:t>        </a:t>
            </a:r>
            <a:r>
              <a:rPr lang="en-US" sz="3733" b="1" dirty="0" err="1">
                <a:latin typeface="HP001 4 hang 1 ô ly" pitchFamily="34" charset="-93"/>
              </a:rPr>
              <a:t>dẻ</a:t>
            </a:r>
            <a:r>
              <a:rPr lang="en-US" sz="3733" b="1" dirty="0">
                <a:latin typeface="HP001 4 hang 1 ô ly" pitchFamily="34" charset="-93"/>
              </a:rPr>
              <a:t>         </a:t>
            </a:r>
            <a:r>
              <a:rPr lang="en-US" sz="3733" b="1" dirty="0" err="1">
                <a:latin typeface="HP001 4 hang 1 ô ly" pitchFamily="34" charset="-93"/>
              </a:rPr>
              <a:t>dẻ</a:t>
            </a:r>
            <a:r>
              <a:rPr lang="en-US" sz="3733" b="1" dirty="0">
                <a:latin typeface="HP001 4 hang 1 ô ly" pitchFamily="34" charset="-93"/>
              </a:rPr>
              <a:t>         </a:t>
            </a:r>
            <a:r>
              <a:rPr lang="en-US" sz="3733" b="1" dirty="0" err="1">
                <a:latin typeface="HP001 4 hang 1 ô ly" pitchFamily="34" charset="-93"/>
              </a:rPr>
              <a:t>dẻ</a:t>
            </a:r>
            <a:endParaRPr lang="vi-VN" sz="3733" dirty="0">
              <a:latin typeface="HP001 4 hang 1 ô ly" pitchFamily="34" charset="-93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1789682" y="3124200"/>
            <a:ext cx="6782626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733" b="1" dirty="0" err="1">
                <a:latin typeface="HP001 4 hang 1 ô ly" pitchFamily="34" charset="-93"/>
              </a:rPr>
              <a:t>cọ</a:t>
            </a:r>
            <a:r>
              <a:rPr lang="en-US" sz="3733" b="1" dirty="0">
                <a:latin typeface="HP001 4 hang 1 ô ly" pitchFamily="34" charset="-93"/>
              </a:rPr>
              <a:t>        </a:t>
            </a:r>
            <a:r>
              <a:rPr lang="en-US" sz="3733" b="1" dirty="0" err="1">
                <a:latin typeface="HP001 4 hang 1 ô ly" pitchFamily="34" charset="-93"/>
              </a:rPr>
              <a:t>cọ</a:t>
            </a:r>
            <a:r>
              <a:rPr lang="en-US" sz="3733" b="1" dirty="0">
                <a:latin typeface="HP001 4 hang 1 ô ly" pitchFamily="34" charset="-93"/>
              </a:rPr>
              <a:t>          </a:t>
            </a:r>
            <a:r>
              <a:rPr lang="en-US" sz="3733" b="1" dirty="0" err="1">
                <a:latin typeface="HP001 4 hang 1 ô ly" pitchFamily="34" charset="-93"/>
              </a:rPr>
              <a:t>cọ</a:t>
            </a:r>
            <a:r>
              <a:rPr lang="en-US" sz="3733" b="1" dirty="0">
                <a:latin typeface="HP001 4 hang 1 ô ly" pitchFamily="34" charset="-93"/>
              </a:rPr>
              <a:t>          </a:t>
            </a:r>
            <a:r>
              <a:rPr lang="en-US" sz="3733" b="1" dirty="0" err="1">
                <a:latin typeface="HP001 4 hang 1 ô ly" pitchFamily="34" charset="-93"/>
              </a:rPr>
              <a:t>cọ</a:t>
            </a:r>
            <a:endParaRPr lang="vi-VN" sz="3733" dirty="0">
              <a:latin typeface="HP001 4 hang 1 ô ly" pitchFamily="34" charset="-93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828800" y="4140201"/>
            <a:ext cx="7213600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33" b="1" dirty="0" err="1">
                <a:latin typeface="HP001 4 hang 1 ô ly" pitchFamily="34" charset="-93"/>
              </a:rPr>
              <a:t>cờ</a:t>
            </a:r>
            <a:r>
              <a:rPr lang="en-US" sz="3733" b="1" dirty="0">
                <a:latin typeface="HP001 4 hang 1 ô ly" pitchFamily="34" charset="-93"/>
              </a:rPr>
              <a:t>        </a:t>
            </a:r>
            <a:r>
              <a:rPr lang="en-US" sz="3733" b="1" dirty="0" err="1">
                <a:latin typeface="HP001 4 hang 1 ô ly" pitchFamily="34" charset="-93"/>
              </a:rPr>
              <a:t>cờ</a:t>
            </a:r>
            <a:r>
              <a:rPr lang="en-US" sz="3733" b="1" dirty="0">
                <a:latin typeface="HP001 4 hang 1 ô ly" pitchFamily="34" charset="-93"/>
              </a:rPr>
              <a:t>          </a:t>
            </a:r>
            <a:r>
              <a:rPr lang="en-US" sz="3733" b="1" dirty="0" err="1">
                <a:latin typeface="HP001 4 hang 1 ô ly" pitchFamily="34" charset="-93"/>
              </a:rPr>
              <a:t>cờ</a:t>
            </a:r>
            <a:r>
              <a:rPr lang="en-US" sz="3733" b="1" dirty="0">
                <a:latin typeface="HP001 4 hang 1 ô ly" pitchFamily="34" charset="-93"/>
              </a:rPr>
              <a:t>          </a:t>
            </a:r>
            <a:r>
              <a:rPr lang="en-US" sz="3733" b="1" dirty="0" err="1">
                <a:latin typeface="HP001 4 hang 1 ô ly" pitchFamily="34" charset="-93"/>
              </a:rPr>
              <a:t>cờ</a:t>
            </a:r>
            <a:r>
              <a:rPr lang="en-US" sz="3733" b="1" dirty="0">
                <a:latin typeface="HP001 4 hang 1 ô ly" pitchFamily="34" charset="-93"/>
              </a:rPr>
              <a:t> </a:t>
            </a:r>
            <a:endParaRPr lang="vi-VN" sz="3733" dirty="0">
              <a:latin typeface="HP001 4 hang 1 ô ly" pitchFamily="34" charset="-93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1744133" y="2108201"/>
            <a:ext cx="7704667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33" b="1" dirty="0" err="1">
                <a:latin typeface="HP001 4 hang 1 ô ly" pitchFamily="34" charset="-93"/>
              </a:rPr>
              <a:t>đá</a:t>
            </a:r>
            <a:r>
              <a:rPr lang="en-US" sz="3733" b="1" dirty="0">
                <a:latin typeface="HP001 4 hang 1 ô ly" pitchFamily="34" charset="-93"/>
              </a:rPr>
              <a:t>        </a:t>
            </a:r>
            <a:r>
              <a:rPr lang="en-US" sz="3733" b="1" dirty="0" err="1">
                <a:latin typeface="HP001 4 hang 1 ô ly" pitchFamily="34" charset="-93"/>
              </a:rPr>
              <a:t>đá</a:t>
            </a:r>
            <a:r>
              <a:rPr lang="en-US" sz="3733" b="1" dirty="0">
                <a:latin typeface="HP001 4 hang 1 ô ly" pitchFamily="34" charset="-93"/>
              </a:rPr>
              <a:t>        </a:t>
            </a:r>
            <a:r>
              <a:rPr lang="en-US" sz="3733" b="1" dirty="0" err="1">
                <a:latin typeface="HP001 4 hang 1 ô ly" pitchFamily="34" charset="-93"/>
              </a:rPr>
              <a:t>đá</a:t>
            </a:r>
            <a:r>
              <a:rPr lang="en-US" sz="3733" b="1" dirty="0">
                <a:latin typeface="HP001 4 hang 1 ô ly" pitchFamily="34" charset="-93"/>
              </a:rPr>
              <a:t>         </a:t>
            </a:r>
            <a:r>
              <a:rPr lang="en-US" sz="3733" b="1" dirty="0" err="1">
                <a:latin typeface="HP001 4 hang 1 ô ly" pitchFamily="34" charset="-93"/>
              </a:rPr>
              <a:t>đá</a:t>
            </a:r>
            <a:r>
              <a:rPr lang="en-US" sz="3733" b="1" dirty="0">
                <a:latin typeface="HP001 4 hang 1 ô ly" pitchFamily="34" charset="-93"/>
              </a:rPr>
              <a:t> </a:t>
            </a:r>
            <a:endParaRPr lang="vi-VN" sz="3733" dirty="0">
              <a:latin typeface="HP001 4 hang 1 ô ly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112211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/>
      <p:bldP spid="166" grpId="0"/>
      <p:bldP spid="1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4" y="676276"/>
            <a:ext cx="10915649" cy="41780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0" y="4593272"/>
            <a:ext cx="741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CỦNG CỐ</a:t>
            </a:r>
            <a:endParaRPr lang="en-US" sz="8800" b="1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113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93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138</Words>
  <Application>Microsoft Office PowerPoint</Application>
  <PresentationFormat>Widescreen</PresentationFormat>
  <Paragraphs>68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HP001 4 hang 1 ô ly</vt:lpstr>
      <vt:lpstr>Tahoma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Ziczac</cp:lastModifiedBy>
  <cp:revision>15</cp:revision>
  <dcterms:created xsi:type="dcterms:W3CDTF">2021-09-22T09:52:26Z</dcterms:created>
  <dcterms:modified xsi:type="dcterms:W3CDTF">2022-03-22T08:53:04Z</dcterms:modified>
</cp:coreProperties>
</file>