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7"/>
  </p:notesMasterIdLst>
  <p:sldIdLst>
    <p:sldId id="424" r:id="rId2"/>
    <p:sldId id="385" r:id="rId3"/>
    <p:sldId id="415" r:id="rId4"/>
    <p:sldId id="416" r:id="rId5"/>
    <p:sldId id="417" r:id="rId6"/>
    <p:sldId id="418" r:id="rId7"/>
    <p:sldId id="420" r:id="rId8"/>
    <p:sldId id="423" r:id="rId9"/>
    <p:sldId id="421" r:id="rId10"/>
    <p:sldId id="422" r:id="rId11"/>
    <p:sldId id="410" r:id="rId12"/>
    <p:sldId id="411" r:id="rId13"/>
    <p:sldId id="412" r:id="rId14"/>
    <p:sldId id="414" r:id="rId15"/>
    <p:sldId id="425" r:id="rId16"/>
  </p:sldIdLst>
  <p:sldSz cx="12192000" cy="6858000"/>
  <p:notesSz cx="6858000" cy="9144000"/>
  <p:defaultTextStyle>
    <a:defPPr>
      <a:defRPr lang="en-US"/>
    </a:defPPr>
    <a:lvl1pPr marL="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1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64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>
                <a:latin typeface="UTM Avo" panose="02040603050506020204" pitchFamily="18" charset="0"/>
              </a:rPr>
              <a:t>3</a:t>
            </a:fld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3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0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9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68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55" indent="0" algn="ctr">
              <a:buNone/>
              <a:defRPr sz="2000"/>
            </a:lvl2pPr>
            <a:lvl3pPr marL="912510" indent="0" algn="ctr">
              <a:buNone/>
              <a:defRPr sz="1800"/>
            </a:lvl3pPr>
            <a:lvl4pPr marL="1368765" indent="0" algn="ctr">
              <a:buNone/>
              <a:defRPr sz="1600"/>
            </a:lvl4pPr>
            <a:lvl5pPr marL="1825020" indent="0" algn="ctr">
              <a:buNone/>
              <a:defRPr sz="1600"/>
            </a:lvl5pPr>
            <a:lvl6pPr marL="2281275" indent="0" algn="ctr">
              <a:buNone/>
              <a:defRPr sz="1600"/>
            </a:lvl6pPr>
            <a:lvl7pPr marL="2737528" indent="0" algn="ctr">
              <a:buNone/>
              <a:defRPr sz="1600"/>
            </a:lvl7pPr>
            <a:lvl8pPr marL="3193781" indent="0" algn="ctr">
              <a:buNone/>
              <a:defRPr sz="1600"/>
            </a:lvl8pPr>
            <a:lvl9pPr marL="365003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5" tIns="45618" rIns="91255" bIns="456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7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9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5122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" y="4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7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50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25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5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68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0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12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75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3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00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5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3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6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6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55" indent="0">
              <a:buNone/>
              <a:defRPr sz="1400"/>
            </a:lvl2pPr>
            <a:lvl3pPr marL="912510" indent="0">
              <a:buNone/>
              <a:defRPr sz="1200"/>
            </a:lvl3pPr>
            <a:lvl4pPr marL="1368765" indent="0">
              <a:buNone/>
              <a:defRPr sz="1000"/>
            </a:lvl4pPr>
            <a:lvl5pPr marL="1825020" indent="0">
              <a:buNone/>
              <a:defRPr sz="1000"/>
            </a:lvl5pPr>
            <a:lvl6pPr marL="2281275" indent="0">
              <a:buNone/>
              <a:defRPr sz="1000"/>
            </a:lvl6pPr>
            <a:lvl7pPr marL="2737528" indent="0">
              <a:buNone/>
              <a:defRPr sz="1000"/>
            </a:lvl7pPr>
            <a:lvl8pPr marL="3193781" indent="0">
              <a:buNone/>
              <a:defRPr sz="1000"/>
            </a:lvl8pPr>
            <a:lvl9pPr marL="365003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31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6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255" indent="0">
              <a:buNone/>
              <a:defRPr sz="2800"/>
            </a:lvl2pPr>
            <a:lvl3pPr marL="912510" indent="0">
              <a:buNone/>
              <a:defRPr sz="2400"/>
            </a:lvl3pPr>
            <a:lvl4pPr marL="1368765" indent="0">
              <a:buNone/>
              <a:defRPr sz="2000"/>
            </a:lvl4pPr>
            <a:lvl5pPr marL="1825020" indent="0">
              <a:buNone/>
              <a:defRPr sz="2000"/>
            </a:lvl5pPr>
            <a:lvl6pPr marL="2281275" indent="0">
              <a:buNone/>
              <a:defRPr sz="2000"/>
            </a:lvl6pPr>
            <a:lvl7pPr marL="2737528" indent="0">
              <a:buNone/>
              <a:defRPr sz="2000"/>
            </a:lvl7pPr>
            <a:lvl8pPr marL="3193781" indent="0">
              <a:buNone/>
              <a:defRPr sz="2000"/>
            </a:lvl8pPr>
            <a:lvl9pPr marL="365003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255" indent="0">
              <a:buNone/>
              <a:defRPr sz="1400"/>
            </a:lvl2pPr>
            <a:lvl3pPr marL="912510" indent="0">
              <a:buNone/>
              <a:defRPr sz="1200"/>
            </a:lvl3pPr>
            <a:lvl4pPr marL="1368765" indent="0">
              <a:buNone/>
              <a:defRPr sz="1000"/>
            </a:lvl4pPr>
            <a:lvl5pPr marL="1825020" indent="0">
              <a:buNone/>
              <a:defRPr sz="1000"/>
            </a:lvl5pPr>
            <a:lvl6pPr marL="2281275" indent="0">
              <a:buNone/>
              <a:defRPr sz="1000"/>
            </a:lvl6pPr>
            <a:lvl7pPr marL="2737528" indent="0">
              <a:buNone/>
              <a:defRPr sz="1000"/>
            </a:lvl7pPr>
            <a:lvl8pPr marL="3193781" indent="0">
              <a:buNone/>
              <a:defRPr sz="1000"/>
            </a:lvl8pPr>
            <a:lvl9pPr marL="365003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82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74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71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82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5" indent="0">
              <a:buNone/>
              <a:defRPr sz="2000" b="1"/>
            </a:lvl2pPr>
            <a:lvl3pPr marL="912510" indent="0">
              <a:buNone/>
              <a:defRPr sz="1800" b="1"/>
            </a:lvl3pPr>
            <a:lvl4pPr marL="1368765" indent="0">
              <a:buNone/>
              <a:defRPr sz="1600" b="1"/>
            </a:lvl4pPr>
            <a:lvl5pPr marL="1825020" indent="0">
              <a:buNone/>
              <a:defRPr sz="1600" b="1"/>
            </a:lvl5pPr>
            <a:lvl6pPr marL="2281275" indent="0">
              <a:buNone/>
              <a:defRPr sz="1600" b="1"/>
            </a:lvl6pPr>
            <a:lvl7pPr marL="2737528" indent="0">
              <a:buNone/>
              <a:defRPr sz="1600" b="1"/>
            </a:lvl7pPr>
            <a:lvl8pPr marL="3193781" indent="0">
              <a:buNone/>
              <a:defRPr sz="1600" b="1"/>
            </a:lvl8pPr>
            <a:lvl9pPr marL="365003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826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55" indent="0">
              <a:buNone/>
              <a:defRPr sz="2000" b="1"/>
            </a:lvl2pPr>
            <a:lvl3pPr marL="912510" indent="0">
              <a:buNone/>
              <a:defRPr sz="1800" b="1"/>
            </a:lvl3pPr>
            <a:lvl4pPr marL="1368765" indent="0">
              <a:buNone/>
              <a:defRPr sz="1600" b="1"/>
            </a:lvl4pPr>
            <a:lvl5pPr marL="1825020" indent="0">
              <a:buNone/>
              <a:defRPr sz="1600" b="1"/>
            </a:lvl5pPr>
            <a:lvl6pPr marL="2281275" indent="0">
              <a:buNone/>
              <a:defRPr sz="1600" b="1"/>
            </a:lvl6pPr>
            <a:lvl7pPr marL="2737528" indent="0">
              <a:buNone/>
              <a:defRPr sz="1600" b="1"/>
            </a:lvl7pPr>
            <a:lvl8pPr marL="3193781" indent="0">
              <a:buNone/>
              <a:defRPr sz="1600" b="1"/>
            </a:lvl8pPr>
            <a:lvl9pPr marL="365003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30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51123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6555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255" tIns="45618" rIns="91255" bIns="456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255" tIns="45618" rIns="91255" bIns="456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3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91"/>
            <a:ext cx="41148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969" r:id="rId16"/>
    <p:sldLayoutId id="2147483970" r:id="rId17"/>
  </p:sldLayoutIdLst>
  <p:txStyles>
    <p:titleStyle>
      <a:lvl1pPr algn="l" defTabSz="9125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27" indent="-228127" algn="l" defTabSz="9125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9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2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7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88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4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0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2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7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28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1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3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18" Type="http://schemas.openxmlformats.org/officeDocument/2006/relationships/image" Target="../media/image14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17" Type="http://schemas.microsoft.com/office/2007/relationships/hdphoto" Target="../media/hdphoto2.wdp"/><Relationship Id="rId2" Type="http://schemas.openxmlformats.org/officeDocument/2006/relationships/audio" Target="../media/media2.mp3"/><Relationship Id="rId16" Type="http://schemas.openxmlformats.org/officeDocument/2006/relationships/image" Target="../media/image18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12.jpeg"/><Relationship Id="rId10" Type="http://schemas.openxmlformats.org/officeDocument/2006/relationships/audio" Target="../media/audio1.wav"/><Relationship Id="rId19" Type="http://schemas.microsoft.com/office/2007/relationships/hdphoto" Target="../media/hdphoto1.wdp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18" Type="http://schemas.microsoft.com/office/2007/relationships/hdphoto" Target="../media/hdphoto1.wdp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17" Type="http://schemas.openxmlformats.org/officeDocument/2006/relationships/image" Target="../media/image14.png"/><Relationship Id="rId2" Type="http://schemas.openxmlformats.org/officeDocument/2006/relationships/audio" Target="../media/media2.mp3"/><Relationship Id="rId16" Type="http://schemas.openxmlformats.org/officeDocument/2006/relationships/image" Target="../media/image15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17.png"/><Relationship Id="rId10" Type="http://schemas.openxmlformats.org/officeDocument/2006/relationships/audio" Target="../media/audio1.wav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16.xml"/><Relationship Id="rId1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jpeg"/><Relationship Id="rId18" Type="http://schemas.openxmlformats.org/officeDocument/2006/relationships/image" Target="../media/image14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1.pn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7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audio" Target="../media/audio1.wav"/><Relationship Id="rId19" Type="http://schemas.microsoft.com/office/2007/relationships/hdphoto" Target="../media/hdphoto1.wdp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NULL" TargetMode="Externa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16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315171" y="1838954"/>
            <a:ext cx="7633821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Mít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4427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038C-724D-4E8F-AB85-053A6E62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9"/>
            <a:ext cx="12192000" cy="6418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45C6A-FE9B-41DE-89C9-10046C5F0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63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4836A-DF27-4581-8298-3F6E0E72B9E5}"/>
              </a:ext>
            </a:extLst>
          </p:cNvPr>
          <p:cNvSpPr txBox="1"/>
          <p:nvPr/>
        </p:nvSpPr>
        <p:spPr>
          <a:xfrm>
            <a:off x="4150963" y="3091071"/>
            <a:ext cx="396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78"/>
            <a:r>
              <a:rPr lang="en-US" sz="66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3795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6932"/>
            <a:ext cx="121920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32079"/>
            <a:ext cx="12453257" cy="42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141407" y="2171684"/>
            <a:ext cx="6257918" cy="46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045550" y="910505"/>
            <a:ext cx="5353774" cy="838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Xe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buýt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yêu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thương</a:t>
            </a:r>
            <a:endParaRPr lang="en-US" sz="3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UTM Avo" panose="02040603050506020204" pitchFamily="18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B1CF4947-33FF-4E94-8CD0-63500371B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3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0" y="429328"/>
            <a:ext cx="12616543" cy="419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332053" y="419100"/>
            <a:ext cx="8669776" cy="1097964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3600">
                <a:solidFill>
                  <a:schemeClr val="accent1"/>
                </a:solidFill>
                <a:cs typeface="Times New Roman" panose="02020603050405020304" pitchFamily="18" charset="0"/>
              </a:rPr>
              <a:t>Trong chuyện Mít làm thơ có những nhân vật nào?</a:t>
            </a:r>
            <a:endParaRPr lang="en-US" sz="360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978475" y="22098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061934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1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2226257" y="2375107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25299" r="-2198" b="26071"/>
          <a:stretch/>
        </p:blipFill>
        <p:spPr bwMode="auto">
          <a:xfrm>
            <a:off x="3247129" y="2831698"/>
            <a:ext cx="5943599" cy="391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6C266087-F6DC-424A-8F2B-52303F73757C}"/>
              </a:ext>
            </a:extLst>
          </p:cNvPr>
          <p:cNvSpPr/>
          <p:nvPr/>
        </p:nvSpPr>
        <p:spPr>
          <a:xfrm>
            <a:off x="8273143" y="1542088"/>
            <a:ext cx="3802743" cy="1097965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 Hoa Giấy</a:t>
            </a:r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Mít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và Biết Tuốt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C">
            <a:extLst>
              <a:ext uri="{FF2B5EF4-FFF2-40B4-BE49-F238E27FC236}">
                <a16:creationId xmlns:a16="http://schemas.microsoft.com/office/drawing/2014/main" id="{D482BA8B-EFE1-4539-9A2E-8420A4050127}"/>
              </a:ext>
            </a:extLst>
          </p:cNvPr>
          <p:cNvSpPr/>
          <p:nvPr/>
        </p:nvSpPr>
        <p:spPr>
          <a:xfrm>
            <a:off x="4267201" y="1605959"/>
            <a:ext cx="3802743" cy="1034094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lang="en-US" sz="2800">
                <a:solidFill>
                  <a:srgbClr val="002060"/>
                </a:solidFill>
                <a:cs typeface="Times New Roman" panose="02020603050405020304" pitchFamily="18" charset="0"/>
              </a:rPr>
              <a:t>Mít và Hoa Giấy </a:t>
            </a:r>
            <a:endParaRPr lang="en-US" sz="28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D">
            <a:extLst>
              <a:ext uri="{FF2B5EF4-FFF2-40B4-BE49-F238E27FC236}">
                <a16:creationId xmlns:a16="http://schemas.microsoft.com/office/drawing/2014/main" id="{E30E5191-B80A-42AB-9B55-E962E167C089}"/>
              </a:ext>
            </a:extLst>
          </p:cNvPr>
          <p:cNvSpPr/>
          <p:nvPr/>
        </p:nvSpPr>
        <p:spPr>
          <a:xfrm>
            <a:off x="188685" y="1605959"/>
            <a:ext cx="3802743" cy="1034094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defTabSz="914400"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anose="02020603050405020304" pitchFamily="18" charset="0"/>
              </a:rPr>
              <a:t>A.</a:t>
            </a:r>
            <a:r>
              <a:rPr lang="en-US" sz="240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Mít và  Biết Tuốt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24245 0.0877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9" grpId="0" animBg="1"/>
      <p:bldP spid="19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413657"/>
            <a:ext cx="12192000" cy="6444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378019" y="461087"/>
            <a:ext cx="5317533" cy="1142999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3600" b="1">
                <a:solidFill>
                  <a:schemeClr val="tx1"/>
                </a:solidFill>
                <a:ea typeface="Arial-Rounded" panose="020B0500000000000000" charset="0"/>
                <a:cs typeface="Arial-Rounded" panose="020B0500000000000000" charset="0"/>
              </a:rPr>
              <a:t>   </a:t>
            </a:r>
            <a:r>
              <a:rPr lang="en-US" sz="3600">
                <a:solidFill>
                  <a:schemeClr val="accent1"/>
                </a:solidFill>
                <a:cs typeface="Times New Roman" panose="02020603050405020304" pitchFamily="18" charset="0"/>
              </a:rPr>
              <a:t>Mít đến nhà thi sĩ Hoa Giấy để làm gì?</a:t>
            </a:r>
            <a:endParaRPr lang="en-US" sz="360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83364" y="1299286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734719" y="1848608"/>
            <a:ext cx="3523477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</a:t>
            </a:r>
            <a:r>
              <a:rPr kumimoji="0" lang="en-US" sz="32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en-US" sz="3200" noProof="0">
                <a:solidFill>
                  <a:srgbClr val="002060"/>
                </a:solidFill>
                <a:cs typeface="Times New Roman" panose="02020603050405020304" pitchFamily="18" charset="0"/>
              </a:rPr>
              <a:t>H</a:t>
            </a:r>
            <a:r>
              <a:rPr lang="en-US" sz="3200">
                <a:solidFill>
                  <a:srgbClr val="002060"/>
                </a:solidFill>
                <a:cs typeface="Times New Roman" panose="02020603050405020304" pitchFamily="18" charset="0"/>
              </a:rPr>
              <a:t>ọc làm thơ</a:t>
            </a:r>
            <a:endParaRPr lang="en-US" sz="3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4813233" y="1903995"/>
            <a:ext cx="3788363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B. </a:t>
            </a:r>
            <a:r>
              <a:rPr lang="en-US" sz="3200">
                <a:solidFill>
                  <a:srgbClr val="002060"/>
                </a:solidFill>
                <a:cs typeface="Times New Roman" panose="02020603050405020304" pitchFamily="18" charset="0"/>
              </a:rPr>
              <a:t>Học làm bánh</a:t>
            </a:r>
            <a:endParaRPr lang="en-US" sz="3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9045023" y="1919689"/>
            <a:ext cx="2856691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C.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rgbClr val="002060"/>
                </a:solidFill>
                <a:cs typeface="Times New Roman" panose="02020603050405020304" pitchFamily="18" charset="0"/>
              </a:rPr>
              <a:t>Học bài</a:t>
            </a:r>
            <a:endParaRPr lang="en-US" sz="36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95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C38E3C-AB2F-4A49-A719-CAB02444809D}"/>
              </a:ext>
            </a:extLst>
          </p:cNvPr>
          <p:cNvGrpSpPr/>
          <p:nvPr/>
        </p:nvGrpSpPr>
        <p:grpSpPr>
          <a:xfrm>
            <a:off x="12032" y="424543"/>
            <a:ext cx="12167936" cy="6409393"/>
            <a:chOff x="12032" y="13533"/>
            <a:chExt cx="12167936" cy="6820403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E9B5EC46-D73B-4854-AAD4-00E037B84A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8" b="10145"/>
            <a:stretch>
              <a:fillRect/>
            </a:stretch>
          </p:blipFill>
          <p:spPr bwMode="auto">
            <a:xfrm>
              <a:off x="16637" y="13533"/>
              <a:ext cx="12163331" cy="472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AB50BF8-0F0A-4D52-A28D-C490B9599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32" y="4700336"/>
              <a:ext cx="12163331" cy="2133600"/>
            </a:xfrm>
            <a:prstGeom prst="rect">
              <a:avLst/>
            </a:prstGeom>
          </p:spPr>
        </p:pic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id="{59D7857F-7B48-4D30-AF7C-54D17FFCB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645227" y="2393118"/>
            <a:ext cx="1589315" cy="195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455037" y="504264"/>
            <a:ext cx="8578884" cy="1078293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sz="4000">
                <a:solidFill>
                  <a:schemeClr val="accent1"/>
                </a:solidFill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</a:rPr>
              <a:t>  </a:t>
            </a:r>
            <a:r>
              <a:rPr lang="en-US" sz="3600">
                <a:solidFill>
                  <a:schemeClr val="accent1"/>
                </a:solidFill>
                <a:cs typeface="Times New Roman" panose="02020603050405020304" pitchFamily="18" charset="0"/>
              </a:rPr>
              <a:t>Mít làm thơ lần này là lần thứ mấy?</a:t>
            </a:r>
            <a:endParaRPr lang="en-US" sz="360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4421702" y="1819200"/>
            <a:ext cx="3191453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B.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Thứ nhất</a:t>
            </a:r>
            <a:endParaRPr lang="en-US" sz="3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957860" y="1811254"/>
            <a:ext cx="3157360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A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Thứ hai</a:t>
            </a:r>
            <a:endParaRPr lang="en-US" sz="36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7805303" y="1771134"/>
            <a:ext cx="3418808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Thứ ba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3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25899 0.108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9874"/>
            <a:ext cx="12192000" cy="2272725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35428"/>
            <a:ext cx="12496800" cy="412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024449" y="214563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5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3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127" y="611719"/>
            <a:ext cx="121088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1.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Phân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vai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đọc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lại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truyện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Mít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làm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thơ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(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các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vai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: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Người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dẫn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chuyện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Mít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Hoa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Giấy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Biết</a:t>
            </a:r>
            <a:r>
              <a:rPr lang="en-US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Tuốt</a:t>
            </a:r>
            <a:r>
              <a:rPr lang="vi-VN" sz="3600" kern="0" dirty="0">
                <a:solidFill>
                  <a:srgbClr val="000000"/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).</a:t>
            </a:r>
            <a:endParaRPr lang="en-US" sz="3600" dirty="0">
              <a:solidFill>
                <a:srgbClr val="21305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2605" t="35863" r="20996" b="31399"/>
          <a:stretch/>
        </p:blipFill>
        <p:spPr>
          <a:xfrm>
            <a:off x="7290128" y="2092036"/>
            <a:ext cx="4901872" cy="46518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2327564"/>
            <a:ext cx="7199087" cy="4530435"/>
            <a:chOff x="2873827" y="783771"/>
            <a:chExt cx="6154059" cy="494937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55466" t="21379" r="22000" b="10962"/>
            <a:stretch/>
          </p:blipFill>
          <p:spPr>
            <a:xfrm>
              <a:off x="6095999" y="783771"/>
              <a:ext cx="2931887" cy="494937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30255" t="50546" r="44980" b="11160"/>
            <a:stretch/>
          </p:blipFill>
          <p:spPr>
            <a:xfrm>
              <a:off x="2873827" y="2931886"/>
              <a:ext cx="3222172" cy="2801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65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147" y="1108813"/>
            <a:ext cx="7788166" cy="527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2700" dirty="0">
                <a:cs typeface="Times New Roman" panose="02020603050405020304" pitchFamily="18" charset="0"/>
              </a:rPr>
              <a:t>1. </a:t>
            </a:r>
            <a:r>
              <a:rPr lang="en-US" sz="2700" dirty="0" err="1">
                <a:cs typeface="Times New Roman" panose="02020603050405020304" pitchFamily="18" charset="0"/>
              </a:rPr>
              <a:t>Mít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là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một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cậu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bé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rất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ngộ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nghĩnh</a:t>
            </a:r>
            <a:r>
              <a:rPr lang="en-US" sz="2700" dirty="0"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cs typeface="Times New Roman" panose="02020603050405020304" pitchFamily="18" charset="0"/>
              </a:rPr>
              <a:t>Một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lần</a:t>
            </a:r>
            <a:r>
              <a:rPr lang="en-US" sz="2700" dirty="0"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cs typeface="Times New Roman" panose="02020603050405020304" pitchFamily="18" charset="0"/>
              </a:rPr>
              <a:t>Mít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đến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nhà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thi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sĩ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Hoa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Giấy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học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làm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thơ</a:t>
            </a:r>
            <a:r>
              <a:rPr lang="en-US" sz="2700" dirty="0"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cs typeface="Times New Roman" panose="02020603050405020304" pitchFamily="18" charset="0"/>
              </a:rPr>
              <a:t>Hoa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Giấy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bảo</a:t>
            </a:r>
            <a:r>
              <a:rPr lang="en-US" sz="2700" dirty="0"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Thơ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phải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. Hai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tiếng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phần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cuối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giống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nhau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thì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gọi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là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bắt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với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nhau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Cậu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hãy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tìm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một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tiếng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với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với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i="1" dirty="0" err="1">
                <a:solidFill>
                  <a:srgbClr val="00B050"/>
                </a:solidFill>
                <a:cs typeface="Times New Roman" panose="02020603050405020304" pitchFamily="18" charset="0"/>
              </a:rPr>
              <a:t>bé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xem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nào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!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7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Phé</a:t>
            </a:r>
            <a:r>
              <a:rPr lang="en-US" sz="27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700" i="1" dirty="0">
                <a:cs typeface="Times New Roman" panose="02020603050405020304" pitchFamily="18" charset="0"/>
              </a:rPr>
              <a:t>– </a:t>
            </a:r>
            <a:r>
              <a:rPr lang="en-US" sz="2700" dirty="0" err="1">
                <a:cs typeface="Times New Roman" panose="02020603050405020304" pitchFamily="18" charset="0"/>
              </a:rPr>
              <a:t>Mít</a:t>
            </a:r>
            <a:r>
              <a:rPr lang="en-US" sz="2700" i="1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đáp</a:t>
            </a:r>
            <a:r>
              <a:rPr lang="en-US" sz="2700" dirty="0"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700" i="1" dirty="0" err="1">
                <a:solidFill>
                  <a:srgbClr val="00B050"/>
                </a:solidFill>
                <a:cs typeface="Times New Roman" panose="02020603050405020304" pitchFamily="18" charset="0"/>
              </a:rPr>
              <a:t>Phé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là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gì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?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thì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vần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nhưng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phải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có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nghĩa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chứ</a:t>
            </a:r>
            <a:r>
              <a:rPr lang="en-US" sz="2700" dirty="0">
                <a:solidFill>
                  <a:srgbClr val="00B050"/>
                </a:solidFill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Mình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hiểu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rồi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Thật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kì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diệu</a:t>
            </a:r>
            <a:r>
              <a:rPr lang="en-US" sz="2700" dirty="0">
                <a:solidFill>
                  <a:srgbClr val="FF0000"/>
                </a:solidFill>
                <a:cs typeface="Times New Roman" panose="02020603050405020304" pitchFamily="18" charset="0"/>
              </a:rPr>
              <a:t>!</a:t>
            </a:r>
          </a:p>
          <a:p>
            <a:pPr algn="just">
              <a:spcBef>
                <a:spcPts val="300"/>
              </a:spcBef>
            </a:pPr>
            <a:r>
              <a:rPr lang="en-US" sz="2700" dirty="0" err="1">
                <a:cs typeface="Times New Roman" panose="02020603050405020304" pitchFamily="18" charset="0"/>
              </a:rPr>
              <a:t>Về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đến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nhà</a:t>
            </a:r>
            <a:r>
              <a:rPr lang="en-US" sz="2700" dirty="0"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cs typeface="Times New Roman" panose="02020603050405020304" pitchFamily="18" charset="0"/>
              </a:rPr>
              <a:t>Mít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lại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lại</a:t>
            </a:r>
            <a:r>
              <a:rPr lang="en-US" sz="2700" dirty="0"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cs typeface="Times New Roman" panose="02020603050405020304" pitchFamily="18" charset="0"/>
              </a:rPr>
              <a:t>vò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đầu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bứt</a:t>
            </a:r>
            <a:r>
              <a:rPr lang="en-US" sz="2700" dirty="0">
                <a:cs typeface="Times New Roman" panose="02020603050405020304" pitchFamily="18" charset="0"/>
              </a:rPr>
              <a:t> tai. </a:t>
            </a:r>
            <a:r>
              <a:rPr lang="en-US" sz="2700" dirty="0" err="1">
                <a:cs typeface="Times New Roman" panose="02020603050405020304" pitchFamily="18" charset="0"/>
              </a:rPr>
              <a:t>Đến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tối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thì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bài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thơ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hoàn</a:t>
            </a:r>
            <a:r>
              <a:rPr lang="en-US" sz="2700" dirty="0"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cs typeface="Times New Roman" panose="02020603050405020304" pitchFamily="18" charset="0"/>
              </a:rPr>
              <a:t>thành</a:t>
            </a:r>
            <a:r>
              <a:rPr lang="en-US" sz="27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2163923" y="339372"/>
            <a:ext cx="482401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Mít</a:t>
            </a:r>
            <a:r>
              <a:rPr lang="en-US" sz="4400" b="1" cap="none" spc="0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1" cap="none" spc="0" dirty="0" err="1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4400" b="1" cap="none" spc="0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1" cap="none" spc="0" dirty="0" err="1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cs typeface="Times New Roman" panose="02020603050405020304" pitchFamily="18" charset="0"/>
              </a:rPr>
              <a:t>thơ</a:t>
            </a:r>
            <a:endParaRPr lang="en-US" sz="4400" b="1" cap="none" spc="0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7578" t="40823" r="25012" b="15526"/>
          <a:stretch/>
        </p:blipFill>
        <p:spPr>
          <a:xfrm>
            <a:off x="8150771" y="1450428"/>
            <a:ext cx="3962909" cy="521838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47147" y="1108813"/>
            <a:ext cx="438407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prstClr val="white"/>
                </a:solidFill>
                <a:cs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4805959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082" y="471208"/>
            <a:ext cx="7940567" cy="644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</a:pPr>
            <a:r>
              <a:rPr lang="en-US" sz="2800">
                <a:solidFill>
                  <a:prstClr val="black"/>
                </a:solidFill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tặng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tặng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Tuốt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:</a:t>
            </a:r>
          </a:p>
          <a:p>
            <a:pPr algn="ctr">
              <a:spcBef>
                <a:spcPts val="300"/>
              </a:spcBef>
            </a:pP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Một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hôm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đi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dạo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qua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dòng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suối</a:t>
            </a:r>
            <a:endParaRPr lang="en-US" sz="2800" i="1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ctr">
              <a:spcBef>
                <a:spcPts val="300"/>
              </a:spcBef>
            </a:pP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Biết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Tuốt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nhảy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qua con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cá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chuối</a:t>
            </a:r>
            <a:r>
              <a:rPr lang="en-US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Tuốt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la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lên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Tớ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nhảy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qua con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cá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chuối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bao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giờ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?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Nói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vần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thôi</a:t>
            </a:r>
            <a:r>
              <a:rPr 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! 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–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giải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thích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FontTx/>
              <a:buChar char="-"/>
            </a:pP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Vần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gì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thì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vần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cũng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nghe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đúng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thật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chứ</a:t>
            </a:r>
            <a:r>
              <a:rPr lang="en-US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!</a:t>
            </a:r>
          </a:p>
          <a:p>
            <a:pPr algn="just">
              <a:spcBef>
                <a:spcPts val="300"/>
              </a:spcBef>
            </a:pPr>
            <a:r>
              <a:rPr lang="en-US" sz="2800">
                <a:solidFill>
                  <a:prstClr val="black"/>
                </a:solidFill>
                <a:cs typeface="Times New Roman" panose="02020603050405020304" pitchFamily="18" charset="0"/>
              </a:rPr>
              <a:t>	Các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muốn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nghe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nữa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Họ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định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chế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giễu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họ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dọa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chơi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300"/>
              </a:spcBef>
            </a:pP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lần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tiên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algn="r">
              <a:spcBef>
                <a:spcPts val="300"/>
              </a:spcBef>
            </a:pPr>
            <a:r>
              <a:rPr lang="en-US" sz="2600" dirty="0">
                <a:solidFill>
                  <a:prstClr val="black"/>
                </a:solidFill>
                <a:cs typeface="Times New Roman" panose="02020603050405020304" pitchFamily="18" charset="0"/>
              </a:rPr>
              <a:t>Theo NÔ – XỐP ( </a:t>
            </a:r>
            <a:r>
              <a:rPr lang="en-US" sz="2600" dirty="0" err="1">
                <a:solidFill>
                  <a:prstClr val="black"/>
                </a:solidFill>
                <a:cs typeface="Times New Roman" panose="02020603050405020304" pitchFamily="18" charset="0"/>
              </a:rPr>
              <a:t>Vũ</a:t>
            </a:r>
            <a:r>
              <a:rPr lang="en-US" sz="26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cs typeface="Times New Roman" panose="02020603050405020304" pitchFamily="18" charset="0"/>
              </a:rPr>
              <a:t>Ngọc</a:t>
            </a:r>
            <a:r>
              <a:rPr lang="en-US" sz="26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cs typeface="Times New Roman" panose="02020603050405020304" pitchFamily="18" charset="0"/>
              </a:rPr>
              <a:t>Bình</a:t>
            </a:r>
            <a:r>
              <a:rPr lang="en-US" sz="26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cs typeface="Times New Roman" panose="02020603050405020304" pitchFamily="18" charset="0"/>
              </a:rPr>
              <a:t>dịch</a:t>
            </a:r>
            <a:r>
              <a:rPr lang="en-US" sz="2600" dirty="0"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024649" y="471208"/>
            <a:ext cx="4167351" cy="6244902"/>
            <a:chOff x="3286513" y="783771"/>
            <a:chExt cx="5741373" cy="494937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55466" t="21379" r="22000" b="10962"/>
            <a:stretch/>
          </p:blipFill>
          <p:spPr>
            <a:xfrm>
              <a:off x="6095999" y="783771"/>
              <a:ext cx="2931887" cy="494937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30255" t="50546" r="44980" b="11160"/>
            <a:stretch/>
          </p:blipFill>
          <p:spPr>
            <a:xfrm>
              <a:off x="3286513" y="3258457"/>
              <a:ext cx="2809487" cy="2474686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49954" y="471208"/>
            <a:ext cx="438777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prstClr val="white"/>
                </a:solidFill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487347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1487" y="748145"/>
            <a:ext cx="10638972" cy="805492"/>
          </a:xfrm>
          <a:prstGeom prst="roundRect">
            <a:avLst/>
          </a:prstGeom>
          <a:solidFill>
            <a:srgbClr val="FDC2C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3600" b="1" dirty="0">
                <a:solidFill>
                  <a:srgbClr val="FF0000"/>
                </a:solidFill>
              </a:rPr>
              <a:t>             2</a:t>
            </a:r>
            <a:r>
              <a:rPr lang="vi-VN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 err="1">
                <a:solidFill>
                  <a:srgbClr val="FF0000"/>
                </a:solidFill>
              </a:rPr>
              <a:t>Kể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lại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một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đoạn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truyện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em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thích</a:t>
            </a:r>
            <a:r>
              <a:rPr lang="en-US" sz="3600" b="1" dirty="0">
                <a:solidFill>
                  <a:srgbClr val="FF0000"/>
                </a:solidFill>
              </a:rPr>
              <a:t>.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78709" y="2213067"/>
            <a:ext cx="4417091" cy="1444534"/>
          </a:xfrm>
          <a:prstGeom prst="wedgeEllipseCallout">
            <a:avLst>
              <a:gd name="adj1" fmla="val 61244"/>
              <a:gd name="adj2" fmla="val 3876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ai?</a:t>
            </a:r>
            <a:endParaRPr lang="vi-VN" sz="28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7674641" y="1549645"/>
            <a:ext cx="4438650" cy="2457450"/>
          </a:xfrm>
          <a:prstGeom prst="cloudCallout">
            <a:avLst>
              <a:gd name="adj1" fmla="val -82041"/>
              <a:gd name="adj2" fmla="val 15392"/>
            </a:avLst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gặp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thi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sĩ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Hoa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giấy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làm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?</a:t>
            </a:r>
            <a:endParaRPr lang="vi-VN" sz="28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5" y="748145"/>
            <a:ext cx="1237403" cy="8054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448" b="94010" l="52782" r="97804">
                        <a14:foregroundMark x1="75037" y1="55729" x2="74305" y2="60677"/>
                        <a14:foregroundMark x1="78258" y1="57813" x2="80015" y2="60938"/>
                        <a14:foregroundMark x1="87482" y1="87240" x2="91581" y2="81771"/>
                        <a14:foregroundMark x1="88507" y1="82552" x2="91435" y2="83854"/>
                      </a14:backgroundRemoval>
                    </a14:imgEffect>
                  </a14:imgLayer>
                </a14:imgProps>
              </a:ext>
            </a:extLst>
          </a:blip>
          <a:srcRect l="52929" t="41876" b="8541"/>
          <a:stretch/>
        </p:blipFill>
        <p:spPr>
          <a:xfrm>
            <a:off x="3264784" y="2935334"/>
            <a:ext cx="4428907" cy="262290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863146" y="4113497"/>
            <a:ext cx="3853694" cy="2555631"/>
          </a:xfrm>
          <a:prstGeom prst="wedgeRoundRectCallout">
            <a:avLst>
              <a:gd name="adj1" fmla="val -73695"/>
              <a:gd name="adj2" fmla="val -40368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học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điều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gì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về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cs typeface="Times New Roman" pitchFamily="18" charset="0"/>
              </a:rPr>
              <a:t>thơ</a:t>
            </a:r>
            <a:r>
              <a:rPr lang="en-US" sz="2800" dirty="0">
                <a:solidFill>
                  <a:prstClr val="white"/>
                </a:solidFill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646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3269" y="595745"/>
            <a:ext cx="10638972" cy="909045"/>
          </a:xfrm>
          <a:prstGeom prst="roundRect">
            <a:avLst/>
          </a:prstGeom>
          <a:solidFill>
            <a:srgbClr val="FDC2C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3600" b="1" dirty="0">
                <a:solidFill>
                  <a:srgbClr val="FF0000"/>
                </a:solidFill>
              </a:rPr>
              <a:t>             2</a:t>
            </a:r>
            <a:r>
              <a:rPr lang="vi-VN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 err="1">
                <a:solidFill>
                  <a:srgbClr val="FF0000"/>
                </a:solidFill>
              </a:rPr>
              <a:t>Kể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lại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một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đoạn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truyện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em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thích</a:t>
            </a:r>
            <a:r>
              <a:rPr lang="en-US" sz="3600" b="1" dirty="0">
                <a:solidFill>
                  <a:srgbClr val="FF0000"/>
                </a:solidFill>
              </a:rPr>
              <a:t>.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5180" y="1592650"/>
            <a:ext cx="4417091" cy="1444534"/>
          </a:xfrm>
          <a:prstGeom prst="wedgeEllipseCallout">
            <a:avLst>
              <a:gd name="adj1" fmla="val 53017"/>
              <a:gd name="adj2" fmla="val 6635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mời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ai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đến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để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tặng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?</a:t>
            </a:r>
            <a:endParaRPr lang="vi-VN" sz="2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8019610" y="1553637"/>
            <a:ext cx="3735265" cy="2049500"/>
          </a:xfrm>
          <a:prstGeom prst="cloudCallout">
            <a:avLst>
              <a:gd name="adj1" fmla="val -86908"/>
              <a:gd name="adj2" fmla="val -3502"/>
            </a:avLst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tặng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Biết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Tuốt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câu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thế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?</a:t>
            </a:r>
            <a:endParaRPr lang="vi-VN" sz="2800" dirty="0">
              <a:solidFill>
                <a:prstClr val="black"/>
              </a:solidFill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5" y="595745"/>
            <a:ext cx="1237403" cy="957892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8445595" y="4079630"/>
            <a:ext cx="3202744" cy="1596990"/>
          </a:xfrm>
          <a:prstGeom prst="wedgeRoundRectCallout">
            <a:avLst>
              <a:gd name="adj1" fmla="val -79018"/>
              <a:gd name="adj2" fmla="val -44955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Vì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sao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bạn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giận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itchFamily="18" charset="0"/>
              </a:rPr>
              <a:t>Mít</a:t>
            </a:r>
            <a:r>
              <a:rPr lang="en-US" sz="2800" dirty="0">
                <a:solidFill>
                  <a:prstClr val="black"/>
                </a:solidFill>
                <a:cs typeface="Times New Roman" pitchFamily="18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203" b="100000" l="0" r="42313">
                        <a14:foregroundMark x1="7760" y1="52995" x2="8126" y2="91276"/>
                        <a14:foregroundMark x1="7394" y1="56641" x2="14129" y2="87760"/>
                        <a14:foregroundMark x1="15081" y1="89453" x2="16471" y2="88281"/>
                        <a14:foregroundMark x1="1903" y1="66146" x2="6076" y2="67969"/>
                        <a14:foregroundMark x1="11786" y1="68359" x2="15081" y2="64063"/>
                        <a14:foregroundMark x1="19034" y1="58073" x2="17936" y2="71094"/>
                        <a14:foregroundMark x1="20791" y1="56641" x2="21376" y2="70182"/>
                        <a14:foregroundMark x1="18155" y1="46354" x2="19619" y2="49219"/>
                        <a14:foregroundMark x1="19693" y1="48047" x2="20425" y2="48958"/>
                        <a14:foregroundMark x1="15593" y1="63672" x2="16032" y2="63281"/>
                        <a14:foregroundMark x1="15227" y1="62500" x2="15373" y2="61589"/>
                        <a14:foregroundMark x1="16105" y1="56901" x2="16252" y2="53255"/>
                        <a14:foregroundMark x1="23426" y1="57682" x2="23280" y2="53646"/>
                        <a14:foregroundMark x1="24451" y1="56510" x2="27892" y2="63672"/>
                        <a14:foregroundMark x1="26647" y1="62109" x2="26428" y2="72396"/>
                        <a14:foregroundMark x1="28258" y1="57552" x2="29283" y2="71354"/>
                        <a14:foregroundMark x1="34114" y1="73047" x2="35286" y2="72917"/>
                        <a14:foregroundMark x1="34846" y1="72396" x2="35286" y2="55469"/>
                        <a14:foregroundMark x1="32943" y1="55339" x2="33455" y2="57552"/>
                        <a14:foregroundMark x1="37848" y1="65234" x2="39092" y2="72266"/>
                        <a14:foregroundMark x1="39165" y1="72396" x2="39165" y2="72396"/>
                        <a14:foregroundMark x1="34627" y1="39453" x2="37921" y2="39193"/>
                      </a14:backgroundRemoval>
                    </a14:imgEffect>
                  </a14:imgLayer>
                </a14:imgProps>
              </a:ext>
            </a:extLst>
          </a:blip>
          <a:srcRect t="31511" r="57760"/>
          <a:stretch/>
        </p:blipFill>
        <p:spPr>
          <a:xfrm>
            <a:off x="3774551" y="2266070"/>
            <a:ext cx="3978799" cy="362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AA05A1-A30F-4B43-B0F9-842C7E8FD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9797" y="-2419514"/>
            <a:ext cx="6449613" cy="12105412"/>
          </a:xfrm>
          <a:prstGeom prst="rect">
            <a:avLst/>
          </a:prstGeom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222540BC-A24B-435C-91AE-1DD34C383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95465" y="1349141"/>
            <a:ext cx="5952734" cy="5064982"/>
          </a:xfrm>
          <a:prstGeom prst="rect">
            <a:avLst/>
          </a:prstGeom>
        </p:spPr>
      </p:pic>
      <p:pic>
        <p:nvPicPr>
          <p:cNvPr id="4" name="图片 8">
            <a:extLst>
              <a:ext uri="{FF2B5EF4-FFF2-40B4-BE49-F238E27FC236}">
                <a16:creationId xmlns:a16="http://schemas.microsoft.com/office/drawing/2014/main" id="{1C673EB3-CF89-4670-AD42-188BEA0883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/>
        </p:blipFill>
        <p:spPr>
          <a:xfrm>
            <a:off x="-591423" y="1707337"/>
            <a:ext cx="4429760" cy="5492902"/>
          </a:xfrm>
          <a:prstGeom prst="rect">
            <a:avLst/>
          </a:prstGeom>
        </p:spPr>
      </p:pic>
      <p:pic>
        <p:nvPicPr>
          <p:cNvPr id="5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2621901" y="2001520"/>
            <a:ext cx="4466358" cy="5492902"/>
          </a:xfrm>
          <a:prstGeom prst="rect">
            <a:avLst/>
          </a:prstGeom>
        </p:spPr>
      </p:pic>
      <p:pic>
        <p:nvPicPr>
          <p:cNvPr id="6" name="图片 11">
            <a:extLst>
              <a:ext uri="{FF2B5EF4-FFF2-40B4-BE49-F238E27FC236}">
                <a16:creationId xmlns:a16="http://schemas.microsoft.com/office/drawing/2014/main" id="{ED6E6BBD-55BC-4609-9234-E6F030B3A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F2093D5-1511-470A-84F7-CD3D5D60CC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8" name="图片 13">
            <a:extLst>
              <a:ext uri="{FF2B5EF4-FFF2-40B4-BE49-F238E27FC236}">
                <a16:creationId xmlns:a16="http://schemas.microsoft.com/office/drawing/2014/main" id="{E1A8B920-2603-41BF-97D2-B541638BC3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8613150" y="675620"/>
            <a:ext cx="3020116" cy="2280081"/>
          </a:xfrm>
          <a:prstGeom prst="rect">
            <a:avLst/>
          </a:prstGeom>
        </p:spPr>
      </p:pic>
      <p:pic>
        <p:nvPicPr>
          <p:cNvPr id="9" name="图片 15">
            <a:extLst>
              <a:ext uri="{FF2B5EF4-FFF2-40B4-BE49-F238E27FC236}">
                <a16:creationId xmlns:a16="http://schemas.microsoft.com/office/drawing/2014/main" id="{4E36D2A1-7E6C-40E4-9CEC-803715B69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435">
            <a:off x="5902313" y="2289396"/>
            <a:ext cx="422498" cy="436127"/>
          </a:xfrm>
          <a:prstGeom prst="rect">
            <a:avLst/>
          </a:prstGeom>
        </p:spPr>
      </p:pic>
      <p:pic>
        <p:nvPicPr>
          <p:cNvPr id="10" name="图片 16">
            <a:extLst>
              <a:ext uri="{FF2B5EF4-FFF2-40B4-BE49-F238E27FC236}">
                <a16:creationId xmlns:a16="http://schemas.microsoft.com/office/drawing/2014/main" id="{2E9236B6-8568-430A-A241-D955A7D927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07" y="1202801"/>
            <a:ext cx="644623" cy="686893"/>
          </a:xfrm>
          <a:prstGeom prst="rect">
            <a:avLst/>
          </a:prstGeom>
        </p:spPr>
      </p:pic>
      <p:pic>
        <p:nvPicPr>
          <p:cNvPr id="11" name="图片 17">
            <a:extLst>
              <a:ext uri="{FF2B5EF4-FFF2-40B4-BE49-F238E27FC236}">
                <a16:creationId xmlns:a16="http://schemas.microsoft.com/office/drawing/2014/main" id="{5150AFAD-94D2-45D0-B9C7-6489920D48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67" y="670348"/>
            <a:ext cx="391538" cy="469845"/>
          </a:xfrm>
          <a:prstGeom prst="rect">
            <a:avLst/>
          </a:prstGeom>
        </p:spPr>
      </p:pic>
      <p:pic>
        <p:nvPicPr>
          <p:cNvPr id="12" name="图片 19">
            <a:extLst>
              <a:ext uri="{FF2B5EF4-FFF2-40B4-BE49-F238E27FC236}">
                <a16:creationId xmlns:a16="http://schemas.microsoft.com/office/drawing/2014/main" id="{17F29A0C-09E7-494C-BC8E-428CB9B9DA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701">
            <a:off x="2693190" y="707721"/>
            <a:ext cx="391538" cy="645313"/>
          </a:xfrm>
          <a:prstGeom prst="rect">
            <a:avLst/>
          </a:prstGeom>
        </p:spPr>
      </p:pic>
      <p:pic>
        <p:nvPicPr>
          <p:cNvPr id="13" name="图片 20">
            <a:extLst>
              <a:ext uri="{FF2B5EF4-FFF2-40B4-BE49-F238E27FC236}">
                <a16:creationId xmlns:a16="http://schemas.microsoft.com/office/drawing/2014/main" id="{B4860D97-F7FE-4AC3-8745-689FB2A4E7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30" y="1470919"/>
            <a:ext cx="1054340" cy="11813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8CD261-C0C6-4F9B-9627-8BC42574CEBD}"/>
              </a:ext>
            </a:extLst>
          </p:cNvPr>
          <p:cNvSpPr txBox="1"/>
          <p:nvPr/>
        </p:nvSpPr>
        <p:spPr>
          <a:xfrm>
            <a:off x="7158386" y="2990591"/>
            <a:ext cx="4267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6000" dirty="0" err="1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6000" dirty="0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lang="en-US" sz="6000" dirty="0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lang="en-US" sz="6000" dirty="0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dirty="0" err="1">
                <a:solidFill>
                  <a:prstClr val="black"/>
                </a:solidFill>
                <a:ea typeface="Arial-Rounded" panose="020B0500000000000000" pitchFamily="34" charset="0"/>
                <a:cs typeface="Arial-Rounded" panose="020B0500000000000000" pitchFamily="34" charset="0"/>
              </a:rPr>
              <a:t>lớp</a:t>
            </a:r>
            <a:endParaRPr lang="en-US" sz="6000" dirty="0">
              <a:solidFill>
                <a:prstClr val="black"/>
              </a:solidFill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52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C4A268-2CFB-4BE4-9ADD-3176B227D6C2}"/>
              </a:ext>
            </a:extLst>
          </p:cNvPr>
          <p:cNvGrpSpPr/>
          <p:nvPr/>
        </p:nvGrpSpPr>
        <p:grpSpPr>
          <a:xfrm>
            <a:off x="55416" y="547913"/>
            <a:ext cx="12032674" cy="1072788"/>
            <a:chOff x="460988" y="511168"/>
            <a:chExt cx="5885201" cy="8779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0AA87D9-8E5B-4C45-A1A4-C04B73E02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0988" y="511168"/>
              <a:ext cx="5885201" cy="8779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B54FEF-35F4-4CC7-91C6-94A6D2AA8D40}"/>
                </a:ext>
              </a:extLst>
            </p:cNvPr>
            <p:cNvSpPr txBox="1"/>
            <p:nvPr/>
          </p:nvSpPr>
          <p:spPr>
            <a:xfrm>
              <a:off x="1196864" y="711756"/>
              <a:ext cx="5059613" cy="40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1219170">
                <a:buClr>
                  <a:srgbClr val="000000"/>
                </a:buClr>
              </a:pPr>
              <a:r>
                <a:rPr lang="vi-VN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Kể cho người thân về nhân vật </a:t>
              </a:r>
              <a:r>
                <a:rPr lang="en-US" sz="2600" kern="0" dirty="0" err="1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Mít</a:t>
              </a:r>
              <a:r>
                <a:rPr lang="en-US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2600" kern="0" dirty="0" err="1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làm</a:t>
              </a:r>
              <a:r>
                <a:rPr lang="en-US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2600" kern="0" dirty="0" err="1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thơ</a:t>
              </a:r>
              <a:r>
                <a:rPr lang="en-US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2600" kern="0" dirty="0" err="1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trong</a:t>
              </a:r>
              <a:r>
                <a:rPr lang="en-US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vi-VN" sz="2600" kern="0" dirty="0">
                  <a:solidFill>
                    <a:srgbClr val="213054">
                      <a:lumMod val="50000"/>
                    </a:srgbClr>
                  </a:solidFill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câu chuyện.</a:t>
              </a:r>
              <a:endParaRPr lang="en-US" sz="2600" kern="0" dirty="0">
                <a:solidFill>
                  <a:srgbClr val="213054">
                    <a:lumMod val="50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471DA8E-357E-43C8-B15A-F2DD539329D7}"/>
              </a:ext>
            </a:extLst>
          </p:cNvPr>
          <p:cNvSpPr txBox="1"/>
          <p:nvPr/>
        </p:nvSpPr>
        <p:spPr>
          <a:xfrm>
            <a:off x="6269181" y="1925150"/>
            <a:ext cx="5818909" cy="4509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lnSpc>
                <a:spcPct val="130000"/>
              </a:lnSpc>
              <a:buClr>
                <a:srgbClr val="000000"/>
              </a:buClr>
            </a:pP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Quan </a:t>
            </a: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sát và kể lại theo tranh minh họa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.</a:t>
            </a:r>
          </a:p>
          <a:p>
            <a:pPr algn="just" defTabSz="1219170">
              <a:lnSpc>
                <a:spcPct val="130000"/>
              </a:lnSpc>
              <a:buClr>
                <a:srgbClr val="000000"/>
              </a:buClr>
            </a:pP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 </a:t>
            </a: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Kể về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quá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trình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tập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làm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thơ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của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Mít</a:t>
            </a: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.</a:t>
            </a:r>
          </a:p>
          <a:p>
            <a:pPr algn="just" defTabSz="1219170">
              <a:lnSpc>
                <a:spcPct val="130000"/>
              </a:lnSpc>
              <a:buClr>
                <a:srgbClr val="000000"/>
              </a:buClr>
            </a:pP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 Rút ra 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ý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nghĩa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của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câu</a:t>
            </a:r>
            <a:r>
              <a:rPr lang="en-US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 </a:t>
            </a:r>
            <a:r>
              <a:rPr lang="en-US" sz="2800" kern="0" dirty="0" err="1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chuyện</a:t>
            </a: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.</a:t>
            </a:r>
          </a:p>
          <a:p>
            <a:pPr algn="just" defTabSz="1219170">
              <a:lnSpc>
                <a:spcPct val="130000"/>
              </a:lnSpc>
              <a:buClr>
                <a:srgbClr val="000000"/>
              </a:buClr>
            </a:pPr>
            <a:r>
              <a:rPr lang="vi-VN" sz="2800" kern="0" dirty="0">
                <a:solidFill>
                  <a:srgbClr val="FC7D77">
                    <a:lumMod val="75000"/>
                  </a:srgbClr>
                </a:solidFill>
                <a:ea typeface="Arial-Rounded" panose="020B0500000000000000" pitchFamily="34" charset="0"/>
                <a:cs typeface="Arial-Rounded" panose="020B0500000000000000" pitchFamily="34" charset="0"/>
                <a:sym typeface="Wingdings" panose="05000000000000000000" pitchFamily="2" charset="2"/>
              </a:rPr>
              <a:t> Lắng nghe ý kiến của người thân sau khi nghe em kể. </a:t>
            </a:r>
            <a:endParaRPr lang="vi-VN" sz="2800" kern="0" dirty="0">
              <a:solidFill>
                <a:srgbClr val="FC7D77">
                  <a:lumMod val="75000"/>
                </a:srgbClr>
              </a:solidFill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448" b="94010" l="52782" r="97804">
                        <a14:foregroundMark x1="75037" y1="55729" x2="74305" y2="60677"/>
                        <a14:foregroundMark x1="78258" y1="57813" x2="80015" y2="60938"/>
                        <a14:foregroundMark x1="87482" y1="87240" x2="91581" y2="81771"/>
                        <a14:foregroundMark x1="88507" y1="82552" x2="91435" y2="83854"/>
                      </a14:backgroundRemoval>
                    </a14:imgEffect>
                  </a14:imgLayer>
                </a14:imgProps>
              </a:ext>
            </a:extLst>
          </a:blip>
          <a:srcRect l="52929" t="41876" b="8541"/>
          <a:stretch/>
        </p:blipFill>
        <p:spPr>
          <a:xfrm>
            <a:off x="287331" y="1689752"/>
            <a:ext cx="3411834" cy="209484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24692" y="1689752"/>
            <a:ext cx="5964380" cy="4932722"/>
            <a:chOff x="2873827" y="783771"/>
            <a:chExt cx="6154059" cy="494937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l="55466" t="21379" r="22000" b="10962"/>
            <a:stretch/>
          </p:blipFill>
          <p:spPr>
            <a:xfrm>
              <a:off x="6095999" y="783771"/>
              <a:ext cx="2931887" cy="494937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/>
            <a:srcRect l="30255" t="50546" r="44980" b="11160"/>
            <a:stretch/>
          </p:blipFill>
          <p:spPr>
            <a:xfrm>
              <a:off x="2873827" y="2931886"/>
              <a:ext cx="3222172" cy="2801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486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64480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512</Words>
  <Application>Microsoft Office PowerPoint</Application>
  <PresentationFormat>Widescreen</PresentationFormat>
  <Paragraphs>59</Paragraphs>
  <Slides>15</Slides>
  <Notes>2</Notes>
  <HiddenSlides>0</HiddenSlides>
  <MMClips>18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174</cp:revision>
  <dcterms:created xsi:type="dcterms:W3CDTF">2021-06-07T06:59:14Z</dcterms:created>
  <dcterms:modified xsi:type="dcterms:W3CDTF">2022-08-24T10:45:50Z</dcterms:modified>
</cp:coreProperties>
</file>