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303" r:id="rId2"/>
    <p:sldId id="367" r:id="rId3"/>
    <p:sldId id="368" r:id="rId4"/>
    <p:sldId id="276" r:id="rId5"/>
    <p:sldId id="339" r:id="rId6"/>
    <p:sldId id="335" r:id="rId7"/>
    <p:sldId id="371" r:id="rId8"/>
    <p:sldId id="373" r:id="rId9"/>
    <p:sldId id="372" r:id="rId10"/>
    <p:sldId id="374" r:id="rId11"/>
    <p:sldId id="375" r:id="rId12"/>
    <p:sldId id="361" r:id="rId13"/>
    <p:sldId id="363" r:id="rId14"/>
    <p:sldId id="366" r:id="rId15"/>
    <p:sldId id="381" r:id="rId16"/>
    <p:sldId id="380" r:id="rId17"/>
    <p:sldId id="378" r:id="rId18"/>
    <p:sldId id="359" r:id="rId19"/>
    <p:sldId id="318" r:id="rId20"/>
    <p:sldId id="334" r:id="rId21"/>
    <p:sldId id="319" r:id="rId22"/>
    <p:sldId id="376" r:id="rId23"/>
    <p:sldId id="327" r:id="rId24"/>
    <p:sldId id="328" r:id="rId25"/>
    <p:sldId id="329" r:id="rId26"/>
    <p:sldId id="377" r:id="rId27"/>
    <p:sldId id="270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HP001 4 hàng" panose="020B0603050302020204" pitchFamily="34" charset="0"/>
      <p:regular r:id="rId34"/>
      <p:bold r:id="rId35"/>
    </p:embeddedFont>
    <p:embeddedFont>
      <p:font typeface="SimSun" panose="02010600030101010101" pitchFamily="2" charset="-122"/>
      <p:regular r:id="rId36"/>
    </p:embeddedFont>
    <p:embeddedFont>
      <p:font typeface="UTM Avo" panose="02040603050506020204" pitchFamily="18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70" d="100"/>
          <a:sy n="70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EEEA0-0C32-4D48-A720-B4F834F1CD6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EEEC4-14B8-4BDE-B37A-17B3A4FC4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264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0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1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62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xmlns="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08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05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  <p:sldLayoutId id="214748369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microsoft.com/office/2007/relationships/hdphoto" Target="../media/hdphoto3.wdp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12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950261" y="1648607"/>
            <a:ext cx="4291560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10: ê – l 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xmlns="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xmlns="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pic>
        <p:nvPicPr>
          <p:cNvPr id="5" name="图片 13">
            <a:extLst>
              <a:ext uri="{FF2B5EF4-FFF2-40B4-BE49-F238E27FC236}">
                <a16:creationId xmlns:a16="http://schemas.microsoft.com/office/drawing/2014/main" xmlns="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xmlns="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xmlns="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xmlns="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56993" y="2952554"/>
            <a:ext cx="81438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600" b="1">
                <a:solidFill>
                  <a:srgbClr val="0070C0"/>
                </a:solidFill>
                <a:latin typeface="+mj-lt"/>
                <a:cs typeface="Times New Roman" pitchFamily="18" charset="0"/>
              </a:rPr>
              <a:t>KHỞI </a:t>
            </a:r>
            <a:r>
              <a:rPr lang="en-US" sz="96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ĐỘNG</a:t>
            </a:r>
          </a:p>
        </p:txBody>
      </p:sp>
    </p:spTree>
    <p:extLst>
      <p:ext uri="{BB962C8B-B14F-4D97-AF65-F5344CB8AC3E}">
        <p14:creationId xmlns:p14="http://schemas.microsoft.com/office/powerpoint/2010/main" val="384488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3737113" y="636104"/>
            <a:ext cx="6451916" cy="3614700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1219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4" name="Picture 2" descr="Chạy Lê Tay Trong Tay Chạy Lê Phiên Bản Q Hoạt Hình, Trong, Nhân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00" b="73333" l="625" r="99271">
                        <a14:foregroundMark x1="11979" y1="39167" x2="13333" y2="41979"/>
                        <a14:foregroundMark x1="11146" y1="42917" x2="3438" y2="50833"/>
                        <a14:foregroundMark x1="36563" y1="56771" x2="42708" y2="58542"/>
                        <a14:foregroundMark x1="84896" y1="54375" x2="78438" y2="71563"/>
                        <a14:foregroundMark x1="75208" y1="69167" x2="73438" y2="69792"/>
                        <a14:foregroundMark x1="51146" y1="66250" x2="45833" y2="69167"/>
                        <a14:foregroundMark x1="61875" y1="65833" x2="63438" y2="68958"/>
                        <a14:foregroundMark x1="15729" y1="65000" x2="8750" y2="69167"/>
                        <a14:foregroundMark x1="30104" y1="65208" x2="31458" y2="69583"/>
                        <a14:foregroundMark x1="8021" y1="47292" x2="12917" y2="52604"/>
                        <a14:foregroundMark x1="7813" y1="48646" x2="12292" y2="52188"/>
                        <a14:foregroundMark x1="66354" y1="59271" x2="71875" y2="61458"/>
                        <a14:foregroundMark x1="45104" y1="58958" x2="49792" y2="56771"/>
                        <a14:foregroundMark x1="92188" y1="62083" x2="96354" y2="62708"/>
                        <a14:foregroundMark x1="78229" y1="67396" x2="73854" y2="70000"/>
                        <a14:foregroundMark x1="88229" y1="68229" x2="91250" y2="69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21" b="26533"/>
          <a:stretch/>
        </p:blipFill>
        <p:spPr bwMode="auto">
          <a:xfrm>
            <a:off x="5853961" y="3816675"/>
            <a:ext cx="5833101" cy="269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28" b="86982" l="4734" r="627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42" y="1707647"/>
            <a:ext cx="5790367" cy="48007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43282" y="465152"/>
            <a:ext cx="54512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Cùng họ hàng với táo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Da vàng quả lại dài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 vào liền hết khát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Đoán thật đúng mới tài.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       </a:t>
            </a:r>
            <a:r>
              <a:rPr lang="en-US" sz="3200" err="1">
                <a:solidFill>
                  <a:prstClr val="black"/>
                </a:solidFill>
                <a:latin typeface="UTM Avo" panose="02040603050506020204" pitchFamily="18" charset="0"/>
              </a:rPr>
              <a:t>Là</a:t>
            </a:r>
            <a:r>
              <a:rPr lang="en-US" sz="3200">
                <a:solidFill>
                  <a:prstClr val="black"/>
                </a:solidFill>
                <a:latin typeface="UTM Avo" panose="02040603050506020204" pitchFamily="18" charset="0"/>
              </a:rPr>
              <a:t> quả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gì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16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gừa nhiều bệnh nhờ quả lê - Báo Quảng Ngãi điện tử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7" y="849087"/>
            <a:ext cx="10711543" cy="572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Ngừa nhiều bệnh nhờ quả lê - Báo Quảng Ngãi điện tử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238" y="3138657"/>
            <a:ext cx="5182880" cy="34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206818" y="3926429"/>
            <a:ext cx="2009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9600" dirty="0">
                <a:solidFill>
                  <a:srgbClr val="00B050"/>
                </a:solidFill>
                <a:latin typeface="UTM Avo" panose="02040603050506020204" pitchFamily="18" charset="0"/>
              </a:rPr>
              <a:t>l</a:t>
            </a:r>
            <a:r>
              <a:rPr lang="vi-VN" sz="960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endParaRPr lang="en-US" sz="9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5" t="1759" r="8414" b="71412"/>
          <a:stretch/>
        </p:blipFill>
        <p:spPr>
          <a:xfrm>
            <a:off x="757646" y="550480"/>
            <a:ext cx="10659291" cy="219486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733075" y="1404990"/>
            <a:ext cx="291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8000" dirty="0">
                <a:latin typeface="UTM Avo" panose="02040603050506020204" pitchFamily="18" charset="0"/>
              </a:rPr>
              <a:t>ê – l </a:t>
            </a:r>
            <a:endParaRPr lang="en-US" sz="8000" dirty="0">
              <a:latin typeface="UTM Avo" panose="020406030505060202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12615" y="1871306"/>
            <a:ext cx="2526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solidFill>
                  <a:schemeClr val="accent5">
                    <a:lumMod val="75000"/>
                  </a:schemeClr>
                </a:solidFill>
                <a:latin typeface="HP001 4 hàng" panose="020B0603050302020204" pitchFamily="34" charset="0"/>
              </a:rPr>
              <a:t>Bài 10:  </a:t>
            </a:r>
            <a:endParaRPr lang="en-US" sz="4800" b="1" dirty="0">
              <a:solidFill>
                <a:schemeClr val="accent5">
                  <a:lumMod val="75000"/>
                </a:schemeClr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gừa nhiều bệnh nhờ quả lê - Báo Quảng Ngãi điện tử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" y="2142309"/>
            <a:ext cx="6244046" cy="442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appy Funny Children Large Banner Child Stock Vector (Royalty Free ...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0" r="275" b="15432"/>
          <a:stretch/>
        </p:blipFill>
        <p:spPr bwMode="auto">
          <a:xfrm>
            <a:off x="3571740" y="470769"/>
            <a:ext cx="5048519" cy="194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882670" y="1443124"/>
            <a:ext cx="2654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32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1. Làm quen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09762" y="2142309"/>
            <a:ext cx="1777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9600" dirty="0">
                <a:solidFill>
                  <a:srgbClr val="00B050"/>
                </a:solidFill>
                <a:latin typeface="UTM Avo" panose="02040603050506020204" pitchFamily="18" charset="0"/>
              </a:rPr>
              <a:t>l</a:t>
            </a:r>
            <a:r>
              <a:rPr lang="vi-VN" sz="960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endParaRPr lang="en-US" sz="9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007531" y="3944983"/>
            <a:ext cx="3487783" cy="2625633"/>
            <a:chOff x="3810000" y="1277074"/>
            <a:chExt cx="2209800" cy="1694726"/>
          </a:xfrm>
        </p:grpSpPr>
        <p:sp>
          <p:nvSpPr>
            <p:cNvPr id="9" name="Rectangle 8"/>
            <p:cNvSpPr/>
            <p:nvPr/>
          </p:nvSpPr>
          <p:spPr>
            <a:xfrm>
              <a:off x="3810000" y="1277074"/>
              <a:ext cx="2209800" cy="1008926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vi-VN" sz="4800" dirty="0">
                  <a:solidFill>
                    <a:prstClr val="black"/>
                  </a:solidFill>
                  <a:latin typeface="UTM Avo" panose="02040603050506020204" pitchFamily="18" charset="0"/>
                </a:rPr>
                <a:t>lê</a:t>
              </a:r>
              <a:endParaRPr lang="en-US" sz="48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vi-VN" sz="3600" b="1" dirty="0">
                  <a:solidFill>
                    <a:srgbClr val="008000"/>
                  </a:solidFill>
                  <a:latin typeface="UTM Avo" panose="02040603050506020204" pitchFamily="18" charset="0"/>
                </a:rPr>
                <a:t>l</a:t>
              </a:r>
              <a:endParaRPr lang="en-US" sz="3600" b="1" dirty="0">
                <a:solidFill>
                  <a:srgbClr val="008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vi-VN" sz="36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ê</a:t>
              </a:r>
              <a:endParaRPr lang="en-US" sz="36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948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appy Funny Children Large Banner Child Stock Vector (Royalty Free ...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0" r="275" b="15432"/>
          <a:stretch/>
        </p:blipFill>
        <p:spPr bwMode="auto">
          <a:xfrm>
            <a:off x="3119412" y="470391"/>
            <a:ext cx="5597214" cy="194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30920" y="1499612"/>
            <a:ext cx="2943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32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1. Làm quen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2" descr="Ngừa nhiều bệnh nhờ quả lê - Báo Quảng Ngãi điện tử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49" y="2500154"/>
            <a:ext cx="4903926" cy="246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90177" y="2949220"/>
            <a:ext cx="2274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9600" dirty="0">
                <a:solidFill>
                  <a:srgbClr val="00B050"/>
                </a:solidFill>
                <a:latin typeface="UTM Avo" panose="02040603050506020204" pitchFamily="18" charset="0"/>
              </a:rPr>
              <a:t>l</a:t>
            </a:r>
            <a:r>
              <a:rPr lang="vi-VN" sz="960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endParaRPr lang="en-US" sz="9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87987" y="5024327"/>
            <a:ext cx="5083388" cy="1363282"/>
            <a:chOff x="928253" y="4767943"/>
            <a:chExt cx="4585063" cy="1363282"/>
          </a:xfrm>
        </p:grpSpPr>
        <p:sp>
          <p:nvSpPr>
            <p:cNvPr id="8" name="Rounded Rectangle 7"/>
            <p:cNvSpPr/>
            <p:nvPr/>
          </p:nvSpPr>
          <p:spPr>
            <a:xfrm>
              <a:off x="928253" y="4767943"/>
              <a:ext cx="4585063" cy="12932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419718" y="4930896"/>
              <a:ext cx="3785011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7200" dirty="0">
                  <a:latin typeface="UTM Avo" panose="02040603050506020204" pitchFamily="18" charset="0"/>
                </a:rPr>
                <a:t>ê – </a:t>
              </a:r>
              <a:r>
                <a:rPr lang="vi-VN" sz="7200" dirty="0">
                  <a:latin typeface="HP001 4 hàng" panose="020B0603050302020204" pitchFamily="34" charset="0"/>
                </a:rPr>
                <a:t>ê</a:t>
              </a:r>
              <a:r>
                <a:rPr lang="vi-VN" sz="7200" dirty="0">
                  <a:latin typeface="UTM Avo" panose="02040603050506020204" pitchFamily="18" charset="0"/>
                </a:rPr>
                <a:t> – Ê </a:t>
              </a:r>
              <a:endParaRPr lang="en-US" sz="72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207689" y="5024327"/>
            <a:ext cx="5083388" cy="1363282"/>
            <a:chOff x="928253" y="4767943"/>
            <a:chExt cx="4585063" cy="1410202"/>
          </a:xfrm>
        </p:grpSpPr>
        <p:sp>
          <p:nvSpPr>
            <p:cNvPr id="11" name="Rounded Rectangle 10"/>
            <p:cNvSpPr/>
            <p:nvPr/>
          </p:nvSpPr>
          <p:spPr>
            <a:xfrm>
              <a:off x="928253" y="4767943"/>
              <a:ext cx="4585063" cy="129322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97430" y="4977816"/>
              <a:ext cx="3360215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vi-VN" sz="7200" dirty="0">
                  <a:latin typeface="UTM Avo" panose="02040603050506020204" pitchFamily="18" charset="0"/>
                </a:rPr>
                <a:t>l – </a:t>
              </a:r>
              <a:r>
                <a:rPr lang="vi-VN" sz="7200" dirty="0">
                  <a:latin typeface="HP001 4 hàng" panose="020B0603050302020204" pitchFamily="34" charset="0"/>
                </a:rPr>
                <a:t>l</a:t>
              </a:r>
              <a:r>
                <a:rPr lang="vi-VN" sz="7200" dirty="0">
                  <a:latin typeface="UTM Avo" panose="02040603050506020204" pitchFamily="18" charset="0"/>
                </a:rPr>
                <a:t> – L </a:t>
              </a:r>
              <a:endParaRPr lang="en-US" sz="72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388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33" y="1498958"/>
            <a:ext cx="7591072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491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BẢNG GÀI</a:t>
            </a: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造字工房悦黑体验版常规体" pitchFamily="50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0802" y="1904942"/>
            <a:ext cx="15213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1670" y="1904941"/>
            <a:ext cx="112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64017" y="4021084"/>
            <a:ext cx="17394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ê</a:t>
            </a:r>
          </a:p>
        </p:txBody>
      </p:sp>
    </p:spTree>
    <p:extLst>
      <p:ext uri="{BB962C8B-B14F-4D97-AF65-F5344CB8AC3E}">
        <p14:creationId xmlns:p14="http://schemas.microsoft.com/office/powerpoint/2010/main" val="124732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3" t="16140" r="26234" b="20106"/>
          <a:stretch/>
        </p:blipFill>
        <p:spPr>
          <a:xfrm>
            <a:off x="738052" y="1195685"/>
            <a:ext cx="11011988" cy="541930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98073" y="2690950"/>
            <a:ext cx="1084217" cy="9405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277393" y="2538220"/>
            <a:ext cx="744583" cy="102794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750767" y="4297680"/>
            <a:ext cx="812382" cy="927463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3885888" y="4114800"/>
            <a:ext cx="3755884" cy="12675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9287692" y="2913017"/>
            <a:ext cx="692331" cy="6749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8855681" y="4422110"/>
            <a:ext cx="654079" cy="8160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02011" y="515277"/>
            <a:ext cx="76610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800" dirty="0">
                <a:latin typeface="UTM Avo" panose="02040603050506020204" pitchFamily="18" charset="0"/>
              </a:rPr>
              <a:t>2. </a:t>
            </a:r>
            <a:r>
              <a:rPr lang="en-US" sz="2800" dirty="0" err="1">
                <a:latin typeface="UTM Avo" panose="02040603050506020204" pitchFamily="18" charset="0"/>
              </a:rPr>
              <a:t>Tiếng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nào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âm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r>
              <a:rPr lang="en-US" sz="2800" dirty="0">
                <a:latin typeface="UTM Avo" panose="02040603050506020204" pitchFamily="18" charset="0"/>
              </a:rPr>
              <a:t>? </a:t>
            </a:r>
            <a:r>
              <a:rPr lang="en-US" sz="2800" dirty="0" err="1">
                <a:latin typeface="UTM Avo" panose="02040603050506020204" pitchFamily="18" charset="0"/>
              </a:rPr>
              <a:t>Tiếng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nào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âm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l </a:t>
            </a:r>
            <a:r>
              <a:rPr lang="en-US" sz="28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5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129F948-1909-42B5-BA54-E1EB77914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823"/>
            <a:ext cx="12192000" cy="6417177"/>
          </a:xfrm>
          <a:prstGeom prst="rect">
            <a:avLst/>
          </a:prstGeom>
        </p:spPr>
      </p:pic>
      <p:sp>
        <p:nvSpPr>
          <p:cNvPr id="3" name="Freeform 2"/>
          <p:cNvSpPr>
            <a:spLocks/>
          </p:cNvSpPr>
          <p:nvPr/>
        </p:nvSpPr>
        <p:spPr bwMode="gray">
          <a:xfrm>
            <a:off x="0" y="2901966"/>
            <a:ext cx="2409690" cy="3974274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hlink">
                  <a:gamma/>
                  <a:tint val="90980"/>
                  <a:invGamma/>
                  <a:alpha val="32001"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gray">
          <a:xfrm>
            <a:off x="2688794" y="456670"/>
            <a:ext cx="5057480" cy="1863591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Nhóm 35"/>
          <p:cNvGrpSpPr/>
          <p:nvPr/>
        </p:nvGrpSpPr>
        <p:grpSpPr>
          <a:xfrm>
            <a:off x="2625634" y="2102127"/>
            <a:ext cx="7615646" cy="3606342"/>
            <a:chOff x="4413024" y="2424421"/>
            <a:chExt cx="2098787" cy="299090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4413024" y="2529854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>
              <a:off x="4636627" y="2424421"/>
              <a:ext cx="1703994" cy="26271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flipH="1">
              <a:off x="6159110" y="2473247"/>
              <a:ext cx="66766" cy="132082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 flipH="1">
              <a:off x="4704764" y="2464538"/>
              <a:ext cx="65315" cy="132082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426222" y="3180217"/>
            <a:ext cx="8014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THƯ GIÃN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03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94561287130493001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4542"/>
            <a:ext cx="12192000" cy="643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9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 descr="图片包含 物体&#10;&#10;已生成高可信度的说明">
            <a:extLst>
              <a:ext uri="{FF2B5EF4-FFF2-40B4-BE49-F238E27FC236}">
                <a16:creationId xmlns:a16="http://schemas.microsoft.com/office/drawing/2014/main" xmlns="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" y="485202"/>
            <a:ext cx="922304" cy="922304"/>
          </a:xfrm>
          <a:prstGeom prst="rect">
            <a:avLst/>
          </a:prstGeom>
        </p:spPr>
      </p:pic>
      <p:pic>
        <p:nvPicPr>
          <p:cNvPr id="6" name="图片 15">
            <a:extLst>
              <a:ext uri="{FF2B5EF4-FFF2-40B4-BE49-F238E27FC236}">
                <a16:creationId xmlns:a16="http://schemas.microsoft.com/office/drawing/2014/main" xmlns="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5177" y="0"/>
            <a:ext cx="2307771" cy="1624554"/>
          </a:xfrm>
          <a:prstGeom prst="rect">
            <a:avLst/>
          </a:prstGeom>
        </p:spPr>
      </p:pic>
      <p:pic>
        <p:nvPicPr>
          <p:cNvPr id="8" name="Picture 2" descr="C:\Users\Administrator\Desktop\4499633_211107066366_2副本.png">
            <a:extLst>
              <a:ext uri="{FF2B5EF4-FFF2-40B4-BE49-F238E27FC236}">
                <a16:creationId xmlns:a16="http://schemas.microsoft.com/office/drawing/2014/main" xmlns="" id="{EB306F2A-E7CF-4F05-A0F8-C7F61240E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60" y="1149532"/>
            <a:ext cx="5634002" cy="507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372583"/>
            <a:ext cx="4633910" cy="56535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85739" y="1997137"/>
            <a:ext cx="3433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图片 12">
            <a:extLst>
              <a:ext uri="{FF2B5EF4-FFF2-40B4-BE49-F238E27FC236}">
                <a16:creationId xmlns:a16="http://schemas.microsoft.com/office/drawing/2014/main" xmlns="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200401"/>
            <a:ext cx="12192000" cy="365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4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649" y="457440"/>
            <a:ext cx="7966129" cy="21997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61" y="2738540"/>
            <a:ext cx="8060896" cy="1975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61" y="4790366"/>
            <a:ext cx="8060896" cy="21868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69" b="93594" l="8438" r="81875">
                        <a14:foregroundMark x1="43281" y1="49688" x2="49844" y2="80469"/>
                        <a14:foregroundMark x1="42813" y1="80469" x2="41094" y2="75000"/>
                        <a14:foregroundMark x1="24531" y1="74063" x2="26563" y2="80313"/>
                        <a14:foregroundMark x1="30000" y1="74375" x2="30938" y2="80938"/>
                        <a14:foregroundMark x1="53906" y1="53906" x2="57969" y2="55937"/>
                        <a14:foregroundMark x1="51094" y1="75469" x2="77031" y2="74531"/>
                        <a14:foregroundMark x1="77656" y1="75625" x2="79219" y2="92969"/>
                        <a14:foregroundMark x1="19219" y1="75156" x2="12500" y2="75000"/>
                        <a14:foregroundMark x1="12031" y1="75156" x2="13125" y2="90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57" t="47536" r="17786"/>
          <a:stretch/>
        </p:blipFill>
        <p:spPr>
          <a:xfrm>
            <a:off x="53339" y="2069418"/>
            <a:ext cx="3159169" cy="22903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3828" y="3607892"/>
            <a:ext cx="2568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dirty="0">
                <a:solidFill>
                  <a:srgbClr val="002060"/>
                </a:solidFill>
                <a:latin typeface="UTM Avo" panose="02040603050506020204" pitchFamily="18" charset="0"/>
              </a:rPr>
              <a:t>3. Tập đọc</a:t>
            </a:r>
            <a:endParaRPr lang="en-US" sz="36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5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69" b="93594" l="8438" r="81875">
                        <a14:foregroundMark x1="43281" y1="49688" x2="49844" y2="80469"/>
                        <a14:foregroundMark x1="42813" y1="80469" x2="41094" y2="75000"/>
                        <a14:foregroundMark x1="24531" y1="74063" x2="26563" y2="80313"/>
                        <a14:foregroundMark x1="30000" y1="74375" x2="30938" y2="80938"/>
                        <a14:foregroundMark x1="53906" y1="53906" x2="57969" y2="55937"/>
                        <a14:foregroundMark x1="51094" y1="75469" x2="77031" y2="74531"/>
                        <a14:foregroundMark x1="77656" y1="75625" x2="79219" y2="92969"/>
                        <a14:foregroundMark x1="19219" y1="75156" x2="12500" y2="75000"/>
                        <a14:foregroundMark x1="12031" y1="75156" x2="13125" y2="90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57" t="47536" r="17786"/>
          <a:stretch/>
        </p:blipFill>
        <p:spPr>
          <a:xfrm>
            <a:off x="239487" y="652058"/>
            <a:ext cx="2893139" cy="20974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424" y="2049214"/>
            <a:ext cx="2568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3. Tập đọc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41">
            <a:extLst>
              <a:ext uri="{FF2B5EF4-FFF2-40B4-BE49-F238E27FC236}">
                <a16:creationId xmlns:a16="http://schemas.microsoft.com/office/drawing/2014/main" xmlns="" id="{113CCA0F-FDA7-4D9F-86B9-C4300F412A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59"/>
          <a:stretch/>
        </p:blipFill>
        <p:spPr>
          <a:xfrm>
            <a:off x="0" y="3542138"/>
            <a:ext cx="12192000" cy="33158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160" y="1444651"/>
            <a:ext cx="8870353" cy="396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4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1">
            <a:extLst>
              <a:ext uri="{FF2B5EF4-FFF2-40B4-BE49-F238E27FC236}">
                <a16:creationId xmlns:a16="http://schemas.microsoft.com/office/drawing/2014/main" xmlns="" id="{113CCA0F-FDA7-4D9F-86B9-C4300F412A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0"/>
          <a:stretch/>
        </p:blipFill>
        <p:spPr>
          <a:xfrm>
            <a:off x="0" y="3286298"/>
            <a:ext cx="12192000" cy="35717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174" y="1264838"/>
            <a:ext cx="8898826" cy="3419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697E083-88B7-495A-B57D-C4C52C6D83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969" b="93594" l="8438" r="81875">
                        <a14:foregroundMark x1="43281" y1="49688" x2="49844" y2="80469"/>
                        <a14:foregroundMark x1="42813" y1="80469" x2="41094" y2="75000"/>
                        <a14:foregroundMark x1="24531" y1="74063" x2="26563" y2="80313"/>
                        <a14:foregroundMark x1="30000" y1="74375" x2="30938" y2="80938"/>
                        <a14:foregroundMark x1="53906" y1="53906" x2="57969" y2="55937"/>
                        <a14:foregroundMark x1="51094" y1="75469" x2="77031" y2="74531"/>
                        <a14:foregroundMark x1="77656" y1="75625" x2="79219" y2="92969"/>
                        <a14:foregroundMark x1="19219" y1="75156" x2="12500" y2="75000"/>
                        <a14:foregroundMark x1="12031" y1="75156" x2="13125" y2="90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57" t="47536" r="17786"/>
          <a:stretch/>
        </p:blipFill>
        <p:spPr>
          <a:xfrm>
            <a:off x="239487" y="652058"/>
            <a:ext cx="2893139" cy="20974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2FDBD60-C5EE-4C93-8239-F899503F57A6}"/>
              </a:ext>
            </a:extLst>
          </p:cNvPr>
          <p:cNvSpPr txBox="1"/>
          <p:nvPr/>
        </p:nvSpPr>
        <p:spPr>
          <a:xfrm>
            <a:off x="351424" y="2049214"/>
            <a:ext cx="2568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3. Tập đọc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078133"/>
      </p:ext>
    </p:extLst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2">
            <a:extLst>
              <a:ext uri="{FF2B5EF4-FFF2-40B4-BE49-F238E27FC236}">
                <a16:creationId xmlns:a16="http://schemas.microsoft.com/office/drawing/2014/main" xmlns="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2262286"/>
            <a:ext cx="12192000" cy="45957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508" y="587829"/>
            <a:ext cx="8674692" cy="38508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2B8CB33-5286-47C1-9321-E1CABA0E7D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969" b="93594" l="8438" r="81875">
                        <a14:foregroundMark x1="43281" y1="49688" x2="49844" y2="80469"/>
                        <a14:foregroundMark x1="42813" y1="80469" x2="41094" y2="75000"/>
                        <a14:foregroundMark x1="24531" y1="74063" x2="26563" y2="80313"/>
                        <a14:foregroundMark x1="30000" y1="74375" x2="30938" y2="80938"/>
                        <a14:foregroundMark x1="53906" y1="53906" x2="57969" y2="55937"/>
                        <a14:foregroundMark x1="51094" y1="75469" x2="77031" y2="74531"/>
                        <a14:foregroundMark x1="77656" y1="75625" x2="79219" y2="92969"/>
                        <a14:foregroundMark x1="19219" y1="75156" x2="12500" y2="75000"/>
                        <a14:foregroundMark x1="12031" y1="75156" x2="13125" y2="90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57" t="47536" r="17786"/>
          <a:stretch/>
        </p:blipFill>
        <p:spPr>
          <a:xfrm>
            <a:off x="239487" y="652058"/>
            <a:ext cx="2893139" cy="20974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EA73B59-AECB-4C22-BD03-06D78BF9DBDB}"/>
              </a:ext>
            </a:extLst>
          </p:cNvPr>
          <p:cNvSpPr txBox="1"/>
          <p:nvPr/>
        </p:nvSpPr>
        <p:spPr>
          <a:xfrm>
            <a:off x="351424" y="2049214"/>
            <a:ext cx="2568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3. Tập đọc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12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966" y="361962"/>
            <a:ext cx="7470583" cy="22903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967" y="2595168"/>
            <a:ext cx="7559455" cy="2056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967" y="4619222"/>
            <a:ext cx="7559455" cy="22768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69" b="93594" l="8438" r="81875">
                        <a14:foregroundMark x1="43281" y1="49688" x2="49844" y2="80469"/>
                        <a14:foregroundMark x1="42813" y1="80469" x2="41094" y2="75000"/>
                        <a14:foregroundMark x1="24531" y1="74063" x2="26563" y2="80313"/>
                        <a14:foregroundMark x1="30000" y1="74375" x2="30938" y2="80938"/>
                        <a14:foregroundMark x1="53906" y1="53906" x2="57969" y2="55937"/>
                        <a14:foregroundMark x1="51094" y1="75469" x2="77031" y2="74531"/>
                        <a14:foregroundMark x1="77656" y1="75625" x2="79219" y2="92969"/>
                        <a14:foregroundMark x1="19219" y1="75156" x2="12500" y2="75000"/>
                        <a14:foregroundMark x1="12031" y1="75156" x2="13125" y2="90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57" t="47536" r="17786"/>
          <a:stretch/>
        </p:blipFill>
        <p:spPr>
          <a:xfrm>
            <a:off x="319369" y="2262286"/>
            <a:ext cx="2893139" cy="20974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3828" y="3607892"/>
            <a:ext cx="2568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3. Tập đọc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11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xmlns="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xmlns="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xmlns="" id="{70767FD4-96D8-4304-9BC9-7499F762B60B}"/>
              </a:ext>
            </a:extLst>
          </p:cNvPr>
          <p:cNvSpPr txBox="1"/>
          <p:nvPr/>
        </p:nvSpPr>
        <p:spPr>
          <a:xfrm>
            <a:off x="3998867" y="3090591"/>
            <a:ext cx="6404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TẬP</a:t>
            </a:r>
            <a:r>
              <a:rPr kumimoji="0" lang="vi-VN" altLang="zh-CN" sz="9600" b="1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 VIẾT</a:t>
            </a:r>
            <a:endParaRPr kumimoji="0" lang="zh-CN" altLang="en-US" sz="9600" b="1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+mj-lt"/>
              <a:ea typeface="inpin heiti" charset="-122"/>
              <a:cs typeface="+mn-cs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xmlns="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xmlns="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xmlns="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xmlns="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" b="1356"/>
          <a:stretch/>
        </p:blipFill>
        <p:spPr>
          <a:xfrm>
            <a:off x="104503" y="2063933"/>
            <a:ext cx="12087497" cy="47418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758" y="280786"/>
            <a:ext cx="2715436" cy="17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2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D viết ê 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48938"/>
            <a:ext cx="12192000" cy="64138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067" y="200297"/>
            <a:ext cx="3859102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22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475005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7"/>
          <p:cNvGrpSpPr/>
          <p:nvPr/>
        </p:nvGrpSpPr>
        <p:grpSpPr>
          <a:xfrm>
            <a:off x="2325189" y="485314"/>
            <a:ext cx="7785462" cy="1185527"/>
            <a:chOff x="-3127181" y="3669002"/>
            <a:chExt cx="2322340" cy="1072282"/>
          </a:xfrm>
        </p:grpSpPr>
        <p:sp>
          <p:nvSpPr>
            <p:cNvPr id="4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tx1"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5" name="组合 19"/>
            <p:cNvGrpSpPr/>
            <p:nvPr/>
          </p:nvGrpSpPr>
          <p:grpSpPr>
            <a:xfrm>
              <a:off x="-3127181" y="3822640"/>
              <a:ext cx="2062357" cy="918644"/>
              <a:chOff x="5369763" y="3632880"/>
              <a:chExt cx="2062357" cy="918644"/>
            </a:xfrm>
          </p:grpSpPr>
          <p:sp>
            <p:nvSpPr>
              <p:cNvPr id="6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7" name="TextBox 76"/>
              <p:cNvSpPr txBox="1"/>
              <p:nvPr/>
            </p:nvSpPr>
            <p:spPr>
              <a:xfrm>
                <a:off x="5685907" y="3632880"/>
                <a:ext cx="1493754" cy="918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600" b="1" i="0" u="none" strike="noStrike" kern="1200" cap="none" spc="30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VIẾT BẢNG CON:</a:t>
                </a:r>
                <a:endPara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98724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5CC5D9D-D96E-41DE-8C98-5B945BBF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592666"/>
            <a:ext cx="11525250" cy="606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6A58BBA-E1A5-4CA3-9978-0E6E1072B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13" y="533400"/>
            <a:ext cx="11753973" cy="617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C2BEB2-E786-4613-957E-7F58196C6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" y="652462"/>
            <a:ext cx="11610976" cy="606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529339"/>
            <a:ext cx="4473115" cy="565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00666" y="2101035"/>
            <a:ext cx="3072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xmlns="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xmlns="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" y="363312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xmlns="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4229" y="0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xmlns="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78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240701" y="963919"/>
            <a:ext cx="2988896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148" y="589069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2"/>
          <a:stretch/>
        </p:blipFill>
        <p:spPr>
          <a:xfrm>
            <a:off x="0" y="404955"/>
            <a:ext cx="12192000" cy="636160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828800" y="548646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207767" y="967943"/>
            <a:ext cx="408373" cy="3373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172313" y="2455491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1155515" y="3947414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397130" y="600898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7200" b="1" noProof="0" dirty="0">
                <a:solidFill>
                  <a:srgbClr val="FF0000"/>
                </a:solidFill>
                <a:latin typeface="HP001 4 hàng" panose="020B0603050302020204" pitchFamily="34" charset="-93"/>
              </a:rPr>
              <a:t>ê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307551" y="2096812"/>
            <a:ext cx="242638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72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l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314833" y="3569276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7200" b="1" dirty="0" err="1">
                <a:solidFill>
                  <a:srgbClr val="FF0000"/>
                </a:solidFill>
                <a:latin typeface="HP001 4 hàng" panose="020B0603050302020204" pitchFamily="34" charset="0"/>
              </a:rPr>
              <a:t>lê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54524" y="5090529"/>
            <a:ext cx="73195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Đọc lại bài </a:t>
            </a:r>
            <a:r>
              <a:rPr kumimoji="0" lang="en-US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1</a:t>
            </a:r>
            <a:r>
              <a:rPr lang="en-US" altLang="vi-VN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0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23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3" grpId="0"/>
      <p:bldP spid="14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135</Words>
  <Application>Microsoft Office PowerPoint</Application>
  <PresentationFormat>Widescreen</PresentationFormat>
  <Paragraphs>46</Paragraphs>
  <Slides>27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Calibri</vt:lpstr>
      <vt:lpstr>Times New Roman</vt:lpstr>
      <vt:lpstr>造字工房悦黑体验版常规体</vt:lpstr>
      <vt:lpstr>HP001 4 hàng</vt:lpstr>
      <vt:lpstr>inpin heiti</vt:lpstr>
      <vt:lpstr>SimSun</vt:lpstr>
      <vt:lpstr>Arial</vt:lpstr>
      <vt:lpstr>等线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94</cp:revision>
  <dcterms:created xsi:type="dcterms:W3CDTF">2021-11-01T08:16:43Z</dcterms:created>
  <dcterms:modified xsi:type="dcterms:W3CDTF">2022-08-24T03:57:13Z</dcterms:modified>
</cp:coreProperties>
</file>