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</p:sldMasterIdLst>
  <p:notesMasterIdLst>
    <p:notesMasterId r:id="rId33"/>
  </p:notesMasterIdLst>
  <p:sldIdLst>
    <p:sldId id="303" r:id="rId2"/>
    <p:sldId id="335" r:id="rId3"/>
    <p:sldId id="309" r:id="rId4"/>
    <p:sldId id="342" r:id="rId5"/>
    <p:sldId id="339" r:id="rId6"/>
    <p:sldId id="327" r:id="rId7"/>
    <p:sldId id="340" r:id="rId8"/>
    <p:sldId id="328" r:id="rId9"/>
    <p:sldId id="329" r:id="rId10"/>
    <p:sldId id="341" r:id="rId11"/>
    <p:sldId id="358" r:id="rId12"/>
    <p:sldId id="359" r:id="rId13"/>
    <p:sldId id="355" r:id="rId14"/>
    <p:sldId id="348" r:id="rId15"/>
    <p:sldId id="347" r:id="rId16"/>
    <p:sldId id="362" r:id="rId17"/>
    <p:sldId id="350" r:id="rId18"/>
    <p:sldId id="354" r:id="rId19"/>
    <p:sldId id="356" r:id="rId20"/>
    <p:sldId id="357" r:id="rId21"/>
    <p:sldId id="351" r:id="rId22"/>
    <p:sldId id="363" r:id="rId23"/>
    <p:sldId id="296" r:id="rId24"/>
    <p:sldId id="297" r:id="rId25"/>
    <p:sldId id="299" r:id="rId26"/>
    <p:sldId id="301" r:id="rId27"/>
    <p:sldId id="337" r:id="rId28"/>
    <p:sldId id="338" r:id="rId29"/>
    <p:sldId id="364" r:id="rId30"/>
    <p:sldId id="305" r:id="rId31"/>
    <p:sldId id="270" r:id="rId32"/>
  </p:sldIdLst>
  <p:sldSz cx="12192000" cy="6858000"/>
  <p:notesSz cx="6858000" cy="9144000"/>
  <p:embeddedFontLst>
    <p:embeddedFont>
      <p:font typeface="UTM Avo" panose="02040603050506020204" pitchFamily="18" charset="0"/>
      <p:regular r:id="rId34"/>
    </p:embeddedFont>
    <p:embeddedFont>
      <p:font typeface="Segoe UI bold" panose="020B0802040204020203" pitchFamily="34" charset="0"/>
      <p:bold r:id="rId35"/>
    </p:embeddedFont>
    <p:embeddedFont>
      <p:font typeface="Verdana" panose="020B0604030504040204" pitchFamily="34" charset="0"/>
      <p:regular r:id="rId36"/>
      <p:bold r:id="rId37"/>
      <p:italic r:id="rId38"/>
      <p:boldItalic r:id="rId39"/>
    </p:embeddedFont>
    <p:embeddedFont>
      <p:font typeface="HP001" panose="020B0604020202020204" charset="0"/>
      <p:regular r:id="rId40"/>
      <p:bold r:id="rId41"/>
    </p:embeddedFont>
    <p:embeddedFont>
      <p:font typeface="Tahoma" panose="020B0604030504040204" pitchFamily="34" charset="0"/>
      <p:regular r:id="rId42"/>
      <p:bold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SimSun" panose="02010600030101010101" pitchFamily="2" charset="-122"/>
      <p:regular r:id="rId48"/>
    </p:embeddedFont>
    <p:embeddedFont>
      <p:font typeface="HP001 4 hàng" panose="020B0603050302020204" pitchFamily="34" charset="0"/>
      <p:regular r:id="rId49"/>
      <p:bold r:id="rId50"/>
    </p:embeddedFont>
    <p:embeddedFont>
      <p:font typeface="Microsoft YaHei" panose="020B0503020204020204" pitchFamily="34" charset="-122"/>
      <p:regular r:id="rId51"/>
      <p:bold r:id="rId52"/>
    </p:embeddedFont>
    <p:embeddedFont>
      <p:font typeface="Segoe UI Semilight" panose="020B0402040204020203" pitchFamily="34" charset="0"/>
      <p:regular r:id="rId53"/>
      <p:italic r:id="rId54"/>
    </p:embeddedFont>
    <p:embeddedFont>
      <p:font typeface=".VnAvant" panose="020B7200000000000000" pitchFamily="34" charset="0"/>
      <p:regular r:id="rId55"/>
      <p:bold r:id="rId56"/>
      <p:italic r:id="rId57"/>
    </p:embeddedFont>
    <p:embeddedFont>
      <p:font typeface="Quicksand" panose="020B0604020202020204" charset="0"/>
      <p:regular r:id="rId58"/>
      <p:bold r:id="rId59"/>
    </p:embeddedFont>
    <p:embeddedFont>
      <p:font typeface="SimSun" panose="02010600030101010101" pitchFamily="2" charset="-122"/>
      <p:regular r:id="rId48"/>
    </p:embeddedFont>
    <p:embeddedFont>
      <p:font typeface=".VnExoticH" panose="020B7200000000000000" pitchFamily="34" charset="0"/>
      <p:regular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FFFF"/>
    <a:srgbClr val="FF8119"/>
    <a:srgbClr val="FF7707"/>
    <a:srgbClr val="FFAF6C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8" autoAdjust="0"/>
    <p:restoredTop sz="94660"/>
  </p:normalViewPr>
  <p:slideViewPr>
    <p:cSldViewPr snapToGrid="0">
      <p:cViewPr>
        <p:scale>
          <a:sx n="65" d="100"/>
          <a:sy n="65" d="100"/>
        </p:scale>
        <p:origin x="532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font" Target="fonts/font25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font" Target="fonts/font26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font" Target="fonts/font2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font" Target="fonts/font27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9D69F-EBF7-4FFB-ACAE-B6A56B2A99F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1D06FF-11F7-43CA-B8F2-3870A2337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62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6BBFD17B-D166-40AF-9627-1FB3187FEC8D}"/>
              </a:ext>
            </a:extLst>
          </p:cNvPr>
          <p:cNvSpPr/>
          <p:nvPr userDrawn="1"/>
        </p:nvSpPr>
        <p:spPr>
          <a:xfrm>
            <a:off x="11008797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468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199" y="-66674"/>
            <a:ext cx="12268200" cy="692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56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18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57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xmlns="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20C92834-F07F-4579-8623-1CF3469E4D08}"/>
              </a:ext>
            </a:extLst>
          </p:cNvPr>
          <p:cNvSpPr/>
          <p:nvPr userDrawn="1"/>
        </p:nvSpPr>
        <p:spPr>
          <a:xfrm>
            <a:off x="10907349" y="15488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63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69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09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99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634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397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423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9644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817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131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056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205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05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8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270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2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0.jpe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3583977" y="1648607"/>
            <a:ext cx="5024132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11: b – bễ 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9" y="99937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5" y="68471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0109200" y="5565775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Quicksand"/>
                <a:ea typeface="SimSun" panose="02010600030101010101" pitchFamily="2" charset="-122"/>
              </a:rPr>
              <a:t>1</a:t>
            </a:r>
          </a:p>
        </p:txBody>
      </p:sp>
      <p:pic>
        <p:nvPicPr>
          <p:cNvPr id="5" name="图片 37896" descr="1-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1878">
            <a:off x="137637" y="2302805"/>
            <a:ext cx="4141163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37894" descr="1-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699" y="130628"/>
            <a:ext cx="8816507" cy="672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7893" descr="1-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2238"/>
            <a:ext cx="2116138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ownload Nobi Child Nobita Cartoon Doraemon PNG Download Free HQ PNG Image  | FreePNGIm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14347">
            <a:off x="54296" y="1633906"/>
            <a:ext cx="2797945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832329" y="4337448"/>
            <a:ext cx="57466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3200" dirty="0">
                <a:latin typeface="+mj-lt"/>
              </a:rPr>
              <a:t>Nghe nhạc và cho biết bài hát sau nhắc đến chữ gì ?</a:t>
            </a:r>
            <a:endParaRPr lang="en-US" sz="32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19223" y="2689336"/>
            <a:ext cx="5372902" cy="14087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KHỞI ĐỘNG</a:t>
            </a:r>
            <a:endParaRPr kumimoji="0" lang="vi-VN" sz="66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70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3.33333E-6 L 0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4.44444E-6 L 4.375E-6 -0.02407 " pathEditMode="relative" rAng="0" ptsTypes="AA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04306047274025043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1480"/>
            <a:ext cx="12192000" cy="64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91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4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9" b="25800"/>
          <a:stretch/>
        </p:blipFill>
        <p:spPr>
          <a:xfrm>
            <a:off x="11423" y="4634026"/>
            <a:ext cx="1945473" cy="22057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43"/>
          <a:stretch/>
        </p:blipFill>
        <p:spPr>
          <a:xfrm>
            <a:off x="2779856" y="651350"/>
            <a:ext cx="8726344" cy="59145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72078" y="2438955"/>
            <a:ext cx="15213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039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43"/>
          <a:stretch/>
        </p:blipFill>
        <p:spPr>
          <a:xfrm>
            <a:off x="612258" y="1110121"/>
            <a:ext cx="5266028" cy="34134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3811" y="4856751"/>
            <a:ext cx="2949773" cy="1477319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b</a:t>
            </a:r>
            <a:r>
              <a:rPr kumimoji="0" lang="en-US" sz="9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ª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" t="5711" r="881" b="15240"/>
          <a:stretch/>
        </p:blipFill>
        <p:spPr>
          <a:xfrm>
            <a:off x="6361611" y="1110122"/>
            <a:ext cx="5408023" cy="32620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1082" y="4831941"/>
            <a:ext cx="2949773" cy="1477319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b</a:t>
            </a:r>
            <a:r>
              <a:rPr kumimoji="0" lang="en-US" sz="9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Ô</a:t>
            </a:r>
            <a:endParaRPr kumimoji="0" lang="en-US" sz="9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76961" y="4767236"/>
            <a:ext cx="3893701" cy="1656347"/>
            <a:chOff x="3810000" y="1447800"/>
            <a:chExt cx="2209800" cy="1524000"/>
          </a:xfrm>
        </p:grpSpPr>
        <p:sp>
          <p:nvSpPr>
            <p:cNvPr id="7" name="Rectangle 6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.VnAvant" pitchFamily="34" charset="0"/>
                  <a:ea typeface="+mn-ea"/>
                  <a:cs typeface="+mn-cs"/>
                </a:rPr>
                <a:t>bª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.VnAvant" pitchFamily="34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.VnAvant" pitchFamily="34" charset="0"/>
                  <a:ea typeface="+mn-ea"/>
                  <a:cs typeface="+mn-cs"/>
                </a:rPr>
                <a:t>ª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6035" r="20172" b="73785"/>
          <a:stretch/>
        </p:blipFill>
        <p:spPr>
          <a:xfrm>
            <a:off x="8503921" y="4937209"/>
            <a:ext cx="1037697" cy="18939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7195211" y="4850053"/>
            <a:ext cx="3893701" cy="1656347"/>
            <a:chOff x="3810000" y="1447800"/>
            <a:chExt cx="2209800" cy="1524000"/>
          </a:xfrm>
        </p:grpSpPr>
        <p:sp>
          <p:nvSpPr>
            <p:cNvPr id="12" name="Rectangle 11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.VnAvant" pitchFamily="34" charset="0"/>
                  <a:ea typeface="+mn-ea"/>
                  <a:cs typeface="+mn-cs"/>
                </a:rPr>
                <a:t>bª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.VnAvant" pitchFamily="34" charset="0"/>
                  <a:ea typeface="+mn-ea"/>
                  <a:cs typeface="+mn-cs"/>
                </a:rPr>
                <a:t>~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.VnAvant" pitchFamily="34" charset="0"/>
                  <a:ea typeface="+mn-ea"/>
                  <a:cs typeface="+mn-cs"/>
                </a:rPr>
                <a:t>bÔ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854495" y="4766529"/>
            <a:ext cx="10727859" cy="1958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b	     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itchFamily="34" charset="0"/>
                <a:ea typeface="+mn-ea"/>
                <a:cs typeface="+mn-cs"/>
              </a:rPr>
              <a:t>b</a:t>
            </a: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			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44636" y="434417"/>
            <a:ext cx="5839913" cy="769433"/>
          </a:xfrm>
          <a:prstGeom prst="rect">
            <a:avLst/>
          </a:prstGeom>
          <a:solidFill>
            <a:srgbClr val="FFFF00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1.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Lµm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quen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4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5" grpId="0" animBg="1"/>
      <p:bldP spid="1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>
            <a:extLst>
              <a:ext uri="{FF2B5EF4-FFF2-40B4-BE49-F238E27FC236}">
                <a16:creationId xmlns:a16="http://schemas.microsoft.com/office/drawing/2014/main" xmlns="" id="{BC5CDD15-6D6E-48E1-B6BB-8631F4E6ACAA}"/>
              </a:ext>
            </a:extLst>
          </p:cNvPr>
          <p:cNvSpPr/>
          <p:nvPr/>
        </p:nvSpPr>
        <p:spPr>
          <a:xfrm flipV="1">
            <a:off x="2321908" y="426005"/>
            <a:ext cx="7276010" cy="797442"/>
          </a:xfrm>
          <a:prstGeom prst="trapezoid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xmlns="" id="{E0354893-BF44-428C-9A5D-D86753371D0A}"/>
              </a:ext>
            </a:extLst>
          </p:cNvPr>
          <p:cNvGrpSpPr/>
          <p:nvPr/>
        </p:nvGrpSpPr>
        <p:grpSpPr>
          <a:xfrm>
            <a:off x="2733387" y="375017"/>
            <a:ext cx="6453051" cy="641950"/>
            <a:chOff x="3802275" y="8482"/>
            <a:chExt cx="4589917" cy="64195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D945F582-C588-4E75-933D-11B98F353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D1EE69B2-BE1F-4866-B52E-5AF22D5A1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4321788" y="445289"/>
            <a:ext cx="354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1: Làm quen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43"/>
          <a:stretch/>
        </p:blipFill>
        <p:spPr>
          <a:xfrm>
            <a:off x="669368" y="1175657"/>
            <a:ext cx="4893232" cy="362494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43000" y="4838638"/>
            <a:ext cx="2476858" cy="1477319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9000">
                <a:solidFill>
                  <a:srgbClr val="008000"/>
                </a:solidFill>
                <a:latin typeface=".VnAvant" pitchFamily="34" charset="0"/>
              </a:rPr>
              <a:t>b</a:t>
            </a:r>
            <a:r>
              <a:rPr lang="en-US" sz="9000">
                <a:latin typeface=".VnAvant" pitchFamily="34" charset="0"/>
              </a:rPr>
              <a:t>ª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" t="5711" r="881" b="15240"/>
          <a:stretch/>
        </p:blipFill>
        <p:spPr>
          <a:xfrm>
            <a:off x="6217920" y="1175658"/>
            <a:ext cx="5124154" cy="32819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562600" y="4800600"/>
            <a:ext cx="2476858" cy="1477319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9000">
                <a:solidFill>
                  <a:srgbClr val="008000"/>
                </a:solidFill>
                <a:latin typeface=".VnAvant" pitchFamily="34" charset="0"/>
              </a:rPr>
              <a:t>b</a:t>
            </a:r>
            <a:r>
              <a:rPr lang="en-US" sz="9000">
                <a:latin typeface=".VnAvant" pitchFamily="34" charset="0"/>
              </a:rPr>
              <a:t>Ô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990599" y="4953002"/>
            <a:ext cx="3269453" cy="1656347"/>
            <a:chOff x="3810000" y="1447800"/>
            <a:chExt cx="2209800" cy="1524000"/>
          </a:xfrm>
        </p:grpSpPr>
        <p:sp>
          <p:nvSpPr>
            <p:cNvPr id="23" name="Rectangle 22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schemeClr val="tx1"/>
                  </a:solidFill>
                  <a:latin typeface=".VnAvant" pitchFamily="34" charset="0"/>
                </a:rPr>
                <a:t>bª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rgbClr val="008000"/>
                  </a:solidFill>
                  <a:latin typeface=".VnAvant" pitchFamily="34" charset="0"/>
                </a:rPr>
                <a:t>b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chemeClr val="tx1"/>
                  </a:solidFill>
                  <a:latin typeface=".VnAvant" pitchFamily="34" charset="0"/>
                </a:rPr>
                <a:t>ª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6035" r="20172" b="73785"/>
          <a:stretch/>
        </p:blipFill>
        <p:spPr>
          <a:xfrm>
            <a:off x="6524134" y="4876802"/>
            <a:ext cx="1127609" cy="245097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5333999" y="4896853"/>
            <a:ext cx="3269453" cy="1656347"/>
            <a:chOff x="3810000" y="1447800"/>
            <a:chExt cx="2209800" cy="1524000"/>
          </a:xfrm>
        </p:grpSpPr>
        <p:sp>
          <p:nvSpPr>
            <p:cNvPr id="28" name="Rectangle 27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rgbClr val="008000"/>
                  </a:solidFill>
                  <a:latin typeface=".VnAvant" pitchFamily="34" charset="0"/>
                </a:rPr>
                <a:t>b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chemeClr val="tx1"/>
                  </a:solidFill>
                  <a:latin typeface=".VnAvant" pitchFamily="34" charset="0"/>
                </a:rPr>
                <a:t>Ô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schemeClr val="tx1"/>
                  </a:solidFill>
                  <a:latin typeface=".VnAvant" pitchFamily="34" charset="0"/>
                </a:rPr>
                <a:t>bÔ</a:t>
              </a:r>
            </a:p>
          </p:txBody>
        </p:sp>
      </p:grpSp>
      <p:sp>
        <p:nvSpPr>
          <p:cNvPr id="31" name="Rectangle 30"/>
          <p:cNvSpPr/>
          <p:nvPr/>
        </p:nvSpPr>
        <p:spPr>
          <a:xfrm>
            <a:off x="990599" y="4823082"/>
            <a:ext cx="9545255" cy="1958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.VnAvant" pitchFamily="34" charset="0"/>
              </a:rPr>
              <a:t>b	    </a:t>
            </a:r>
            <a:r>
              <a:rPr lang="en-US" sz="9600" b="1" dirty="0">
                <a:solidFill>
                  <a:schemeClr val="tx1"/>
                </a:solidFill>
                <a:latin typeface="HP001 4 hàng" pitchFamily="34" charset="0"/>
              </a:rPr>
              <a:t>b</a:t>
            </a:r>
            <a:r>
              <a:rPr lang="en-US" sz="9600" dirty="0">
                <a:solidFill>
                  <a:schemeClr val="tx1"/>
                </a:solidFill>
                <a:latin typeface=".VnAvant" pitchFamily="34" charset="0"/>
              </a:rPr>
              <a:t>   </a:t>
            </a:r>
            <a:r>
              <a:rPr lang="en-US" sz="9600" dirty="0" err="1">
                <a:solidFill>
                  <a:schemeClr val="tx1"/>
                </a:solidFill>
                <a:latin typeface=".VnAvant" pitchFamily="34" charset="0"/>
              </a:rPr>
              <a:t>B</a:t>
            </a:r>
            <a:endParaRPr lang="en-US" sz="9600" dirty="0">
              <a:solidFill>
                <a:schemeClr val="tx1"/>
              </a:solidFill>
              <a:latin typeface=".VnAvant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177635" y="4650631"/>
            <a:ext cx="9545255" cy="1958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9600" dirty="0" err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bê</a:t>
            </a:r>
            <a:r>
              <a:rPr lang="en-US" sz="9600" dirty="0">
                <a:solidFill>
                  <a:schemeClr val="tx1"/>
                </a:solidFill>
                <a:latin typeface="+mj-lt"/>
              </a:rPr>
              <a:t>			</a:t>
            </a:r>
            <a:r>
              <a:rPr lang="en-US" sz="9600">
                <a:solidFill>
                  <a:schemeClr val="tx1"/>
                </a:solidFill>
                <a:latin typeface="+mj-lt"/>
              </a:rPr>
              <a:t>	bễ</a:t>
            </a:r>
            <a:endParaRPr lang="en-US" sz="96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871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8" y="1498958"/>
            <a:ext cx="7270773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Bảng gài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造字工房悦黑体验版常规体" pitchFamily="50" charset="-122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61345" y="1904942"/>
            <a:ext cx="15213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4015" y="1904941"/>
            <a:ext cx="19066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ê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19875" y="4021084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ễ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10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12" y="940903"/>
            <a:ext cx="11582475" cy="58044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42902" y="402126"/>
            <a:ext cx="7106196" cy="707878"/>
          </a:xfrm>
          <a:prstGeom prst="rect">
            <a:avLst/>
          </a:prstGeom>
          <a:solidFill>
            <a:srgbClr val="FFFF00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2. TiÕng nµo cã ©m 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b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456F49-D785-49F1-B7D5-43EDB05FEF8A}"/>
              </a:ext>
            </a:extLst>
          </p:cNvPr>
          <p:cNvSpPr txBox="1"/>
          <p:nvPr/>
        </p:nvSpPr>
        <p:spPr>
          <a:xfrm>
            <a:off x="4318030" y="2213147"/>
            <a:ext cx="895591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bò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0A9DCA0-671F-460C-B4C6-0CB6A763FF51}"/>
              </a:ext>
            </a:extLst>
          </p:cNvPr>
          <p:cNvSpPr txBox="1"/>
          <p:nvPr/>
        </p:nvSpPr>
        <p:spPr>
          <a:xfrm>
            <a:off x="6648409" y="2095786"/>
            <a:ext cx="895591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lá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C582D7A-F789-4707-9BF0-DB888E68132E}"/>
              </a:ext>
            </a:extLst>
          </p:cNvPr>
          <p:cNvSpPr txBox="1"/>
          <p:nvPr/>
        </p:nvSpPr>
        <p:spPr>
          <a:xfrm>
            <a:off x="8623564" y="1604919"/>
            <a:ext cx="129803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bàn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601E6E-89CB-413C-B4F5-ADAE1CB35784}"/>
              </a:ext>
            </a:extLst>
          </p:cNvPr>
          <p:cNvSpPr txBox="1"/>
          <p:nvPr/>
        </p:nvSpPr>
        <p:spPr>
          <a:xfrm>
            <a:off x="8078288" y="5793960"/>
            <a:ext cx="2695921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búp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bê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2DB14ED-82A1-4EF1-9259-225D121FF879}"/>
              </a:ext>
            </a:extLst>
          </p:cNvPr>
          <p:cNvSpPr txBox="1"/>
          <p:nvPr/>
        </p:nvSpPr>
        <p:spPr>
          <a:xfrm>
            <a:off x="4826015" y="4629043"/>
            <a:ext cx="199392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bóng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1E4C9A2-AD4C-4C57-97EF-2E7428629CA9}"/>
              </a:ext>
            </a:extLst>
          </p:cNvPr>
          <p:cNvSpPr txBox="1"/>
          <p:nvPr/>
        </p:nvSpPr>
        <p:spPr>
          <a:xfrm>
            <a:off x="2613909" y="3681555"/>
            <a:ext cx="189713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bánh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66BA3921-0E6A-482B-B55B-C44204ABB7BC}"/>
              </a:ext>
            </a:extLst>
          </p:cNvPr>
          <p:cNvCxnSpPr>
            <a:cxnSpLocks/>
          </p:cNvCxnSpPr>
          <p:nvPr/>
        </p:nvCxnSpPr>
        <p:spPr>
          <a:xfrm>
            <a:off x="4303132" y="2824578"/>
            <a:ext cx="858237" cy="5998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E2696A19-930E-412D-8109-960008A6500B}"/>
              </a:ext>
            </a:extLst>
          </p:cNvPr>
          <p:cNvCxnSpPr>
            <a:cxnSpLocks/>
          </p:cNvCxnSpPr>
          <p:nvPr/>
        </p:nvCxnSpPr>
        <p:spPr>
          <a:xfrm flipH="1">
            <a:off x="6819944" y="3012800"/>
            <a:ext cx="1241638" cy="345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BFCAD8EF-584A-478F-ADA0-A7028FF14DE7}"/>
              </a:ext>
            </a:extLst>
          </p:cNvPr>
          <p:cNvCxnSpPr>
            <a:cxnSpLocks/>
          </p:cNvCxnSpPr>
          <p:nvPr/>
        </p:nvCxnSpPr>
        <p:spPr>
          <a:xfrm flipH="1" flipV="1">
            <a:off x="6902373" y="3873132"/>
            <a:ext cx="1159209" cy="4570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9F6DD3E3-3191-45F2-815A-62CA561CDCAC}"/>
              </a:ext>
            </a:extLst>
          </p:cNvPr>
          <p:cNvCxnSpPr>
            <a:cxnSpLocks/>
          </p:cNvCxnSpPr>
          <p:nvPr/>
        </p:nvCxnSpPr>
        <p:spPr>
          <a:xfrm flipH="1" flipV="1">
            <a:off x="6111978" y="4104805"/>
            <a:ext cx="73336" cy="6824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BA892B4E-415D-4C7C-B582-E6C732F132EB}"/>
              </a:ext>
            </a:extLst>
          </p:cNvPr>
          <p:cNvCxnSpPr>
            <a:cxnSpLocks/>
          </p:cNvCxnSpPr>
          <p:nvPr/>
        </p:nvCxnSpPr>
        <p:spPr>
          <a:xfrm flipV="1">
            <a:off x="3984171" y="3806044"/>
            <a:ext cx="1123842" cy="4073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11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6"/>
          <a:stretch/>
        </p:blipFill>
        <p:spPr>
          <a:xfrm>
            <a:off x="564644" y="1096272"/>
            <a:ext cx="11204990" cy="574417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133481" y="388394"/>
            <a:ext cx="8172300" cy="707878"/>
          </a:xfrm>
          <a:prstGeom prst="rect">
            <a:avLst/>
          </a:prstGeom>
          <a:solidFill>
            <a:srgbClr val="FFFF00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3.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TiÕng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nµo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cã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thanh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ng·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4E2BF95-FE8A-400C-955A-14E328174C4C}"/>
              </a:ext>
            </a:extLst>
          </p:cNvPr>
          <p:cNvSpPr txBox="1"/>
          <p:nvPr/>
        </p:nvSpPr>
        <p:spPr>
          <a:xfrm>
            <a:off x="2881377" y="1096273"/>
            <a:ext cx="12957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vẽ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2B06391-DB3C-45D5-A3E3-2D6C9C2D7896}"/>
              </a:ext>
            </a:extLst>
          </p:cNvPr>
          <p:cNvSpPr txBox="1"/>
          <p:nvPr/>
        </p:nvSpPr>
        <p:spPr>
          <a:xfrm>
            <a:off x="2101824" y="4594888"/>
            <a:ext cx="14920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đũa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381A944-D932-4A5D-AA6B-51827D28D18C}"/>
              </a:ext>
            </a:extLst>
          </p:cNvPr>
          <p:cNvSpPr txBox="1"/>
          <p:nvPr/>
        </p:nvSpPr>
        <p:spPr>
          <a:xfrm>
            <a:off x="5079276" y="5999414"/>
            <a:ext cx="1594753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quạ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5772035-A139-42F2-8558-18A27FEE4E0B}"/>
              </a:ext>
            </a:extLst>
          </p:cNvPr>
          <p:cNvSpPr txBox="1"/>
          <p:nvPr/>
        </p:nvSpPr>
        <p:spPr>
          <a:xfrm>
            <a:off x="6219631" y="4374250"/>
            <a:ext cx="183377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sữa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0E4B7E9-EC8A-4126-9473-F73201E1A2F7}"/>
              </a:ext>
            </a:extLst>
          </p:cNvPr>
          <p:cNvSpPr txBox="1"/>
          <p:nvPr/>
        </p:nvSpPr>
        <p:spPr>
          <a:xfrm>
            <a:off x="8482948" y="3204127"/>
            <a:ext cx="894005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võ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26B2C37-C1F2-42F7-804B-157FB4DDD6D2}"/>
              </a:ext>
            </a:extLst>
          </p:cNvPr>
          <p:cNvSpPr txBox="1"/>
          <p:nvPr/>
        </p:nvSpPr>
        <p:spPr>
          <a:xfrm>
            <a:off x="8169443" y="1057811"/>
            <a:ext cx="152101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nhãn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FA2A95A5-CE3D-4909-A523-638944F9B852}"/>
              </a:ext>
            </a:extLst>
          </p:cNvPr>
          <p:cNvCxnSpPr>
            <a:cxnSpLocks/>
          </p:cNvCxnSpPr>
          <p:nvPr/>
        </p:nvCxnSpPr>
        <p:spPr>
          <a:xfrm flipV="1">
            <a:off x="2881377" y="2171708"/>
            <a:ext cx="1962832" cy="350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8B2A58BC-FAD4-4DCE-BCD2-43534CD53BDB}"/>
              </a:ext>
            </a:extLst>
          </p:cNvPr>
          <p:cNvCxnSpPr>
            <a:cxnSpLocks/>
          </p:cNvCxnSpPr>
          <p:nvPr/>
        </p:nvCxnSpPr>
        <p:spPr>
          <a:xfrm flipV="1">
            <a:off x="3375252" y="2521810"/>
            <a:ext cx="1672288" cy="12592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056E2CA8-70FE-40C4-B6CD-E60429A3BAF7}"/>
              </a:ext>
            </a:extLst>
          </p:cNvPr>
          <p:cNvCxnSpPr>
            <a:cxnSpLocks/>
          </p:cNvCxnSpPr>
          <p:nvPr/>
        </p:nvCxnSpPr>
        <p:spPr>
          <a:xfrm>
            <a:off x="6167139" y="2704426"/>
            <a:ext cx="664735" cy="15695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40A11454-5894-4960-BFDA-31AB7377E850}"/>
              </a:ext>
            </a:extLst>
          </p:cNvPr>
          <p:cNvCxnSpPr>
            <a:cxnSpLocks/>
          </p:cNvCxnSpPr>
          <p:nvPr/>
        </p:nvCxnSpPr>
        <p:spPr>
          <a:xfrm>
            <a:off x="6544902" y="2394897"/>
            <a:ext cx="1734715" cy="12050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9D0C042E-C666-42EB-9CB8-145ABE71342E}"/>
              </a:ext>
            </a:extLst>
          </p:cNvPr>
          <p:cNvCxnSpPr>
            <a:cxnSpLocks/>
          </p:cNvCxnSpPr>
          <p:nvPr/>
        </p:nvCxnSpPr>
        <p:spPr>
          <a:xfrm flipV="1">
            <a:off x="6674029" y="1906255"/>
            <a:ext cx="1605588" cy="1445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9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400"/>
            <a:ext cx="12192000" cy="6451600"/>
          </a:xfrm>
          <a:prstGeom prst="rect">
            <a:avLst/>
          </a:prstGeom>
        </p:spPr>
      </p:pic>
      <p:pic>
        <p:nvPicPr>
          <p:cNvPr id="5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669" y="4330252"/>
            <a:ext cx="7384080" cy="1218408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21" y="530497"/>
            <a:ext cx="10555760" cy="62034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89212" y="3545422"/>
            <a:ext cx="73442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+mn-cs"/>
              </a:rPr>
              <a:t>Thư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+mn-cs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itchFamily="34" charset="0"/>
                <a:ea typeface="+mn-ea"/>
                <a:cs typeface="+mn-cs"/>
              </a:rPr>
              <a:t>giãn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6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677863" y="3556318"/>
            <a:ext cx="11249025" cy="2217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A4824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UTM Avo" panose="02040603050506020204" pitchFamily="18" charset="0"/>
              </a:rPr>
              <a:t>AI NHANH HƠN</a:t>
            </a:r>
            <a:endParaRPr kumimoji="0" lang="en-US" sz="3200" b="1" i="0" u="none" strike="noStrike" kern="10" cap="none" spc="0" normalizeH="0" baseline="0" noProof="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A4824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 descr="daisy_button_pink_hb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94" y="131763"/>
            <a:ext cx="8016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436688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925" y="1268413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240030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0" y="236220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088" y="4821238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238" y="2949575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675" y="2949575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855913" y="3714750"/>
            <a:ext cx="6191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.VnExoticH" panose="020B7200000000000000" pitchFamily="34" charset="0"/>
                <a:ea typeface="Microsoft YaHei" panose="020B0503020204020204" pitchFamily="34" charset="-122"/>
                <a:cs typeface="+mn-cs"/>
              </a:rPr>
              <a:t> 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3454400" y="5326063"/>
            <a:ext cx="528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5" name="Em y1283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5638800"/>
            <a:ext cx="33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WordArt 14"/>
          <p:cNvSpPr>
            <a:spLocks noChangeArrowheads="1" noChangeShapeType="1" noTextEdit="1"/>
          </p:cNvSpPr>
          <p:nvPr/>
        </p:nvSpPr>
        <p:spPr bwMode="auto">
          <a:xfrm>
            <a:off x="4464050" y="1644809"/>
            <a:ext cx="3203483" cy="19907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916654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0" cap="none" spc="0" normalizeH="0" baseline="0" noProof="0">
                <a:ln w="9525">
                  <a:solidFill>
                    <a:srgbClr val="5B9BD5"/>
                  </a:solidFill>
                  <a:round/>
                  <a:headEnd/>
                  <a:tailEnd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TRÒ</a:t>
            </a:r>
            <a:r>
              <a:rPr kumimoji="0" lang="en-US" sz="6000" b="1" i="0" u="none" strike="noStrike" kern="10" cap="none" spc="0" normalizeH="0" noProof="0">
                <a:ln w="9525">
                  <a:solidFill>
                    <a:srgbClr val="5B9BD5"/>
                  </a:solidFill>
                  <a:round/>
                  <a:headEnd/>
                  <a:tailEnd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CHƠI</a:t>
            </a:r>
            <a:endParaRPr kumimoji="0" lang="en-US" sz="6000" b="1" i="0" u="none" strike="noStrike" kern="10" cap="none" spc="0" normalizeH="0" baseline="0" noProof="0" dirty="0">
              <a:ln w="9525">
                <a:solidFill>
                  <a:srgbClr val="5B9BD5"/>
                </a:solidFill>
                <a:round/>
                <a:headEnd/>
                <a:tailEnd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522446"/>
            <a:ext cx="18161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3860" y="518794"/>
            <a:ext cx="18161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54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521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768533" y="750544"/>
            <a:ext cx="10973603" cy="5767822"/>
          </a:xfrm>
          <a:custGeom>
            <a:avLst/>
            <a:gdLst>
              <a:gd name="connsiteX0" fmla="*/ 0 w 1828059"/>
              <a:gd name="connsiteY0" fmla="*/ 116640 h 1166400"/>
              <a:gd name="connsiteX1" fmla="*/ 116640 w 1828059"/>
              <a:gd name="connsiteY1" fmla="*/ 0 h 1166400"/>
              <a:gd name="connsiteX2" fmla="*/ 1711419 w 1828059"/>
              <a:gd name="connsiteY2" fmla="*/ 0 h 1166400"/>
              <a:gd name="connsiteX3" fmla="*/ 1828059 w 1828059"/>
              <a:gd name="connsiteY3" fmla="*/ 116640 h 1166400"/>
              <a:gd name="connsiteX4" fmla="*/ 1828059 w 1828059"/>
              <a:gd name="connsiteY4" fmla="*/ 1049760 h 1166400"/>
              <a:gd name="connsiteX5" fmla="*/ 1711419 w 1828059"/>
              <a:gd name="connsiteY5" fmla="*/ 1166400 h 1166400"/>
              <a:gd name="connsiteX6" fmla="*/ 116640 w 1828059"/>
              <a:gd name="connsiteY6" fmla="*/ 1166400 h 1166400"/>
              <a:gd name="connsiteX7" fmla="*/ 0 w 1828059"/>
              <a:gd name="connsiteY7" fmla="*/ 1049760 h 1166400"/>
              <a:gd name="connsiteX8" fmla="*/ 0 w 1828059"/>
              <a:gd name="connsiteY8" fmla="*/ 116640 h 116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059" h="1166400">
                <a:moveTo>
                  <a:pt x="0" y="116640"/>
                </a:moveTo>
                <a:cubicBezTo>
                  <a:pt x="0" y="52222"/>
                  <a:pt x="52222" y="0"/>
                  <a:pt x="116640" y="0"/>
                </a:cubicBezTo>
                <a:lnTo>
                  <a:pt x="1711419" y="0"/>
                </a:lnTo>
                <a:cubicBezTo>
                  <a:pt x="1775837" y="0"/>
                  <a:pt x="1828059" y="52222"/>
                  <a:pt x="1828059" y="116640"/>
                </a:cubicBezTo>
                <a:lnTo>
                  <a:pt x="1828059" y="1049760"/>
                </a:lnTo>
                <a:cubicBezTo>
                  <a:pt x="1828059" y="1114178"/>
                  <a:pt x="1775837" y="1166400"/>
                  <a:pt x="1711419" y="1166400"/>
                </a:cubicBezTo>
                <a:lnTo>
                  <a:pt x="116640" y="1166400"/>
                </a:lnTo>
                <a:cubicBezTo>
                  <a:pt x="52222" y="1166400"/>
                  <a:pt x="0" y="1114178"/>
                  <a:pt x="0" y="1049760"/>
                </a:cubicBezTo>
                <a:lnTo>
                  <a:pt x="0" y="11664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2024" tIns="192024" rIns="192024" bIns="538047" numCol="1" spcCol="1270" anchor="t" anchorCtr="0">
            <a:noAutofit/>
          </a:bodyPr>
          <a:lstStyle/>
          <a:p>
            <a:pPr marL="0" marR="0" lvl="0" indent="0" algn="l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srgbClr val="C2C2C2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0050" y="1423418"/>
            <a:ext cx="10411899" cy="4011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vi-VN" sz="440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Cách chơi</a:t>
            </a:r>
            <a:r>
              <a:rPr lang="en-US" sz="440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:</a:t>
            </a:r>
            <a:endParaRPr lang="vi-VN" sz="4400" dirty="0">
              <a:ln w="19050">
                <a:solidFill>
                  <a:prstClr val="white"/>
                </a:solidFill>
              </a:ln>
              <a:solidFill>
                <a:schemeClr val="bg1"/>
              </a:solidFill>
              <a:latin typeface="+mj-lt"/>
              <a:ea typeface="宋体" pitchFamily="2" charset="-122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HS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thi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nhau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kể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tiếng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từ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chứa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âm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b. Ai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kể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đúng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nhanh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nhất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và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kể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đúng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nhiều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nhất</a:t>
            </a:r>
            <a:r>
              <a:rPr lang="vi-VN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là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người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chiến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thắng</a:t>
            </a:r>
            <a:r>
              <a:rPr lang="en-US" sz="4400" dirty="0">
                <a:ln w="19050">
                  <a:solidFill>
                    <a:prstClr val="white"/>
                  </a:solidFill>
                </a:ln>
                <a:solidFill>
                  <a:schemeClr val="bg1"/>
                </a:solidFill>
                <a:latin typeface="+mj-lt"/>
                <a:ea typeface="宋体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523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0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1">
            <a:extLst>
              <a:ext uri="{FF2B5EF4-FFF2-40B4-BE49-F238E27FC236}">
                <a16:creationId xmlns:a16="http://schemas.microsoft.com/office/drawing/2014/main" xmlns="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114" y="907462"/>
            <a:ext cx="920582" cy="1795325"/>
          </a:xfrm>
          <a:prstGeom prst="rect">
            <a:avLst/>
          </a:prstGeom>
        </p:spPr>
      </p:pic>
      <p:pic>
        <p:nvPicPr>
          <p:cNvPr id="6" name="图片 42">
            <a:extLst>
              <a:ext uri="{FF2B5EF4-FFF2-40B4-BE49-F238E27FC236}">
                <a16:creationId xmlns:a16="http://schemas.microsoft.com/office/drawing/2014/main" xmlns="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4081" y="1645920"/>
            <a:ext cx="861673" cy="2113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11993"/>
          <a:stretch/>
        </p:blipFill>
        <p:spPr>
          <a:xfrm>
            <a:off x="1587094" y="503583"/>
            <a:ext cx="8869680" cy="5650537"/>
          </a:xfrm>
          <a:prstGeom prst="rect">
            <a:avLst/>
          </a:prstGeom>
        </p:spPr>
      </p:pic>
      <p:pic>
        <p:nvPicPr>
          <p:cNvPr id="9" name="图片 14">
            <a:extLst>
              <a:ext uri="{FF2B5EF4-FFF2-40B4-BE49-F238E27FC236}">
                <a16:creationId xmlns:a16="http://schemas.microsoft.com/office/drawing/2014/main" xmlns="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312359" y="4573667"/>
            <a:ext cx="306686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+mn-cs"/>
              </a:rPr>
              <a:t>Tập</a:t>
            </a:r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+mn-cs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+mn-cs"/>
              </a:rPr>
              <a:t>đọc</a:t>
            </a:r>
            <a:endParaRPr kumimoji="0" lang="en-US" sz="6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92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173739B-4419-44FD-B6A4-250CF734D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074"/>
            <a:ext cx="12192000" cy="64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56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" b="421"/>
          <a:stretch/>
        </p:blipFill>
        <p:spPr>
          <a:xfrm>
            <a:off x="1319348" y="447129"/>
            <a:ext cx="9553304" cy="64108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1EBF57D-F717-4A92-9C5C-038B116472AB}"/>
              </a:ext>
            </a:extLst>
          </p:cNvPr>
          <p:cNvSpPr txBox="1"/>
          <p:nvPr/>
        </p:nvSpPr>
        <p:spPr>
          <a:xfrm>
            <a:off x="23559" y="447128"/>
            <a:ext cx="3217333" cy="584767"/>
          </a:xfrm>
          <a:prstGeom prst="rect">
            <a:avLst/>
          </a:prstGeom>
          <a:solidFill>
            <a:srgbClr val="FFFF00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4. TËp ®äc</a:t>
            </a:r>
          </a:p>
        </p:txBody>
      </p:sp>
    </p:spTree>
    <p:extLst>
      <p:ext uri="{BB962C8B-B14F-4D97-AF65-F5344CB8AC3E}">
        <p14:creationId xmlns:p14="http://schemas.microsoft.com/office/powerpoint/2010/main" val="369960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78824" y="693926"/>
            <a:ext cx="11403873" cy="5432555"/>
            <a:chOff x="480076" y="-1407994"/>
            <a:chExt cx="11520647" cy="5947684"/>
          </a:xfrm>
        </p:grpSpPr>
        <p:sp>
          <p:nvSpPr>
            <p:cNvPr id="5" name="Freeform 4"/>
            <p:cNvSpPr/>
            <p:nvPr/>
          </p:nvSpPr>
          <p:spPr>
            <a:xfrm>
              <a:off x="480076" y="1734081"/>
              <a:ext cx="2746506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909244" y="2476976"/>
              <a:ext cx="2738862" cy="2062714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3266997" y="1937881"/>
              <a:ext cx="1229005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1027" rIns="136540" bIns="91027" numCol="1" spcCol="1270" anchor="ctr" anchorCtr="0">
              <a:noAutofit/>
            </a:bodyPr>
            <a:lstStyle/>
            <a:p>
              <a:pPr marL="0" marR="0" lvl="0" indent="0" algn="ctr" defTabSz="7556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455634" y="-1407994"/>
              <a:ext cx="3425114" cy="177990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496003" y="-891865"/>
              <a:ext cx="3721247" cy="1821045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4543823" y="1694871"/>
              <a:ext cx="2650795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4965346" y="2476976"/>
              <a:ext cx="2936426" cy="2043512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239559" y="1937881"/>
              <a:ext cx="1272301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1027" rIns="136540" bIns="91027" numCol="1" spcCol="1270" anchor="ctr" anchorCtr="0">
              <a:noAutofit/>
            </a:bodyPr>
            <a:lstStyle/>
            <a:p>
              <a:pPr marL="0" marR="0" lvl="0" indent="0" algn="ctr" defTabSz="7556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8599167" y="1520118"/>
              <a:ext cx="2251649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9071123" y="2476976"/>
              <a:ext cx="2929600" cy="2062714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16" name="Group 334"/>
            <p:cNvGrpSpPr/>
            <p:nvPr/>
          </p:nvGrpSpPr>
          <p:grpSpPr>
            <a:xfrm>
              <a:off x="4512742" y="3430624"/>
              <a:ext cx="157855" cy="351115"/>
              <a:chOff x="363538" y="1397000"/>
              <a:chExt cx="566738" cy="1277938"/>
            </a:xfrm>
            <a:solidFill>
              <a:schemeClr val="accent4"/>
            </a:solidFill>
          </p:grpSpPr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363538" y="1397000"/>
                <a:ext cx="142875" cy="101600"/>
              </a:xfrm>
              <a:custGeom>
                <a:avLst/>
                <a:gdLst/>
                <a:ahLst/>
                <a:cxnLst>
                  <a:cxn ang="0">
                    <a:pos x="19" y="7"/>
                  </a:cxn>
                  <a:cxn ang="0">
                    <a:pos x="0" y="19"/>
                  </a:cxn>
                  <a:cxn ang="0">
                    <a:pos x="0" y="64"/>
                  </a:cxn>
                  <a:cxn ang="0">
                    <a:pos x="10" y="64"/>
                  </a:cxn>
                  <a:cxn ang="0">
                    <a:pos x="12" y="35"/>
                  </a:cxn>
                  <a:cxn ang="0">
                    <a:pos x="52" y="43"/>
                  </a:cxn>
                  <a:cxn ang="0">
                    <a:pos x="40" y="64"/>
                  </a:cxn>
                  <a:cxn ang="0">
                    <a:pos x="90" y="54"/>
                  </a:cxn>
                  <a:cxn ang="0">
                    <a:pos x="90" y="26"/>
                  </a:cxn>
                  <a:cxn ang="0">
                    <a:pos x="59" y="7"/>
                  </a:cxn>
                  <a:cxn ang="0">
                    <a:pos x="31" y="0"/>
                  </a:cxn>
                  <a:cxn ang="0">
                    <a:pos x="19" y="7"/>
                  </a:cxn>
                </a:cxnLst>
                <a:rect l="0" t="0" r="r" b="b"/>
                <a:pathLst>
                  <a:path w="90" h="64">
                    <a:moveTo>
                      <a:pt x="19" y="7"/>
                    </a:moveTo>
                    <a:lnTo>
                      <a:pt x="0" y="19"/>
                    </a:lnTo>
                    <a:lnTo>
                      <a:pt x="0" y="64"/>
                    </a:lnTo>
                    <a:lnTo>
                      <a:pt x="10" y="64"/>
                    </a:lnTo>
                    <a:lnTo>
                      <a:pt x="12" y="35"/>
                    </a:lnTo>
                    <a:lnTo>
                      <a:pt x="52" y="43"/>
                    </a:lnTo>
                    <a:lnTo>
                      <a:pt x="40" y="64"/>
                    </a:lnTo>
                    <a:lnTo>
                      <a:pt x="90" y="54"/>
                    </a:lnTo>
                    <a:lnTo>
                      <a:pt x="90" y="26"/>
                    </a:lnTo>
                    <a:lnTo>
                      <a:pt x="59" y="7"/>
                    </a:lnTo>
                    <a:lnTo>
                      <a:pt x="31" y="0"/>
                    </a:lnTo>
                    <a:lnTo>
                      <a:pt x="19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528638" y="1411288"/>
                <a:ext cx="84138" cy="106363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17"/>
                  </a:cxn>
                  <a:cxn ang="0">
                    <a:pos x="0" y="67"/>
                  </a:cxn>
                  <a:cxn ang="0">
                    <a:pos x="15" y="50"/>
                  </a:cxn>
                  <a:cxn ang="0">
                    <a:pos x="43" y="50"/>
                  </a:cxn>
                  <a:cxn ang="0">
                    <a:pos x="53" y="12"/>
                  </a:cxn>
                  <a:cxn ang="0">
                    <a:pos x="27" y="0"/>
                  </a:cxn>
                </a:cxnLst>
                <a:rect l="0" t="0" r="r" b="b"/>
                <a:pathLst>
                  <a:path w="53" h="67">
                    <a:moveTo>
                      <a:pt x="27" y="0"/>
                    </a:moveTo>
                    <a:lnTo>
                      <a:pt x="0" y="17"/>
                    </a:lnTo>
                    <a:lnTo>
                      <a:pt x="0" y="67"/>
                    </a:lnTo>
                    <a:lnTo>
                      <a:pt x="15" y="50"/>
                    </a:lnTo>
                    <a:lnTo>
                      <a:pt x="43" y="50"/>
                    </a:lnTo>
                    <a:lnTo>
                      <a:pt x="53" y="12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>
                <a:off x="928688" y="267335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>
                <a:off x="928688" y="267335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Title 1"/>
          <p:cNvSpPr txBox="1">
            <a:spLocks/>
          </p:cNvSpPr>
          <p:nvPr/>
        </p:nvSpPr>
        <p:spPr>
          <a:xfrm>
            <a:off x="4249042" y="1908184"/>
            <a:ext cx="3788531" cy="659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7200" dirty="0">
                <a:solidFill>
                  <a:srgbClr val="FF000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T</a:t>
            </a:r>
            <a:r>
              <a:rPr lang="en-US" sz="7200" dirty="0">
                <a:solidFill>
                  <a:srgbClr val="FF000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ừ </a:t>
            </a:r>
            <a:r>
              <a:rPr lang="en-US" sz="7200" dirty="0" err="1">
                <a:solidFill>
                  <a:srgbClr val="FF000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khó</a:t>
            </a:r>
            <a:endParaRPr lang="en-US" sz="7200" dirty="0">
              <a:solidFill>
                <a:srgbClr val="FF0000"/>
              </a:solidFill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32363" y="4868401"/>
            <a:ext cx="3135723" cy="659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err="1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bờ</a:t>
            </a:r>
            <a:r>
              <a:rPr lang="en-US" sz="66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 err="1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đê</a:t>
            </a:r>
            <a:endParaRPr lang="en-US" sz="6600" dirty="0">
              <a:solidFill>
                <a:srgbClr val="404040"/>
              </a:solidFill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058056" y="4831107"/>
            <a:ext cx="2417319" cy="659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err="1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dế</a:t>
            </a:r>
            <a:endParaRPr lang="en-US" sz="6600" dirty="0">
              <a:solidFill>
                <a:srgbClr val="404040"/>
              </a:solidFill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882792" y="4871190"/>
            <a:ext cx="2998012" cy="659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be </a:t>
            </a:r>
            <a:r>
              <a:rPr lang="en-US" sz="6600" dirty="0" err="1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be</a:t>
            </a:r>
            <a:endParaRPr lang="en-US" sz="6600" dirty="0">
              <a:solidFill>
                <a:srgbClr val="404040"/>
              </a:solidFill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97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405" y="347621"/>
            <a:ext cx="11498913" cy="65103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1EBF57D-F717-4A92-9C5C-038B116472AB}"/>
              </a:ext>
            </a:extLst>
          </p:cNvPr>
          <p:cNvSpPr txBox="1"/>
          <p:nvPr/>
        </p:nvSpPr>
        <p:spPr>
          <a:xfrm>
            <a:off x="0" y="433876"/>
            <a:ext cx="3217333" cy="584767"/>
          </a:xfrm>
          <a:prstGeom prst="rect">
            <a:avLst/>
          </a:prstGeom>
          <a:solidFill>
            <a:srgbClr val="FFFF00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4. TËp ®äc</a:t>
            </a:r>
          </a:p>
        </p:txBody>
      </p:sp>
      <p:sp>
        <p:nvSpPr>
          <p:cNvPr id="4" name="Oval 3"/>
          <p:cNvSpPr/>
          <p:nvPr/>
        </p:nvSpPr>
        <p:spPr>
          <a:xfrm>
            <a:off x="176681" y="3252604"/>
            <a:ext cx="339725" cy="3397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3217333" y="6254261"/>
            <a:ext cx="339725" cy="3397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noProof="0" dirty="0">
                <a:solidFill>
                  <a:srgbClr val="002060"/>
                </a:solidFill>
                <a:latin typeface="Arial" panose="020B0604020202020204" pitchFamily="34" charset="0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6665276" y="3252604"/>
            <a:ext cx="339725" cy="3397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76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5656" y="440870"/>
            <a:ext cx="9492343" cy="641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04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43" y="472713"/>
            <a:ext cx="11524343" cy="638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1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1143" y="426931"/>
            <a:ext cx="7329714" cy="643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5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43" y="331304"/>
            <a:ext cx="11263085" cy="65658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1EBF57D-F717-4A92-9C5C-038B116472AB}"/>
              </a:ext>
            </a:extLst>
          </p:cNvPr>
          <p:cNvSpPr txBox="1"/>
          <p:nvPr/>
        </p:nvSpPr>
        <p:spPr>
          <a:xfrm>
            <a:off x="0" y="433876"/>
            <a:ext cx="3217333" cy="584767"/>
          </a:xfrm>
          <a:prstGeom prst="rect">
            <a:avLst/>
          </a:prstGeom>
          <a:solidFill>
            <a:srgbClr val="FFFF00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4. TËp ®äc</a:t>
            </a:r>
          </a:p>
        </p:txBody>
      </p:sp>
    </p:spTree>
    <p:extLst>
      <p:ext uri="{BB962C8B-B14F-4D97-AF65-F5344CB8AC3E}">
        <p14:creationId xmlns:p14="http://schemas.microsoft.com/office/powerpoint/2010/main" val="393592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4">
            <a:extLst>
              <a:ext uri="{FF2B5EF4-FFF2-40B4-BE49-F238E27FC236}">
                <a16:creationId xmlns:a16="http://schemas.microsoft.com/office/drawing/2014/main" xmlns="" id="{E9E84299-F9AC-4E07-86FD-125DB116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7871972" y="4561900"/>
            <a:ext cx="4113169" cy="2675889"/>
          </a:xfrm>
          <a:prstGeom prst="rect">
            <a:avLst/>
          </a:prstGeom>
        </p:spPr>
      </p:pic>
      <p:pic>
        <p:nvPicPr>
          <p:cNvPr id="3" name="图片 35">
            <a:extLst>
              <a:ext uri="{FF2B5EF4-FFF2-40B4-BE49-F238E27FC236}">
                <a16:creationId xmlns:a16="http://schemas.microsoft.com/office/drawing/2014/main" xmlns="" id="{7A40FBA4-BDF8-442F-BB3E-EF5DE45AE7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20"/>
          <a:stretch/>
        </p:blipFill>
        <p:spPr>
          <a:xfrm>
            <a:off x="0" y="4455372"/>
            <a:ext cx="12192000" cy="2402628"/>
          </a:xfrm>
          <a:prstGeom prst="rect">
            <a:avLst/>
          </a:prstGeom>
        </p:spPr>
      </p:pic>
      <p:sp>
        <p:nvSpPr>
          <p:cNvPr id="4" name="文本框 1">
            <a:extLst>
              <a:ext uri="{FF2B5EF4-FFF2-40B4-BE49-F238E27FC236}">
                <a16:creationId xmlns:a16="http://schemas.microsoft.com/office/drawing/2014/main" xmlns="" id="{70767FD4-96D8-4304-9BC9-7499F762B60B}"/>
              </a:ext>
            </a:extLst>
          </p:cNvPr>
          <p:cNvSpPr txBox="1"/>
          <p:nvPr/>
        </p:nvSpPr>
        <p:spPr>
          <a:xfrm>
            <a:off x="4408371" y="3134271"/>
            <a:ext cx="5747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0" i="0" u="none" strike="noStrike" kern="1200" cap="none" spc="0" normalizeH="0" baseline="0" noProof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+mj-lt"/>
                <a:ea typeface="inpin heiti" charset="-122"/>
                <a:cs typeface="+mn-cs"/>
              </a:rPr>
              <a:t>TẬP</a:t>
            </a:r>
            <a:r>
              <a:rPr kumimoji="0" lang="vi-VN" altLang="zh-CN" sz="7200" b="0" i="0" u="none" strike="noStrike" kern="1200" cap="none" spc="0" normalizeH="0" baseline="0" noProof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+mj-lt"/>
                <a:ea typeface="inpin heiti" charset="-122"/>
                <a:cs typeface="+mn-cs"/>
              </a:rPr>
              <a:t> VIẾT</a:t>
            </a:r>
            <a:endParaRPr kumimoji="0" lang="zh-CN" altLang="en-US" sz="7200" b="0" i="0" u="none" strike="noStrike" kern="1200" cap="none" spc="0" normalizeH="0" baseline="0" noProof="0" dirty="0">
              <a:ln w="28575">
                <a:solidFill>
                  <a:srgbClr val="70AD47">
                    <a:lumMod val="75000"/>
                  </a:srgbClr>
                </a:solidFill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+mj-lt"/>
              <a:ea typeface="inpin heiti" charset="-122"/>
              <a:cs typeface="+mn-cs"/>
            </a:endParaRPr>
          </a:p>
        </p:txBody>
      </p:sp>
      <p:pic>
        <p:nvPicPr>
          <p:cNvPr id="5" name="图片 13">
            <a:extLst>
              <a:ext uri="{FF2B5EF4-FFF2-40B4-BE49-F238E27FC236}">
                <a16:creationId xmlns:a16="http://schemas.microsoft.com/office/drawing/2014/main" xmlns="" id="{9431EBB8-9BEA-4936-9AB8-EEE411D5E2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9690439" y="343162"/>
            <a:ext cx="2504126" cy="2525039"/>
          </a:xfrm>
          <a:prstGeom prst="rect">
            <a:avLst/>
          </a:prstGeom>
        </p:spPr>
      </p:pic>
      <p:pic>
        <p:nvPicPr>
          <p:cNvPr id="6" name="图片 36">
            <a:extLst>
              <a:ext uri="{FF2B5EF4-FFF2-40B4-BE49-F238E27FC236}">
                <a16:creationId xmlns:a16="http://schemas.microsoft.com/office/drawing/2014/main" xmlns="" id="{BDC7D5A4-7D0C-48A2-A866-F779621D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39" b="73195"/>
          <a:stretch/>
        </p:blipFill>
        <p:spPr>
          <a:xfrm>
            <a:off x="0" y="422832"/>
            <a:ext cx="3119556" cy="2242457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xmlns="" id="{D61759F3-61F7-4BD5-A391-58B8B8FC79D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1" r="44375" b="68184"/>
          <a:stretch/>
        </p:blipFill>
        <p:spPr>
          <a:xfrm>
            <a:off x="3213388" y="422832"/>
            <a:ext cx="5580311" cy="2667759"/>
          </a:xfrm>
          <a:prstGeom prst="rect">
            <a:avLst/>
          </a:prstGeom>
        </p:spPr>
      </p:pic>
      <p:pic>
        <p:nvPicPr>
          <p:cNvPr id="8" name="图片 39">
            <a:extLst>
              <a:ext uri="{FF2B5EF4-FFF2-40B4-BE49-F238E27FC236}">
                <a16:creationId xmlns:a16="http://schemas.microsoft.com/office/drawing/2014/main" xmlns="" id="{51AA100F-DFD7-4CCD-8DA3-CC37CF4503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690861" y="3841092"/>
            <a:ext cx="903104" cy="91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" r="3577"/>
          <a:stretch/>
        </p:blipFill>
        <p:spPr>
          <a:xfrm>
            <a:off x="246744" y="1151968"/>
            <a:ext cx="11437256" cy="50659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790" y="297146"/>
            <a:ext cx="2715436" cy="178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0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8012"/>
            <a:ext cx="12192000" cy="64399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6449" y="0"/>
            <a:ext cx="3859102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2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9" r="3947"/>
          <a:stretch/>
        </p:blipFill>
        <p:spPr bwMode="auto">
          <a:xfrm>
            <a:off x="1097281" y="1475005"/>
            <a:ext cx="9914708" cy="510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17"/>
          <p:cNvGrpSpPr/>
          <p:nvPr/>
        </p:nvGrpSpPr>
        <p:grpSpPr>
          <a:xfrm>
            <a:off x="2325189" y="485314"/>
            <a:ext cx="7785462" cy="1185527"/>
            <a:chOff x="-3127181" y="3669002"/>
            <a:chExt cx="2322340" cy="1072282"/>
          </a:xfrm>
        </p:grpSpPr>
        <p:sp>
          <p:nvSpPr>
            <p:cNvPr id="4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tx1">
                <a:alpha val="27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5" name="组合 19"/>
            <p:cNvGrpSpPr/>
            <p:nvPr/>
          </p:nvGrpSpPr>
          <p:grpSpPr>
            <a:xfrm>
              <a:off x="-3127181" y="3822640"/>
              <a:ext cx="2062357" cy="918644"/>
              <a:chOff x="5369763" y="3632880"/>
              <a:chExt cx="2062357" cy="918644"/>
            </a:xfrm>
          </p:grpSpPr>
          <p:sp>
            <p:nvSpPr>
              <p:cNvPr id="6" name="流程图: 数据 13"/>
              <p:cNvSpPr/>
              <p:nvPr/>
            </p:nvSpPr>
            <p:spPr>
              <a:xfrm>
                <a:off x="5369763" y="3632880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7" name="TextBox 76"/>
              <p:cNvSpPr txBox="1"/>
              <p:nvPr/>
            </p:nvSpPr>
            <p:spPr>
              <a:xfrm>
                <a:off x="5685907" y="3632880"/>
                <a:ext cx="1493754" cy="918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600" b="1" i="0" u="none" strike="noStrike" kern="1200" cap="none" spc="30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造字工房悦黑体验版常规体" pitchFamily="50" charset="-122"/>
                    <a:cs typeface="+mn-cs"/>
                  </a:rPr>
                  <a:t>VIẾT BẢNG CON:</a:t>
                </a:r>
                <a:endPara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造字工房悦黑体验版常规体" pitchFamily="50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49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D5DC471-FC2A-4F36-8280-8C7609892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72" y="728662"/>
            <a:ext cx="11298456" cy="591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51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C35EA80-B97A-4856-A283-54D67A06C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91" y="580571"/>
            <a:ext cx="1177061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0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D9B1E6C-3809-4CCB-8111-D74CF1EAF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76" y="598260"/>
            <a:ext cx="11468847" cy="609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5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4" descr="图片包含 物体&#10;&#10;已生成高可信度的说明">
            <a:extLst>
              <a:ext uri="{FF2B5EF4-FFF2-40B4-BE49-F238E27FC236}">
                <a16:creationId xmlns:a16="http://schemas.microsoft.com/office/drawing/2014/main" xmlns="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5" y="363313"/>
            <a:ext cx="922304" cy="922304"/>
          </a:xfrm>
          <a:prstGeom prst="rect">
            <a:avLst/>
          </a:prstGeom>
        </p:spPr>
      </p:pic>
      <p:pic>
        <p:nvPicPr>
          <p:cNvPr id="6" name="图片 15">
            <a:extLst>
              <a:ext uri="{FF2B5EF4-FFF2-40B4-BE49-F238E27FC236}">
                <a16:creationId xmlns:a16="http://schemas.microsoft.com/office/drawing/2014/main" xmlns="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84229" y="12188"/>
            <a:ext cx="2307771" cy="1624554"/>
          </a:xfrm>
          <a:prstGeom prst="rect">
            <a:avLst/>
          </a:prstGeom>
        </p:spPr>
      </p:pic>
      <p:pic>
        <p:nvPicPr>
          <p:cNvPr id="8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3593" y="475419"/>
            <a:ext cx="4094329" cy="56535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34446" y="2041939"/>
            <a:ext cx="3152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</a:t>
            </a:r>
            <a:r>
              <a:rPr lang="en-US" sz="5400" b="1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DÒ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图片 12">
            <a:extLst>
              <a:ext uri="{FF2B5EF4-FFF2-40B4-BE49-F238E27FC236}">
                <a16:creationId xmlns:a16="http://schemas.microsoft.com/office/drawing/2014/main" xmlns="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892731"/>
            <a:ext cx="12192000" cy="3069773"/>
          </a:xfrm>
          <a:prstGeom prst="rect">
            <a:avLst/>
          </a:prstGeom>
        </p:spPr>
      </p:pic>
      <p:pic>
        <p:nvPicPr>
          <p:cNvPr id="12" name="图片 21" descr="图片包含 餐桌&#10;&#10;已生成高可信度的说明">
            <a:extLst>
              <a:ext uri="{FF2B5EF4-FFF2-40B4-BE49-F238E27FC236}">
                <a16:creationId xmlns:a16="http://schemas.microsoft.com/office/drawing/2014/main" xmlns="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97" y="1633343"/>
            <a:ext cx="5129076" cy="43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3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240701" y="963919"/>
            <a:ext cx="2988896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srgbClr val="002060"/>
                </a:solidFill>
                <a:latin typeface="UTM Avo" panose="02040603050506020204" pitchFamily="18" charset="0"/>
              </a:rPr>
              <a:t>Luyện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148" y="589069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2"/>
          <a:stretch/>
        </p:blipFill>
        <p:spPr>
          <a:xfrm>
            <a:off x="0" y="404955"/>
            <a:ext cx="12192000" cy="636160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828800" y="548646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207767" y="967943"/>
            <a:ext cx="408373" cy="3373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172313" y="2455491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1155515" y="3947414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318752" y="600898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noProof="0" dirty="0">
                <a:solidFill>
                  <a:srgbClr val="FF0000"/>
                </a:solidFill>
                <a:latin typeface="HP001 4 hàng" panose="020B0603050302020204" pitchFamily="34" charset="-93"/>
              </a:rPr>
              <a:t>b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307550" y="2096812"/>
            <a:ext cx="428916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dirty="0">
                <a:solidFill>
                  <a:srgbClr val="FF0000"/>
                </a:solidFill>
                <a:latin typeface="HP001 4 hàng" panose="020B0603050302020204" pitchFamily="34" charset="-93"/>
              </a:rPr>
              <a:t>bê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288707" y="3595402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bễ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54524" y="5090529"/>
            <a:ext cx="731950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Đọc lại bài </a:t>
            </a:r>
            <a:r>
              <a:rPr kumimoji="0" lang="en-US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1</a:t>
            </a:r>
            <a:r>
              <a:rPr kumimoji="0" lang="vi-VN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1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370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/>
      <p:bldP spid="13" grpId="0"/>
      <p:bldP spid="14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</TotalTime>
  <Words>179</Words>
  <Application>Microsoft Office PowerPoint</Application>
  <PresentationFormat>Widescreen</PresentationFormat>
  <Paragraphs>76</Paragraphs>
  <Slides>31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52" baseType="lpstr">
      <vt:lpstr>等线</vt:lpstr>
      <vt:lpstr>Arial</vt:lpstr>
      <vt:lpstr>zihun35hao-jindianyahei</vt:lpstr>
      <vt:lpstr>inpin heiti</vt:lpstr>
      <vt:lpstr>UTM Avo</vt:lpstr>
      <vt:lpstr>Segoe UI bold</vt:lpstr>
      <vt:lpstr>Verdana</vt:lpstr>
      <vt:lpstr>HP001</vt:lpstr>
      <vt:lpstr>Tahoma</vt:lpstr>
      <vt:lpstr>Calibri</vt:lpstr>
      <vt:lpstr>SimSun</vt:lpstr>
      <vt:lpstr>HP001 4 hàng</vt:lpstr>
      <vt:lpstr>Microsoft YaHei</vt:lpstr>
      <vt:lpstr>Segoe UI Semilight</vt:lpstr>
      <vt:lpstr>.VnAvant</vt:lpstr>
      <vt:lpstr>Quicksand</vt:lpstr>
      <vt:lpstr>SimSun</vt:lpstr>
      <vt:lpstr>Times New Roman</vt:lpstr>
      <vt:lpstr>造字工房悦黑体验版常规体</vt:lpstr>
      <vt:lpstr>.VnExoticH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93</cp:revision>
  <dcterms:created xsi:type="dcterms:W3CDTF">2021-11-01T08:16:43Z</dcterms:created>
  <dcterms:modified xsi:type="dcterms:W3CDTF">2022-08-24T04:01:45Z</dcterms:modified>
</cp:coreProperties>
</file>