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4"/>
  </p:notesMasterIdLst>
  <p:sldIdLst>
    <p:sldId id="428" r:id="rId2"/>
    <p:sldId id="331" r:id="rId3"/>
    <p:sldId id="332" r:id="rId4"/>
    <p:sldId id="418" r:id="rId5"/>
    <p:sldId id="424" r:id="rId6"/>
    <p:sldId id="420" r:id="rId7"/>
    <p:sldId id="279" r:id="rId8"/>
    <p:sldId id="280" r:id="rId9"/>
    <p:sldId id="421" r:id="rId10"/>
    <p:sldId id="426" r:id="rId11"/>
    <p:sldId id="427" r:id="rId12"/>
    <p:sldId id="42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82" autoAdjust="0"/>
  </p:normalViewPr>
  <p:slideViewPr>
    <p:cSldViewPr snapToGrid="0">
      <p:cViewPr varScale="1">
        <p:scale>
          <a:sx n="83" d="100"/>
          <a:sy n="83" d="100"/>
        </p:scale>
        <p:origin x="85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75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F49346-F158-45CD-A60D-6659A3C6840B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6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1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3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1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64FD9F6-BBB6-4829-8B6E-6C2C1135BC2E}"/>
              </a:ext>
            </a:extLst>
          </p:cNvPr>
          <p:cNvSpPr/>
          <p:nvPr userDrawn="1"/>
        </p:nvSpPr>
        <p:spPr>
          <a:xfrm>
            <a:off x="10690066" y="122259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4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21BA7E-27E7-4B31-BBC5-995E2244E70A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20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24E7311-100E-4519-9B09-90246DEA2069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186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1" r:id="rId6"/>
    <p:sldLayoutId id="2147483703" r:id="rId7"/>
    <p:sldLayoutId id="2147483704" r:id="rId8"/>
    <p:sldLayoutId id="2147483705" r:id="rId9"/>
    <p:sldLayoutId id="2147483707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010877" y="1839162"/>
            <a:ext cx="6242415" cy="2492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199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Dậy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sớm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6839" y="100371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180" y="68507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12837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445929" y="3512989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Đi Học - Bé Mai Vy ♪ Thần Đồng Âm Nhạc 4 Tuổi Hát Nhạc Thiếu Nhi Cực Ha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2787"/>
            <a:ext cx="12192000" cy="643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05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5168"/>
            <a:ext cx="12192000" cy="6412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913731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895" y="1008710"/>
            <a:ext cx="549442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Tinh mơ em thức dậy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Rửa mặt rồi đến trường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Em bước vội trên đường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Núi giăng hàng trước mặt.</a:t>
            </a:r>
          </a:p>
          <a:p>
            <a:pPr lvl="0" algn="just">
              <a:spcAft>
                <a:spcPts val="600"/>
              </a:spcAft>
              <a:defRPr/>
            </a:pPr>
            <a:endParaRPr lang="en-US" sz="30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Sương trắng viền quanh núi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Như một chiếc khăn bông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- Ồ, núi ngủ lười không?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Giờ mới đang rửa mặt.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                                  </a:t>
            </a:r>
            <a:r>
              <a:rPr lang="en-US" sz="2000">
                <a:solidFill>
                  <a:srgbClr val="000000"/>
                </a:solidFill>
                <a:cs typeface="HP001 4 hang 1 ô ly" panose="020B0603050302020204" charset="0"/>
              </a:rPr>
              <a:t>Thanh Hào</a:t>
            </a:r>
            <a:endParaRPr lang="en-US" sz="30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 algn="just">
              <a:defRPr/>
            </a:pPr>
            <a:endParaRPr lang="en-US" sz="2000" dirty="0">
              <a:solidFill>
                <a:srgbClr val="000000"/>
              </a:solidFill>
              <a:cs typeface="HP001 4 hang 1 ô ly" panose="020B060305030202020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9337" y="458906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       Dậy sớm</a:t>
            </a:r>
            <a:endParaRPr lang="vi-VN" sz="3600">
              <a:solidFill>
                <a:srgbClr val="FF0000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5716295" y="3790430"/>
            <a:ext cx="450474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3.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Tên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5689469" y="2544155"/>
            <a:ext cx="6296553" cy="5681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2.</a:t>
            </a:r>
            <a:r>
              <a:rPr lang="en-US" altLang="zh-CN" sz="20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Bài thơ</a:t>
            </a:r>
            <a:r>
              <a:rPr lang="vi-VN" altLang="zh-CN" sz="20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có mấy dòng</a:t>
            </a:r>
            <a:r>
              <a:rPr lang="vi-VN" altLang="zh-CN" sz="20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000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Mỗi dòng có mấy ch</a:t>
            </a:r>
            <a:r>
              <a:rPr lang="vi-VN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ữ ?</a:t>
            </a:r>
            <a:endParaRPr lang="vi-VN" altLang="zh-CN" sz="20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043E901-61A9-451B-A950-F7BA5F103550}"/>
              </a:ext>
            </a:extLst>
          </p:cNvPr>
          <p:cNvSpPr/>
          <p:nvPr/>
        </p:nvSpPr>
        <p:spPr>
          <a:xfrm>
            <a:off x="5689469" y="4974801"/>
            <a:ext cx="4796553" cy="5529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4.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5716295" y="622941"/>
            <a:ext cx="440245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1. Bài thơ viết về điều gì ?</a:t>
            </a:r>
            <a:endParaRPr lang="vi-VN" altLang="zh-CN" sz="2000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578046" y="583140"/>
            <a:ext cx="0" cy="585936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689469" y="1270127"/>
            <a:ext cx="6336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solidFill>
                  <a:schemeClr val="accent1"/>
                </a:solidFill>
              </a:rPr>
              <a:t>- Bạn học sinh ở miền núi dậy sớm đi học. Đường đến trường có núi giăng hàng trước mặt, phong cảnh rất đẹp.</a:t>
            </a:r>
            <a:endParaRPr lang="vi-VN" sz="2400">
              <a:solidFill>
                <a:schemeClr val="accent1"/>
              </a:solidFill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5666736" y="3209312"/>
            <a:ext cx="6223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>
                <a:solidFill>
                  <a:schemeClr val="accent1"/>
                </a:solidFill>
                <a:cs typeface="Times New Roman" panose="02020603050405020304" pitchFamily="18" charset="0"/>
              </a:rPr>
              <a:t>Bài thơ có 8 dòng. </a:t>
            </a:r>
            <a:r>
              <a:rPr lang="en-US" sz="240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Mỗi dòng có 5 chữ. </a:t>
            </a:r>
            <a:endParaRPr lang="en-US" sz="24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9D5F9BC5-4172-4AD2-BE09-A40EA58C49B5}"/>
              </a:ext>
            </a:extLst>
          </p:cNvPr>
          <p:cNvSpPr txBox="1"/>
          <p:nvPr/>
        </p:nvSpPr>
        <p:spPr>
          <a:xfrm>
            <a:off x="5666736" y="5801862"/>
            <a:ext cx="6332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cs typeface="Times New Roman" panose="02020603050405020304" pitchFamily="18" charset="0"/>
              </a:rPr>
              <a:t>lề</a:t>
            </a:r>
            <a:r>
              <a:rPr lang="en-US" sz="2400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cs typeface="Times New Roman" panose="02020603050405020304" pitchFamily="18" charset="0"/>
              </a:rPr>
              <a:t>vở</a:t>
            </a:r>
            <a:r>
              <a:rPr lang="en-US" sz="2400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chemeClr val="accent1"/>
                </a:solidFill>
                <a:cs typeface="Times New Roman" panose="02020603050405020304" pitchFamily="18" charset="0"/>
              </a:rPr>
              <a:t> 3 ô li</a:t>
            </a:r>
            <a:r>
              <a:rPr lang="vi-VN" sz="2400" dirty="0">
                <a:solidFill>
                  <a:schemeClr val="accent1"/>
                </a:solidFill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accent1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5546466" y="4446104"/>
            <a:ext cx="6304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trang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lề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 4 ô li</a:t>
            </a:r>
            <a:r>
              <a:rPr lang="vi-VN" sz="2400" dirty="0">
                <a:solidFill>
                  <a:schemeClr val="accent1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accent1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8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2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6935730" y="1869294"/>
            <a:ext cx="3113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thức dậy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6820130" y="611562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6935730" y="2519361"/>
            <a:ext cx="4204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6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rửa mặt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6961222" y="3244009"/>
            <a:ext cx="4204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6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giăng hàng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6961222" y="3968658"/>
            <a:ext cx="4204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6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sương trắng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6961222" y="4614989"/>
            <a:ext cx="4889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36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600" noProof="0">
                <a:solidFill>
                  <a:schemeClr val="accent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quanh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6388080" y="486047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98272" y="405513"/>
            <a:ext cx="2619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Dậy sớm</a:t>
            </a:r>
            <a:endParaRPr lang="vi-VN" sz="3600">
              <a:solidFill>
                <a:srgbClr val="FF000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DE2FFA-CBCE-4B16-AC8B-66B13B08EE1C}"/>
              </a:ext>
            </a:extLst>
          </p:cNvPr>
          <p:cNvSpPr/>
          <p:nvPr/>
        </p:nvSpPr>
        <p:spPr>
          <a:xfrm>
            <a:off x="340895" y="1088732"/>
            <a:ext cx="5494421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Tinh mơ em thức dậy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Rửa mặt rồi đến trường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Em bước vội trên đường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Núi giăng hàng trước mặt.</a:t>
            </a:r>
          </a:p>
          <a:p>
            <a:pPr lvl="0" algn="just">
              <a:spcAft>
                <a:spcPts val="600"/>
              </a:spcAft>
              <a:defRPr/>
            </a:pPr>
            <a:endParaRPr lang="en-US" sz="30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Sương trắng viền quanh núi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Như một chiếc khăn bông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- Ồ, núi ngủ lười không?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Giờ mới đang rửa mặt.</a:t>
            </a:r>
          </a:p>
          <a:p>
            <a:pPr lvl="0" algn="just">
              <a:spcAft>
                <a:spcPts val="600"/>
              </a:spcAft>
              <a:defRPr/>
            </a:pPr>
            <a:r>
              <a:rPr lang="en-US" sz="3000">
                <a:solidFill>
                  <a:srgbClr val="000000"/>
                </a:solidFill>
                <a:cs typeface="HP001 4 hang 1 ô ly" panose="020B0603050302020204" charset="0"/>
              </a:rPr>
              <a:t>                                  </a:t>
            </a:r>
            <a:r>
              <a:rPr lang="en-US" sz="2000">
                <a:solidFill>
                  <a:srgbClr val="000000"/>
                </a:solidFill>
                <a:cs typeface="HP001 4 hang 1 ô ly" panose="020B0603050302020204" charset="0"/>
              </a:rPr>
              <a:t>Thanh Hào</a:t>
            </a:r>
            <a:endParaRPr lang="en-US" sz="3000">
              <a:solidFill>
                <a:srgbClr val="000000"/>
              </a:solidFill>
              <a:cs typeface="HP001 4 hang 1 ô ly" panose="020B0603050302020204" charset="0"/>
            </a:endParaRPr>
          </a:p>
          <a:p>
            <a:pPr lvl="0" algn="just">
              <a:defRPr/>
            </a:pPr>
            <a:endParaRPr lang="en-US" sz="2000" dirty="0">
              <a:solidFill>
                <a:srgbClr val="000000"/>
              </a:solidFill>
              <a:cs typeface="HP001 4 hang 1 ô ly" panose="020B06030503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3988151" y="114684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35277" y="138340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965185" y="2731475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90701" y="2835905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vở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523" y="1874186"/>
            <a:ext cx="3677077" cy="490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2950377" y="403340"/>
            <a:ext cx="5865367" cy="1819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</a:t>
            </a: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bài </a:t>
            </a:r>
            <a:endParaRPr kumimoji="0" lang="en-US" sz="4000" b="1" i="0" u="none" strike="noStrike" kern="0" cap="all" spc="0" normalizeH="0" baseline="0" noProof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vào vở</a:t>
            </a:r>
            <a:r>
              <a:rPr kumimoji="0" lang="en-US" sz="4000" b="1" i="0" u="none" strike="noStrike" kern="0" cap="all" spc="0" normalizeH="0" baseline="0" noProof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luyện viết</a:t>
            </a:r>
            <a:endParaRPr kumimoji="0" lang="en-US" sz="40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715" y="714891"/>
            <a:ext cx="11076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accent1"/>
                </a:solidFill>
                <a:cs typeface="Times New Roman" pitchFamily="18" charset="0"/>
              </a:rPr>
              <a:t>2. Chọn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hoặc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vần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phù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hợp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với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ô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trống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3825" y="3058289"/>
            <a:ext cx="52777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cs typeface="Times New Roman" pitchFamily="18" charset="0"/>
              </a:rPr>
              <a:t>Giờ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chơi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vừa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mới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điểm</a:t>
            </a:r>
            <a:endParaRPr lang="en-US" sz="3200" dirty="0">
              <a:cs typeface="Times New Roman" pitchFamily="18" charset="0"/>
            </a:endParaRPr>
          </a:p>
          <a:p>
            <a:r>
              <a:rPr lang="en-US" sz="3200" dirty="0" err="1">
                <a:cs typeface="Times New Roman" pitchFamily="18" charset="0"/>
              </a:rPr>
              <a:t>Gió</a:t>
            </a:r>
            <a:r>
              <a:rPr lang="en-US" sz="3200" dirty="0">
                <a:cs typeface="Times New Roman" pitchFamily="18" charset="0"/>
              </a:rPr>
              <a:t>    </a:t>
            </a:r>
            <a:r>
              <a:rPr lang="en-US" sz="3200" dirty="0" err="1">
                <a:cs typeface="Times New Roman" pitchFamily="18" charset="0"/>
              </a:rPr>
              <a:t>ấp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đâu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ùa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ra</a:t>
            </a:r>
            <a:r>
              <a:rPr lang="en-US" sz="3200" dirty="0">
                <a:cs typeface="Times New Roman" pitchFamily="18" charset="0"/>
              </a:rPr>
              <a:t>,</a:t>
            </a:r>
          </a:p>
          <a:p>
            <a:pPr lvl="0"/>
            <a:r>
              <a:rPr lang="en-US" sz="3200" dirty="0">
                <a:cs typeface="Times New Roman" pitchFamily="18" charset="0"/>
              </a:rPr>
              <a:t>  </a:t>
            </a:r>
            <a:r>
              <a:rPr lang="en-US" sz="3200" err="1">
                <a:cs typeface="Times New Roman" pitchFamily="18" charset="0"/>
              </a:rPr>
              <a:t>àm</a:t>
            </a:r>
            <a:r>
              <a:rPr lang="en-US" sz="3200">
                <a:cs typeface="Times New Roman" pitchFamily="18" charset="0"/>
              </a:rPr>
              <a:t>  ụ </a:t>
            </a:r>
            <a:r>
              <a:rPr lang="en-US" sz="3200" dirty="0" err="1">
                <a:cs typeface="Times New Roman" pitchFamily="18" charset="0"/>
              </a:rPr>
              <a:t>hồng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chúm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chím</a:t>
            </a:r>
            <a:endParaRPr lang="en-US" sz="3200" dirty="0">
              <a:cs typeface="Times New Roman" pitchFamily="18" charset="0"/>
            </a:endParaRPr>
          </a:p>
          <a:p>
            <a:r>
              <a:rPr lang="en-US" sz="3200" dirty="0" err="1">
                <a:cs typeface="Times New Roman" pitchFamily="18" charset="0"/>
              </a:rPr>
              <a:t>Bật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cười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quá</a:t>
            </a:r>
            <a:r>
              <a:rPr lang="en-US" sz="3200" dirty="0">
                <a:cs typeface="Times New Roman" pitchFamily="18" charset="0"/>
              </a:rPr>
              <a:t>,   ở </a:t>
            </a:r>
            <a:r>
              <a:rPr lang="en-US" sz="3200" dirty="0" err="1">
                <a:cs typeface="Times New Roman" pitchFamily="18" charset="0"/>
              </a:rPr>
              <a:t>hoa</a:t>
            </a:r>
            <a:r>
              <a:rPr lang="en-US" sz="3200" dirty="0">
                <a:cs typeface="Times New Roman" pitchFamily="18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23265" y="3518853"/>
            <a:ext cx="4331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85195" y="3994615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 </a:t>
            </a:r>
          </a:p>
        </p:txBody>
      </p:sp>
      <p:pic>
        <p:nvPicPr>
          <p:cNvPr id="14" name="Picture 2" descr="https://img.loigiaihay.com/picture/question_lgh/2021_41/1621581029-rnm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605" y="2476372"/>
            <a:ext cx="4258097" cy="291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3993709" y="4492754"/>
            <a:ext cx="4331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0183" y="1560175"/>
            <a:ext cx="3613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cs typeface="Times New Roman" pitchFamily="18" charset="0"/>
              </a:rPr>
              <a:t>a) </a:t>
            </a:r>
            <a:r>
              <a:rPr lang="en-US" sz="3600" dirty="0" err="1">
                <a:cs typeface="Times New Roman" pitchFamily="18" charset="0"/>
              </a:rPr>
              <a:t>Chữ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 l </a:t>
            </a:r>
            <a:r>
              <a:rPr lang="en-US" sz="3600" dirty="0">
                <a:cs typeface="Times New Roman" pitchFamily="18" charset="0"/>
              </a:rPr>
              <a:t>hay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 n</a:t>
            </a:r>
            <a:r>
              <a:rPr lang="en-US" sz="3600" dirty="0">
                <a:cs typeface="Times New Roman" pitchFamily="18" charset="0"/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F48DC-33D0-4904-940B-A15901957913}"/>
              </a:ext>
            </a:extLst>
          </p:cNvPr>
          <p:cNvSpPr/>
          <p:nvPr/>
        </p:nvSpPr>
        <p:spPr>
          <a:xfrm>
            <a:off x="2113211" y="4027234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1AA243D-43B0-4F38-A913-50FD544CF0F3}"/>
              </a:ext>
            </a:extLst>
          </p:cNvPr>
          <p:cNvSpPr txBox="1"/>
          <p:nvPr/>
        </p:nvSpPr>
        <p:spPr>
          <a:xfrm>
            <a:off x="1115670" y="3058289"/>
            <a:ext cx="517321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cs typeface="Times New Roman" pitchFamily="18" charset="0"/>
              </a:rPr>
              <a:t>Giờ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chơi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vừa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mới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điểm</a:t>
            </a:r>
            <a:endParaRPr lang="en-US" sz="3200" dirty="0">
              <a:cs typeface="Times New Roman" pitchFamily="18" charset="0"/>
            </a:endParaRPr>
          </a:p>
          <a:p>
            <a:r>
              <a:rPr lang="en-US" sz="3200" dirty="0" err="1">
                <a:cs typeface="Times New Roman" pitchFamily="18" charset="0"/>
              </a:rPr>
              <a:t>Gió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itchFamily="18" charset="0"/>
              </a:rPr>
              <a:t>n</a:t>
            </a:r>
            <a:r>
              <a:rPr lang="en-US" sz="3200" dirty="0" err="1">
                <a:cs typeface="Times New Roman" pitchFamily="18" charset="0"/>
              </a:rPr>
              <a:t>ấp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đâu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ùa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ra</a:t>
            </a:r>
            <a:r>
              <a:rPr lang="en-US" sz="3200" dirty="0">
                <a:cs typeface="Times New Roman" pitchFamily="18" charset="0"/>
              </a:rPr>
              <a:t>,</a:t>
            </a:r>
          </a:p>
          <a:p>
            <a:pPr lvl="0"/>
            <a:r>
              <a:rPr lang="en-US" sz="3200" dirty="0" err="1">
                <a:solidFill>
                  <a:srgbClr val="FF0000"/>
                </a:solidFill>
                <a:cs typeface="Times New Roman" pitchFamily="18" charset="0"/>
              </a:rPr>
              <a:t>L</a:t>
            </a:r>
            <a:r>
              <a:rPr lang="en-US" sz="3200" dirty="0" err="1">
                <a:cs typeface="Times New Roman" pitchFamily="18" charset="0"/>
              </a:rPr>
              <a:t>àm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imes New Roman" pitchFamily="18" charset="0"/>
              </a:rPr>
              <a:t>n</a:t>
            </a:r>
            <a:r>
              <a:rPr lang="en-US" sz="3200" dirty="0" err="1">
                <a:cs typeface="Times New Roman" pitchFamily="18" charset="0"/>
              </a:rPr>
              <a:t>ụ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hồng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chúm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chím</a:t>
            </a:r>
            <a:endParaRPr lang="en-US" sz="3200" dirty="0">
              <a:cs typeface="Times New Roman" pitchFamily="18" charset="0"/>
            </a:endParaRPr>
          </a:p>
          <a:p>
            <a:r>
              <a:rPr lang="en-US" sz="3200" dirty="0" err="1">
                <a:cs typeface="Times New Roman" pitchFamily="18" charset="0"/>
              </a:rPr>
              <a:t>Bật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cười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quá</a:t>
            </a:r>
            <a:r>
              <a:rPr lang="en-US" sz="3200" dirty="0">
                <a:cs typeface="Times New Roman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cs typeface="Times New Roman" pitchFamily="18" charset="0"/>
              </a:rPr>
              <a:t>n</a:t>
            </a:r>
            <a:r>
              <a:rPr lang="en-US" sz="3200" dirty="0" err="1">
                <a:cs typeface="Times New Roman" pitchFamily="18" charset="0"/>
              </a:rPr>
              <a:t>ở</a:t>
            </a:r>
            <a:r>
              <a:rPr lang="en-US" sz="3200" dirty="0">
                <a:cs typeface="Times New Roman" pitchFamily="18" charset="0"/>
              </a:rPr>
              <a:t> </a:t>
            </a:r>
            <a:r>
              <a:rPr lang="en-US" sz="3200" dirty="0" err="1">
                <a:cs typeface="Times New Roman" pitchFamily="18" charset="0"/>
              </a:rPr>
              <a:t>hoa</a:t>
            </a:r>
            <a:r>
              <a:rPr lang="en-US" sz="3200" dirty="0"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0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428" y="506722"/>
            <a:ext cx="11146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accent1"/>
                </a:solidFill>
                <a:latin typeface="+mj-lt"/>
                <a:cs typeface="Times New Roman" pitchFamily="18" charset="0"/>
              </a:rPr>
              <a:t>2. Chọn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hoặc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vần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phù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hợp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với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ô </a:t>
            </a:r>
            <a:r>
              <a:rPr lang="en-US" sz="4000" dirty="0" err="1">
                <a:solidFill>
                  <a:schemeClr val="accent1"/>
                </a:solidFill>
                <a:latin typeface="+mj-lt"/>
                <a:cs typeface="Times New Roman" pitchFamily="18" charset="0"/>
              </a:rPr>
              <a:t>trống</a:t>
            </a:r>
            <a:r>
              <a:rPr lang="en-US" sz="4000" dirty="0">
                <a:solidFill>
                  <a:schemeClr val="accent1"/>
                </a:solidFill>
                <a:latin typeface="+mj-lt"/>
                <a:cs typeface="Times New Roman" pitchFamily="18" charset="0"/>
              </a:rPr>
              <a:t>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428" y="2587930"/>
            <a:ext cx="75612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Cây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bàng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lá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nõn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xanh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ngời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chim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đến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>
                <a:solidFill>
                  <a:srgbClr val="213054"/>
                </a:solidFill>
                <a:latin typeface="+mj-lt"/>
                <a:cs typeface="Times New Roman" pitchFamily="18" charset="0"/>
              </a:rPr>
              <a:t>t  m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mồi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chiu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Đường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xa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gánh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nặng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sớm</a:t>
            </a:r>
            <a:r>
              <a:rPr lang="en-US" sz="2800">
                <a:solidFill>
                  <a:srgbClr val="213054"/>
                </a:solidFill>
                <a:latin typeface="+mj-lt"/>
                <a:cs typeface="Times New Roman" pitchFamily="18" charset="0"/>
              </a:rPr>
              <a:t> ch  u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Kê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cái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đòn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gánh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bao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nh</a:t>
            </a:r>
            <a:r>
              <a:rPr lang="en-US" sz="2800">
                <a:solidFill>
                  <a:srgbClr val="213054"/>
                </a:solidFill>
                <a:latin typeface="+mj-lt"/>
                <a:cs typeface="Times New Roman" pitchFamily="18" charset="0"/>
              </a:rPr>
              <a:t>  u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ngồi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4315598" y="2974560"/>
            <a:ext cx="4331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j-lt"/>
                <a:cs typeface="Times New Roman" pitchFamily="18" charset="0"/>
              </a:rPr>
              <a:t>■</a:t>
            </a:r>
          </a:p>
        </p:txBody>
      </p:sp>
      <p:sp>
        <p:nvSpPr>
          <p:cNvPr id="6" name="Rectangle 5"/>
          <p:cNvSpPr/>
          <p:nvPr/>
        </p:nvSpPr>
        <p:spPr>
          <a:xfrm>
            <a:off x="6293969" y="3407172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008000"/>
                </a:solidFill>
                <a:latin typeface="+mj-lt"/>
                <a:cs typeface="Times New Roman" pitchFamily="18" charset="0"/>
              </a:rPr>
              <a:t>■ </a:t>
            </a:r>
            <a:endParaRPr lang="en-US" sz="3200" dirty="0">
              <a:solidFill>
                <a:srgbClr val="008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48730" y="3819037"/>
            <a:ext cx="4523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+mj-lt"/>
                <a:cs typeface="Times New Roman" pitchFamily="18" charset="0"/>
              </a:rPr>
              <a:t>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428" y="1254937"/>
            <a:ext cx="3722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b) </a:t>
            </a:r>
            <a:r>
              <a:rPr lang="en-US" sz="36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6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i </a:t>
            </a:r>
            <a:r>
              <a:rPr lang="en-US" sz="36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hay</a:t>
            </a:r>
            <a:r>
              <a:rPr lang="en-US" sz="36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iê</a:t>
            </a:r>
            <a:r>
              <a:rPr lang="en-US" sz="36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?</a:t>
            </a:r>
          </a:p>
        </p:txBody>
      </p:sp>
      <p:pic>
        <p:nvPicPr>
          <p:cNvPr id="9" name="Picture 2" descr="https://img.loigiaihay.com/picture/question_lgh/2021_41/1621581029-qaz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803" y="2290726"/>
            <a:ext cx="3772924" cy="2509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8428" y="2585146"/>
            <a:ext cx="7735375" cy="181588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Cây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bàng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lá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nõn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xanh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ngời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chim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đến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t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ì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m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mồi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chíp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chiu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Đường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xa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gánh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nặng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sớm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ch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iề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u</a:t>
            </a:r>
            <a:endParaRPr lang="en-US" sz="2800" dirty="0">
              <a:solidFill>
                <a:srgbClr val="213054"/>
              </a:solidFill>
              <a:latin typeface="+mj-lt"/>
              <a:cs typeface="Times New Roman" pitchFamily="18" charset="0"/>
            </a:endParaRPr>
          </a:p>
          <a:p>
            <a:pPr algn="ctr"/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Kê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cái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đòn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gánh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bao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nh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Times New Roman" pitchFamily="18" charset="0"/>
              </a:rPr>
              <a:t>iê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u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người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213054"/>
                </a:solidFill>
                <a:latin typeface="+mj-lt"/>
                <a:cs typeface="Times New Roman" pitchFamily="18" charset="0"/>
              </a:rPr>
              <a:t>ngồi</a:t>
            </a:r>
            <a:r>
              <a:rPr lang="en-US" sz="2800" dirty="0">
                <a:solidFill>
                  <a:srgbClr val="213054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5156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1972" y="601547"/>
            <a:ext cx="11146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accent1"/>
                </a:solidFill>
                <a:cs typeface="Times New Roman" pitchFamily="18" charset="0"/>
              </a:rPr>
              <a:t>2. Chọn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chữ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hoặc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vần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phù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hợp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với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ô </a:t>
            </a:r>
            <a:r>
              <a:rPr lang="en-US" sz="4000" dirty="0" err="1">
                <a:solidFill>
                  <a:schemeClr val="accent1"/>
                </a:solidFill>
                <a:cs typeface="Times New Roman" pitchFamily="18" charset="0"/>
              </a:rPr>
              <a:t>trống</a:t>
            </a:r>
            <a:r>
              <a:rPr lang="en-US" sz="4000" dirty="0">
                <a:solidFill>
                  <a:schemeClr val="accent1"/>
                </a:solidFill>
                <a:cs typeface="Times New Roman" pitchFamily="18" charset="0"/>
              </a:rPr>
              <a:t>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5816" y="2717211"/>
            <a:ext cx="92804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X  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giữa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khóm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hoa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treo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ở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góc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tường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là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một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chiếc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chuông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Gió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thổi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nhè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nhẹ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chuông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kêu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l   k  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nghe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thật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vui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tai.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54709" y="2760580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 ■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2968" y="3890218"/>
            <a:ext cx="5469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 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0690" y="3890218"/>
            <a:ext cx="57429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cs typeface="Times New Roman" pitchFamily="18" charset="0"/>
              </a:rPr>
              <a:t>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1972" y="1415451"/>
            <a:ext cx="5582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c)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Vần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>
                <a:solidFill>
                  <a:srgbClr val="FF0000"/>
                </a:solidFill>
                <a:cs typeface="Times New Roman" pitchFamily="18" charset="0"/>
              </a:rPr>
              <a:t>en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hay 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eng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53261" y="2760580"/>
            <a:ext cx="9954329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X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en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giữa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khóm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hoa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treo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ở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góc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tường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là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một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chiếc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chuông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.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Gió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thổi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nhè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nhẹ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chuông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kêu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l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eng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k</a:t>
            </a:r>
            <a:r>
              <a:rPr lang="en-US" sz="3600" dirty="0" err="1">
                <a:solidFill>
                  <a:srgbClr val="FF0000"/>
                </a:solidFill>
                <a:cs typeface="Times New Roman" pitchFamily="18" charset="0"/>
              </a:rPr>
              <a:t>eng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nghe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thật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</a:t>
            </a:r>
            <a:r>
              <a:rPr lang="en-US" sz="3600" dirty="0" err="1">
                <a:solidFill>
                  <a:srgbClr val="213054"/>
                </a:solidFill>
                <a:cs typeface="Times New Roman" pitchFamily="18" charset="0"/>
              </a:rPr>
              <a:t>vui</a:t>
            </a:r>
            <a:r>
              <a:rPr lang="en-US" sz="3600" dirty="0">
                <a:solidFill>
                  <a:srgbClr val="213054"/>
                </a:solidFill>
                <a:cs typeface="Times New Roman" pitchFamily="18" charset="0"/>
              </a:rPr>
              <a:t> tai.</a:t>
            </a:r>
            <a:endParaRPr lang="en-US" sz="4000" dirty="0">
              <a:solidFill>
                <a:srgbClr val="213054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99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857" y="2866396"/>
            <a:ext cx="9142809" cy="898408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47372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535</Words>
  <Application>Microsoft Office PowerPoint</Application>
  <PresentationFormat>Widescreen</PresentationFormat>
  <Paragraphs>87</Paragraphs>
  <Slides>12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等线</vt:lpstr>
      <vt:lpstr>Arial</vt:lpstr>
      <vt:lpstr>Arial-Rounded</vt:lpstr>
      <vt:lpstr>Calibri</vt:lpstr>
      <vt:lpstr>HP001 4 hang 1 ô ly</vt:lpstr>
      <vt:lpstr>Times New Roman</vt:lpstr>
      <vt:lpstr>UTM Avo</vt:lpstr>
      <vt:lpstr>华康海报体W12(P)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210</cp:revision>
  <dcterms:created xsi:type="dcterms:W3CDTF">2021-06-07T06:59:14Z</dcterms:created>
  <dcterms:modified xsi:type="dcterms:W3CDTF">2022-08-24T08:06:07Z</dcterms:modified>
</cp:coreProperties>
</file>