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2"/>
  </p:notesMasterIdLst>
  <p:sldIdLst>
    <p:sldId id="375" r:id="rId2"/>
    <p:sldId id="364" r:id="rId3"/>
    <p:sldId id="365" r:id="rId4"/>
    <p:sldId id="276" r:id="rId5"/>
    <p:sldId id="279" r:id="rId6"/>
    <p:sldId id="373" r:id="rId7"/>
    <p:sldId id="368" r:id="rId8"/>
    <p:sldId id="326" r:id="rId9"/>
    <p:sldId id="374" r:id="rId10"/>
    <p:sldId id="3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91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1020511" y="136525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3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4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3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43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37302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0715744" y="324884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163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7936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1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36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8CAB18A-EEAF-4CC3-B014-6871ADE81452}"/>
              </a:ext>
            </a:extLst>
          </p:cNvPr>
          <p:cNvSpPr/>
          <p:nvPr userDrawn="1"/>
        </p:nvSpPr>
        <p:spPr>
          <a:xfrm>
            <a:off x="11109834" y="136523"/>
            <a:ext cx="1272936" cy="127293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5820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18" r:id="rId6"/>
    <p:sldLayoutId id="2147483819" r:id="rId7"/>
    <p:sldLayoutId id="2147483821" r:id="rId8"/>
    <p:sldLayoutId id="2147483827" r:id="rId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24130" y="1839162"/>
            <a:ext cx="6615914" cy="2492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</a:t>
            </a:r>
            <a:endParaRPr lang="en-US" sz="5199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6839" y="100371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180" y="685070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01674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78" y="1797318"/>
            <a:ext cx="49363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Quan sát</a:t>
            </a:r>
            <a:r>
              <a:rPr kumimoji="0" lang="en-US" sz="3200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và cho biết:</a:t>
            </a:r>
            <a:endParaRPr kumimoji="0" lang="en-US" sz="2800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39" y="2871358"/>
            <a:ext cx="6696222" cy="37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Chữ ho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 </a:t>
            </a:r>
            <a:r>
              <a:rPr lang="en-US" sz="3200" noProof="0">
                <a:solidFill>
                  <a:srgbClr val="FF0000"/>
                </a:solidFill>
                <a:latin typeface="UTM Avo" panose="02040603050506020204" pitchFamily="18" charset="0"/>
              </a:rPr>
              <a:t>D 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cỡ vừa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mấy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li?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613" y="3429000"/>
            <a:ext cx="21675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4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520" y="4797384"/>
            <a:ext cx="19198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6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994" y="4083562"/>
            <a:ext cx="287866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b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5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li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3576924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44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D</a:t>
            </a:r>
            <a:endParaRPr sz="4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161520" y="4007371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D8F5987-ED66-47BA-A992-FA8B9C0E94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57386" y="-876953"/>
            <a:ext cx="6096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03" t="19592"/>
          <a:stretch/>
        </p:blipFill>
        <p:spPr bwMode="auto">
          <a:xfrm>
            <a:off x="7950467" y="1886552"/>
            <a:ext cx="3354528" cy="383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8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60"/>
                            </p:stCondLst>
                            <p:childTnLst>
                              <p:par>
                                <p:cTn id="3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4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7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99" y="1797318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Chọn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ý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đúng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nhất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429" y="2435544"/>
            <a:ext cx="5744740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b="1" noProof="0">
                <a:solidFill>
                  <a:srgbClr val="FF0000"/>
                </a:solidFill>
                <a:latin typeface="UTM Avo" panose="02040603050506020204" pitchFamily="18" charset="0"/>
              </a:rPr>
              <a:t>D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cỡ </a:t>
            </a:r>
            <a:r>
              <a:rPr lang="en-US" sz="28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nhỏ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29893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2,5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4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439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3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467782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44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D</a:t>
            </a:r>
            <a:endParaRPr kumimoji="0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119207" y="2989345"/>
            <a:ext cx="428239" cy="5191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2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70FC9E0-1CFA-41A1-9043-2E5FA72C4B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57386" y="-876953"/>
            <a:ext cx="609600" cy="609600"/>
          </a:xfrm>
          <a:prstGeom prst="rect">
            <a:avLst/>
          </a:prstGeom>
        </p:spPr>
      </p:pic>
      <p:pic>
        <p:nvPicPr>
          <p:cNvPr id="2050" name="Picture 2" descr="Tập viết chữ hoa - Lớp 2/1 - Website của Thân Thị Hoàng Oan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534" y="1683125"/>
            <a:ext cx="47529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8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8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4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44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538135" y="1963553"/>
            <a:ext cx="43780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Chữ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nét.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194972" y="3718294"/>
            <a:ext cx="59010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-  L</a:t>
            </a:r>
            <a:r>
              <a:rPr lang="vi-VN" sz="3200">
                <a:cs typeface="Times New Roman" panose="02020603050405020304" pitchFamily="18" charset="0"/>
              </a:rPr>
              <a:t>à kết hợp của 2 nét cơ bản nét lượn hai đầu (dọc) và nét  cong nối liền nhau, tạo một vòng xoắn nhỏ ở chân chữ.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194972" y="1061702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304800" y="2645751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Đó là nét nào?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t="19378"/>
          <a:stretch/>
        </p:blipFill>
        <p:spPr bwMode="auto">
          <a:xfrm>
            <a:off x="7430704" y="1809252"/>
            <a:ext cx="3965608" cy="384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2190050" y="447540"/>
            <a:ext cx="859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kumimoji="0" lang="en-US" sz="320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DẪN 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 VIẾT CHỮ </a:t>
            </a:r>
            <a:r>
              <a:rPr kumimoji="0" lang="en-US" sz="320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HOA </a:t>
            </a:r>
            <a:r>
              <a:rPr lang="en-US" sz="3200" noProof="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47B215-300A-415A-986A-BC0DB345E681}"/>
              </a:ext>
            </a:extLst>
          </p:cNvPr>
          <p:cNvSpPr txBox="1"/>
          <p:nvPr/>
        </p:nvSpPr>
        <p:spPr>
          <a:xfrm>
            <a:off x="7162800" y="1659285"/>
            <a:ext cx="469244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- Đ</a:t>
            </a:r>
            <a:r>
              <a:rPr lang="vi-VN" sz="2800" dirty="0">
                <a:solidFill>
                  <a:srgbClr val="222222"/>
                </a:solidFill>
                <a:cs typeface="Times New Roman" panose="02020603050405020304" pitchFamily="18" charset="0"/>
              </a:rPr>
              <a:t>ặt bút trên đường kẻ 6, viết </a:t>
            </a:r>
            <a:r>
              <a:rPr lang="vi-VN" sz="2800">
                <a:solidFill>
                  <a:srgbClr val="222222"/>
                </a:solidFill>
                <a:cs typeface="Times New Roman" panose="02020603050405020304" pitchFamily="18" charset="0"/>
              </a:rPr>
              <a:t>nét lượn hai đầu theo chiều dọc rồi chuyển hướng viết tiếp nét cong phải, tạo vòng xoắn nhỏ ở chân chữ; phần cuối nét hơi cong lượn hẳn vào trong, dừng bút ở </a:t>
            </a:r>
            <a:r>
              <a:rPr lang="en-US" sz="2800">
                <a:solidFill>
                  <a:srgbClr val="222222"/>
                </a:solidFill>
                <a:cs typeface="Times New Roman" panose="02020603050405020304" pitchFamily="18" charset="0"/>
              </a:rPr>
              <a:t>đường kẻ</a:t>
            </a:r>
            <a:r>
              <a:rPr lang="vi-VN" sz="2800">
                <a:solidFill>
                  <a:srgbClr val="222222"/>
                </a:solidFill>
                <a:cs typeface="Times New Roman" panose="02020603050405020304" pitchFamily="18" charset="0"/>
              </a:rPr>
              <a:t> 5. </a:t>
            </a:r>
          </a:p>
          <a:p>
            <a:endParaRPr lang="vi-VN" sz="2800" dirty="0">
              <a:solidFill>
                <a:srgbClr val="222222"/>
              </a:solidFill>
              <a:cs typeface="Times New Roman" panose="02020603050405020304" pitchFamily="18" charset="0"/>
            </a:endParaRPr>
          </a:p>
        </p:txBody>
      </p:sp>
      <p:pic>
        <p:nvPicPr>
          <p:cNvPr id="2" name="chữ hoa 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3628" y="1032315"/>
            <a:ext cx="6885709" cy="58256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3627" y="1032314"/>
            <a:ext cx="1020279" cy="2259525"/>
          </a:xfrm>
          <a:prstGeom prst="rect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0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41;p12">
            <a:extLst>
              <a:ext uri="{FF2B5EF4-FFF2-40B4-BE49-F238E27FC236}">
                <a16:creationId xmlns:a16="http://schemas.microsoft.com/office/drawing/2014/main" id="{BC11DE93-5C34-4CA6-B94B-755264B8C74B}"/>
              </a:ext>
            </a:extLst>
          </p:cNvPr>
          <p:cNvGrpSpPr/>
          <p:nvPr/>
        </p:nvGrpSpPr>
        <p:grpSpPr>
          <a:xfrm>
            <a:off x="8274152" y="3594928"/>
            <a:ext cx="3917848" cy="3263072"/>
            <a:chOff x="-591423" y="1707337"/>
            <a:chExt cx="7679682" cy="5787085"/>
          </a:xfrm>
        </p:grpSpPr>
        <p:pic>
          <p:nvPicPr>
            <p:cNvPr id="6" name="Google Shape;242;p12">
              <a:extLst>
                <a:ext uri="{FF2B5EF4-FFF2-40B4-BE49-F238E27FC236}">
                  <a16:creationId xmlns:a16="http://schemas.microsoft.com/office/drawing/2014/main" id="{41B6A757-D6AF-4D79-A281-2D17BBB86A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43;p12">
              <a:extLst>
                <a:ext uri="{FF2B5EF4-FFF2-40B4-BE49-F238E27FC236}">
                  <a16:creationId xmlns:a16="http://schemas.microsoft.com/office/drawing/2014/main" id="{79D26F66-65F3-408F-B908-064B1A9D86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C1A0C1B-A001-45D8-A18D-B8DB07045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1" y="1193309"/>
            <a:ext cx="8445898" cy="4803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3216DD-9C52-49C3-8B34-61D2BF26B114}"/>
              </a:ext>
            </a:extLst>
          </p:cNvPr>
          <p:cNvSpPr txBox="1"/>
          <p:nvPr/>
        </p:nvSpPr>
        <p:spPr>
          <a:xfrm>
            <a:off x="684268" y="2844276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5377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541272"/>
            <a:ext cx="382440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ứng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dụng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907357" y="5164711"/>
            <a:ext cx="42817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D,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b,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l, y,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482448" y="3354439"/>
            <a:ext cx="3050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D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019" y="4580332"/>
            <a:ext cx="9724710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824062" y="3180889"/>
            <a:ext cx="59441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749784" y="3820725"/>
            <a:ext cx="100165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Khoảng cách giữa các chữ ghi tiếng như thế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724912" y="4980902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li 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D72E91-C379-4A4E-83BE-AA32FB24D8B0}"/>
              </a:ext>
            </a:extLst>
          </p:cNvPr>
          <p:cNvSpPr txBox="1"/>
          <p:nvPr/>
        </p:nvSpPr>
        <p:spPr>
          <a:xfrm>
            <a:off x="749784" y="5534043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 Những chữ cái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còn lại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 mấy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ô li 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ABF1A0-140A-4CC7-ADCC-102D5F7F3541}"/>
              </a:ext>
            </a:extLst>
          </p:cNvPr>
          <p:cNvSpPr txBox="1"/>
          <p:nvPr/>
        </p:nvSpPr>
        <p:spPr>
          <a:xfrm>
            <a:off x="1161475" y="6149596"/>
            <a:ext cx="86687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4675" marR="0" lvl="0" indent="-515938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 cao 1,5 ô li. Còn lại cao 1 ô li.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18" y="1266092"/>
            <a:ext cx="10491121" cy="1914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73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160947" y="2468641"/>
            <a:ext cx="424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THỰC HÀNH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85" y="437323"/>
            <a:ext cx="6325773" cy="6420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 descr="https://photo-cms-baonghean.zadn.vn/w607/Uploaded/2022/nkdkswkqoc/201607/original/resize_images1609255_dieu_sao_a_bo_sao_13_ky_luc_viet_nam.jpg">
            <a:extLst>
              <a:ext uri="{FF2B5EF4-FFF2-40B4-BE49-F238E27FC236}">
                <a16:creationId xmlns:a16="http://schemas.microsoft.com/office/drawing/2014/main" id="{CD9C7D74-C526-4A0B-8270-E1D3688D0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058" y="437322"/>
            <a:ext cx="5598942" cy="642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09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857" y="2866396"/>
            <a:ext cx="9142809" cy="898408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47212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1855</TotalTime>
  <Words>309</Words>
  <Application>Microsoft Office PowerPoint</Application>
  <PresentationFormat>Widescreen</PresentationFormat>
  <Paragraphs>38</Paragraphs>
  <Slides>10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等线</vt:lpstr>
      <vt:lpstr>Arial</vt:lpstr>
      <vt:lpstr>Arial-Rounded</vt:lpstr>
      <vt:lpstr>Calibri</vt:lpstr>
      <vt:lpstr>Times New Roman</vt:lpstr>
      <vt:lpstr>UTM Avo</vt:lpstr>
      <vt:lpstr>Wingdings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181</cp:revision>
  <dcterms:created xsi:type="dcterms:W3CDTF">2021-06-07T06:59:14Z</dcterms:created>
  <dcterms:modified xsi:type="dcterms:W3CDTF">2022-08-24T08:12:44Z</dcterms:modified>
</cp:coreProperties>
</file>