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4a" ContentType="audio/mp4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300" r:id="rId2"/>
    <p:sldId id="278" r:id="rId3"/>
    <p:sldId id="306" r:id="rId4"/>
    <p:sldId id="305" r:id="rId5"/>
    <p:sldId id="301" r:id="rId6"/>
    <p:sldId id="302" r:id="rId7"/>
    <p:sldId id="304" r:id="rId8"/>
    <p:sldId id="293" r:id="rId9"/>
    <p:sldId id="303" r:id="rId10"/>
    <p:sldId id="299" r:id="rId11"/>
    <p:sldId id="270" r:id="rId12"/>
  </p:sldIdLst>
  <p:sldSz cx="12192000" cy="6858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UTM Avo" panose="02040603050506020204" pitchFamily="18" charset="0"/>
      <p:regular r:id="rId18"/>
      <p:bold r:id="rId19"/>
      <p:italic r:id="rId20"/>
      <p:boldItalic r:id="rId21"/>
    </p:embeddedFont>
    <p:embeddedFont>
      <p:font typeface="VNI-Avo" panose="020B0604020202020204"/>
      <p:regular r:id="rId22"/>
      <p:bold r:id="rId23"/>
      <p:italic r:id="rId24"/>
      <p:boldItalic r:id="rId25"/>
    </p:embeddedFont>
  </p:embeddedFontLst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NG TUYEN" initials="MT" lastIdx="1" clrIdx="0">
    <p:extLst>
      <p:ext uri="{19B8F6BF-5375-455C-9EA6-DF929625EA0E}">
        <p15:presenceInfo xmlns:p15="http://schemas.microsoft.com/office/powerpoint/2012/main" userId="MONG TUY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FF7707"/>
    <a:srgbClr val="FF8119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041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2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F82A15-32C7-436B-8EDC-6FE152238D93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B96C88-9B7C-4D9A-8106-7FE4F79D8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35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Cô</a:t>
            </a:r>
            <a:r>
              <a:rPr lang="en-US" dirty="0"/>
              <a:t> </a:t>
            </a:r>
            <a:r>
              <a:rPr lang="en-US" dirty="0" err="1"/>
              <a:t>mời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đọc</a:t>
            </a:r>
            <a:r>
              <a:rPr lang="en-US" dirty="0"/>
              <a:t> </a:t>
            </a:r>
            <a:r>
              <a:rPr lang="en-US" dirty="0" err="1"/>
              <a:t>lại</a:t>
            </a:r>
            <a:r>
              <a:rPr lang="en-US" dirty="0"/>
              <a:t> </a:t>
            </a:r>
            <a:r>
              <a:rPr lang="en-US" dirty="0" err="1"/>
              <a:t>tựa</a:t>
            </a:r>
            <a:r>
              <a:rPr lang="en-US" dirty="0"/>
              <a:t> </a:t>
            </a: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hôm</a:t>
            </a:r>
            <a:r>
              <a:rPr lang="en-US" dirty="0"/>
              <a:t> nay </a:t>
            </a:r>
            <a:r>
              <a:rPr lang="en-US" dirty="0" err="1"/>
              <a:t>mình</a:t>
            </a:r>
            <a:r>
              <a:rPr lang="en-US" dirty="0"/>
              <a:t> </a:t>
            </a:r>
            <a:r>
              <a:rPr lang="en-US" dirty="0" err="1"/>
              <a:t>học</a:t>
            </a:r>
            <a:r>
              <a:rPr lang="en-US" dirty="0"/>
              <a:t>.</a:t>
            </a:r>
          </a:p>
          <a:p>
            <a:r>
              <a:rPr lang="en-US" dirty="0" err="1"/>
              <a:t>Âm</a:t>
            </a:r>
            <a:r>
              <a:rPr lang="en-US" dirty="0"/>
              <a:t> s, </a:t>
            </a:r>
            <a:r>
              <a:rPr lang="en-US" dirty="0" err="1"/>
              <a:t>âm</a:t>
            </a:r>
            <a:r>
              <a:rPr lang="en-US" dirty="0"/>
              <a:t> 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3818">
              <a:defRPr/>
            </a:pPr>
            <a:fld id="{18CCA342-C77F-4C1C-8D58-DF8C3B32F1B6}" type="slidenum">
              <a:rPr lang="en-US" smtClean="0">
                <a:solidFill>
                  <a:prstClr val="black"/>
                </a:solidFill>
              </a:rPr>
              <a:pPr defTabSz="913818">
                <a:defRPr/>
              </a:pPr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4381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FF"/>
                </a:solidFill>
              </a:rPr>
              <a:t>HS </a:t>
            </a:r>
            <a:r>
              <a:rPr lang="en-US" b="1" dirty="0" err="1">
                <a:solidFill>
                  <a:srgbClr val="FF00FF"/>
                </a:solidFill>
              </a:rPr>
              <a:t>chọn</a:t>
            </a:r>
            <a:r>
              <a:rPr lang="en-US" b="1" baseline="0" dirty="0">
                <a:solidFill>
                  <a:srgbClr val="FF00FF"/>
                </a:solidFill>
              </a:rPr>
              <a:t> con </a:t>
            </a:r>
            <a:r>
              <a:rPr lang="en-US" b="1" baseline="0" dirty="0" err="1">
                <a:solidFill>
                  <a:srgbClr val="FF00FF"/>
                </a:solidFill>
              </a:rPr>
              <a:t>vật</a:t>
            </a:r>
            <a:r>
              <a:rPr lang="en-US" b="1" baseline="0" dirty="0">
                <a:solidFill>
                  <a:srgbClr val="FF00FF"/>
                </a:solidFill>
              </a:rPr>
              <a:t>, GV </a:t>
            </a:r>
            <a:r>
              <a:rPr lang="en-US" b="1" baseline="0" dirty="0" err="1">
                <a:solidFill>
                  <a:srgbClr val="FF00FF"/>
                </a:solidFill>
              </a:rPr>
              <a:t>bấm</a:t>
            </a:r>
            <a:r>
              <a:rPr lang="en-US" b="1" baseline="0" dirty="0">
                <a:solidFill>
                  <a:srgbClr val="FF00FF"/>
                </a:solidFill>
              </a:rPr>
              <a:t> </a:t>
            </a:r>
            <a:r>
              <a:rPr lang="en-US" b="1" baseline="0" dirty="0" err="1">
                <a:solidFill>
                  <a:srgbClr val="FF00FF"/>
                </a:solidFill>
              </a:rPr>
              <a:t>chữ</a:t>
            </a:r>
            <a:r>
              <a:rPr lang="en-US" b="1" baseline="0" dirty="0">
                <a:solidFill>
                  <a:srgbClr val="FF00FF"/>
                </a:solidFill>
              </a:rPr>
              <a:t> </a:t>
            </a:r>
            <a:r>
              <a:rPr lang="en-US" b="1" baseline="0" dirty="0" err="1">
                <a:solidFill>
                  <a:srgbClr val="FF00FF"/>
                </a:solidFill>
              </a:rPr>
              <a:t>sẽ</a:t>
            </a:r>
            <a:r>
              <a:rPr lang="en-US" b="1" baseline="0" dirty="0">
                <a:solidFill>
                  <a:srgbClr val="FF00FF"/>
                </a:solidFill>
              </a:rPr>
              <a:t> </a:t>
            </a:r>
            <a:r>
              <a:rPr lang="en-US" b="1" baseline="0" dirty="0" err="1">
                <a:solidFill>
                  <a:srgbClr val="FF00FF"/>
                </a:solidFill>
              </a:rPr>
              <a:t>xuất</a:t>
            </a:r>
            <a:r>
              <a:rPr lang="en-US" b="1" baseline="0" dirty="0">
                <a:solidFill>
                  <a:srgbClr val="FF00FF"/>
                </a:solidFill>
              </a:rPr>
              <a:t> </a:t>
            </a:r>
            <a:r>
              <a:rPr lang="en-US" b="1" baseline="0" dirty="0" err="1">
                <a:solidFill>
                  <a:srgbClr val="FF00FF"/>
                </a:solidFill>
              </a:rPr>
              <a:t>hiện</a:t>
            </a:r>
            <a:r>
              <a:rPr lang="en-US" b="1" baseline="0" dirty="0">
                <a:solidFill>
                  <a:srgbClr val="FF00FF"/>
                </a:solidFill>
              </a:rPr>
              <a:t>. HS </a:t>
            </a:r>
            <a:r>
              <a:rPr lang="en-US" b="1" baseline="0" dirty="0" err="1">
                <a:solidFill>
                  <a:srgbClr val="FF00FF"/>
                </a:solidFill>
              </a:rPr>
              <a:t>đọc</a:t>
            </a:r>
            <a:r>
              <a:rPr lang="en-US" b="1" baseline="0" dirty="0">
                <a:solidFill>
                  <a:srgbClr val="FF00FF"/>
                </a:solidFill>
              </a:rPr>
              <a:t> </a:t>
            </a:r>
            <a:r>
              <a:rPr lang="en-US" b="1" baseline="0" dirty="0" err="1">
                <a:solidFill>
                  <a:srgbClr val="FF00FF"/>
                </a:solidFill>
              </a:rPr>
              <a:t>các</a:t>
            </a:r>
            <a:r>
              <a:rPr lang="en-US" b="1" baseline="0" dirty="0">
                <a:solidFill>
                  <a:srgbClr val="FF00FF"/>
                </a:solidFill>
              </a:rPr>
              <a:t> </a:t>
            </a:r>
            <a:r>
              <a:rPr lang="en-US" b="1" baseline="0" dirty="0" err="1">
                <a:solidFill>
                  <a:srgbClr val="FF00FF"/>
                </a:solidFill>
              </a:rPr>
              <a:t>âm</a:t>
            </a:r>
            <a:r>
              <a:rPr lang="en-US" b="1" baseline="0" dirty="0">
                <a:solidFill>
                  <a:srgbClr val="FF00FF"/>
                </a:solidFill>
              </a:rPr>
              <a:t> </a:t>
            </a:r>
            <a:r>
              <a:rPr lang="en-US" b="1" baseline="0" dirty="0" err="1">
                <a:solidFill>
                  <a:srgbClr val="FF00FF"/>
                </a:solidFill>
              </a:rPr>
              <a:t>vừa</a:t>
            </a:r>
            <a:r>
              <a:rPr lang="en-US" b="1" baseline="0" dirty="0">
                <a:solidFill>
                  <a:srgbClr val="FF00FF"/>
                </a:solidFill>
              </a:rPr>
              <a:t> </a:t>
            </a:r>
            <a:r>
              <a:rPr lang="en-US" b="1" baseline="0" dirty="0" err="1">
                <a:solidFill>
                  <a:srgbClr val="FF00FF"/>
                </a:solidFill>
              </a:rPr>
              <a:t>xuất</a:t>
            </a:r>
            <a:r>
              <a:rPr lang="en-US" b="1" baseline="0" dirty="0">
                <a:solidFill>
                  <a:srgbClr val="FF00FF"/>
                </a:solidFill>
              </a:rPr>
              <a:t> </a:t>
            </a:r>
            <a:r>
              <a:rPr lang="en-US" b="1" baseline="0" dirty="0" err="1">
                <a:solidFill>
                  <a:srgbClr val="FF00FF"/>
                </a:solidFill>
              </a:rPr>
              <a:t>hiện</a:t>
            </a:r>
            <a:r>
              <a:rPr lang="en-US" b="1" baseline="0" dirty="0">
                <a:solidFill>
                  <a:srgbClr val="FF00FF"/>
                </a:solidFill>
              </a:rPr>
              <a:t>.</a:t>
            </a:r>
            <a:endParaRPr lang="en-US" b="1" dirty="0">
              <a:solidFill>
                <a:srgbClr val="FF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CA6A44-FA06-4038-8180-0A96E104A984}" type="slidenum">
              <a:rPr lang="vi-VN" smtClean="0">
                <a:solidFill>
                  <a:prstClr val="black"/>
                </a:solidFill>
              </a:rPr>
              <a:pPr/>
              <a:t>5</a:t>
            </a:fld>
            <a:endParaRPr lang="vi-V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6473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Cô</a:t>
            </a:r>
            <a:r>
              <a:rPr lang="en-US" dirty="0"/>
              <a:t> </a:t>
            </a:r>
            <a:r>
              <a:rPr lang="en-US" dirty="0" err="1"/>
              <a:t>mời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đọc</a:t>
            </a:r>
            <a:r>
              <a:rPr lang="en-US" dirty="0"/>
              <a:t> </a:t>
            </a:r>
            <a:r>
              <a:rPr lang="en-US" dirty="0" err="1"/>
              <a:t>lại</a:t>
            </a:r>
            <a:r>
              <a:rPr lang="en-US" dirty="0"/>
              <a:t> </a:t>
            </a:r>
            <a:r>
              <a:rPr lang="en-US" dirty="0" err="1"/>
              <a:t>tựa</a:t>
            </a:r>
            <a:r>
              <a:rPr lang="en-US" dirty="0"/>
              <a:t> </a:t>
            </a: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hôm</a:t>
            </a:r>
            <a:r>
              <a:rPr lang="en-US" dirty="0"/>
              <a:t> nay </a:t>
            </a:r>
            <a:r>
              <a:rPr lang="en-US" dirty="0" err="1"/>
              <a:t>mình</a:t>
            </a:r>
            <a:r>
              <a:rPr lang="en-US" dirty="0"/>
              <a:t> </a:t>
            </a:r>
            <a:r>
              <a:rPr lang="en-US" dirty="0" err="1"/>
              <a:t>học</a:t>
            </a:r>
            <a:r>
              <a:rPr lang="en-US" dirty="0"/>
              <a:t>.</a:t>
            </a:r>
          </a:p>
          <a:p>
            <a:r>
              <a:rPr lang="en-US" dirty="0" err="1"/>
              <a:t>Âm</a:t>
            </a:r>
            <a:r>
              <a:rPr lang="en-US" dirty="0"/>
              <a:t> s, </a:t>
            </a:r>
            <a:r>
              <a:rPr lang="en-US" dirty="0" err="1"/>
              <a:t>âm</a:t>
            </a:r>
            <a:r>
              <a:rPr lang="en-US" dirty="0"/>
              <a:t> 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3818">
              <a:defRPr/>
            </a:pPr>
            <a:fld id="{18CCA342-C77F-4C1C-8D58-DF8C3B32F1B6}" type="slidenum">
              <a:rPr lang="en-US" smtClean="0">
                <a:solidFill>
                  <a:prstClr val="black"/>
                </a:solidFill>
              </a:rPr>
              <a:pPr defTabSz="913818">
                <a:defRPr/>
              </a:pPr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874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61891" y="0"/>
            <a:ext cx="1225389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665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589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193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446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2015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649" r:id="rId4"/>
    <p:sldLayoutId id="2147483655" r:id="rId5"/>
    <p:sldLayoutId id="2147483747" r:id="rId6"/>
    <p:sldLayoutId id="2147483756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2.m4a"/><Relationship Id="rId7" Type="http://schemas.openxmlformats.org/officeDocument/2006/relationships/image" Target="../media/image9.pn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8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m4a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slideLayout" Target="../slideLayouts/slideLayout2.xml"/><Relationship Id="rId7" Type="http://schemas.microsoft.com/office/2007/relationships/hdphoto" Target="../media/hdphoto2.wdp"/><Relationship Id="rId12" Type="http://schemas.openxmlformats.org/officeDocument/2006/relationships/image" Target="../media/image17.png"/><Relationship Id="rId2" Type="http://schemas.openxmlformats.org/officeDocument/2006/relationships/audio" Target="../media/media3.mp3"/><Relationship Id="rId16" Type="http://schemas.openxmlformats.org/officeDocument/2006/relationships/image" Target="../media/image9.png"/><Relationship Id="rId1" Type="http://schemas.microsoft.com/office/2007/relationships/media" Target="../media/media3.mp3"/><Relationship Id="rId6" Type="http://schemas.openxmlformats.org/officeDocument/2006/relationships/image" Target="../media/image12.png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5" Type="http://schemas.microsoft.com/office/2007/relationships/hdphoto" Target="../media/hdphoto3.wdp"/><Relationship Id="rId10" Type="http://schemas.openxmlformats.org/officeDocument/2006/relationships/image" Target="../media/image15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554303" y="1648606"/>
            <a:ext cx="5083444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4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21: Ôn tập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76"/>
          <a:stretch/>
        </p:blipFill>
        <p:spPr>
          <a:xfrm>
            <a:off x="65673" y="432079"/>
            <a:ext cx="12191285" cy="642592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509422" y="2138129"/>
            <a:ext cx="586539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7200" b="1" cap="none" spc="0">
                <a:ln/>
                <a:solidFill>
                  <a:schemeClr val="accent4"/>
                </a:solidFill>
                <a:effectLst/>
              </a:rPr>
              <a:t>Khởi động</a:t>
            </a:r>
          </a:p>
        </p:txBody>
      </p:sp>
    </p:spTree>
    <p:extLst>
      <p:ext uri="{BB962C8B-B14F-4D97-AF65-F5344CB8AC3E}">
        <p14:creationId xmlns:p14="http://schemas.microsoft.com/office/powerpoint/2010/main" val="1602890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UA TAY.mp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102193.6816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" y="408086"/>
            <a:ext cx="12192000" cy="6449914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450DB660-C2EF-434F-986F-F3287E61987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776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52638"/>
      </p:ext>
    </p:extLst>
  </p:cSld>
  <p:clrMapOvr>
    <a:masterClrMapping/>
  </p:clrMapOvr>
  <p:transition spd="slow" advTm="65675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495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355" objId="2"/>
        <p14:triggerEvt type="onClick" time="355" objId="2"/>
        <p14:stopEvt time="45326" objId="2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aper template with kids in classroom vector image on VectorStock | Kids  background, Art drawings for kids, Paper templat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195"/>
          <a:stretch/>
        </p:blipFill>
        <p:spPr bwMode="auto">
          <a:xfrm>
            <a:off x="-86425" y="443548"/>
            <a:ext cx="12191999" cy="6464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270592" y="2520623"/>
            <a:ext cx="583364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5B9BD5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</a:rPr>
              <a:t>Bài 21: Ôn tập</a:t>
            </a:r>
          </a:p>
        </p:txBody>
      </p:sp>
    </p:spTree>
    <p:extLst>
      <p:ext uri="{BB962C8B-B14F-4D97-AF65-F5344CB8AC3E}">
        <p14:creationId xmlns:p14="http://schemas.microsoft.com/office/powerpoint/2010/main" val="742134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8213"/>
            <a:ext cx="12192000" cy="644417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359" b="36957" l="0" r="2776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2202" b="62531"/>
          <a:stretch/>
        </p:blipFill>
        <p:spPr>
          <a:xfrm>
            <a:off x="4817148" y="2437829"/>
            <a:ext cx="1500415" cy="17511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31522" l="28706" r="62588">
                        <a14:foregroundMark x1="57412" y1="18750" x2="57412" y2="18750"/>
                        <a14:foregroundMark x1="58118" y1="18478" x2="58118" y2="18478"/>
                        <a14:foregroundMark x1="58118" y1="18478" x2="59765" y2="18478"/>
                        <a14:foregroundMark x1="59765" y1="23370" x2="61647" y2="23641"/>
                        <a14:foregroundMark x1="58118" y1="24457" x2="62588" y2="22826"/>
                        <a14:foregroundMark x1="59765" y1="19022" x2="59765" y2="19022"/>
                        <a14:foregroundMark x1="61412" y1="20109" x2="61412" y2="20109"/>
                        <a14:foregroundMark x1="60235" y1="18207" x2="60235" y2="18207"/>
                        <a14:backgroundMark x1="57647" y1="22283" x2="57647" y2="22283"/>
                        <a14:backgroundMark x1="58353" y1="21467" x2="58353" y2="214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219" t="-265" r="37173" b="67563"/>
          <a:stretch/>
        </p:blipFill>
        <p:spPr>
          <a:xfrm>
            <a:off x="1585235" y="2636480"/>
            <a:ext cx="1867990" cy="152835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4946" b="100000" l="4000" r="5811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06" t="64912" r="42336" b="-649"/>
          <a:stretch/>
        </p:blipFill>
        <p:spPr>
          <a:xfrm>
            <a:off x="10445259" y="2945942"/>
            <a:ext cx="2118304" cy="12424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511" b="66304" l="28000" r="6635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510" t="34446" r="33946" b="32852"/>
          <a:stretch/>
        </p:blipFill>
        <p:spPr>
          <a:xfrm>
            <a:off x="7523135" y="2794133"/>
            <a:ext cx="1972492" cy="152835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60870" l="63765" r="9952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118" t="292" r="306" b="38815"/>
          <a:stretch/>
        </p:blipFill>
        <p:spPr>
          <a:xfrm>
            <a:off x="3268534" y="1395171"/>
            <a:ext cx="1920240" cy="284589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2120" b="66848" l="6118" r="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53" t="42373" r="71740" b="33031"/>
          <a:stretch/>
        </p:blipFill>
        <p:spPr>
          <a:xfrm>
            <a:off x="6120149" y="2852512"/>
            <a:ext cx="1441048" cy="136357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7120" b="100000" l="60706" r="854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600" t="66589" r="14263" b="709"/>
          <a:stretch/>
        </p:blipFill>
        <p:spPr>
          <a:xfrm>
            <a:off x="9353791" y="2566585"/>
            <a:ext cx="1410789" cy="1528355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-274319" y="3302662"/>
            <a:ext cx="12563384" cy="2103120"/>
            <a:chOff x="679268" y="1380006"/>
            <a:chExt cx="12386129" cy="2103120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9897" b="83711" l="4667" r="9816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51" t="53678" r="61712" b="14157"/>
            <a:stretch/>
          </p:blipFill>
          <p:spPr>
            <a:xfrm>
              <a:off x="679268" y="1380006"/>
              <a:ext cx="2111743" cy="2103120"/>
            </a:xfrm>
            <a:prstGeom prst="rect">
              <a:avLst/>
            </a:prstGeom>
          </p:spPr>
        </p:pic>
        <p:grpSp>
          <p:nvGrpSpPr>
            <p:cNvPr id="17" name="Group 16"/>
            <p:cNvGrpSpPr/>
            <p:nvPr/>
          </p:nvGrpSpPr>
          <p:grpSpPr>
            <a:xfrm>
              <a:off x="2690949" y="1865340"/>
              <a:ext cx="10374448" cy="1617786"/>
              <a:chOff x="2529621" y="3251201"/>
              <a:chExt cx="7249379" cy="1143000"/>
            </a:xfrm>
          </p:grpSpPr>
          <p:pic>
            <p:nvPicPr>
              <p:cNvPr id="18" name="Picture 17"/>
              <p:cNvPicPr>
                <a:picLocks noChangeAspect="1"/>
              </p:cNvPicPr>
              <p:nvPr/>
            </p:nvPicPr>
            <p:blipFill rotWithShape="1">
              <a:blip r:embed="rId14"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backgroundRemoval t="9897" b="83711" l="4667" r="98167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7596" t="60804" r="7780" b="16421"/>
              <a:stretch/>
            </p:blipFill>
            <p:spPr>
              <a:xfrm>
                <a:off x="2529621" y="3280759"/>
                <a:ext cx="3121764" cy="1052129"/>
              </a:xfrm>
              <a:prstGeom prst="rect">
                <a:avLst/>
              </a:prstGeom>
            </p:spPr>
          </p:pic>
          <p:pic>
            <p:nvPicPr>
              <p:cNvPr id="19" name="Picture 18"/>
              <p:cNvPicPr>
                <a:picLocks noChangeAspect="1"/>
              </p:cNvPicPr>
              <p:nvPr/>
            </p:nvPicPr>
            <p:blipFill rotWithShape="1">
              <a:blip r:embed="rId14"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backgroundRemoval t="9897" b="83711" l="4667" r="98167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8667" t="60163" r="5110" b="15095"/>
              <a:stretch/>
            </p:blipFill>
            <p:spPr>
              <a:xfrm>
                <a:off x="5702300" y="3251201"/>
                <a:ext cx="3213100" cy="1143000"/>
              </a:xfrm>
              <a:prstGeom prst="rect">
                <a:avLst/>
              </a:prstGeom>
            </p:spPr>
          </p:pic>
          <p:pic>
            <p:nvPicPr>
              <p:cNvPr id="20" name="Picture 19"/>
              <p:cNvPicPr>
                <a:picLocks noChangeAspect="1"/>
              </p:cNvPicPr>
              <p:nvPr/>
            </p:nvPicPr>
            <p:blipFill rotWithShape="1">
              <a:blip r:embed="rId14"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backgroundRemoval t="9897" b="83711" l="4667" r="98167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6445" t="63230" r="25999" b="15095"/>
              <a:stretch/>
            </p:blipFill>
            <p:spPr>
              <a:xfrm>
                <a:off x="8775700" y="3392849"/>
                <a:ext cx="1003300" cy="1001352"/>
              </a:xfrm>
              <a:prstGeom prst="rect">
                <a:avLst/>
              </a:prstGeom>
            </p:spPr>
          </p:pic>
        </p:grpSp>
      </p:grpSp>
      <p:sp>
        <p:nvSpPr>
          <p:cNvPr id="21" name="TextBox 20"/>
          <p:cNvSpPr txBox="1"/>
          <p:nvPr/>
        </p:nvSpPr>
        <p:spPr>
          <a:xfrm>
            <a:off x="1841115" y="4094940"/>
            <a:ext cx="1353514" cy="95345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5000" b="1">
                <a:solidFill>
                  <a:prstClr val="black"/>
                </a:solidFill>
                <a:latin typeface="VNI-Avo" pitchFamily="2" charset="0"/>
              </a:rPr>
              <a:t>n</a:t>
            </a:r>
            <a:endParaRPr lang="en-US" sz="5000" b="1" dirty="0">
              <a:solidFill>
                <a:prstClr val="black"/>
              </a:solidFill>
              <a:latin typeface="VNI-Avo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89728" y="4097227"/>
            <a:ext cx="1330355" cy="95345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5000" b="1">
                <a:solidFill>
                  <a:prstClr val="black"/>
                </a:solidFill>
                <a:latin typeface="VNI-Avo" pitchFamily="2" charset="0"/>
              </a:rPr>
              <a:t>  k</a:t>
            </a:r>
            <a:endParaRPr lang="en-US" sz="5000" b="1" dirty="0">
              <a:solidFill>
                <a:prstClr val="black"/>
              </a:solidFill>
              <a:latin typeface="VNI-Avo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908821" y="4104058"/>
            <a:ext cx="1283525" cy="9534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5000" b="1">
                <a:solidFill>
                  <a:prstClr val="black"/>
                </a:solidFill>
                <a:latin typeface="VNI-Avo" pitchFamily="2" charset="0"/>
              </a:rPr>
              <a:t>nh</a:t>
            </a:r>
            <a:endParaRPr lang="en-US" sz="5000" b="1" dirty="0">
              <a:solidFill>
                <a:prstClr val="black"/>
              </a:solidFill>
              <a:latin typeface="VNI-Avo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351506" y="4120162"/>
            <a:ext cx="1346964" cy="9534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5000" b="1">
                <a:solidFill>
                  <a:prstClr val="black"/>
                </a:solidFill>
                <a:latin typeface="VNI-Avo" pitchFamily="2" charset="0"/>
              </a:rPr>
              <a:t>gh</a:t>
            </a:r>
            <a:endParaRPr lang="en-US" sz="5000" b="1" dirty="0">
              <a:solidFill>
                <a:prstClr val="black"/>
              </a:solidFill>
              <a:latin typeface="VNI-Avo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06538" y="4088892"/>
            <a:ext cx="1287005" cy="95345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5000" b="1">
                <a:solidFill>
                  <a:prstClr val="black"/>
                </a:solidFill>
                <a:latin typeface="VNI-Avo" pitchFamily="2" charset="0"/>
              </a:rPr>
              <a:t>gi</a:t>
            </a:r>
            <a:endParaRPr lang="en-US" sz="5000" b="1" dirty="0">
              <a:solidFill>
                <a:prstClr val="black"/>
              </a:solidFill>
              <a:latin typeface="VNI-Avo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385463" y="4074832"/>
            <a:ext cx="1320289" cy="95345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5000" b="1">
                <a:solidFill>
                  <a:prstClr val="black"/>
                </a:solidFill>
                <a:latin typeface="VNI-Avo" pitchFamily="2" charset="0"/>
              </a:rPr>
              <a:t>kh</a:t>
            </a:r>
            <a:endParaRPr lang="en-US" sz="5000" b="1" dirty="0">
              <a:solidFill>
                <a:prstClr val="black"/>
              </a:solidFill>
              <a:latin typeface="VNI-Avo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832714" y="4096704"/>
            <a:ext cx="1359286" cy="9534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5000" b="1">
                <a:solidFill>
                  <a:prstClr val="black"/>
                </a:solidFill>
                <a:latin typeface="VNI-Avo" pitchFamily="2" charset="0"/>
              </a:rPr>
              <a:t>m</a:t>
            </a:r>
            <a:endParaRPr lang="en-US" sz="5000" b="1" dirty="0">
              <a:solidFill>
                <a:prstClr val="black"/>
              </a:solidFill>
              <a:latin typeface="VNI-Avo" pitchFamily="2" charset="0"/>
            </a:endParaRPr>
          </a:p>
        </p:txBody>
      </p:sp>
      <p:pic>
        <p:nvPicPr>
          <p:cNvPr id="30" name="Vũ điệu Pikachu cực dễ thương ^^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148425" y="5889252"/>
            <a:ext cx="609600" cy="6096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604225" y="470443"/>
            <a:ext cx="85507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>
                <a:ln/>
                <a:solidFill>
                  <a:schemeClr val="accent4"/>
                </a:solidFill>
                <a:effectLst/>
              </a:rPr>
              <a:t>Tàu ơi mình đi đâu thế?</a:t>
            </a:r>
          </a:p>
        </p:txBody>
      </p:sp>
    </p:spTree>
    <p:extLst>
      <p:ext uri="{BB962C8B-B14F-4D97-AF65-F5344CB8AC3E}">
        <p14:creationId xmlns:p14="http://schemas.microsoft.com/office/powerpoint/2010/main" val="3935968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22727" numSld="12" showWhenStopped="0">
                <p:cTn id="4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  <p:bldLst>
      <p:bldP spid="21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8" t="17283" r="10657" b="3141"/>
          <a:stretch/>
        </p:blipFill>
        <p:spPr>
          <a:xfrm>
            <a:off x="0" y="457196"/>
            <a:ext cx="12096750" cy="628105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13956" y="1943100"/>
            <a:ext cx="13879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>
                <a:solidFill>
                  <a:srgbClr val="FF0000"/>
                </a:solidFill>
              </a:rPr>
              <a:t>co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52899" y="1943099"/>
            <a:ext cx="14151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>
                <a:solidFill>
                  <a:srgbClr val="FF0000"/>
                </a:solidFill>
              </a:rPr>
              <a:t>cô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70070" y="1943099"/>
            <a:ext cx="12627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>
                <a:solidFill>
                  <a:srgbClr val="FF0000"/>
                </a:solidFill>
              </a:rPr>
              <a:t>cơ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31477" y="3182227"/>
            <a:ext cx="12627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>
                <a:solidFill>
                  <a:srgbClr val="FF0000"/>
                </a:solidFill>
              </a:rPr>
              <a:t>ke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35042" y="3182228"/>
            <a:ext cx="12627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>
                <a:solidFill>
                  <a:srgbClr val="FF0000"/>
                </a:solidFill>
              </a:rPr>
              <a:t>kê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38116" y="3182225"/>
            <a:ext cx="12627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>
                <a:solidFill>
                  <a:srgbClr val="FF0000"/>
                </a:solidFill>
              </a:rPr>
              <a:t>ki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33295" y="4362710"/>
            <a:ext cx="12627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>
                <a:solidFill>
                  <a:srgbClr val="FF0000"/>
                </a:solidFill>
              </a:rPr>
              <a:t>ga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8695" y="4362710"/>
            <a:ext cx="12627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>
                <a:solidFill>
                  <a:srgbClr val="FF0000"/>
                </a:solidFill>
              </a:rPr>
              <a:t>go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24096" y="4362710"/>
            <a:ext cx="12627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>
                <a:solidFill>
                  <a:srgbClr val="FF0000"/>
                </a:solidFill>
              </a:rPr>
              <a:t>gô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06588" y="4362710"/>
            <a:ext cx="12627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>
                <a:solidFill>
                  <a:srgbClr val="FF0000"/>
                </a:solidFill>
              </a:rPr>
              <a:t>gơ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90119" y="5597474"/>
            <a:ext cx="15893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>
                <a:solidFill>
                  <a:srgbClr val="FF0000"/>
                </a:solidFill>
              </a:rPr>
              <a:t>ghe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06443" y="5597474"/>
            <a:ext cx="15893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>
                <a:solidFill>
                  <a:srgbClr val="FF0000"/>
                </a:solidFill>
              </a:rPr>
              <a:t>ghê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497785" y="5597474"/>
            <a:ext cx="15893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>
                <a:solidFill>
                  <a:srgbClr val="FF0000"/>
                </a:solidFill>
              </a:rPr>
              <a:t>ghi</a:t>
            </a:r>
          </a:p>
        </p:txBody>
      </p:sp>
    </p:spTree>
    <p:extLst>
      <p:ext uri="{BB962C8B-B14F-4D97-AF65-F5344CB8AC3E}">
        <p14:creationId xmlns:p14="http://schemas.microsoft.com/office/powerpoint/2010/main" val="1726796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9" grpId="0"/>
      <p:bldP spid="11" grpId="0"/>
      <p:bldP spid="12" grpId="0"/>
      <p:bldP spid="13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aper template with kids in classroom vector image on VectorStock | Kids  background, Art drawings for kids, Paper templat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195"/>
          <a:stretch/>
        </p:blipFill>
        <p:spPr bwMode="auto">
          <a:xfrm>
            <a:off x="1" y="393306"/>
            <a:ext cx="12191999" cy="6464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118569" y="1791678"/>
            <a:ext cx="343235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Tập đọc</a:t>
            </a:r>
          </a:p>
        </p:txBody>
      </p:sp>
      <p:sp>
        <p:nvSpPr>
          <p:cNvPr id="3" name="Rectangle 2"/>
          <p:cNvSpPr/>
          <p:nvPr/>
        </p:nvSpPr>
        <p:spPr>
          <a:xfrm>
            <a:off x="3925843" y="2991083"/>
            <a:ext cx="3817801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6000" b="1" cap="none" spc="0">
                <a:ln/>
                <a:solidFill>
                  <a:schemeClr val="accent4"/>
                </a:solidFill>
                <a:effectLst/>
              </a:rPr>
              <a:t>Bi ở nhà</a:t>
            </a:r>
          </a:p>
        </p:txBody>
      </p:sp>
    </p:spTree>
    <p:extLst>
      <p:ext uri="{BB962C8B-B14F-4D97-AF65-F5344CB8AC3E}">
        <p14:creationId xmlns:p14="http://schemas.microsoft.com/office/powerpoint/2010/main" val="2608927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8487" y="462642"/>
            <a:ext cx="5915025" cy="6395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125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571" y="1062038"/>
            <a:ext cx="11729358" cy="4533220"/>
          </a:xfrm>
          <a:prstGeom prst="rect">
            <a:avLst/>
          </a:prstGeom>
        </p:spPr>
      </p:pic>
      <p:pic>
        <p:nvPicPr>
          <p:cNvPr id="3" name="Picture 2" descr="https://i.pinimg.com/564x/67/1a/95/671a9557b3111dc23d4a862e5b3f5ba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829" y="495300"/>
            <a:ext cx="3004457" cy="1774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 flipV="1">
            <a:off x="3875314" y="3243943"/>
            <a:ext cx="919843" cy="544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6525986" y="3145971"/>
            <a:ext cx="115932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8262257" y="4180114"/>
            <a:ext cx="1741714" cy="544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5720443" y="5323114"/>
            <a:ext cx="3624943" cy="4898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326571" y="5366656"/>
            <a:ext cx="2681968" cy="544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844027" y="2117846"/>
            <a:ext cx="326235" cy="3036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solidFill>
                  <a:srgbClr val="FF0000"/>
                </a:solidFill>
                <a:latin typeface="VNI-Avo" pitchFamily="2" charset="0"/>
              </a:rPr>
              <a:t>1</a:t>
            </a:r>
            <a:endParaRPr lang="en-US" sz="24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4953384" y="2199489"/>
            <a:ext cx="326235" cy="3036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VNI-Avo" pitchFamily="2" charset="0"/>
              </a:rPr>
              <a:t>2</a:t>
            </a:r>
            <a:endParaRPr lang="en-US" sz="24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833309" y="3325479"/>
            <a:ext cx="326235" cy="3036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VNI-Avo" pitchFamily="2" charset="0"/>
              </a:rPr>
              <a:t>3</a:t>
            </a:r>
            <a:endParaRPr lang="en-US" sz="24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3549079" y="3328648"/>
            <a:ext cx="326235" cy="3036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VNI-Avo" pitchFamily="2" charset="0"/>
              </a:rPr>
              <a:t>4</a:t>
            </a:r>
            <a:endParaRPr lang="en-US" sz="24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6779415" y="3328648"/>
            <a:ext cx="326235" cy="3036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VNI-Avo" pitchFamily="2" charset="0"/>
              </a:rPr>
              <a:t>5</a:t>
            </a:r>
            <a:endParaRPr lang="en-US" sz="24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10189412" y="3328648"/>
            <a:ext cx="326235" cy="3036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VNI-Avo" pitchFamily="2" charset="0"/>
              </a:rPr>
              <a:t>6</a:t>
            </a:r>
            <a:endParaRPr lang="en-US" sz="24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3124584" y="4376631"/>
            <a:ext cx="326235" cy="3036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VNI-Avo" pitchFamily="2" charset="0"/>
              </a:rPr>
              <a:t>7</a:t>
            </a:r>
            <a:endParaRPr lang="en-US" sz="2400" b="1" dirty="0">
              <a:solidFill>
                <a:srgbClr val="FF0000"/>
              </a:solidFill>
              <a:latin typeface="VNI-Av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692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3957" y="424544"/>
            <a:ext cx="5763986" cy="12137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67272" y="739067"/>
            <a:ext cx="62723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002060"/>
                </a:solidFill>
              </a:rPr>
              <a:t>Em chọn chữ nào?</a:t>
            </a:r>
            <a:endParaRPr lang="en-US">
              <a:solidFill>
                <a:srgbClr val="002060"/>
              </a:solidFill>
            </a:endParaRPr>
          </a:p>
        </p:txBody>
      </p:sp>
      <p:pic>
        <p:nvPicPr>
          <p:cNvPr id="7" name="Picture 2" descr="https://i.pinimg.com/564x/57/b2/74/57b2746af38e33fbebd37d0727ba73c2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1000" y="685800"/>
            <a:ext cx="1651000" cy="1093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43" y="1779812"/>
            <a:ext cx="11832771" cy="482526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43164" y="5809271"/>
            <a:ext cx="7837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FF3399"/>
                </a:solidFill>
              </a:rPr>
              <a:t>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09782" y="5870826"/>
            <a:ext cx="783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3399"/>
                </a:solidFill>
              </a:rPr>
              <a:t>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61147" y="5901603"/>
            <a:ext cx="783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FF3399"/>
                </a:solidFill>
              </a:rPr>
              <a:t>gh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02855" y="5932381"/>
            <a:ext cx="783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FF3399"/>
                </a:solidFill>
              </a:rPr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2565651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0FC659F-59EC-4D6D-8AEB-23C5B730845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908698" y="2859381"/>
            <a:ext cx="9144000" cy="898525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-202481103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1178</TotalTime>
  <Words>135</Words>
  <Application>Microsoft Office PowerPoint</Application>
  <PresentationFormat>Widescreen</PresentationFormat>
  <Paragraphs>51</Paragraphs>
  <Slides>11</Slides>
  <Notes>4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UTM Avo</vt:lpstr>
      <vt:lpstr>VNI-Avo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Hoc10 chúc các em học tốt!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Ziczac</cp:lastModifiedBy>
  <cp:revision>100</cp:revision>
  <dcterms:created xsi:type="dcterms:W3CDTF">2021-11-01T08:16:43Z</dcterms:created>
  <dcterms:modified xsi:type="dcterms:W3CDTF">2022-03-29T03:47:39Z</dcterms:modified>
</cp:coreProperties>
</file>