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9"/>
  </p:notesMasterIdLst>
  <p:sldIdLst>
    <p:sldId id="416" r:id="rId2"/>
    <p:sldId id="385" r:id="rId3"/>
    <p:sldId id="404" r:id="rId4"/>
    <p:sldId id="400" r:id="rId5"/>
    <p:sldId id="405" r:id="rId6"/>
    <p:sldId id="406" r:id="rId7"/>
    <p:sldId id="407" r:id="rId8"/>
    <p:sldId id="408" r:id="rId9"/>
    <p:sldId id="409" r:id="rId10"/>
    <p:sldId id="410" r:id="rId11"/>
    <p:sldId id="353" r:id="rId12"/>
    <p:sldId id="411" r:id="rId13"/>
    <p:sldId id="414" r:id="rId14"/>
    <p:sldId id="412" r:id="rId15"/>
    <p:sldId id="413" r:id="rId16"/>
    <p:sldId id="415" r:id="rId17"/>
    <p:sldId id="417" r:id="rId18"/>
  </p:sldIdLst>
  <p:sldSz cx="12192000" cy="6858000"/>
  <p:notesSz cx="6858000" cy="9144000"/>
  <p:defaultTextStyle>
    <a:defPPr>
      <a:defRPr lang="en-US"/>
    </a:defPPr>
    <a:lvl1pPr marL="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25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251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876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5020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1275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7528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3781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0033" algn="l" defTabSz="9125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EFEFE"/>
    <a:srgbClr val="A9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774" y="9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25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51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876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020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1275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7528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3781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0033" algn="l" defTabSz="9125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516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8CAB18A-EEAF-4CC3-B014-6871ADE81452}"/>
              </a:ext>
            </a:extLst>
          </p:cNvPr>
          <p:cNvSpPr/>
          <p:nvPr userDrawn="1"/>
        </p:nvSpPr>
        <p:spPr>
          <a:xfrm>
            <a:off x="10953652" y="136525"/>
            <a:ext cx="1272936" cy="127293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81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93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9200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00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37302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8CAB18A-EEAF-4CC3-B014-6871ADE81452}"/>
              </a:ext>
            </a:extLst>
          </p:cNvPr>
          <p:cNvSpPr/>
          <p:nvPr userDrawn="1"/>
        </p:nvSpPr>
        <p:spPr>
          <a:xfrm>
            <a:off x="10776041" y="324884"/>
            <a:ext cx="1272936" cy="127293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03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255" indent="0" algn="ctr">
              <a:buNone/>
              <a:defRPr sz="2000"/>
            </a:lvl2pPr>
            <a:lvl3pPr marL="912510" indent="0" algn="ctr">
              <a:buNone/>
              <a:defRPr sz="1800"/>
            </a:lvl3pPr>
            <a:lvl4pPr marL="1368765" indent="0" algn="ctr">
              <a:buNone/>
              <a:defRPr sz="1600"/>
            </a:lvl4pPr>
            <a:lvl5pPr marL="1825020" indent="0" algn="ctr">
              <a:buNone/>
              <a:defRPr sz="1600"/>
            </a:lvl5pPr>
            <a:lvl6pPr marL="2281275" indent="0" algn="ctr">
              <a:buNone/>
              <a:defRPr sz="1600"/>
            </a:lvl6pPr>
            <a:lvl7pPr marL="2737528" indent="0" algn="ctr">
              <a:buNone/>
              <a:defRPr sz="1600"/>
            </a:lvl7pPr>
            <a:lvl8pPr marL="3193781" indent="0" algn="ctr">
              <a:buNone/>
              <a:defRPr sz="1600"/>
            </a:lvl8pPr>
            <a:lvl9pPr marL="365003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4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5" tIns="45618" rIns="91255" bIns="45618"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77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461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8CAB18A-EEAF-4CC3-B014-6871ADE81452}"/>
              </a:ext>
            </a:extLst>
          </p:cNvPr>
          <p:cNvSpPr/>
          <p:nvPr userDrawn="1"/>
        </p:nvSpPr>
        <p:spPr>
          <a:xfrm>
            <a:off x="11127086" y="136523"/>
            <a:ext cx="1272936" cy="127293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6946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65129"/>
            <a:ext cx="10515600" cy="1325563"/>
          </a:xfrm>
          <a:prstGeom prst="rect">
            <a:avLst/>
          </a:prstGeom>
        </p:spPr>
        <p:txBody>
          <a:bodyPr vert="horz" lIns="91255" tIns="45618" rIns="91255" bIns="4561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3" y="1825625"/>
            <a:ext cx="10515600" cy="4351338"/>
          </a:xfrm>
          <a:prstGeom prst="rect">
            <a:avLst/>
          </a:prstGeom>
        </p:spPr>
        <p:txBody>
          <a:bodyPr vert="horz" lIns="91255" tIns="45618" rIns="91255" bIns="45618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3" y="6356391"/>
            <a:ext cx="27432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91"/>
            <a:ext cx="41148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91"/>
            <a:ext cx="2743200" cy="365125"/>
          </a:xfrm>
          <a:prstGeom prst="rect">
            <a:avLst/>
          </a:prstGeom>
        </p:spPr>
        <p:txBody>
          <a:bodyPr vert="horz" lIns="91255" tIns="45618" rIns="91255" bIns="456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03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699" r:id="rId6"/>
    <p:sldLayoutId id="2147483701" r:id="rId7"/>
    <p:sldLayoutId id="2147483705" r:id="rId8"/>
    <p:sldLayoutId id="2147483711" r:id="rId9"/>
  </p:sldLayoutIdLst>
  <p:txStyles>
    <p:titleStyle>
      <a:lvl1pPr algn="l" defTabSz="91251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27" indent="-228127" algn="l" defTabSz="91251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379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632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887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135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9388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5644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1895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150" indent="-228127" algn="l" defTabSz="91251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5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51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76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020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275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528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781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033" algn="l" defTabSz="9125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917640" y="1838954"/>
            <a:ext cx="8428911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7</a:t>
            </a:r>
            <a:endParaRPr lang="en-US" sz="52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Mẩu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vụn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85166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3E038C-724D-4E8F-AB85-053A6E62B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9069"/>
            <a:ext cx="12192000" cy="64189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945C6A-FE9B-41DE-89C9-10046C5F06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763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A4836A-DF27-4581-8298-3F6E0E72B9E5}"/>
              </a:ext>
            </a:extLst>
          </p:cNvPr>
          <p:cNvSpPr txBox="1"/>
          <p:nvPr/>
        </p:nvSpPr>
        <p:spPr>
          <a:xfrm>
            <a:off x="3458308" y="3429000"/>
            <a:ext cx="5275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78"/>
            <a:r>
              <a:rPr lang="en-US" sz="6000" b="1" dirty="0">
                <a:solidFill>
                  <a:srgbClr val="F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237954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ẩu giấy vụ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6418"/>
            <a:ext cx="12075886" cy="642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55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3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1354" y="441545"/>
            <a:ext cx="11688973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ts val="1200"/>
              </a:spcAft>
            </a:pPr>
            <a:r>
              <a:rPr lang="en-US" sz="3600" dirty="0" err="1">
                <a:solidFill>
                  <a:srgbClr val="FF0000"/>
                </a:solidFill>
                <a:cs typeface="Times New Roman" pitchFamily="18" charset="0"/>
              </a:rPr>
              <a:t>Mẩu</a:t>
            </a:r>
            <a:r>
              <a:rPr lang="en-US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itchFamily="18" charset="0"/>
              </a:rPr>
              <a:t>giấy</a:t>
            </a:r>
            <a:r>
              <a:rPr lang="en-US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cs typeface="Times New Roman" pitchFamily="18" charset="0"/>
              </a:rPr>
              <a:t>vụn</a:t>
            </a:r>
            <a:endParaRPr lang="en-US" sz="3600" dirty="0">
              <a:solidFill>
                <a:srgbClr val="FF0000"/>
              </a:solidFill>
              <a:cs typeface="Times New Roman" pitchFamily="18" charset="0"/>
            </a:endParaRPr>
          </a:p>
          <a:p>
            <a:pPr lvl="0" algn="just" defTabSz="914400" fontAlgn="base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+mj-lt"/>
                <a:cs typeface="Times New Roman" pitchFamily="18" charset="0"/>
              </a:rPr>
              <a:t>	</a:t>
            </a:r>
            <a:r>
              <a:rPr lang="en-US" sz="2800" dirty="0" err="1">
                <a:latin typeface="+mj-lt"/>
                <a:cs typeface="Times New Roman" pitchFamily="18" charset="0"/>
              </a:rPr>
              <a:t>Lớp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học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sáng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sủa</a:t>
            </a:r>
            <a:r>
              <a:rPr lang="en-US" sz="2800" dirty="0">
                <a:latin typeface="+mj-lt"/>
                <a:cs typeface="Times New Roman" pitchFamily="18" charset="0"/>
              </a:rPr>
              <a:t>, </a:t>
            </a:r>
            <a:r>
              <a:rPr lang="en-US" sz="2800" dirty="0" err="1">
                <a:latin typeface="+mj-lt"/>
                <a:cs typeface="Times New Roman" pitchFamily="18" charset="0"/>
              </a:rPr>
              <a:t>sạch</a:t>
            </a:r>
            <a:r>
              <a:rPr lang="en-US" sz="2800" dirty="0">
                <a:latin typeface="+mj-lt"/>
                <a:cs typeface="Times New Roman" pitchFamily="18" charset="0"/>
              </a:rPr>
              <a:t> bong </a:t>
            </a:r>
            <a:r>
              <a:rPr lang="en-US" sz="2800" dirty="0" err="1">
                <a:latin typeface="+mj-lt"/>
                <a:cs typeface="Times New Roman" pitchFamily="18" charset="0"/>
              </a:rPr>
              <a:t>nhưng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không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hiểu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sao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có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một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mẩu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giấy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vụn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nằm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ngay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giữa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lối</a:t>
            </a:r>
            <a:r>
              <a:rPr lang="en-US" sz="2800" dirty="0">
                <a:latin typeface="+mj-lt"/>
                <a:cs typeface="Times New Roman" pitchFamily="18" charset="0"/>
              </a:rPr>
              <a:t> ra </a:t>
            </a:r>
            <a:r>
              <a:rPr lang="en-US" sz="2800" dirty="0" err="1">
                <a:latin typeface="+mj-lt"/>
                <a:cs typeface="Times New Roman" pitchFamily="18" charset="0"/>
              </a:rPr>
              <a:t>vào</a:t>
            </a:r>
            <a:r>
              <a:rPr lang="en-US" sz="2800" dirty="0">
                <a:latin typeface="+mj-lt"/>
                <a:cs typeface="Times New Roman" pitchFamily="18" charset="0"/>
              </a:rPr>
              <a:t>.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+mj-lt"/>
                <a:cs typeface="Times New Roman" pitchFamily="18" charset="0"/>
              </a:rPr>
              <a:t>   </a:t>
            </a:r>
            <a:r>
              <a:rPr lang="en-US" sz="2800" dirty="0" err="1">
                <a:latin typeface="+mj-lt"/>
                <a:cs typeface="Times New Roman" pitchFamily="18" charset="0"/>
              </a:rPr>
              <a:t>Cô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giáo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bước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vào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lớp</a:t>
            </a:r>
            <a:r>
              <a:rPr lang="en-US" sz="2800" dirty="0">
                <a:latin typeface="+mj-lt"/>
                <a:cs typeface="Times New Roman" pitchFamily="18" charset="0"/>
              </a:rPr>
              <a:t>, </a:t>
            </a:r>
            <a:r>
              <a:rPr lang="en-US" sz="2800" dirty="0" err="1">
                <a:latin typeface="+mj-lt"/>
                <a:cs typeface="Times New Roman" pitchFamily="18" charset="0"/>
              </a:rPr>
              <a:t>khen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lớp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sạch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đẹp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và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hỏi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cả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lớp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có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nhìn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thấy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mẩu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giấy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đang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nằm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ngay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giữa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cửa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kia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không</a:t>
            </a:r>
            <a:r>
              <a:rPr lang="en-US" sz="2800" dirty="0">
                <a:latin typeface="+mj-lt"/>
                <a:cs typeface="Times New Roman" pitchFamily="18" charset="0"/>
              </a:rPr>
              <a:t>?</a:t>
            </a:r>
            <a:r>
              <a:rPr lang="vi-VN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Cả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lớp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đồng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thanh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đáp</a:t>
            </a:r>
            <a:r>
              <a:rPr lang="en-US" sz="2800" dirty="0">
                <a:latin typeface="+mj-lt"/>
                <a:cs typeface="Times New Roman" pitchFamily="18" charset="0"/>
              </a:rPr>
              <a:t>: </a:t>
            </a:r>
            <a:r>
              <a:rPr lang="vi-VN" sz="2800" dirty="0">
                <a:latin typeface="+mj-lt"/>
                <a:cs typeface="Times New Roman" pitchFamily="18" charset="0"/>
              </a:rPr>
              <a:t>“</a:t>
            </a:r>
            <a:r>
              <a:rPr lang="en-US" sz="2800" dirty="0" err="1">
                <a:latin typeface="+mj-lt"/>
                <a:cs typeface="Times New Roman" pitchFamily="18" charset="0"/>
              </a:rPr>
              <a:t>Có</a:t>
            </a:r>
            <a:r>
              <a:rPr lang="en-US" sz="2800" dirty="0">
                <a:latin typeface="+mj-lt"/>
                <a:cs typeface="Times New Roman" pitchFamily="18" charset="0"/>
              </a:rPr>
              <a:t> ạ</a:t>
            </a:r>
            <a:r>
              <a:rPr lang="vi-VN" sz="2800" dirty="0">
                <a:latin typeface="+mj-lt"/>
                <a:cs typeface="Times New Roman" pitchFamily="18" charset="0"/>
              </a:rPr>
              <a:t>”</a:t>
            </a:r>
            <a:r>
              <a:rPr lang="en-US" sz="2800" dirty="0">
                <a:latin typeface="+mj-lt"/>
                <a:cs typeface="Times New Roman" pitchFamily="18" charset="0"/>
              </a:rPr>
              <a:t>! </a:t>
            </a:r>
            <a:r>
              <a:rPr lang="en-US" sz="2800" dirty="0" err="1">
                <a:latin typeface="+mj-lt"/>
                <a:cs typeface="Times New Roman" pitchFamily="18" charset="0"/>
              </a:rPr>
              <a:t>Cô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mỉm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cười</a:t>
            </a:r>
            <a:r>
              <a:rPr lang="en-US" sz="2800" dirty="0">
                <a:latin typeface="+mj-lt"/>
                <a:cs typeface="Times New Roman" pitchFamily="18" charset="0"/>
              </a:rPr>
              <a:t>, </a:t>
            </a:r>
            <a:r>
              <a:rPr lang="en-US" sz="2800" dirty="0" err="1">
                <a:latin typeface="+mj-lt"/>
                <a:cs typeface="Times New Roman" pitchFamily="18" charset="0"/>
              </a:rPr>
              <a:t>bảo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cả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lớp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lắng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nghe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và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cho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cô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biết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mẩu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giấy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đang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nói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gì</a:t>
            </a:r>
            <a:r>
              <a:rPr lang="en-US" sz="2800" dirty="0">
                <a:latin typeface="+mj-lt"/>
                <a:cs typeface="Times New Roman" pitchFamily="18" charset="0"/>
              </a:rPr>
              <a:t> .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+mj-lt"/>
                <a:cs typeface="Times New Roman" pitchFamily="18" charset="0"/>
              </a:rPr>
              <a:t>    </a:t>
            </a:r>
            <a:r>
              <a:rPr lang="en-US" sz="2800" dirty="0" err="1">
                <a:latin typeface="+mj-lt"/>
                <a:cs typeface="Times New Roman" pitchFamily="18" charset="0"/>
              </a:rPr>
              <a:t>Cả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lớp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im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lặng</a:t>
            </a:r>
            <a:r>
              <a:rPr lang="en-US" sz="2800" dirty="0">
                <a:latin typeface="+mj-lt"/>
                <a:cs typeface="Times New Roman" pitchFamily="18" charset="0"/>
              </a:rPr>
              <a:t>,</a:t>
            </a:r>
            <a:r>
              <a:rPr lang="vi-VN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lắng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nghe</a:t>
            </a:r>
            <a:r>
              <a:rPr lang="en-US" sz="2800" dirty="0">
                <a:latin typeface="+mj-lt"/>
                <a:cs typeface="Times New Roman" pitchFamily="18" charset="0"/>
              </a:rPr>
              <a:t>. </a:t>
            </a:r>
            <a:r>
              <a:rPr lang="vi-VN" sz="2800" dirty="0">
                <a:latin typeface="+mj-lt"/>
                <a:cs typeface="Times New Roman" pitchFamily="18" charset="0"/>
              </a:rPr>
              <a:t>“</a:t>
            </a:r>
            <a:r>
              <a:rPr lang="en-US" sz="2800" dirty="0" err="1">
                <a:latin typeface="+mj-lt"/>
                <a:cs typeface="Times New Roman" pitchFamily="18" charset="0"/>
              </a:rPr>
              <a:t>Giấy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không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nói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được</a:t>
            </a:r>
            <a:r>
              <a:rPr lang="en-US" sz="2800" dirty="0">
                <a:latin typeface="+mj-lt"/>
                <a:cs typeface="Times New Roman" pitchFamily="18" charset="0"/>
              </a:rPr>
              <a:t> ạ”.</a:t>
            </a:r>
            <a:r>
              <a:rPr lang="vi-VN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Nhiều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tiếng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xì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xào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hưởng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ứng</a:t>
            </a:r>
            <a:r>
              <a:rPr lang="vi-VN" sz="2800" dirty="0">
                <a:latin typeface="+mj-lt"/>
                <a:cs typeface="Times New Roman" pitchFamily="18" charset="0"/>
              </a:rPr>
              <a:t>:</a:t>
            </a:r>
            <a:r>
              <a:rPr lang="en-US" sz="2800" dirty="0">
                <a:latin typeface="+mj-lt"/>
                <a:cs typeface="Times New Roman" pitchFamily="18" charset="0"/>
              </a:rPr>
              <a:t> "</a:t>
            </a:r>
            <a:r>
              <a:rPr lang="en-US" sz="2800" dirty="0" err="1">
                <a:latin typeface="+mj-lt"/>
                <a:cs typeface="Times New Roman" pitchFamily="18" charset="0"/>
              </a:rPr>
              <a:t>Thưa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cô</a:t>
            </a:r>
            <a:r>
              <a:rPr lang="en-US" sz="2800" dirty="0">
                <a:latin typeface="+mj-lt"/>
                <a:cs typeface="Times New Roman" pitchFamily="18" charset="0"/>
              </a:rPr>
              <a:t>, </a:t>
            </a:r>
            <a:r>
              <a:rPr lang="en-US" sz="2800" dirty="0" err="1">
                <a:latin typeface="+mj-lt"/>
                <a:cs typeface="Times New Roman" pitchFamily="18" charset="0"/>
              </a:rPr>
              <a:t>đúng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vậy</a:t>
            </a:r>
            <a:r>
              <a:rPr lang="en-US" sz="2800" dirty="0">
                <a:latin typeface="+mj-lt"/>
                <a:cs typeface="Times New Roman" pitchFamily="18" charset="0"/>
              </a:rPr>
              <a:t> ạ“</a:t>
            </a:r>
            <a:r>
              <a:rPr lang="vi-VN" sz="2800" dirty="0">
                <a:latin typeface="+mj-lt"/>
                <a:cs typeface="Times New Roman" pitchFamily="18" charset="0"/>
              </a:rPr>
              <a:t>.</a:t>
            </a:r>
            <a:endParaRPr lang="en-US" sz="2800" dirty="0">
              <a:latin typeface="+mj-lt"/>
              <a:cs typeface="Times New Roman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+mj-lt"/>
                <a:cs typeface="Times New Roman" pitchFamily="18" charset="0"/>
              </a:rPr>
              <a:t>    </a:t>
            </a:r>
            <a:r>
              <a:rPr lang="en-US" sz="2800" dirty="0" err="1">
                <a:latin typeface="+mj-lt"/>
                <a:cs typeface="Times New Roman" pitchFamily="18" charset="0"/>
              </a:rPr>
              <a:t>Bỗng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bạn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Liên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tiến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đến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nhặt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mẩu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giấy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bỏ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vào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sọt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rác</a:t>
            </a:r>
            <a:r>
              <a:rPr lang="vi-VN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và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nói</a:t>
            </a:r>
            <a:r>
              <a:rPr lang="en-US" sz="2800" dirty="0">
                <a:latin typeface="+mj-lt"/>
                <a:cs typeface="Times New Roman" pitchFamily="18" charset="0"/>
              </a:rPr>
              <a:t>: </a:t>
            </a:r>
            <a:r>
              <a:rPr lang="en-US" sz="2800" dirty="0" err="1">
                <a:latin typeface="+mj-lt"/>
                <a:cs typeface="Times New Roman" pitchFamily="18" charset="0"/>
              </a:rPr>
              <a:t>Mẩu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giấy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bảo</a:t>
            </a:r>
            <a:r>
              <a:rPr lang="en-US" sz="2800" dirty="0">
                <a:latin typeface="+mj-lt"/>
                <a:cs typeface="Times New Roman" pitchFamily="18" charset="0"/>
              </a:rPr>
              <a:t>: "</a:t>
            </a:r>
            <a:r>
              <a:rPr lang="en-US" sz="2800" dirty="0" err="1">
                <a:latin typeface="+mj-lt"/>
                <a:cs typeface="Times New Roman" pitchFamily="18" charset="0"/>
              </a:rPr>
              <a:t>Các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bạn</a:t>
            </a:r>
            <a:r>
              <a:rPr lang="en-US" sz="2800" dirty="0">
                <a:latin typeface="+mj-lt"/>
                <a:cs typeface="Times New Roman" pitchFamily="18" charset="0"/>
              </a:rPr>
              <a:t>  </a:t>
            </a:r>
            <a:r>
              <a:rPr lang="en-US" sz="2800" dirty="0" err="1">
                <a:latin typeface="+mj-lt"/>
                <a:cs typeface="Times New Roman" pitchFamily="18" charset="0"/>
              </a:rPr>
              <a:t>hãy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bỏ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tôi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vào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sọt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rác</a:t>
            </a:r>
            <a:r>
              <a:rPr lang="en-US" sz="2800" dirty="0">
                <a:latin typeface="+mj-lt"/>
                <a:cs typeface="Times New Roman" pitchFamily="18" charset="0"/>
              </a:rPr>
              <a:t>!“</a:t>
            </a:r>
            <a:r>
              <a:rPr lang="vi-VN" sz="2800" dirty="0">
                <a:latin typeface="+mj-lt"/>
                <a:cs typeface="Times New Roman" pitchFamily="18" charset="0"/>
              </a:rPr>
              <a:t>.</a:t>
            </a:r>
            <a:endParaRPr lang="en-US" sz="2800" dirty="0">
              <a:latin typeface="+mj-lt"/>
              <a:cs typeface="Times New Roman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ts val="1000"/>
              </a:spcAft>
            </a:pPr>
            <a:r>
              <a:rPr lang="en-US" sz="2800" dirty="0">
                <a:latin typeface="+mj-lt"/>
                <a:cs typeface="Times New Roman" pitchFamily="18" charset="0"/>
              </a:rPr>
              <a:t>     </a:t>
            </a:r>
            <a:r>
              <a:rPr lang="en-US" sz="2800" dirty="0" err="1">
                <a:latin typeface="+mj-lt"/>
                <a:cs typeface="Times New Roman" pitchFamily="18" charset="0"/>
              </a:rPr>
              <a:t>Cả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lớp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cười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rộ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lên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thích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thú</a:t>
            </a:r>
            <a:r>
              <a:rPr lang="en-US" sz="2800" dirty="0">
                <a:latin typeface="+mj-lt"/>
                <a:cs typeface="Times New Roman" pitchFamily="18" charset="0"/>
              </a:rPr>
              <a:t>. </a:t>
            </a:r>
            <a:r>
              <a:rPr lang="en-US" sz="2800" dirty="0" err="1">
                <a:latin typeface="+mj-lt"/>
                <a:cs typeface="Times New Roman" pitchFamily="18" charset="0"/>
              </a:rPr>
              <a:t>Buổi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học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hôm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ấy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vui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latin typeface="+mj-lt"/>
                <a:cs typeface="Times New Roman" pitchFamily="18" charset="0"/>
              </a:rPr>
              <a:t>quá</a:t>
            </a:r>
            <a:r>
              <a:rPr lang="en-US" sz="2800" dirty="0">
                <a:latin typeface="+mj-lt"/>
                <a:cs typeface="Times New Roman" pitchFamily="18" charset="0"/>
              </a:rPr>
              <a:t>.</a:t>
            </a:r>
          </a:p>
          <a:p>
            <a:pPr lvl="0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T</a:t>
            </a:r>
            <a:r>
              <a:rPr lang="en-US" sz="2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heo </a:t>
            </a:r>
            <a:r>
              <a:rPr lang="en-US" sz="2400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Quế</a:t>
            </a:r>
            <a:r>
              <a:rPr lang="en-US" sz="2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Sơn</a:t>
            </a:r>
            <a:endParaRPr lang="en-US" sz="24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675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531" y="1060524"/>
            <a:ext cx="10164278" cy="2858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531" y="3918857"/>
            <a:ext cx="10164278" cy="2939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41568" y="414193"/>
            <a:ext cx="9326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>
                <a:solidFill>
                  <a:srgbClr val="FF0000"/>
                </a:solidFill>
                <a:cs typeface="Times New Roman" pitchFamily="18" charset="0"/>
              </a:rPr>
              <a:t>Kể từng đoạn câu chuyện theo tranh.</a:t>
            </a:r>
            <a:endParaRPr lang="en-US" sz="3600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335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g.loigiaihay.com/picture/question_lgh/2021_41/1621587846-egv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40"/>
          <a:stretch/>
        </p:blipFill>
        <p:spPr bwMode="auto">
          <a:xfrm>
            <a:off x="6194961" y="1277257"/>
            <a:ext cx="5997039" cy="558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loud Callout 2"/>
          <p:cNvSpPr/>
          <p:nvPr/>
        </p:nvSpPr>
        <p:spPr>
          <a:xfrm>
            <a:off x="404445" y="614397"/>
            <a:ext cx="5146431" cy="2773274"/>
          </a:xfrm>
          <a:prstGeom prst="cloudCallout">
            <a:avLst>
              <a:gd name="adj1" fmla="val 68871"/>
              <a:gd name="adj2" fmla="val 69507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400" dirty="0">
              <a:solidFill>
                <a:srgbClr val="000000"/>
              </a:solidFill>
            </a:endParaRPr>
          </a:p>
          <a:p>
            <a:pPr lvl="0" algn="ctr"/>
            <a:endParaRPr lang="en-US" sz="2400" dirty="0">
              <a:solidFill>
                <a:srgbClr val="000000"/>
              </a:solidFill>
            </a:endParaRPr>
          </a:p>
          <a:p>
            <a:pPr lvl="0" algn="ctr"/>
            <a:endParaRPr lang="en-US" sz="2400" dirty="0">
              <a:solidFill>
                <a:srgbClr val="000000"/>
              </a:solidFill>
            </a:endParaRPr>
          </a:p>
          <a:p>
            <a:pPr lvl="0" algn="ctr"/>
            <a:r>
              <a:rPr lang="en-US" sz="3600" dirty="0" err="1">
                <a:solidFill>
                  <a:srgbClr val="000000"/>
                </a:solidFill>
              </a:rPr>
              <a:t>Mẩu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giấy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vụn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nằm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ngay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giữa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r>
              <a:rPr lang="en-US" sz="3600" dirty="0" err="1">
                <a:solidFill>
                  <a:srgbClr val="000000"/>
                </a:solidFill>
              </a:rPr>
              <a:t>lối</a:t>
            </a:r>
            <a:r>
              <a:rPr lang="en-US" sz="3600" dirty="0">
                <a:solidFill>
                  <a:srgbClr val="000000"/>
                </a:solidFill>
              </a:rPr>
              <a:t> ra </a:t>
            </a:r>
            <a:r>
              <a:rPr lang="en-US" sz="3600" dirty="0" err="1">
                <a:solidFill>
                  <a:srgbClr val="000000"/>
                </a:solidFill>
              </a:rPr>
              <a:t>vào</a:t>
            </a:r>
            <a:r>
              <a:rPr lang="vi-VN" sz="3600" dirty="0">
                <a:solidFill>
                  <a:srgbClr val="000000"/>
                </a:solidFill>
              </a:rPr>
              <a:t>.</a:t>
            </a:r>
            <a:br>
              <a:rPr lang="vi-VN" sz="2800" dirty="0">
                <a:solidFill>
                  <a:srgbClr val="000000"/>
                </a:solidFill>
              </a:rPr>
            </a:br>
            <a:br>
              <a:rPr lang="vi-VN" sz="2800" dirty="0">
                <a:solidFill>
                  <a:srgbClr val="000000"/>
                </a:solidFill>
              </a:rPr>
            </a:br>
            <a:endParaRPr kumimoji="0" lang="vi-VN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150742" y="614397"/>
            <a:ext cx="2027886" cy="5377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cs typeface="Times New Roman" pitchFamily="18" charset="0"/>
              </a:rPr>
              <a:t>Đoạn</a:t>
            </a:r>
            <a:r>
              <a:rPr lang="en-US" sz="2800" dirty="0">
                <a:solidFill>
                  <a:schemeClr val="bg1"/>
                </a:solidFill>
                <a:cs typeface="Times New Roman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74454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g.loigiaihay.com/picture/question_lgh/2021_41/1621587846-egv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41" t="1" b="1"/>
          <a:stretch/>
        </p:blipFill>
        <p:spPr bwMode="auto">
          <a:xfrm>
            <a:off x="7044180" y="1494971"/>
            <a:ext cx="4828505" cy="46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loud Callout 2"/>
          <p:cNvSpPr/>
          <p:nvPr/>
        </p:nvSpPr>
        <p:spPr>
          <a:xfrm>
            <a:off x="570018" y="745067"/>
            <a:ext cx="5819493" cy="4175275"/>
          </a:xfrm>
          <a:prstGeom prst="cloudCallout">
            <a:avLst>
              <a:gd name="adj1" fmla="val 108524"/>
              <a:gd name="adj2" fmla="val -260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bg1"/>
              </a:solidFill>
            </a:endParaRPr>
          </a:p>
          <a:p>
            <a:pPr algn="ctr"/>
            <a:endParaRPr lang="en-US" sz="3600" dirty="0">
              <a:solidFill>
                <a:schemeClr val="bg1"/>
              </a:solidFill>
            </a:endParaRPr>
          </a:p>
          <a:p>
            <a:pPr algn="ctr"/>
            <a:r>
              <a:rPr lang="vi-VN" sz="3600" dirty="0">
                <a:solidFill>
                  <a:schemeClr val="bg1"/>
                </a:solidFill>
              </a:rPr>
              <a:t>- </a:t>
            </a:r>
            <a:r>
              <a:rPr lang="en-US" sz="3600" dirty="0" err="1">
                <a:solidFill>
                  <a:schemeClr val="bg1"/>
                </a:solidFill>
              </a:rPr>
              <a:t>Cô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giáo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yêu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cầu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cả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lớp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lắng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nghe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xem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mẩu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giấy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nói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gì</a:t>
            </a:r>
            <a:r>
              <a:rPr lang="en-US" sz="3600" dirty="0">
                <a:solidFill>
                  <a:schemeClr val="bg1"/>
                </a:solidFill>
              </a:rPr>
              <a:t> 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146628" y="569197"/>
            <a:ext cx="2013372" cy="6109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bg1"/>
                </a:solidFill>
                <a:cs typeface="Times New Roman" pitchFamily="18" charset="0"/>
              </a:rPr>
              <a:t>Đoạn</a:t>
            </a:r>
            <a:r>
              <a:rPr lang="en-US" sz="3600" dirty="0">
                <a:solidFill>
                  <a:schemeClr val="bg1"/>
                </a:solidFill>
                <a:cs typeface="Times New Roman" pitchFamily="18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44622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86" r="54729" b="1"/>
          <a:stretch/>
        </p:blipFill>
        <p:spPr bwMode="auto">
          <a:xfrm>
            <a:off x="5462954" y="2376440"/>
            <a:ext cx="6729045" cy="4481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8244114" y="788821"/>
            <a:ext cx="2401276" cy="6583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bg1"/>
                </a:solidFill>
                <a:cs typeface="Times New Roman" pitchFamily="18" charset="0"/>
              </a:rPr>
              <a:t>Đoạn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 3</a:t>
            </a:r>
          </a:p>
        </p:txBody>
      </p:sp>
      <p:sp>
        <p:nvSpPr>
          <p:cNvPr id="4" name="Cloud Callout 3"/>
          <p:cNvSpPr/>
          <p:nvPr/>
        </p:nvSpPr>
        <p:spPr>
          <a:xfrm>
            <a:off x="201881" y="502498"/>
            <a:ext cx="5261073" cy="4577501"/>
          </a:xfrm>
          <a:prstGeom prst="cloudCallout">
            <a:avLst>
              <a:gd name="adj1" fmla="val 110932"/>
              <a:gd name="adj2" fmla="val 10491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0000"/>
                </a:solidFill>
              </a:rPr>
              <a:t>Có </a:t>
            </a:r>
            <a:r>
              <a:rPr lang="en-US" sz="3200" dirty="0" err="1">
                <a:solidFill>
                  <a:srgbClr val="000000"/>
                </a:solidFill>
              </a:rPr>
              <a:t>bạn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nói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>
                <a:solidFill>
                  <a:srgbClr val="000000"/>
                </a:solidFill>
              </a:rPr>
              <a:t>: “Mẩu </a:t>
            </a:r>
            <a:r>
              <a:rPr lang="en-US" sz="3200" dirty="0" err="1">
                <a:solidFill>
                  <a:srgbClr val="000000"/>
                </a:solidFill>
              </a:rPr>
              <a:t>giấy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không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nói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err="1">
                <a:solidFill>
                  <a:srgbClr val="000000"/>
                </a:solidFill>
              </a:rPr>
              <a:t>được</a:t>
            </a:r>
            <a:r>
              <a:rPr lang="en-US" sz="3200">
                <a:solidFill>
                  <a:srgbClr val="000000"/>
                </a:solidFill>
              </a:rPr>
              <a:t> ạ“. Nhiều </a:t>
            </a:r>
            <a:r>
              <a:rPr lang="en-US" sz="3200" dirty="0" err="1">
                <a:solidFill>
                  <a:srgbClr val="000000"/>
                </a:solidFill>
              </a:rPr>
              <a:t>tiếng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xì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xào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hưởng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ứng</a:t>
            </a:r>
            <a:r>
              <a:rPr lang="en-US" sz="3200" dirty="0">
                <a:solidFill>
                  <a:srgbClr val="000000"/>
                </a:solidFill>
              </a:rPr>
              <a:t> 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1924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g.loigiaihay.com/picture/question_lgh/2021_41/1621587846-giy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63"/>
          <a:stretch/>
        </p:blipFill>
        <p:spPr bwMode="auto">
          <a:xfrm>
            <a:off x="4137914" y="2516901"/>
            <a:ext cx="5262928" cy="405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Callout 2"/>
          <p:cNvSpPr/>
          <p:nvPr/>
        </p:nvSpPr>
        <p:spPr>
          <a:xfrm>
            <a:off x="6769379" y="624114"/>
            <a:ext cx="5272202" cy="2220686"/>
          </a:xfrm>
          <a:prstGeom prst="wedgeEllipseCallout">
            <a:avLst>
              <a:gd name="adj1" fmla="val -22109"/>
              <a:gd name="adj2" fmla="val 10941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Liên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tiến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nhặt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mẩu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giấy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bỏ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sọt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rác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nói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Mẩu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giấy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bảo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: "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bỏ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tôi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sọt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Times New Roman" pitchFamily="18" charset="0"/>
              </a:rPr>
              <a:t>rác</a:t>
            </a:r>
            <a:r>
              <a:rPr lang="vi-VN" sz="2400" dirty="0">
                <a:solidFill>
                  <a:schemeClr val="tx1"/>
                </a:solidFill>
                <a:cs typeface="Times New Roman" pitchFamily="18" charset="0"/>
              </a:rPr>
              <a:t>!”.</a:t>
            </a:r>
            <a:endParaRPr lang="en-US" sz="2400" dirty="0"/>
          </a:p>
        </p:txBody>
      </p:sp>
      <p:sp>
        <p:nvSpPr>
          <p:cNvPr id="4" name="Oval Callout 3"/>
          <p:cNvSpPr/>
          <p:nvPr/>
        </p:nvSpPr>
        <p:spPr>
          <a:xfrm>
            <a:off x="1" y="624114"/>
            <a:ext cx="3515096" cy="3556000"/>
          </a:xfrm>
          <a:prstGeom prst="wedgeEllipseCallout">
            <a:avLst>
              <a:gd name="adj1" fmla="val 86859"/>
              <a:gd name="adj2" fmla="val 296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200" dirty="0" err="1">
                <a:solidFill>
                  <a:schemeClr val="bg1"/>
                </a:solidFill>
                <a:cs typeface="Times New Roman" pitchFamily="18" charset="0"/>
              </a:rPr>
              <a:t>Cả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Times New Roman" pitchFamily="18" charset="0"/>
              </a:rPr>
              <a:t>lớp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Times New Roman" pitchFamily="18" charset="0"/>
              </a:rPr>
              <a:t>cười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Times New Roman" pitchFamily="18" charset="0"/>
              </a:rPr>
              <a:t>rộ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Times New Roman" pitchFamily="18" charset="0"/>
              </a:rPr>
              <a:t>lên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Times New Roman" pitchFamily="18" charset="0"/>
              </a:rPr>
              <a:t>thích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Times New Roman" pitchFamily="18" charset="0"/>
              </a:rPr>
              <a:t>thú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. </a:t>
            </a:r>
            <a:r>
              <a:rPr lang="en-US" sz="3200" dirty="0" err="1">
                <a:solidFill>
                  <a:schemeClr val="bg1"/>
                </a:solidFill>
                <a:cs typeface="Times New Roman" pitchFamily="18" charset="0"/>
              </a:rPr>
              <a:t>Buổi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Times New Roman" pitchFamily="18" charset="0"/>
              </a:rPr>
              <a:t>học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Times New Roman" pitchFamily="18" charset="0"/>
              </a:rPr>
              <a:t>hôm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Times New Roman" pitchFamily="18" charset="0"/>
              </a:rPr>
              <a:t>ấy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Times New Roman" pitchFamily="18" charset="0"/>
              </a:rPr>
              <a:t>vui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cs typeface="Times New Roman" pitchFamily="18" charset="0"/>
              </a:rPr>
              <a:t>quá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836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67" y="1225113"/>
            <a:ext cx="10847672" cy="2835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67" y="3935948"/>
            <a:ext cx="10847672" cy="267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54482" y="601917"/>
            <a:ext cx="10515600" cy="62319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Kể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chuyện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theo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nhóm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mỗi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bạn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có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thể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kể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1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hoặc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 2 </a:t>
            </a:r>
            <a:r>
              <a:rPr lang="en-US" sz="2800" dirty="0" err="1">
                <a:solidFill>
                  <a:srgbClr val="FF0000"/>
                </a:solidFill>
                <a:cs typeface="Times New Roman" pitchFamily="18" charset="0"/>
              </a:rPr>
              <a:t>đoạn</a:t>
            </a:r>
            <a:r>
              <a:rPr lang="en-US" sz="2800" dirty="0">
                <a:solidFill>
                  <a:srgbClr val="FF0000"/>
                </a:solidFill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2681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US" b="1" dirty="0">
                <a:cs typeface="Times New Roman" pitchFamily="18" charset="0"/>
              </a:rPr>
              <a:t>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30045" y="1670848"/>
            <a:ext cx="8485555" cy="4448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285314" y="605347"/>
            <a:ext cx="4790098" cy="8451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KỂ THEO NHÓM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6" name="Horizontal Scroll 2">
            <a:extLst>
              <a:ext uri="{FF2B5EF4-FFF2-40B4-BE49-F238E27FC236}">
                <a16:creationId xmlns:a16="http://schemas.microsoft.com/office/drawing/2014/main" id="{A5E1388E-2CD6-4023-8771-F337536DECEB}"/>
              </a:ext>
            </a:extLst>
          </p:cNvPr>
          <p:cNvSpPr/>
          <p:nvPr/>
        </p:nvSpPr>
        <p:spPr>
          <a:xfrm>
            <a:off x="3463637" y="533576"/>
            <a:ext cx="4405746" cy="1065501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KỂ TRƯỚC LỚP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18694E-546C-4A24-A132-DAB41F64F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768935" y="1522245"/>
            <a:ext cx="5822855" cy="530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16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197"/>
          <p:cNvSpPr txBox="1"/>
          <p:nvPr/>
        </p:nvSpPr>
        <p:spPr>
          <a:xfrm>
            <a:off x="344791" y="686799"/>
            <a:ext cx="11422743" cy="117499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6349" tIns="33174" rIns="66349" bIns="33174">
            <a:spAutoFit/>
          </a:bodyPr>
          <a:lstStyle/>
          <a:p>
            <a:pPr algn="ctr" defTabSz="815975">
              <a:spcBef>
                <a:spcPct val="50000"/>
              </a:spcBef>
              <a:defRPr/>
            </a:pPr>
            <a:r>
              <a:rPr lang="en-US" altLang="zh-CN" sz="3600" dirty="0">
                <a:solidFill>
                  <a:srgbClr val="FF0000"/>
                </a:solidFill>
                <a:cs typeface="Arial-Rounded" panose="020B0500000000000000" charset="0"/>
              </a:rPr>
              <a:t>2.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Nếu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có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bạn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vứt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một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mẩu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giấy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vụn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ra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lớp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,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em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sẽ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nói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gì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với</a:t>
            </a:r>
            <a:r>
              <a:rPr lang="en-US" altLang="zh-CN" sz="3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altLang="zh-CN" sz="3600" dirty="0" err="1">
                <a:solidFill>
                  <a:srgbClr val="FF0000"/>
                </a:solidFill>
                <a:cs typeface="Times New Roman" pitchFamily="18" charset="0"/>
              </a:rPr>
              <a:t>bạn</a:t>
            </a:r>
            <a:r>
              <a:rPr lang="en-US" altLang="zh-CN" sz="3600" dirty="0">
                <a:solidFill>
                  <a:srgbClr val="FF0000"/>
                </a:solidFill>
                <a:cs typeface="Arial-Rounded" panose="020B0500000000000000" charset="0"/>
              </a:rPr>
              <a:t>?</a:t>
            </a:r>
          </a:p>
        </p:txBody>
      </p:sp>
      <p:pic>
        <p:nvPicPr>
          <p:cNvPr id="3" name="Picture 6" descr="Kỹ năng sống mầm non phần 5 bỏ rác Đúng nơi quy Định giáo dục mầm non –  Artof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91" y="2215948"/>
            <a:ext cx="11326380" cy="431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76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Man Toss Banana Peel Just Ate Earlier Walk Away Stock Vector Image by  ©hermandesign2015@gmail.com #24806933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vi-VN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913" y="1932668"/>
            <a:ext cx="4034971" cy="4925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685" y="2167165"/>
            <a:ext cx="3599542" cy="4690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Callout 3"/>
          <p:cNvSpPr/>
          <p:nvPr/>
        </p:nvSpPr>
        <p:spPr>
          <a:xfrm>
            <a:off x="155575" y="740229"/>
            <a:ext cx="3647168" cy="3077028"/>
          </a:xfrm>
          <a:prstGeom prst="wedgeEllipseCallout">
            <a:avLst>
              <a:gd name="adj1" fmla="val 58280"/>
              <a:gd name="adj2" fmla="val 3089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Bạn ơi, bạn không nên vứt rác ra lớp. Bạn hãy nhặt rác đi</a:t>
            </a:r>
            <a:r>
              <a:rPr lang="en-US"/>
              <a:t>.</a:t>
            </a:r>
            <a:endParaRPr lang="vi-VN"/>
          </a:p>
        </p:txBody>
      </p:sp>
      <p:sp>
        <p:nvSpPr>
          <p:cNvPr id="5" name="Oval Callout 4"/>
          <p:cNvSpPr/>
          <p:nvPr/>
        </p:nvSpPr>
        <p:spPr>
          <a:xfrm>
            <a:off x="9027886" y="1132114"/>
            <a:ext cx="2757714" cy="1915886"/>
          </a:xfrm>
          <a:prstGeom prst="wedgeEllipseCallout">
            <a:avLst>
              <a:gd name="adj1" fmla="val -76012"/>
              <a:gd name="adj2" fmla="val 5578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Ôi! Mình xin lỗi.</a:t>
            </a:r>
            <a:endParaRPr lang="vi-VN" sz="3200"/>
          </a:p>
        </p:txBody>
      </p:sp>
    </p:spTree>
    <p:extLst>
      <p:ext uri="{BB962C8B-B14F-4D97-AF65-F5344CB8AC3E}">
        <p14:creationId xmlns:p14="http://schemas.microsoft.com/office/powerpoint/2010/main" val="61100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94" y="1680864"/>
            <a:ext cx="10961564" cy="494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3756" y="649755"/>
            <a:ext cx="113251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3. </a:t>
            </a:r>
            <a:r>
              <a:rPr lang="en-US" sz="2800" dirty="0" err="1"/>
              <a:t>Nếu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nhỏ</a:t>
            </a:r>
            <a:r>
              <a:rPr lang="en-US" sz="2800" dirty="0"/>
              <a:t> </a:t>
            </a:r>
            <a:r>
              <a:rPr lang="en-US" sz="2800" dirty="0" err="1"/>
              <a:t>trong</a:t>
            </a:r>
            <a:r>
              <a:rPr lang="en-US" sz="2800" dirty="0"/>
              <a:t> </a:t>
            </a:r>
            <a:r>
              <a:rPr lang="en-US" sz="2800" dirty="0" err="1"/>
              <a:t>tranh</a:t>
            </a:r>
            <a:r>
              <a:rPr lang="en-US" sz="2800" dirty="0"/>
              <a:t>,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sẽ</a:t>
            </a:r>
            <a:r>
              <a:rPr lang="en-US" sz="2800" dirty="0"/>
              <a:t> </a:t>
            </a:r>
            <a:r>
              <a:rPr lang="en-US" sz="2800" dirty="0" err="1"/>
              <a:t>đáp</a:t>
            </a:r>
            <a:r>
              <a:rPr lang="en-US" sz="2800" dirty="0"/>
              <a:t> </a:t>
            </a:r>
            <a:r>
              <a:rPr lang="en-US" sz="2800" dirty="0" err="1"/>
              <a:t>lại</a:t>
            </a:r>
            <a:r>
              <a:rPr lang="en-US" sz="2800" dirty="0"/>
              <a:t> </a:t>
            </a:r>
            <a:r>
              <a:rPr lang="en-US" sz="2800" dirty="0" err="1"/>
              <a:t>lời</a:t>
            </a:r>
            <a:r>
              <a:rPr lang="en-US" sz="2800" dirty="0"/>
              <a:t> </a:t>
            </a:r>
            <a:r>
              <a:rPr lang="en-US" sz="2800" dirty="0" err="1"/>
              <a:t>yêu</a:t>
            </a:r>
            <a:r>
              <a:rPr lang="en-US" sz="2800" dirty="0"/>
              <a:t> </a:t>
            </a:r>
            <a:r>
              <a:rPr lang="en-US" sz="2800" dirty="0" err="1"/>
              <a:t>cầu</a:t>
            </a:r>
            <a:r>
              <a:rPr lang="en-US" sz="2800" dirty="0"/>
              <a:t>, </a:t>
            </a:r>
            <a:r>
              <a:rPr lang="en-US" sz="2800" dirty="0" err="1"/>
              <a:t>đề</a:t>
            </a:r>
            <a:r>
              <a:rPr lang="en-US" sz="2800" dirty="0"/>
              <a:t> </a:t>
            </a:r>
            <a:r>
              <a:rPr lang="en-US" sz="2800" dirty="0" err="1"/>
              <a:t>nghị</a:t>
            </a:r>
            <a:r>
              <a:rPr lang="en-US" sz="2800" dirty="0"/>
              <a:t> </a:t>
            </a:r>
            <a:r>
              <a:rPr lang="en-US" sz="2800" dirty="0" err="1"/>
              <a:t>như</a:t>
            </a:r>
            <a:r>
              <a:rPr lang="en-US" sz="2800" dirty="0"/>
              <a:t> </a:t>
            </a:r>
            <a:r>
              <a:rPr lang="en-US" sz="2800" dirty="0" err="1"/>
              <a:t>thế</a:t>
            </a:r>
            <a:r>
              <a:rPr lang="en-US" sz="2800" dirty="0"/>
              <a:t> </a:t>
            </a:r>
            <a:r>
              <a:rPr lang="en-US" sz="2800" dirty="0" err="1"/>
              <a:t>nào</a:t>
            </a:r>
            <a:r>
              <a:rPr lang="en-US" sz="2800" dirty="0"/>
              <a:t>?</a:t>
            </a:r>
          </a:p>
        </p:txBody>
      </p:sp>
      <p:sp>
        <p:nvSpPr>
          <p:cNvPr id="4" name="Rectangle 3"/>
          <p:cNvSpPr/>
          <p:nvPr/>
        </p:nvSpPr>
        <p:spPr>
          <a:xfrm rot="20431508">
            <a:off x="5110719" y="3987779"/>
            <a:ext cx="2023209" cy="962526"/>
          </a:xfrm>
          <a:prstGeom prst="rect">
            <a:avLst/>
          </a:prstGeom>
          <a:solidFill>
            <a:srgbClr val="FEFEFE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" name="Rectangle 4"/>
          <p:cNvSpPr/>
          <p:nvPr/>
        </p:nvSpPr>
        <p:spPr>
          <a:xfrm rot="20431508">
            <a:off x="3932292" y="1807858"/>
            <a:ext cx="2023209" cy="962526"/>
          </a:xfrm>
          <a:prstGeom prst="rect">
            <a:avLst/>
          </a:prstGeom>
          <a:solidFill>
            <a:srgbClr val="FEFEFE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47625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71" y="609600"/>
            <a:ext cx="11567885" cy="573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8128000" y="1770744"/>
            <a:ext cx="3715657" cy="1422400"/>
          </a:xfrm>
          <a:prstGeom prst="wedgeRoundRectCallout">
            <a:avLst>
              <a:gd name="adj1" fmla="val -54344"/>
              <a:gd name="adj2" fmla="val 105167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3200" dirty="0" err="1">
                <a:solidFill>
                  <a:prstClr val="black"/>
                </a:solidFill>
              </a:rPr>
              <a:t>Vâng</a:t>
            </a:r>
            <a:r>
              <a:rPr lang="en-US" sz="3200" dirty="0">
                <a:solidFill>
                  <a:prstClr val="black"/>
                </a:solidFill>
              </a:rPr>
              <a:t> ạ! </a:t>
            </a:r>
            <a:r>
              <a:rPr lang="en-US" sz="3200" dirty="0" err="1">
                <a:solidFill>
                  <a:prstClr val="black"/>
                </a:solidFill>
              </a:rPr>
              <a:t>Em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cảm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ơn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thầy</a:t>
            </a:r>
            <a:r>
              <a:rPr lang="en-US" sz="3200" dirty="0">
                <a:solidFill>
                  <a:prstClr val="black"/>
                </a:solidFill>
              </a:rPr>
              <a:t> ạ</a:t>
            </a:r>
            <a:r>
              <a:rPr lang="vi-VN" sz="3200" dirty="0">
                <a:solidFill>
                  <a:prstClr val="black"/>
                </a:solidFill>
              </a:rPr>
              <a:t>!</a:t>
            </a:r>
          </a:p>
        </p:txBody>
      </p:sp>
      <p:sp>
        <p:nvSpPr>
          <p:cNvPr id="4" name="Rectangle 3"/>
          <p:cNvSpPr/>
          <p:nvPr/>
        </p:nvSpPr>
        <p:spPr>
          <a:xfrm rot="21013416">
            <a:off x="7475525" y="898785"/>
            <a:ext cx="3461551" cy="648217"/>
          </a:xfrm>
          <a:prstGeom prst="rect">
            <a:avLst/>
          </a:prstGeom>
          <a:solidFill>
            <a:srgbClr val="FEFEFE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Rectangle 5"/>
          <p:cNvSpPr/>
          <p:nvPr/>
        </p:nvSpPr>
        <p:spPr>
          <a:xfrm rot="21013416">
            <a:off x="9339875" y="3525221"/>
            <a:ext cx="2566047" cy="513927"/>
          </a:xfrm>
          <a:prstGeom prst="rect">
            <a:avLst/>
          </a:prstGeom>
          <a:solidFill>
            <a:srgbClr val="FEFEFE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Rectangle 6"/>
          <p:cNvSpPr/>
          <p:nvPr/>
        </p:nvSpPr>
        <p:spPr>
          <a:xfrm>
            <a:off x="8445431" y="626100"/>
            <a:ext cx="3461551" cy="648217"/>
          </a:xfrm>
          <a:prstGeom prst="rect">
            <a:avLst/>
          </a:prstGeom>
          <a:solidFill>
            <a:srgbClr val="FEFEFE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6992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57" y="711199"/>
            <a:ext cx="11451772" cy="552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1306285" y="1277257"/>
            <a:ext cx="5849258" cy="1161143"/>
          </a:xfrm>
          <a:prstGeom prst="wedgeRoundRectCallout">
            <a:avLst>
              <a:gd name="adj1" fmla="val -24303"/>
              <a:gd name="adj2" fmla="val 8535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Cậu dùng bút của tớ đi!</a:t>
            </a:r>
            <a:endParaRPr lang="vi-VN" sz="3200"/>
          </a:p>
        </p:txBody>
      </p:sp>
      <p:sp>
        <p:nvSpPr>
          <p:cNvPr id="4" name="Rounded Rectangular Callout 3"/>
          <p:cNvSpPr/>
          <p:nvPr/>
        </p:nvSpPr>
        <p:spPr>
          <a:xfrm>
            <a:off x="8737600" y="1277257"/>
            <a:ext cx="3026228" cy="1545772"/>
          </a:xfrm>
          <a:prstGeom prst="wedgeRoundRectCallout">
            <a:avLst>
              <a:gd name="adj1" fmla="val -24303"/>
              <a:gd name="adj2" fmla="val 8535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/>
              <a:t>Cảm ơn cậu nhé!</a:t>
            </a:r>
            <a:endParaRPr lang="vi-VN" sz="3200"/>
          </a:p>
        </p:txBody>
      </p:sp>
    </p:spTree>
    <p:extLst>
      <p:ext uri="{BB962C8B-B14F-4D97-AF65-F5344CB8AC3E}">
        <p14:creationId xmlns:p14="http://schemas.microsoft.com/office/powerpoint/2010/main" val="2632256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31654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1234</TotalTime>
  <Words>403</Words>
  <Application>Microsoft Office PowerPoint</Application>
  <PresentationFormat>Widescreen</PresentationFormat>
  <Paragraphs>39</Paragraphs>
  <Slides>17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等线</vt:lpstr>
      <vt:lpstr>Arial</vt:lpstr>
      <vt:lpstr>Arial-Rounded</vt:lpstr>
      <vt:lpstr>Calibri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191</cp:revision>
  <dcterms:created xsi:type="dcterms:W3CDTF">2021-06-07T06:59:14Z</dcterms:created>
  <dcterms:modified xsi:type="dcterms:W3CDTF">2022-08-24T09:48:03Z</dcterms:modified>
</cp:coreProperties>
</file>