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2"/>
  </p:notesMasterIdLst>
  <p:sldIdLst>
    <p:sldId id="361" r:id="rId2"/>
    <p:sldId id="271" r:id="rId3"/>
    <p:sldId id="364" r:id="rId4"/>
    <p:sldId id="297" r:id="rId5"/>
    <p:sldId id="308" r:id="rId6"/>
    <p:sldId id="347" r:id="rId7"/>
    <p:sldId id="352" r:id="rId8"/>
    <p:sldId id="366" r:id="rId9"/>
    <p:sldId id="367" r:id="rId10"/>
    <p:sldId id="368" r:id="rId11"/>
    <p:sldId id="259" r:id="rId12"/>
    <p:sldId id="348" r:id="rId13"/>
    <p:sldId id="351" r:id="rId14"/>
    <p:sldId id="349" r:id="rId15"/>
    <p:sldId id="350" r:id="rId16"/>
    <p:sldId id="360" r:id="rId17"/>
    <p:sldId id="371" r:id="rId18"/>
    <p:sldId id="374" r:id="rId19"/>
    <p:sldId id="270" r:id="rId20"/>
    <p:sldId id="260" r:id="rId21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9" roundtripDataSignature="AMtx7mh/KKTVtQCFDOpfGCmw0Qqff8RiQ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UTM Avo" panose="02040603050506020204" pitchFamily="18" charset="0"/>
        <a:ea typeface="UTM Avo" panose="02040603050506020204" pitchFamily="18" charset="0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>
                <a:latin typeface="UTM Avo" panose="02040603050506020204" pitchFamily="18" charset="0"/>
              </a:rPr>
              <a:t>1</a:t>
            </a:fld>
            <a:endParaRPr lang="zh-CN" altLang="en-US">
              <a:latin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59897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preserve="1" userDrawn="1">
  <p:cSld name="1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121" y="41285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pPr/>
              <a:t>3/30/2022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>
                <a:latin typeface="UTM Avo" panose="02040603050506020204" pitchFamily="18" charset="0"/>
              </a:defRPr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405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preserve="1" userDrawn="1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pPr/>
              <a:t>3/30/2022</a:t>
            </a:fld>
            <a:endParaRPr lang="en-US"/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>
                <a:latin typeface="UTM Avo" panose="02040603050506020204" pitchFamily="18" charset="0"/>
              </a:defRPr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572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preserve="1" userDrawn="1">
  <p:cSld name="3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 userDrawn="1"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pPr/>
              <a:t>3/30/2022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>
                <a:latin typeface="UTM Avo" panose="02040603050506020204" pitchFamily="18" charset="0"/>
              </a:defRPr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491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>
                <a:latin typeface="UTM Avo" panose="02040603050506020204" pitchFamily="18" charset="0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latin typeface="UTM Avo" panose="02040603050506020204" pitchFamily="18" charset="0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UTM Avo" panose="02040603050506020204" pitchFamily="18" charset="0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UTM Avo" panose="02040603050506020204" pitchFamily="18" charset="0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UTM Avo" panose="02040603050506020204" pitchFamily="18" charset="0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pPr/>
              <a:t>3/30/2022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UTM Avo" panose="02040603050506020204" pitchFamily="18" charset="0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>
                <a:latin typeface="UTM Avo" panose="02040603050506020204" pitchFamily="18" charset="0"/>
              </a:defRPr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UTM Avo" panose="02040603050506020204" pitchFamily="18" charset="0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AD1DDED-7DF5-4CD6-A1A3-FC0C2ECC92B2}"/>
              </a:ext>
            </a:extLst>
          </p:cNvPr>
          <p:cNvSpPr/>
          <p:nvPr userDrawn="1"/>
        </p:nvSpPr>
        <p:spPr>
          <a:xfrm>
            <a:off x="11050607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134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UTM Avo" panose="02040603050506020204" pitchFamily="18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UTM Avo" panose="02040603050506020204" pitchFamily="18" charset="0"/>
              </a:defRPr>
            </a:lvl1pPr>
            <a:lvl2pPr>
              <a:defRPr>
                <a:latin typeface="UTM Avo" panose="02040603050506020204" pitchFamily="18" charset="0"/>
              </a:defRPr>
            </a:lvl2pPr>
            <a:lvl3pPr>
              <a:defRPr>
                <a:latin typeface="UTM Avo" panose="02040603050506020204" pitchFamily="18" charset="0"/>
              </a:defRPr>
            </a:lvl3pPr>
            <a:lvl4pPr>
              <a:defRPr>
                <a:latin typeface="UTM Avo" panose="02040603050506020204" pitchFamily="18" charset="0"/>
              </a:defRPr>
            </a:lvl4pPr>
            <a:lvl5pPr>
              <a:defRPr>
                <a:latin typeface="UTM Avo" panose="02040603050506020204" pitchFamily="18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7561B3B-9BA6-4C4D-8B30-45AEED0A188D}" type="datetimeFigureOut">
              <a:rPr lang="en-US" smtClean="0"/>
              <a:pPr/>
              <a:t>3/30/2022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ADA5AD-FBF5-4393-A73C-EEA18769A2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455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429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UTM Avo" panose="02040603050506020204" pitchFamily="18" charset="0"/>
                <a:ea typeface="UTM Avo" panose="02040603050506020204" pitchFamily="18" charset="0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/>
          </a:p>
        </p:txBody>
      </p:sp>
      <p:sp>
        <p:nvSpPr>
          <p:cNvPr id="9" name="Google Shape;9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UTM Avo" panose="02040603050506020204" pitchFamily="18" charset="0"/>
                <a:ea typeface="UTM Avo" panose="02040603050506020204" pitchFamily="18" charset="0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/>
          </a:p>
        </p:txBody>
      </p:sp>
      <p:sp>
        <p:nvSpPr>
          <p:cNvPr id="10" name="Google Shape;10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UTM Avo" panose="02040603050506020204" pitchFamily="18" charset="0"/>
                <a:ea typeface="UTM Avo" panose="02040603050506020204" pitchFamily="18" charset="0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649" r:id="rId4"/>
    <p:sldLayoutId id="2147483652" r:id="rId5"/>
    <p:sldLayoutId id="2147483705" r:id="rId6"/>
    <p:sldLayoutId id="2147483706" r:id="rId7"/>
    <p:sldLayoutId id="2147483707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UTM Avo" panose="02040603050506020204" pitchFamily="18" charset="0"/>
          <a:ea typeface="UTM Avo" panose="02040603050506020204" pitchFamily="18" charset="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UTM Avo" panose="02040603050506020204" pitchFamily="18" charset="0"/>
          <a:ea typeface="UTM Avo" panose="02040603050506020204" pitchFamily="18" charset="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2000197" y="1648606"/>
            <a:ext cx="8191666" cy="2337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6</a:t>
            </a:r>
            <a:endParaRPr lang="en-US" sz="5200" b="1" dirty="0">
              <a:solidFill>
                <a:srgbClr val="002060"/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  <a:p>
            <a:pPr algn="ctr" defTabSz="914377">
              <a:lnSpc>
                <a:spcPct val="150000"/>
              </a:lnSpc>
              <a:defRPr/>
            </a:pPr>
            <a:r>
              <a:rPr lang="en-US" sz="5200" b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Tập viết: Sau bài 28, 29</a:t>
            </a:r>
            <a:endParaRPr lang="en-US" sz="5200" b="1" dirty="0">
              <a:solidFill>
                <a:srgbClr val="FF0000"/>
              </a:solidFill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9467278" y="99936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1039823" y="684711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1</a:t>
            </a: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0B96C8BB-35F1-4C73-B2C7-154D6E464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7082" y="1023358"/>
            <a:ext cx="9338733" cy="48112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11CBC0-3862-4BBA-A420-84044FD29FCC}"/>
              </a:ext>
            </a:extLst>
          </p:cNvPr>
          <p:cNvSpPr txBox="1"/>
          <p:nvPr/>
        </p:nvSpPr>
        <p:spPr>
          <a:xfrm>
            <a:off x="5149093" y="2662181"/>
            <a:ext cx="38443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ClrTx/>
              <a:buFontTx/>
              <a:buNone/>
              <a:defRPr/>
            </a:pPr>
            <a:r>
              <a:rPr lang="en-US" sz="5400" b="1" kern="1200" dirty="0" err="1">
                <a:solidFill>
                  <a:srgbClr val="FF0000"/>
                </a:solidFill>
                <a:latin typeface="UTM Avo"/>
                <a:ea typeface="+mn-ea"/>
              </a:rPr>
              <a:t>Khởi</a:t>
            </a:r>
            <a:r>
              <a:rPr lang="en-US" sz="5400" b="1" kern="1200" dirty="0">
                <a:solidFill>
                  <a:srgbClr val="FF0000"/>
                </a:solidFill>
                <a:latin typeface="UTM Avo"/>
                <a:ea typeface="+mn-ea"/>
              </a:rPr>
              <a:t> </a:t>
            </a:r>
            <a:r>
              <a:rPr lang="en-US" sz="5400" b="1" kern="1200" dirty="0" err="1">
                <a:solidFill>
                  <a:srgbClr val="FF0000"/>
                </a:solidFill>
                <a:latin typeface="UTM Avo"/>
                <a:ea typeface="+mn-ea"/>
              </a:rPr>
              <a:t>động</a:t>
            </a:r>
            <a:endParaRPr lang="en-US" sz="5400" b="1" kern="1200" dirty="0">
              <a:solidFill>
                <a:srgbClr val="FF0000"/>
              </a:solidFill>
              <a:latin typeface="UTM Avo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21114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yt1s.com - Nhạc thiếu nhi vui nhộn cho bé Tập thể dục buổi sáng">
            <a:hlinkClick r:id="" action="ppaction://media"/>
            <a:extLst>
              <a:ext uri="{FF2B5EF4-FFF2-40B4-BE49-F238E27FC236}">
                <a16:creationId xmlns:a16="http://schemas.microsoft.com/office/drawing/2014/main" id="{1F213459-B20B-4246-A826-B5BAD0CDFE2B}"/>
              </a:ext>
            </a:extLst>
          </p:cNvPr>
          <p:cNvPicPr>
            <a:picLocks noGrp="1" noChangeAspect="1"/>
          </p:cNvPicPr>
          <p:nvPr>
            <p:ph idx="4294967295"/>
            <a:videoFile r:link="rId1"/>
            <p:extLst>
              <p:ext uri="{DAA4B4D4-6D71-4841-9C94-3DE7FCFB9230}">
                <p14:media xmlns:p14="http://schemas.microsoft.com/office/powerpoint/2010/main" r:embed="rId2">
                  <p14:trim st="738" end="455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35006"/>
            <a:ext cx="12192000" cy="6422994"/>
          </a:xfrm>
        </p:spPr>
      </p:pic>
    </p:spTree>
    <p:extLst>
      <p:ext uri="{BB962C8B-B14F-4D97-AF65-F5344CB8AC3E}">
        <p14:creationId xmlns:p14="http://schemas.microsoft.com/office/powerpoint/2010/main" val="238741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8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68"/>
            <a:ext cx="12192000" cy="68512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13560" y="1643439"/>
            <a:ext cx="954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Thứ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    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ngày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    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tháng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    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năm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 2021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37552" y="2325384"/>
            <a:ext cx="954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Tập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viết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18179" y="2995177"/>
            <a:ext cx="10896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Tiết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 </a:t>
            </a:r>
            <a:r>
              <a:rPr lang="en-US" sz="3600" b="1" kern="1200" noProof="0" dirty="0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12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: t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,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th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, tr, </a:t>
            </a:r>
            <a:r>
              <a:rPr kumimoji="0" lang="en-US" sz="3600" b="1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ch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6D6058-F1B2-47BD-8D20-FF059622AE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331" y="230188"/>
            <a:ext cx="1129737" cy="4882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1279816-1028-4FFB-B093-6B3FA2EE1C14}"/>
              </a:ext>
            </a:extLst>
          </p:cNvPr>
          <p:cNvSpPr txBox="1"/>
          <p:nvPr/>
        </p:nvSpPr>
        <p:spPr>
          <a:xfrm>
            <a:off x="504440" y="3686137"/>
            <a:ext cx="10896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kern="1200" dirty="0" err="1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tổ</a:t>
            </a:r>
            <a:r>
              <a:rPr lang="en-US" sz="3600" b="1" kern="1200" dirty="0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, </a:t>
            </a:r>
            <a:r>
              <a:rPr lang="en-US" sz="3600" b="1" kern="1200" dirty="0" err="1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thỏ</a:t>
            </a:r>
            <a:r>
              <a:rPr lang="en-US" sz="3600" b="1" kern="1200" dirty="0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, </a:t>
            </a:r>
            <a:r>
              <a:rPr lang="en-US" sz="3600" b="1" kern="1200" dirty="0" err="1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tre</a:t>
            </a:r>
            <a:r>
              <a:rPr lang="en-US" sz="3600" b="1" kern="1200" dirty="0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, </a:t>
            </a:r>
            <a:r>
              <a:rPr lang="en-US" sz="3600" b="1" kern="1200" dirty="0" err="1">
                <a:solidFill>
                  <a:srgbClr val="FFC000"/>
                </a:solidFill>
                <a:latin typeface="HP001 4 hàng" panose="020B0603050302020204" pitchFamily="34" charset="0"/>
                <a:ea typeface="+mn-ea"/>
                <a:cs typeface="+mn-cs"/>
              </a:rPr>
              <a:t>chó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925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4">
            <a:extLst>
              <a:ext uri="{FF2B5EF4-FFF2-40B4-BE49-F238E27FC236}">
                <a16:creationId xmlns:a16="http://schemas.microsoft.com/office/drawing/2014/main" id="{DE724406-B20D-4227-97A3-AC15772105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006" y="103492"/>
            <a:ext cx="7494309" cy="61608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8A64BC-4ED4-470C-8FF6-632840BE326A}"/>
              </a:ext>
            </a:extLst>
          </p:cNvPr>
          <p:cNvSpPr txBox="1"/>
          <p:nvPr/>
        </p:nvSpPr>
        <p:spPr>
          <a:xfrm>
            <a:off x="4242092" y="3104003"/>
            <a:ext cx="43011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t>Khám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t>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t>phá</a:t>
            </a: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2984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D809390-9392-4096-B07B-A18C0192FA0F}"/>
              </a:ext>
            </a:extLst>
          </p:cNvPr>
          <p:cNvSpPr/>
          <p:nvPr/>
        </p:nvSpPr>
        <p:spPr>
          <a:xfrm>
            <a:off x="4275667" y="110067"/>
            <a:ext cx="3674533" cy="838200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UTM Avo" panose="02040603050506020204" pitchFamily="18" charset="0"/>
              </a:rPr>
              <a:t>Đọc</a:t>
            </a:r>
            <a:endParaRPr lang="en-US" sz="4400" dirty="0">
              <a:solidFill>
                <a:srgbClr val="002060"/>
              </a:solidFill>
              <a:latin typeface="UTM Avo" panose="0204060305050602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2F48C4-B9C7-4213-A05F-6FDB3F8D4A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07" t="36381" r="27616" b="35732"/>
          <a:stretch/>
        </p:blipFill>
        <p:spPr>
          <a:xfrm>
            <a:off x="1249680" y="1305017"/>
            <a:ext cx="9933683" cy="24475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5F5511-FB81-4BB3-85CF-EE100B9EA9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6" t="37386" r="25706" b="34817"/>
          <a:stretch/>
        </p:blipFill>
        <p:spPr>
          <a:xfrm>
            <a:off x="1249680" y="3752602"/>
            <a:ext cx="9479280" cy="234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46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B9EBA72-0BA2-4A80-B15D-A5744F3AD3FB}"/>
              </a:ext>
            </a:extLst>
          </p:cNvPr>
          <p:cNvSpPr txBox="1"/>
          <p:nvPr/>
        </p:nvSpPr>
        <p:spPr>
          <a:xfrm>
            <a:off x="3470106" y="640635"/>
            <a:ext cx="5502163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ClrTx/>
              <a:buFontTx/>
              <a:buNone/>
            </a:pPr>
            <a:r>
              <a:rPr lang="en-US" sz="5400" kern="1200" dirty="0">
                <a:solidFill>
                  <a:prstClr val="black"/>
                </a:solidFill>
                <a:latin typeface="UTM Avo" panose="02040603050506020204" pitchFamily="18" charset="0"/>
                <a:ea typeface="+mn-ea"/>
              </a:rPr>
              <a:t>QUAN SÁT MẪU</a:t>
            </a:r>
            <a:endParaRPr lang="vi-VN" sz="5400" kern="1200" dirty="0">
              <a:solidFill>
                <a:prstClr val="black"/>
              </a:solidFill>
              <a:latin typeface="Arial" panose="020B0604020202020204" pitchFamily="34" charset="0"/>
              <a:ea typeface="+mn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71F136-1E91-4963-946A-EE97BBAC8A72}"/>
              </a:ext>
            </a:extLst>
          </p:cNvPr>
          <p:cNvSpPr txBox="1"/>
          <p:nvPr/>
        </p:nvSpPr>
        <p:spPr>
          <a:xfrm>
            <a:off x="1583073" y="4143516"/>
            <a:ext cx="9276231" cy="52321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/>
          <a:p>
            <a:pPr defTabSz="914286">
              <a:buClrTx/>
              <a:buFontTx/>
              <a:buNone/>
            </a:pPr>
            <a:r>
              <a:rPr lang="en-US" sz="2800" b="1" kern="1200" dirty="0">
                <a:solidFill>
                  <a:prstClr val="black"/>
                </a:solidFill>
                <a:latin typeface="UTM Avo" panose="02040603050506020204" pitchFamily="18" charset="0"/>
                <a:ea typeface="+mn-ea"/>
                <a:cs typeface="+mn-cs"/>
              </a:rPr>
              <a:t>  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Em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hãy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nêu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cách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viết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và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độ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cao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các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con </a:t>
            </a:r>
            <a:r>
              <a:rPr lang="en-US" sz="2800" b="1" kern="1200" dirty="0" err="1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chữ</a:t>
            </a:r>
            <a:r>
              <a:rPr lang="en-US" sz="2800" b="1" kern="1200" dirty="0">
                <a:solidFill>
                  <a:srgbClr val="0070C0"/>
                </a:solidFill>
                <a:latin typeface="UTM Avo" panose="02040603050506020204" pitchFamily="18" charset="0"/>
                <a:ea typeface="+mn-ea"/>
                <a:cs typeface="+mn-cs"/>
              </a:rPr>
              <a:t> 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A9F875-A75A-4BD6-B46F-5309C17ACD3B}"/>
              </a:ext>
            </a:extLst>
          </p:cNvPr>
          <p:cNvSpPr/>
          <p:nvPr/>
        </p:nvSpPr>
        <p:spPr>
          <a:xfrm>
            <a:off x="1896882" y="4895613"/>
            <a:ext cx="91267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Độ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cao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của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con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t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là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3 </a:t>
            </a:r>
            <a:r>
              <a:rPr lang="en-US" sz="2800" kern="1200" noProof="0" dirty="0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ô, </a:t>
            </a:r>
            <a:r>
              <a:rPr lang="en-US" sz="2800" kern="1200" noProof="0" dirty="0" err="1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được</a:t>
            </a:r>
            <a:r>
              <a:rPr lang="en-US" sz="2800" kern="1200" noProof="0" dirty="0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kern="1200" noProof="0" dirty="0" err="1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viết</a:t>
            </a:r>
            <a:r>
              <a:rPr lang="en-US" sz="2800" kern="1200" noProof="0" dirty="0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en-US" sz="2800" kern="1200" noProof="0" dirty="0" err="1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bằng</a:t>
            </a:r>
            <a:r>
              <a:rPr lang="en-US" sz="2800" kern="1200" noProof="0" dirty="0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 3 </a:t>
            </a:r>
            <a:r>
              <a:rPr lang="en-US" sz="2800" kern="1200" noProof="0" dirty="0" err="1">
                <a:solidFill>
                  <a:schemeClr val="tx1"/>
                </a:solidFill>
                <a:latin typeface="UTM Avo" panose="02040603050506020204" pitchFamily="18" charset="0"/>
                <a:ea typeface="+mn-ea"/>
                <a:cs typeface="+mn-cs"/>
              </a:rPr>
              <a:t>nét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9E2926-0944-4984-AF8C-92BFA2BC8A53}"/>
              </a:ext>
            </a:extLst>
          </p:cNvPr>
          <p:cNvSpPr/>
          <p:nvPr/>
        </p:nvSpPr>
        <p:spPr>
          <a:xfrm>
            <a:off x="1896882" y="5647712"/>
            <a:ext cx="81195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Độ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cao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của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con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ô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là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2 ô li,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rộng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1 ô li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rưỡi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DB6FA9-296F-4686-B5B5-22DDF11138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07" t="36058" r="55966" b="35731"/>
          <a:stretch/>
        </p:blipFill>
        <p:spPr>
          <a:xfrm>
            <a:off x="4280921" y="1615736"/>
            <a:ext cx="3630157" cy="2476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2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3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B9EBA72-0BA2-4A80-B15D-A5744F3AD3FB}"/>
              </a:ext>
            </a:extLst>
          </p:cNvPr>
          <p:cNvSpPr txBox="1"/>
          <p:nvPr/>
        </p:nvSpPr>
        <p:spPr>
          <a:xfrm>
            <a:off x="3540676" y="372562"/>
            <a:ext cx="5666483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QUAN SÁT MẪU</a:t>
            </a:r>
            <a:endParaRPr kumimoji="0" lang="vi-VN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71F136-1E91-4963-946A-EE97BBAC8A72}"/>
              </a:ext>
            </a:extLst>
          </p:cNvPr>
          <p:cNvSpPr txBox="1"/>
          <p:nvPr/>
        </p:nvSpPr>
        <p:spPr>
          <a:xfrm>
            <a:off x="1567127" y="4157240"/>
            <a:ext cx="9276231" cy="52321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/>
          <a:p>
            <a:pPr marL="0" marR="0" lvl="0" indent="0" algn="l" defTabSz="9142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  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hãy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nêu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cách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độ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cao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các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5888A0-D996-417F-927C-D491728C46B0}"/>
              </a:ext>
            </a:extLst>
          </p:cNvPr>
          <p:cNvSpPr/>
          <p:nvPr/>
        </p:nvSpPr>
        <p:spPr>
          <a:xfrm>
            <a:off x="1860188" y="4680458"/>
            <a:ext cx="74879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Con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th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được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ghép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bởi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t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và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h</a:t>
            </a:r>
            <a:endParaRPr kumimoji="0" lang="en-US" sz="28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/>
              <a:ea typeface="+mn-ea"/>
              <a:sym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DCE6DC-F7B8-4722-8273-4F3D857895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99" t="34383" r="27616" b="35731"/>
          <a:stretch/>
        </p:blipFill>
        <p:spPr>
          <a:xfrm>
            <a:off x="3779307" y="1295892"/>
            <a:ext cx="5666483" cy="26229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679E11D-E7B2-4DD9-8DEE-276E8B135E7E}"/>
              </a:ext>
            </a:extLst>
          </p:cNvPr>
          <p:cNvSpPr/>
          <p:nvPr/>
        </p:nvSpPr>
        <p:spPr>
          <a:xfrm>
            <a:off x="1860188" y="5230310"/>
            <a:ext cx="748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kern="1200" baseline="0">
                <a:solidFill>
                  <a:prstClr val="black"/>
                </a:solidFill>
                <a:latin typeface="UTM Avo"/>
                <a:ea typeface="+mn-ea"/>
              </a:rPr>
              <a:t>Con</a:t>
            </a:r>
            <a:r>
              <a:rPr lang="en-US" sz="2800" kern="1200">
                <a:solidFill>
                  <a:prstClr val="black"/>
                </a:solidFill>
                <a:latin typeface="UTM Avo"/>
                <a:ea typeface="+mn-ea"/>
              </a:rPr>
              <a:t> </a:t>
            </a:r>
            <a:r>
              <a:rPr lang="en-US" sz="2800" kern="1200" dirty="0" err="1">
                <a:solidFill>
                  <a:prstClr val="black"/>
                </a:solidFill>
                <a:latin typeface="UTM Avo"/>
                <a:ea typeface="+mn-ea"/>
              </a:rPr>
              <a:t>chữ</a:t>
            </a:r>
            <a:r>
              <a:rPr lang="en-US" sz="2800" kern="1200" dirty="0">
                <a:solidFill>
                  <a:prstClr val="black"/>
                </a:solidFill>
                <a:latin typeface="UTM Avo"/>
                <a:ea typeface="+mn-ea"/>
              </a:rPr>
              <a:t> o </a:t>
            </a:r>
            <a:r>
              <a:rPr lang="en-US" sz="2800" kern="1200" dirty="0" err="1">
                <a:solidFill>
                  <a:prstClr val="black"/>
                </a:solidFill>
                <a:latin typeface="UTM Avo"/>
                <a:ea typeface="+mn-ea"/>
              </a:rPr>
              <a:t>có</a:t>
            </a:r>
            <a:r>
              <a:rPr lang="en-US" sz="2800" kern="1200" dirty="0">
                <a:solidFill>
                  <a:prstClr val="black"/>
                </a:solidFill>
                <a:latin typeface="UTM Avo"/>
                <a:ea typeface="+mn-ea"/>
              </a:rPr>
              <a:t> </a:t>
            </a:r>
            <a:r>
              <a:rPr lang="en-US" sz="2800" kern="1200" dirty="0" err="1">
                <a:solidFill>
                  <a:prstClr val="black"/>
                </a:solidFill>
                <a:latin typeface="UTM Avo"/>
                <a:ea typeface="+mn-ea"/>
              </a:rPr>
              <a:t>độ</a:t>
            </a:r>
            <a:r>
              <a:rPr lang="en-US" sz="2800" kern="1200" dirty="0">
                <a:solidFill>
                  <a:prstClr val="black"/>
                </a:solidFill>
                <a:latin typeface="UTM Avo"/>
                <a:ea typeface="+mn-ea"/>
              </a:rPr>
              <a:t> </a:t>
            </a:r>
            <a:r>
              <a:rPr lang="en-US" sz="2800" kern="1200" dirty="0" err="1">
                <a:solidFill>
                  <a:prstClr val="black"/>
                </a:solidFill>
                <a:latin typeface="UTM Avo"/>
                <a:ea typeface="+mn-ea"/>
              </a:rPr>
              <a:t>cao</a:t>
            </a:r>
            <a:r>
              <a:rPr lang="en-US" sz="2800" kern="1200" dirty="0">
                <a:solidFill>
                  <a:prstClr val="black"/>
                </a:solidFill>
                <a:latin typeface="UTM Avo"/>
                <a:ea typeface="+mn-ea"/>
              </a:rPr>
              <a:t> 2 ô li, </a:t>
            </a:r>
            <a:r>
              <a:rPr lang="en-US" sz="2800" kern="1200" dirty="0" err="1">
                <a:solidFill>
                  <a:prstClr val="black"/>
                </a:solidFill>
                <a:latin typeface="UTM Avo"/>
                <a:ea typeface="+mn-ea"/>
              </a:rPr>
              <a:t>rộng</a:t>
            </a:r>
            <a:r>
              <a:rPr lang="en-US" sz="2800" kern="1200" dirty="0">
                <a:solidFill>
                  <a:prstClr val="black"/>
                </a:solidFill>
                <a:latin typeface="UTM Avo"/>
                <a:ea typeface="+mn-ea"/>
              </a:rPr>
              <a:t> 1 ô li </a:t>
            </a:r>
            <a:r>
              <a:rPr lang="en-US" sz="2800" kern="1200" dirty="0" err="1">
                <a:solidFill>
                  <a:prstClr val="black"/>
                </a:solidFill>
                <a:latin typeface="UTM Avo"/>
                <a:ea typeface="+mn-ea"/>
              </a:rPr>
              <a:t>rưỡi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405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B9EBA72-0BA2-4A80-B15D-A5744F3AD3FB}"/>
              </a:ext>
            </a:extLst>
          </p:cNvPr>
          <p:cNvSpPr txBox="1"/>
          <p:nvPr/>
        </p:nvSpPr>
        <p:spPr>
          <a:xfrm>
            <a:off x="3442957" y="567686"/>
            <a:ext cx="551484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QUAN SÁT MẪU</a:t>
            </a:r>
            <a:endParaRPr kumimoji="0" lang="vi-VN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71F136-1E91-4963-946A-EE97BBAC8A72}"/>
              </a:ext>
            </a:extLst>
          </p:cNvPr>
          <p:cNvSpPr txBox="1"/>
          <p:nvPr/>
        </p:nvSpPr>
        <p:spPr>
          <a:xfrm>
            <a:off x="1735803" y="4058515"/>
            <a:ext cx="9276231" cy="52321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/>
          <a:p>
            <a:pPr marL="0" marR="0" lvl="0" indent="0" algn="l" defTabSz="9142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  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hãy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nêu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cách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độ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cao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các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A9F875-A75A-4BD6-B46F-5309C17ACD3B}"/>
              </a:ext>
            </a:extLst>
          </p:cNvPr>
          <p:cNvSpPr/>
          <p:nvPr/>
        </p:nvSpPr>
        <p:spPr>
          <a:xfrm>
            <a:off x="1998482" y="4718503"/>
            <a:ext cx="901355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Con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tr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được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ghép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bởi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t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và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r,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e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có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độ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cao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2 ô li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/>
              <a:sym typeface="Arial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A08426-13FE-4B33-B41A-E874364381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37315" r="49297" b="34888"/>
          <a:stretch/>
        </p:blipFill>
        <p:spPr>
          <a:xfrm>
            <a:off x="3895719" y="1627786"/>
            <a:ext cx="4813956" cy="234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2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B9EBA72-0BA2-4A80-B15D-A5744F3AD3FB}"/>
              </a:ext>
            </a:extLst>
          </p:cNvPr>
          <p:cNvSpPr txBox="1"/>
          <p:nvPr/>
        </p:nvSpPr>
        <p:spPr>
          <a:xfrm>
            <a:off x="3292261" y="649409"/>
            <a:ext cx="5505962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QUAN SÁT MẪU</a:t>
            </a:r>
            <a:endParaRPr kumimoji="0" lang="vi-VN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71F136-1E91-4963-946A-EE97BBAC8A72}"/>
              </a:ext>
            </a:extLst>
          </p:cNvPr>
          <p:cNvSpPr txBox="1"/>
          <p:nvPr/>
        </p:nvSpPr>
        <p:spPr>
          <a:xfrm>
            <a:off x="1457882" y="4234748"/>
            <a:ext cx="9276231" cy="52321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/>
          <a:p>
            <a:pPr marL="0" marR="0" lvl="0" indent="0" algn="l" defTabSz="9142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  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Em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hãy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nêu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cách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viết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độ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cao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các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con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A9F875-A75A-4BD6-B46F-5309C17ACD3B}"/>
              </a:ext>
            </a:extLst>
          </p:cNvPr>
          <p:cNvSpPr/>
          <p:nvPr/>
        </p:nvSpPr>
        <p:spPr>
          <a:xfrm>
            <a:off x="1850669" y="5005896"/>
            <a:ext cx="694755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được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ghép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bởi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c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và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</a:t>
            </a:r>
            <a:r>
              <a:rPr kumimoji="0" lang="en-US" sz="28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chữ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/>
                <a:ea typeface="+mn-ea"/>
                <a:sym typeface="Arial"/>
              </a:rPr>
              <a:t> h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/>
              <a:sym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665AA11-D443-40A1-976A-96801FD62B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2" t="37386" r="25706" b="34817"/>
          <a:stretch/>
        </p:blipFill>
        <p:spPr>
          <a:xfrm>
            <a:off x="3922922" y="1590494"/>
            <a:ext cx="4346149" cy="234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76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770F950-8F0B-4100-B270-E0FEA4D366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88" t="20193" r="6031" b="20116"/>
          <a:stretch/>
        </p:blipFill>
        <p:spPr>
          <a:xfrm>
            <a:off x="1270535" y="1985506"/>
            <a:ext cx="5361271" cy="33468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07CEEF-F33D-407E-B110-305A2EB918DB}"/>
              </a:ext>
            </a:extLst>
          </p:cNvPr>
          <p:cNvSpPr txBox="1"/>
          <p:nvPr/>
        </p:nvSpPr>
        <p:spPr>
          <a:xfrm>
            <a:off x="4064752" y="354497"/>
            <a:ext cx="3947350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Viết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bảng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sym typeface="Arial"/>
              </a:rPr>
              <a:t> con</a:t>
            </a:r>
            <a:endParaRPr kumimoji="0" lang="vi-VN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sym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2A010C-8BAC-4B72-A2D9-147F62F602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3907" y="1985506"/>
            <a:ext cx="2111604" cy="14498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FCDC0F-E20E-481D-95D8-1FF2852E47F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404" t="31853" r="11751" b="32212"/>
          <a:stretch/>
        </p:blipFill>
        <p:spPr>
          <a:xfrm>
            <a:off x="8012102" y="4432702"/>
            <a:ext cx="2132925" cy="8996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F61928-E420-4418-BAAD-0249636B51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1860537" y="1093417"/>
            <a:ext cx="8470925" cy="497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B43A86-386B-4BC0-935B-8AF35B51D2F2}"/>
              </a:ext>
            </a:extLst>
          </p:cNvPr>
          <p:cNvSpPr txBox="1"/>
          <p:nvPr/>
        </p:nvSpPr>
        <p:spPr>
          <a:xfrm>
            <a:off x="2746447" y="2516742"/>
            <a:ext cx="12769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sym typeface="Arial"/>
              </a:rPr>
              <a:t>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3EDD80-9D88-42F7-8691-0BB3E862CB81}"/>
              </a:ext>
            </a:extLst>
          </p:cNvPr>
          <p:cNvSpPr txBox="1"/>
          <p:nvPr/>
        </p:nvSpPr>
        <p:spPr>
          <a:xfrm>
            <a:off x="5794447" y="2516742"/>
            <a:ext cx="25265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sym typeface="Arial"/>
              </a:rPr>
              <a:t>tổ</a:t>
            </a:r>
            <a:endParaRPr kumimoji="0" lang="en-US" sz="1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72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F61928-E420-4418-BAAD-0249636B51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2011457" y="939987"/>
            <a:ext cx="8470925" cy="497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B43A86-386B-4BC0-935B-8AF35B51D2F2}"/>
              </a:ext>
            </a:extLst>
          </p:cNvPr>
          <p:cNvSpPr txBox="1"/>
          <p:nvPr/>
        </p:nvSpPr>
        <p:spPr>
          <a:xfrm>
            <a:off x="2897367" y="2372188"/>
            <a:ext cx="159187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sym typeface="Arial"/>
              </a:rPr>
              <a:t>th</a:t>
            </a:r>
            <a:endParaRPr kumimoji="0" lang="en-US" sz="1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sym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3EDD80-9D88-42F7-8691-0BB3E862CB81}"/>
              </a:ext>
            </a:extLst>
          </p:cNvPr>
          <p:cNvSpPr txBox="1"/>
          <p:nvPr/>
        </p:nvSpPr>
        <p:spPr>
          <a:xfrm>
            <a:off x="5945367" y="2372188"/>
            <a:ext cx="30041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sym typeface="Arial"/>
              </a:rPr>
              <a:t>t</a:t>
            </a:r>
            <a:r>
              <a:rPr kumimoji="0" lang="en-US" sz="1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sym typeface="Arial"/>
              </a:rPr>
              <a:t>hỏ</a:t>
            </a:r>
            <a:endParaRPr kumimoji="0" lang="en-US" sz="1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758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F4B7E0-10D1-442B-985B-AF9C98506D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2091357" y="939987"/>
            <a:ext cx="8470925" cy="497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3450390" y="2371967"/>
            <a:ext cx="16064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00042B-CE93-4AE0-9A20-58B619E97EF1}"/>
              </a:ext>
            </a:extLst>
          </p:cNvPr>
          <p:cNvSpPr txBox="1"/>
          <p:nvPr/>
        </p:nvSpPr>
        <p:spPr>
          <a:xfrm>
            <a:off x="6415874" y="2371967"/>
            <a:ext cx="30583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tre</a:t>
            </a:r>
            <a:endParaRPr kumimoji="0" lang="en-US" sz="1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03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F4B7E0-10D1-442B-985B-AF9C98506D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5" r="17934"/>
          <a:stretch/>
        </p:blipFill>
        <p:spPr bwMode="auto">
          <a:xfrm>
            <a:off x="1922681" y="939987"/>
            <a:ext cx="8470925" cy="497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A5DAA-5AD3-4647-8B28-BD1BD4E6E242}"/>
              </a:ext>
            </a:extLst>
          </p:cNvPr>
          <p:cNvSpPr txBox="1"/>
          <p:nvPr/>
        </p:nvSpPr>
        <p:spPr>
          <a:xfrm>
            <a:off x="3281714" y="2371967"/>
            <a:ext cx="16064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ch</a:t>
            </a:r>
            <a:endParaRPr kumimoji="0" lang="en-US" sz="1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00042B-CE93-4AE0-9A20-58B619E97EF1}"/>
              </a:ext>
            </a:extLst>
          </p:cNvPr>
          <p:cNvSpPr txBox="1"/>
          <p:nvPr/>
        </p:nvSpPr>
        <p:spPr>
          <a:xfrm>
            <a:off x="6247198" y="2371967"/>
            <a:ext cx="30583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P001 4 hàng" panose="020B0603050302020204" pitchFamily="34" charset="0"/>
                <a:ea typeface="+mn-ea"/>
                <a:cs typeface="+mn-cs"/>
              </a:rPr>
              <a:t>chó</a:t>
            </a:r>
            <a:endParaRPr kumimoji="0" lang="en-US" sz="1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P001 4 hàng" panose="020B06030503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29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0C3E6B-F87C-4A8C-8C3B-B141583645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367" y="1548555"/>
            <a:ext cx="8449514" cy="49088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14BA83-840F-4E21-A255-B9360E8A4EF0}"/>
              </a:ext>
            </a:extLst>
          </p:cNvPr>
          <p:cNvSpPr txBox="1"/>
          <p:nvPr/>
        </p:nvSpPr>
        <p:spPr>
          <a:xfrm>
            <a:off x="4162697" y="1797130"/>
            <a:ext cx="3866605" cy="1015663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THƯ GIÃN</a:t>
            </a:r>
            <a:endParaRPr kumimoji="0" lang="en-US" sz="72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5409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yt1s.com - Con Cào Cào Nhạc thiếu nhi remix sôi động">
            <a:hlinkClick r:id="" action="ppaction://media"/>
            <a:extLst>
              <a:ext uri="{FF2B5EF4-FFF2-40B4-BE49-F238E27FC236}">
                <a16:creationId xmlns:a16="http://schemas.microsoft.com/office/drawing/2014/main" id="{CA718D47-E4D5-40E0-9462-1B40C87A01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427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79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68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E44AE20-AD6F-4E3D-9773-84BAEA19EA85}"/>
              </a:ext>
            </a:extLst>
          </p:cNvPr>
          <p:cNvSpPr txBox="1"/>
          <p:nvPr/>
        </p:nvSpPr>
        <p:spPr>
          <a:xfrm>
            <a:off x="4798792" y="282309"/>
            <a:ext cx="32864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UTM Avo" panose="02040603050506020204" pitchFamily="18" charset="0"/>
              </a:rPr>
              <a:t>Luyện</a:t>
            </a:r>
            <a:r>
              <a:rPr lang="en-US" sz="3600" b="1" dirty="0">
                <a:solidFill>
                  <a:srgbClr val="FF0000"/>
                </a:solidFill>
                <a:latin typeface="UTM Avo" panose="02040603050506020204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UTM Avo" panose="02040603050506020204" pitchFamily="18" charset="0"/>
              </a:rPr>
              <a:t>viết</a:t>
            </a:r>
            <a:r>
              <a:rPr lang="en-US" sz="3600" b="1" dirty="0">
                <a:solidFill>
                  <a:srgbClr val="FF0000"/>
                </a:solidFill>
                <a:latin typeface="UTM Avo" panose="02040603050506020204" pitchFamily="18" charset="0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UTM Avo" panose="02040603050506020204" pitchFamily="18" charset="0"/>
              </a:rPr>
              <a:t>vở</a:t>
            </a:r>
            <a:endParaRPr lang="en-US" sz="3600" b="1" dirty="0">
              <a:solidFill>
                <a:srgbClr val="FF0000"/>
              </a:solidFill>
              <a:latin typeface="UTM Avo" panose="0204060305050602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677245-4869-48A4-A21A-086B99E148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5600" y="1099451"/>
            <a:ext cx="9458960" cy="547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759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7440" y="1963032"/>
            <a:ext cx="3543454" cy="4101548"/>
          </a:xfrm>
          <a:prstGeom prst="rect">
            <a:avLst/>
          </a:prstGeom>
        </p:spPr>
      </p:pic>
      <p:sp>
        <p:nvSpPr>
          <p:cNvPr id="6" name="Cloud Callout 5"/>
          <p:cNvSpPr/>
          <p:nvPr/>
        </p:nvSpPr>
        <p:spPr>
          <a:xfrm>
            <a:off x="5410894" y="470518"/>
            <a:ext cx="5872624" cy="2782596"/>
          </a:xfrm>
          <a:prstGeom prst="cloudCallout">
            <a:avLst>
              <a:gd name="adj1" fmla="val -46985"/>
              <a:gd name="adj2" fmla="val 75038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 Dặn </a:t>
            </a:r>
            <a:r>
              <a:rPr kumimoji="0" lang="en-US" sz="6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dò</a:t>
            </a: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85110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5"/>
          <p:cNvSpPr txBox="1">
            <a:spLocks noGrp="1"/>
          </p:cNvSpPr>
          <p:nvPr>
            <p:ph type="ctrTitle" idx="4294967295"/>
          </p:nvPr>
        </p:nvSpPr>
        <p:spPr>
          <a:xfrm>
            <a:off x="1908699" y="2979737"/>
            <a:ext cx="9144000" cy="898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8119"/>
              </a:buClr>
              <a:buSzPts val="4800"/>
              <a:buFont typeface="Arial"/>
              <a:buNone/>
            </a:pPr>
            <a:r>
              <a:rPr lang="en-US" sz="4800" b="1">
                <a:solidFill>
                  <a:srgbClr val="FF8119"/>
                </a:solidFill>
                <a:latin typeface="UTM Avo" panose="02040603050506020204" pitchFamily="18" charset="0"/>
              </a:rPr>
              <a:t>Hoc10 chúc các em học tốt!</a:t>
            </a:r>
            <a:endParaRPr>
              <a:latin typeface="UTM Avo" panose="0204060305050602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222</Words>
  <Application>Microsoft Office PowerPoint</Application>
  <PresentationFormat>Widescreen</PresentationFormat>
  <Paragraphs>39</Paragraphs>
  <Slides>20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HP001 4 hàng</vt:lpstr>
      <vt:lpstr>UTM Avo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Hoc10 chúc các em học tốt!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Tuần 11: Bài 53: uôm </dc:title>
  <dc:creator>Administrator</dc:creator>
  <cp:lastModifiedBy>Ziczac</cp:lastModifiedBy>
  <cp:revision>33</cp:revision>
  <dcterms:created xsi:type="dcterms:W3CDTF">2021-11-01T08:16:43Z</dcterms:created>
  <dcterms:modified xsi:type="dcterms:W3CDTF">2022-03-30T09:48:05Z</dcterms:modified>
</cp:coreProperties>
</file>