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gif" ContentType="image/gif"/>
  <Default Extension="mkv" ContentType="video/unknown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354" r:id="rId2"/>
    <p:sldId id="268" r:id="rId3"/>
    <p:sldId id="342" r:id="rId4"/>
    <p:sldId id="343" r:id="rId5"/>
    <p:sldId id="349" r:id="rId6"/>
    <p:sldId id="269" r:id="rId7"/>
    <p:sldId id="275" r:id="rId8"/>
    <p:sldId id="350" r:id="rId9"/>
    <p:sldId id="327" r:id="rId10"/>
    <p:sldId id="328" r:id="rId11"/>
    <p:sldId id="329" r:id="rId12"/>
    <p:sldId id="279" r:id="rId13"/>
    <p:sldId id="341" r:id="rId14"/>
    <p:sldId id="351" r:id="rId15"/>
    <p:sldId id="277" r:id="rId16"/>
    <p:sldId id="348" r:id="rId17"/>
    <p:sldId id="324" r:id="rId18"/>
    <p:sldId id="352" r:id="rId19"/>
    <p:sldId id="344" r:id="rId20"/>
    <p:sldId id="346" r:id="rId21"/>
    <p:sldId id="278" r:id="rId22"/>
    <p:sldId id="353" r:id="rId23"/>
    <p:sldId id="336" r:id="rId24"/>
    <p:sldId id="338" r:id="rId25"/>
    <p:sldId id="340" r:id="rId26"/>
    <p:sldId id="339" r:id="rId27"/>
    <p:sldId id="355" r:id="rId28"/>
  </p:sldIdLst>
  <p:sldSz cx="12192000" cy="6858000"/>
  <p:notesSz cx="6858000" cy="9144000"/>
  <p:embeddedFontLst>
    <p:embeddedFont>
      <p:font typeface="Cambria" panose="02040503050406030204" pitchFamily="18" charset="0"/>
      <p:regular r:id="rId30"/>
      <p:bold r:id="rId31"/>
      <p:italic r:id="rId32"/>
      <p:boldItalic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宋体" panose="02010600030101010101" pitchFamily="2" charset="-122"/>
      <p:regular r:id="rId38"/>
    </p:embeddedFont>
    <p:embeddedFont>
      <p:font typeface="UTM Avo" panose="02040603050506020204" pitchFamily="18" charset="0"/>
      <p:regular r:id="rId39"/>
    </p:embeddedFont>
    <p:embeddedFont>
      <p:font typeface="HP001 4 hàng" panose="020B0603050302020204" pitchFamily="34" charset="0"/>
      <p:regular r:id="rId40"/>
      <p:bold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04040"/>
    <a:srgbClr val="FF7707"/>
    <a:srgbClr val="FF8119"/>
    <a:srgbClr val="FFAF6C"/>
    <a:srgbClr val="FFFF99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CC23F4-F2C4-4186-B85A-1B5BF89FC902}" type="datetimeFigureOut">
              <a:rPr lang="en-SG" smtClean="0"/>
              <a:t>24/8/2022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AB372-CFB1-4157-8DB5-773CA4C5EADA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30718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540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962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46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532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059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49" r:id="rId4"/>
    <p:sldLayoutId id="2147483650" r:id="rId5"/>
    <p:sldLayoutId id="2147483685" r:id="rId6"/>
    <p:sldLayoutId id="2147483651" r:id="rId7"/>
    <p:sldLayoutId id="214748368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27.png"/><Relationship Id="rId7" Type="http://schemas.openxmlformats.org/officeDocument/2006/relationships/image" Target="../media/image15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microsoft.com/office/2007/relationships/media" Target="../media/media1.wav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audio" Target="NULL" TargetMode="External"/><Relationship Id="rId6" Type="http://schemas.openxmlformats.org/officeDocument/2006/relationships/image" Target="../media/image14.png"/><Relationship Id="rId11" Type="http://schemas.microsoft.com/office/2007/relationships/hdphoto" Target="../media/hdphoto3.wdp"/><Relationship Id="rId5" Type="http://schemas.openxmlformats.org/officeDocument/2006/relationships/image" Target="../media/image13.jpg"/><Relationship Id="rId15" Type="http://schemas.openxmlformats.org/officeDocument/2006/relationships/image" Target="../media/image21.png"/><Relationship Id="rId10" Type="http://schemas.openxmlformats.org/officeDocument/2006/relationships/image" Target="../media/image17.png"/><Relationship Id="rId19" Type="http://schemas.openxmlformats.org/officeDocument/2006/relationships/image" Target="../media/image25.png"/><Relationship Id="rId4" Type="http://schemas.openxmlformats.org/officeDocument/2006/relationships/audio" Target="../media/audio1.wav"/><Relationship Id="rId9" Type="http://schemas.openxmlformats.org/officeDocument/2006/relationships/image" Target="../media/image16.pn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microsoft.com/office/2007/relationships/hdphoto" Target="../media/hdphoto2.wdp"/><Relationship Id="rId17" Type="http://schemas.openxmlformats.org/officeDocument/2006/relationships/image" Target="../media/image38.png"/><Relationship Id="rId2" Type="http://schemas.openxmlformats.org/officeDocument/2006/relationships/image" Target="../media/image13.jp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4.png"/><Relationship Id="rId5" Type="http://schemas.openxmlformats.org/officeDocument/2006/relationships/image" Target="../media/image30.png"/><Relationship Id="rId15" Type="http://schemas.openxmlformats.org/officeDocument/2006/relationships/image" Target="../media/image36.png"/><Relationship Id="rId10" Type="http://schemas.microsoft.com/office/2007/relationships/hdphoto" Target="../media/hdphoto3.wdp"/><Relationship Id="rId4" Type="http://schemas.openxmlformats.org/officeDocument/2006/relationships/image" Target="../media/image29.png"/><Relationship Id="rId9" Type="http://schemas.openxmlformats.org/officeDocument/2006/relationships/image" Target="../media/image17.png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audio" Target="../media/audio3.wav"/><Relationship Id="rId7" Type="http://schemas.microsoft.com/office/2007/relationships/hdphoto" Target="../media/hdphoto2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image" Target="../media/image44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kv"/><Relationship Id="rId1" Type="http://schemas.microsoft.com/office/2007/relationships/media" Target="../media/media4.mkv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audio" Target="../media/audio3.wav"/><Relationship Id="rId7" Type="http://schemas.microsoft.com/office/2007/relationships/hdphoto" Target="../media/hdphoto2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microsoft.com/office/2007/relationships/hdphoto" Target="../media/hdphoto1.wdp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audio" Target="../media/audio3.wav"/><Relationship Id="rId7" Type="http://schemas.microsoft.com/office/2007/relationships/hdphoto" Target="../media/hdphoto2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audio" Target="../media/audio3.wav"/><Relationship Id="rId7" Type="http://schemas.microsoft.com/office/2007/relationships/hdphoto" Target="../media/hdphoto2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64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1.gif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43.png"/><Relationship Id="rId4" Type="http://schemas.microsoft.com/office/2007/relationships/hdphoto" Target="../media/hdphoto2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640159" y="1875530"/>
            <a:ext cx="5142755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smtClean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7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36: am – </a:t>
            </a:r>
            <a:r>
              <a:rPr lang="en-US" sz="52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423527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A35B8800-1816-44DD-ACA9-B46C29D674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64" y="1671850"/>
            <a:ext cx="9368980" cy="440140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D7AA8193-00A2-426B-905A-81F91C0427A3}"/>
              </a:ext>
            </a:extLst>
          </p:cNvPr>
          <p:cNvSpPr/>
          <p:nvPr/>
        </p:nvSpPr>
        <p:spPr>
          <a:xfrm>
            <a:off x="2463742" y="980199"/>
            <a:ext cx="5143558" cy="318267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7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KHỞI ĐỘNG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E09878D-6BC0-4A79-A698-C97ADD1C9FE4}"/>
              </a:ext>
            </a:extLst>
          </p:cNvPr>
          <p:cNvSpPr txBox="1"/>
          <p:nvPr/>
        </p:nvSpPr>
        <p:spPr>
          <a:xfrm>
            <a:off x="1959998" y="2879676"/>
            <a:ext cx="5885712" cy="17429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chemeClr val="accent6">
                    <a:lumMod val="50000"/>
                  </a:schemeClr>
                </a:solidFill>
              </a:rPr>
              <a:t>Trò</a:t>
            </a:r>
            <a:r>
              <a:rPr lang="en-US" sz="4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accent6">
                    <a:lumMod val="50000"/>
                  </a:schemeClr>
                </a:solidFill>
              </a:rPr>
              <a:t>chơi</a:t>
            </a:r>
            <a:r>
              <a:rPr lang="en-US" sz="4800" dirty="0">
                <a:solidFill>
                  <a:schemeClr val="accent6">
                    <a:lumMod val="50000"/>
                  </a:schemeClr>
                </a:solidFill>
              </a:rPr>
              <a:t>: </a:t>
            </a:r>
          </a:p>
          <a:p>
            <a:r>
              <a:rPr lang="en-US" sz="6000" b="1" dirty="0">
                <a:ln w="13462">
                  <a:solidFill>
                    <a:srgbClr val="FFFF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		</a:t>
            </a:r>
            <a:r>
              <a:rPr lang="en-US" sz="6000" b="1" dirty="0" err="1">
                <a:ln w="13462">
                  <a:solidFill>
                    <a:srgbClr val="FFFF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Hái</a:t>
            </a:r>
            <a:r>
              <a:rPr lang="en-US" sz="6000" b="1" dirty="0">
                <a:ln w="13462">
                  <a:solidFill>
                    <a:srgbClr val="FFFF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cam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6410A1EA-0D1D-47F4-BCF9-5C72551021D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2" t="8149" r="8538" b="10582"/>
          <a:stretch/>
        </p:blipFill>
        <p:spPr>
          <a:xfrm>
            <a:off x="7541640" y="1119117"/>
            <a:ext cx="4885898" cy="49541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8BAB220-C1F9-486B-8C22-F897504562B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87" t="2780" r="8008" b="-2383"/>
          <a:stretch/>
        </p:blipFill>
        <p:spPr>
          <a:xfrm>
            <a:off x="6662904" y="2521423"/>
            <a:ext cx="1182806" cy="1351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549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C377867-7769-4CA8-9EC4-44F14574C7A0}"/>
              </a:ext>
            </a:extLst>
          </p:cNvPr>
          <p:cNvSpPr txBox="1"/>
          <p:nvPr/>
        </p:nvSpPr>
        <p:spPr>
          <a:xfrm>
            <a:off x="2062267" y="1232212"/>
            <a:ext cx="9758673" cy="34513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>
                <a:solidFill>
                  <a:srgbClr val="C00000"/>
                </a:solidFill>
              </a:rPr>
              <a:t>Luật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chơi</a:t>
            </a:r>
            <a:r>
              <a:rPr lang="en-US" sz="2800" dirty="0">
                <a:solidFill>
                  <a:srgbClr val="C00000"/>
                </a:solidFill>
              </a:rPr>
              <a:t>: 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Cả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lớp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cùng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nhau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giúp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bạn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Thỏ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nâu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hái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cam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cho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mẹ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.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GV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chọn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một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quả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cam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bất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kì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,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nhờ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1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bạn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trong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lớp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đọc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tên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các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chữ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cái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viết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hoa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mà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Nhà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Nấm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hoa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đưa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ra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để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hái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được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cam.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Thực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hiện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cho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đến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khi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hái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hết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cam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trên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cây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là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hoàn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thành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nhiệm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vụ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giúp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bạn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thỏ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9FEB6E4D-5EF6-4A39-9F76-B3D6AC9D5D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87" t="2780" r="8008" b="-2383"/>
          <a:stretch/>
        </p:blipFill>
        <p:spPr>
          <a:xfrm>
            <a:off x="516835" y="1540222"/>
            <a:ext cx="1299265" cy="1647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7595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38DFF7C-FDB3-44D1-B0ED-B1FCFB8E20A3}"/>
              </a:ext>
            </a:extLst>
          </p:cNvPr>
          <p:cNvSpPr txBox="1"/>
          <p:nvPr/>
        </p:nvSpPr>
        <p:spPr>
          <a:xfrm>
            <a:off x="996286" y="1431081"/>
            <a:ext cx="10199428" cy="39958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dirty="0" err="1">
                <a:solidFill>
                  <a:srgbClr val="C00000"/>
                </a:solidFill>
              </a:rPr>
              <a:t>Hướng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dẫn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thực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hiện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hiệu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ứng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trò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chơi</a:t>
            </a:r>
            <a:r>
              <a:rPr lang="en-US" sz="3200" dirty="0">
                <a:solidFill>
                  <a:srgbClr val="C00000"/>
                </a:solidFill>
              </a:rPr>
              <a:t>: 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Nhấp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chuột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vào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số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trên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mỗi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quả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cam,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yêu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cầu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sẽ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hiện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ra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dưới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khung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nhà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Nấm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Nhấp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chuột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vào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yêu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cầu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,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yêu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cầu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và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số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trên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quả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cam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tương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ứng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biến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mất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, cam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rơi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vào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rổ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Kết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thúc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hái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cam,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nhấp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chuột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vào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hình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thỏ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để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chúc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mừng</a:t>
            </a:r>
            <a:r>
              <a:rPr lang="en-US" sz="28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F8B966F-8E35-43C4-8401-DAB714F319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87" t="2780" r="8008" b="-2383"/>
          <a:stretch/>
        </p:blipFill>
        <p:spPr>
          <a:xfrm>
            <a:off x="787219" y="816100"/>
            <a:ext cx="1299265" cy="1647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25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="" xmlns:a16="http://schemas.microsoft.com/office/drawing/2014/main" id="{ED2ED4C0-6AE7-48C7-8DE8-C8034A606F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031" y="3372030"/>
            <a:ext cx="5279911" cy="3027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79E25FC-77FE-4840-96CA-31F49906660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2" t="8149" r="8538" b="10582"/>
          <a:stretch/>
        </p:blipFill>
        <p:spPr>
          <a:xfrm>
            <a:off x="224882" y="147110"/>
            <a:ext cx="7647371" cy="643891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F403146B-BCBD-4519-9F1B-8FC56E5E15E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099" y="2919362"/>
            <a:ext cx="1034363" cy="11417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DE6CD558-F2B2-45D8-AE6F-A93F478956D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094" y="4836513"/>
            <a:ext cx="768996" cy="10781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D90984A-B9E6-480B-AA2E-95DC6750CC4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40" t="82529" r="24262" b="2148"/>
          <a:stretch/>
        </p:blipFill>
        <p:spPr>
          <a:xfrm>
            <a:off x="-179949" y="4168234"/>
            <a:ext cx="3057099" cy="10508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E8D54340-709D-4B84-B735-7800E64B6B5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7501">
            <a:off x="1333081" y="2942772"/>
            <a:ext cx="1134374" cy="123689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0B7A9C26-A20B-45CF-BAAE-1B6F11E3946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092" y="2771564"/>
            <a:ext cx="1267904" cy="13336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79C50EEC-6492-441E-A6D1-080C48CB363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4534">
            <a:off x="2300823" y="1045820"/>
            <a:ext cx="1194781" cy="12971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618B8F2F-0D7B-4566-8F0B-3B283E8AF1C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814" y="1481719"/>
            <a:ext cx="913925" cy="108992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D08F0B3D-3C13-4109-8CAC-0A6EF52D7A2D}"/>
              </a:ext>
            </a:extLst>
          </p:cNvPr>
          <p:cNvSpPr txBox="1"/>
          <p:nvPr/>
        </p:nvSpPr>
        <p:spPr>
          <a:xfrm rot="21096904">
            <a:off x="4767379" y="2913878"/>
            <a:ext cx="941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00B0F0"/>
                </a:solidFill>
              </a:rPr>
              <a:t>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AE277DA4-AF76-4F53-8CEC-6323CDFDC2FB}"/>
              </a:ext>
            </a:extLst>
          </p:cNvPr>
          <p:cNvSpPr txBox="1"/>
          <p:nvPr/>
        </p:nvSpPr>
        <p:spPr>
          <a:xfrm>
            <a:off x="1366520" y="3094819"/>
            <a:ext cx="9427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00B0F0"/>
                </a:solidFill>
              </a:rPr>
              <a:t>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61245F4-0532-4B37-9175-A8ED55D49403}"/>
              </a:ext>
            </a:extLst>
          </p:cNvPr>
          <p:cNvSpPr txBox="1"/>
          <p:nvPr/>
        </p:nvSpPr>
        <p:spPr>
          <a:xfrm rot="21339945">
            <a:off x="2529559" y="1168521"/>
            <a:ext cx="66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00B0F0"/>
                </a:solidFill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2C8A3662-3349-4AE2-9D80-2DF5D27B2386}"/>
              </a:ext>
            </a:extLst>
          </p:cNvPr>
          <p:cNvSpPr txBox="1"/>
          <p:nvPr/>
        </p:nvSpPr>
        <p:spPr>
          <a:xfrm>
            <a:off x="4410043" y="1477440"/>
            <a:ext cx="771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00B0F0"/>
                </a:solidFill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7537B873-D3F5-495E-8C6C-4053B4DE6916}"/>
              </a:ext>
            </a:extLst>
          </p:cNvPr>
          <p:cNvSpPr txBox="1"/>
          <p:nvPr/>
        </p:nvSpPr>
        <p:spPr>
          <a:xfrm rot="21096904">
            <a:off x="6157130" y="3021454"/>
            <a:ext cx="542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00B0F0"/>
                </a:solidFill>
              </a:rPr>
              <a:t>5</a:t>
            </a:r>
          </a:p>
        </p:txBody>
      </p:sp>
      <p:pic>
        <p:nvPicPr>
          <p:cNvPr id="33" name="11566775_funny-kids_by_andrew_g_preview (1) cut">
            <a:hlinkClick r:id="" action="ppaction://media"/>
            <a:extLst>
              <a:ext uri="{FF2B5EF4-FFF2-40B4-BE49-F238E27FC236}">
                <a16:creationId xmlns="" xmlns:a16="http://schemas.microsoft.com/office/drawing/2014/main" id="{B35FF3D4-246B-44BE-AD99-851DC364545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532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207487" y="711332"/>
            <a:ext cx="609600" cy="609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88ECB73-8949-4F43-BCC0-36E389BFFF6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40" t="82529" r="24262" b="2148"/>
          <a:stretch/>
        </p:blipFill>
        <p:spPr>
          <a:xfrm flipH="1">
            <a:off x="510674" y="5602575"/>
            <a:ext cx="3163540" cy="7973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37F092F7-0EEC-4579-A583-0A35673AC91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465" y="73183"/>
            <a:ext cx="1396621" cy="12762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EB83E01A-4511-48F8-B2F4-431D191B43A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64" y="-49884"/>
            <a:ext cx="1775560" cy="11587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8867FF0F-AC66-4CFD-AD4E-9CB7FB60C7E2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539" y="15107"/>
            <a:ext cx="1389869" cy="65374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="" xmlns:a16="http://schemas.microsoft.com/office/drawing/2014/main" id="{0F34E491-B35F-4FAA-9D25-930A49FF1907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7536" y="2215925"/>
            <a:ext cx="1658695" cy="262058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DB984F50-75B6-49A6-BFB7-E9A47220C028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5" t="16084" r="24817" b="23938"/>
          <a:stretch/>
        </p:blipFill>
        <p:spPr>
          <a:xfrm>
            <a:off x="9149467" y="3185127"/>
            <a:ext cx="1775560" cy="18473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C903DAA4-D3EE-41CD-8987-20BB65CFD15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40" t="82529" r="24262" b="2148"/>
          <a:stretch/>
        </p:blipFill>
        <p:spPr>
          <a:xfrm>
            <a:off x="9354975" y="4418732"/>
            <a:ext cx="2684770" cy="922890"/>
          </a:xfrm>
          <a:prstGeom prst="rect">
            <a:avLst/>
          </a:prstGeom>
        </p:spPr>
      </p:pic>
      <p:sp>
        <p:nvSpPr>
          <p:cNvPr id="34" name="TextBox 33">
            <a:hlinkClick r:id="" action="ppaction://noaction"/>
            <a:extLst>
              <a:ext uri="{FF2B5EF4-FFF2-40B4-BE49-F238E27FC236}">
                <a16:creationId xmlns="" xmlns:a16="http://schemas.microsoft.com/office/drawing/2014/main" id="{BC8CBD52-A3C8-46EE-8F7C-E11330B4B859}"/>
              </a:ext>
            </a:extLst>
          </p:cNvPr>
          <p:cNvSpPr txBox="1"/>
          <p:nvPr/>
        </p:nvSpPr>
        <p:spPr>
          <a:xfrm>
            <a:off x="6547025" y="4665408"/>
            <a:ext cx="36306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0070C0"/>
                </a:solidFill>
              </a:rPr>
              <a:t>2: </a:t>
            </a:r>
            <a:r>
              <a:rPr lang="en-US" sz="3200" b="1" dirty="0" err="1">
                <a:ln w="22225">
                  <a:solidFill>
                    <a:srgbClr val="FFFF00"/>
                  </a:solidFill>
                  <a:prstDash val="solid"/>
                </a:ln>
                <a:solidFill>
                  <a:srgbClr val="0070C0"/>
                </a:solidFill>
              </a:rPr>
              <a:t>Đọc</a:t>
            </a:r>
            <a:r>
              <a:rPr lang="en-US" sz="3200" b="1" dirty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0070C0"/>
                </a:solidFill>
              </a:rPr>
              <a:t> to:</a:t>
            </a:r>
          </a:p>
          <a:p>
            <a:r>
              <a:rPr lang="en-US" sz="3200" b="1" dirty="0">
                <a:ln w="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D, E, G, H</a:t>
            </a:r>
            <a:endParaRPr lang="en-US" sz="3200" b="1" dirty="0">
              <a:ln w="0">
                <a:solidFill>
                  <a:srgbClr val="00B0F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5" name="TextBox 34">
            <a:hlinkClick r:id="" action="ppaction://noaction"/>
            <a:extLst>
              <a:ext uri="{FF2B5EF4-FFF2-40B4-BE49-F238E27FC236}">
                <a16:creationId xmlns="" xmlns:a16="http://schemas.microsoft.com/office/drawing/2014/main" id="{4A1FBC33-21B3-4A34-AF40-EA8C1DCCEBD6}"/>
              </a:ext>
            </a:extLst>
          </p:cNvPr>
          <p:cNvSpPr txBox="1"/>
          <p:nvPr/>
        </p:nvSpPr>
        <p:spPr>
          <a:xfrm>
            <a:off x="6605236" y="4717072"/>
            <a:ext cx="36306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0070C0"/>
                </a:solidFill>
              </a:rPr>
              <a:t>3: </a:t>
            </a:r>
            <a:r>
              <a:rPr lang="en-US" sz="3200" b="1" dirty="0" err="1">
                <a:ln w="22225">
                  <a:solidFill>
                    <a:srgbClr val="FFFF00"/>
                  </a:solidFill>
                  <a:prstDash val="solid"/>
                </a:ln>
                <a:solidFill>
                  <a:srgbClr val="0070C0"/>
                </a:solidFill>
              </a:rPr>
              <a:t>Đọc</a:t>
            </a:r>
            <a:r>
              <a:rPr lang="en-US" sz="3200" b="1" dirty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0070C0"/>
                </a:solidFill>
              </a:rPr>
              <a:t> to:</a:t>
            </a:r>
          </a:p>
          <a:p>
            <a:r>
              <a:rPr lang="en-US" sz="3200" b="1" dirty="0">
                <a:ln w="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I, L, M, N</a:t>
            </a:r>
            <a:endParaRPr lang="en-US" sz="3200" b="1" dirty="0">
              <a:ln w="0">
                <a:solidFill>
                  <a:srgbClr val="00B0F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6" name="TextBox 35">
            <a:hlinkClick r:id="" action="ppaction://noaction"/>
            <a:extLst>
              <a:ext uri="{FF2B5EF4-FFF2-40B4-BE49-F238E27FC236}">
                <a16:creationId xmlns="" xmlns:a16="http://schemas.microsoft.com/office/drawing/2014/main" id="{467F6E31-5A9F-469F-A4CD-ECC412465A0D}"/>
              </a:ext>
            </a:extLst>
          </p:cNvPr>
          <p:cNvSpPr txBox="1"/>
          <p:nvPr/>
        </p:nvSpPr>
        <p:spPr>
          <a:xfrm>
            <a:off x="6564023" y="4703082"/>
            <a:ext cx="22142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0070C0"/>
                </a:solidFill>
              </a:rPr>
              <a:t>4: </a:t>
            </a:r>
            <a:r>
              <a:rPr lang="en-US" sz="3200" b="1" dirty="0" err="1">
                <a:ln w="22225">
                  <a:solidFill>
                    <a:srgbClr val="FFFF00"/>
                  </a:solidFill>
                  <a:prstDash val="solid"/>
                </a:ln>
                <a:solidFill>
                  <a:srgbClr val="0070C0"/>
                </a:solidFill>
              </a:rPr>
              <a:t>Đọc</a:t>
            </a:r>
            <a:r>
              <a:rPr lang="en-US" sz="3200" b="1" dirty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0070C0"/>
                </a:solidFill>
              </a:rPr>
              <a:t> to:</a:t>
            </a:r>
          </a:p>
          <a:p>
            <a:r>
              <a:rPr lang="en-US" sz="3200" b="1" dirty="0">
                <a:ln w="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P, R, S, T</a:t>
            </a:r>
            <a:endParaRPr lang="en-US" sz="3200" b="1" dirty="0">
              <a:ln w="0">
                <a:solidFill>
                  <a:srgbClr val="00B0F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7" name="TextBox 36">
            <a:hlinkClick r:id="" action="ppaction://noaction"/>
            <a:extLst>
              <a:ext uri="{FF2B5EF4-FFF2-40B4-BE49-F238E27FC236}">
                <a16:creationId xmlns="" xmlns:a16="http://schemas.microsoft.com/office/drawing/2014/main" id="{BE7A1E2D-B52D-4BED-A3C4-590D6EB0AA76}"/>
              </a:ext>
            </a:extLst>
          </p:cNvPr>
          <p:cNvSpPr txBox="1"/>
          <p:nvPr/>
        </p:nvSpPr>
        <p:spPr>
          <a:xfrm>
            <a:off x="6553505" y="4418732"/>
            <a:ext cx="36306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0070C0"/>
                </a:solidFill>
              </a:rPr>
              <a:t>5: </a:t>
            </a:r>
            <a:r>
              <a:rPr lang="en-US" sz="3200" b="1" dirty="0" err="1">
                <a:ln w="22225">
                  <a:solidFill>
                    <a:srgbClr val="FFFF00"/>
                  </a:solidFill>
                  <a:prstDash val="solid"/>
                </a:ln>
                <a:solidFill>
                  <a:srgbClr val="0070C0"/>
                </a:solidFill>
              </a:rPr>
              <a:t>Đọc</a:t>
            </a:r>
            <a:r>
              <a:rPr lang="en-US" sz="3200" b="1" dirty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0070C0"/>
                </a:solidFill>
              </a:rPr>
              <a:t> to: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ln w="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P001 4 hàng" panose="020B0603050302020204" pitchFamily="34" charset="0"/>
              </a:rPr>
              <a:t>O, U, X</a:t>
            </a:r>
            <a:endParaRPr lang="en-US" sz="3200" b="1" dirty="0">
              <a:ln w="0">
                <a:solidFill>
                  <a:srgbClr val="00B0F0"/>
                </a:solidFill>
              </a:ln>
              <a:solidFill>
                <a:srgbClr val="0070C0"/>
              </a:solidFill>
              <a:latin typeface="HP001 4 hàng" panose="020B0603050302020204" pitchFamily="34" charset="0"/>
            </a:endParaRPr>
          </a:p>
        </p:txBody>
      </p:sp>
      <p:sp>
        <p:nvSpPr>
          <p:cNvPr id="32" name="TextBox 31">
            <a:hlinkClick r:id="" action="ppaction://noaction"/>
            <a:extLst>
              <a:ext uri="{FF2B5EF4-FFF2-40B4-BE49-F238E27FC236}">
                <a16:creationId xmlns="" xmlns:a16="http://schemas.microsoft.com/office/drawing/2014/main" id="{5893E987-43D3-46D3-8854-6ECE572957F7}"/>
              </a:ext>
            </a:extLst>
          </p:cNvPr>
          <p:cNvSpPr txBox="1"/>
          <p:nvPr/>
        </p:nvSpPr>
        <p:spPr>
          <a:xfrm>
            <a:off x="6518013" y="4508663"/>
            <a:ext cx="36306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0070C0"/>
                </a:solidFill>
              </a:rPr>
              <a:t>1: </a:t>
            </a:r>
            <a:r>
              <a:rPr lang="en-US" sz="3200" b="1" dirty="0" err="1">
                <a:ln w="22225">
                  <a:solidFill>
                    <a:srgbClr val="FFFF00"/>
                  </a:solidFill>
                  <a:prstDash val="solid"/>
                </a:ln>
                <a:solidFill>
                  <a:srgbClr val="0070C0"/>
                </a:solidFill>
              </a:rPr>
              <a:t>Đọc</a:t>
            </a:r>
            <a:r>
              <a:rPr lang="en-US" sz="3200" b="1" dirty="0">
                <a:ln w="22225">
                  <a:solidFill>
                    <a:srgbClr val="FFFF00"/>
                  </a:solidFill>
                  <a:prstDash val="solid"/>
                </a:ln>
                <a:solidFill>
                  <a:srgbClr val="0070C0"/>
                </a:solidFill>
              </a:rPr>
              <a:t> to: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ln w="0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P001 4 hàng" panose="020B0603050302020204" pitchFamily="34" charset="0"/>
              </a:rPr>
              <a:t>A, B, C</a:t>
            </a:r>
            <a:endParaRPr lang="en-US" sz="3200" b="1" dirty="0">
              <a:ln w="0">
                <a:solidFill>
                  <a:srgbClr val="00B0F0"/>
                </a:solidFill>
              </a:ln>
              <a:solidFill>
                <a:srgbClr val="0070C0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15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7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2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2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3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3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7 L 0.60495 0.3919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47" y="19583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7037E-7 L 0.42344 0.34884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72" y="17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1.85185E-6 L 0.64753 0.08403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370" y="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11111E-6 L 0.45117 0.08356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52" y="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6 L 0.29779 0.05046 " pathEditMode="relative" rAng="0" ptsTypes="AA">
                                      <p:cBhvr>
                                        <p:cTn id="13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83" y="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2" grpId="0"/>
      <p:bldP spid="3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="" xmlns:a16="http://schemas.microsoft.com/office/drawing/2014/main" id="{D2001ED5-AD72-4269-B22C-B2B94FCA87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203" y="2019939"/>
            <a:ext cx="3006706" cy="1724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8FB6046-C2ED-4B21-8675-3FB9098A404C}"/>
              </a:ext>
            </a:extLst>
          </p:cNvPr>
          <p:cNvSpPr txBox="1"/>
          <p:nvPr/>
        </p:nvSpPr>
        <p:spPr>
          <a:xfrm>
            <a:off x="2849218" y="5496945"/>
            <a:ext cx="5697682" cy="1015663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ea typeface="Cambria" panose="02040503050406030204" pitchFamily="18" charset="0"/>
                <a:cs typeface="Calibri" panose="020F0502020204030204" pitchFamily="34" charset="0"/>
              </a:rPr>
              <a:t>quả</a:t>
            </a:r>
            <a:r>
              <a:rPr lang="en-US" sz="6000" dirty="0">
                <a:ea typeface="Cambria" panose="02040503050406030204" pitchFamily="18" charset="0"/>
                <a:cs typeface="Calibri" panose="020F0502020204030204" pitchFamily="34" charset="0"/>
              </a:rPr>
              <a:t> cam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1806E1B-073C-4E4C-BA53-9BD30EE1D40A}"/>
              </a:ext>
            </a:extLst>
          </p:cNvPr>
          <p:cNvSpPr txBox="1"/>
          <p:nvPr/>
        </p:nvSpPr>
        <p:spPr>
          <a:xfrm>
            <a:off x="6069336" y="5489869"/>
            <a:ext cx="20375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am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B5B99418-65C1-45C1-B406-2373A8E0FA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93" y="1635819"/>
            <a:ext cx="2366829" cy="373937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1B4045F5-1018-44A2-B896-02C87A93BD2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2" t="8149" r="8538" b="10582"/>
          <a:stretch/>
        </p:blipFill>
        <p:spPr>
          <a:xfrm>
            <a:off x="129659" y="404680"/>
            <a:ext cx="3853723" cy="324474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D2B2E801-8653-4F87-B582-BFAD901A41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466" y="490841"/>
            <a:ext cx="1200612" cy="109717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="" xmlns:a16="http://schemas.microsoft.com/office/drawing/2014/main" id="{C2797822-21FE-4BB5-BC34-568A20C88DF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64" y="351270"/>
            <a:ext cx="1526369" cy="99609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="" xmlns:a16="http://schemas.microsoft.com/office/drawing/2014/main" id="{A888AFD0-01C0-45E4-AF74-136EC0AF401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540" y="345392"/>
            <a:ext cx="1194808" cy="56199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FA966D56-0221-4419-A0D9-EC7A83CBAFA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782" y="2554017"/>
            <a:ext cx="437914" cy="61395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08508EE0-F464-4B5E-ABF7-50067283C9B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40" t="82529" r="24262" b="2148"/>
          <a:stretch/>
        </p:blipFill>
        <p:spPr>
          <a:xfrm>
            <a:off x="-120333" y="2291227"/>
            <a:ext cx="1740900" cy="59843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="" xmlns:a16="http://schemas.microsoft.com/office/drawing/2014/main" id="{983F4C32-69E9-4DC6-B4C4-D06348DB592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40" t="82529" r="24262" b="2148"/>
          <a:stretch/>
        </p:blipFill>
        <p:spPr>
          <a:xfrm flipH="1">
            <a:off x="-13069" y="3278474"/>
            <a:ext cx="1801514" cy="45406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="" xmlns:a16="http://schemas.microsoft.com/office/drawing/2014/main" id="{40C567FF-D68F-49DD-B74F-70B1905DEAC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129" y="2786943"/>
            <a:ext cx="1326531" cy="151479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="" xmlns:a16="http://schemas.microsoft.com/office/drawing/2014/main" id="{39E9449F-D9E9-4202-B951-27E6F1A1CBE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725" y="3428945"/>
            <a:ext cx="1194781" cy="140393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="" xmlns:a16="http://schemas.microsoft.com/office/drawing/2014/main" id="{44E91261-66C4-440F-AC8E-A6DFA1D0081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189" y="3014526"/>
            <a:ext cx="913925" cy="108992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="" xmlns:a16="http://schemas.microsoft.com/office/drawing/2014/main" id="{6BCAC686-6FE2-44F5-8BD7-B2870319488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532" y="3397294"/>
            <a:ext cx="971211" cy="122753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="" xmlns:a16="http://schemas.microsoft.com/office/drawing/2014/main" id="{4B9FB645-C755-46F0-9B5D-9D8DE7298E5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922" y="3608864"/>
            <a:ext cx="955821" cy="114177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9036EAB1-A15A-4B6A-B62E-46F1A0BDEBBC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5" t="16084" r="24817" b="23938"/>
          <a:stretch/>
        </p:blipFill>
        <p:spPr>
          <a:xfrm>
            <a:off x="4738900" y="2339662"/>
            <a:ext cx="3293685" cy="312824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7B408C13-1E1C-40F7-AF3E-96624007AD5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40" t="82529" r="24262" b="2148"/>
          <a:stretch/>
        </p:blipFill>
        <p:spPr>
          <a:xfrm>
            <a:off x="4416815" y="1968594"/>
            <a:ext cx="1528873" cy="52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1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4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32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4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542838A-8590-4252-83AA-C480BA903A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2" y="668231"/>
            <a:ext cx="10847582" cy="5750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文本框 3">
            <a:extLst>
              <a:ext uri="{FF2B5EF4-FFF2-40B4-BE49-F238E27FC236}">
                <a16:creationId xmlns="" xmlns:a16="http://schemas.microsoft.com/office/drawing/2014/main" id="{7E3F17A4-72AA-425B-AFF8-95F918F01962}"/>
              </a:ext>
            </a:extLst>
          </p:cNvPr>
          <p:cNvSpPr txBox="1"/>
          <p:nvPr/>
        </p:nvSpPr>
        <p:spPr>
          <a:xfrm>
            <a:off x="3519250" y="2553344"/>
            <a:ext cx="55702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err="1">
                <a:solidFill>
                  <a:srgbClr val="FF0000"/>
                </a:solidFill>
                <a:ea typeface="字魂17号-萌趣果冻体" panose="02000000000000000000" pitchFamily="2" charset="-122"/>
                <a:cs typeface="Calibri" panose="020F0502020204030204" pitchFamily="34" charset="0"/>
              </a:rPr>
              <a:t>Bài</a:t>
            </a:r>
            <a:r>
              <a:rPr lang="en-US" altLang="zh-CN" sz="5400" dirty="0">
                <a:solidFill>
                  <a:srgbClr val="FF0000"/>
                </a:solidFill>
                <a:ea typeface="字魂17号-萌趣果冻体" panose="02000000000000000000" pitchFamily="2" charset="-122"/>
                <a:cs typeface="Calibri" panose="020F0502020204030204" pitchFamily="34" charset="0"/>
              </a:rPr>
              <a:t> 36:  </a:t>
            </a:r>
            <a:r>
              <a:rPr lang="en-US" altLang="zh-CN" sz="5400" b="1" dirty="0">
                <a:solidFill>
                  <a:srgbClr val="FF0000"/>
                </a:solidFill>
                <a:ea typeface="字魂17号-萌趣果冻体" panose="02000000000000000000" pitchFamily="2" charset="-122"/>
                <a:cs typeface="Calibri" panose="020F0502020204030204" pitchFamily="34" charset="0"/>
              </a:rPr>
              <a:t>am - ap</a:t>
            </a:r>
            <a:endParaRPr lang="zh-CN" altLang="en-US" sz="5400" b="1" dirty="0">
              <a:solidFill>
                <a:srgbClr val="FF0000"/>
              </a:solidFill>
              <a:ea typeface="小白" panose="02010601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="" xmlns:a16="http://schemas.microsoft.com/office/drawing/2014/main" id="{A962073A-F55F-48F2-B6E5-25178B08D7B4}"/>
              </a:ext>
            </a:extLst>
          </p:cNvPr>
          <p:cNvSpPr/>
          <p:nvPr/>
        </p:nvSpPr>
        <p:spPr>
          <a:xfrm>
            <a:off x="3085529" y="3763854"/>
            <a:ext cx="3469489" cy="242591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7200" b="1" dirty="0">
                <a:solidFill>
                  <a:srgbClr val="FF0000"/>
                </a:solidFill>
                <a:cs typeface="Calibri" panose="020F0502020204030204" pitchFamily="34" charset="0"/>
              </a:rPr>
              <a:t>am</a:t>
            </a:r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95097422-5FFB-41C0-9157-D7EF9C936974}"/>
              </a:ext>
            </a:extLst>
          </p:cNvPr>
          <p:cNvSpPr/>
          <p:nvPr/>
        </p:nvSpPr>
        <p:spPr>
          <a:xfrm>
            <a:off x="6904585" y="3734087"/>
            <a:ext cx="3469489" cy="242591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7200" b="1" dirty="0">
                <a:solidFill>
                  <a:srgbClr val="FF0000"/>
                </a:solidFill>
                <a:cs typeface="Calibri" panose="020F0502020204030204" pitchFamily="34" charset="0"/>
              </a:rPr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6C85683-98A8-4DEF-92DA-4677845770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" y="436728"/>
            <a:ext cx="12192000" cy="6421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C61B68CB-5559-4819-BA6C-A37499750D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764" y="2644790"/>
            <a:ext cx="6083618" cy="28573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7D7C6B5-C2E4-4398-9767-2C261AED53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5912">
            <a:off x="650548" y="2802427"/>
            <a:ext cx="2625886" cy="2827173"/>
          </a:xfrm>
          <a:prstGeom prst="rect">
            <a:avLst/>
          </a:prstGeom>
        </p:spPr>
      </p:pic>
      <p:sp>
        <p:nvSpPr>
          <p:cNvPr id="8" name="Shape 233">
            <a:extLst>
              <a:ext uri="{FF2B5EF4-FFF2-40B4-BE49-F238E27FC236}">
                <a16:creationId xmlns="" xmlns:a16="http://schemas.microsoft.com/office/drawing/2014/main" id="{98A8D5FC-78BB-464C-B371-8125C8EE129C}"/>
              </a:ext>
            </a:extLst>
          </p:cNvPr>
          <p:cNvSpPr/>
          <p:nvPr/>
        </p:nvSpPr>
        <p:spPr>
          <a:xfrm>
            <a:off x="7160934" y="3491967"/>
            <a:ext cx="5866519" cy="961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4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1. KHÁM PHÁ</a:t>
            </a:r>
            <a:endParaRPr sz="4400" b="1" i="1" kern="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73D443A5-D104-4DF3-9CEB-59316BAC307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207" b="25774"/>
          <a:stretch/>
        </p:blipFill>
        <p:spPr>
          <a:xfrm>
            <a:off x="4241773" y="864766"/>
            <a:ext cx="2575703" cy="14185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02FBFD58-282F-4CB2-80D8-E9CC7D6C6AA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33" t="69745" r="-7629" b="408"/>
          <a:stretch/>
        </p:blipFill>
        <p:spPr>
          <a:xfrm>
            <a:off x="10523673" y="739635"/>
            <a:ext cx="1255530" cy="10464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D6894CB-F2D9-4896-9F09-678E79467F6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33" t="69745" r="-7629" b="408"/>
          <a:stretch/>
        </p:blipFill>
        <p:spPr>
          <a:xfrm>
            <a:off x="8630498" y="1417502"/>
            <a:ext cx="1823404" cy="82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44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0.00578 C 0.00573 -0.01134 0.02604 -0.01643 0.03346 -0.01643 C 0.07864 -0.01643 0.12539 0.06922 0.12539 0.15556 C 0.12539 0.11204 0.1487 0.06922 0.17083 0.06922 C 0.19414 0.06922 0.21601 0.1125 0.21601 0.15556 C 0.21601 0.13403 0.2276 0.11204 0.23945 0.11204 C 0.25091 0.11204 0.26289 0.13334 0.26289 0.15556 C 0.26289 0.14398 0.26875 0.13403 0.27435 0.13403 C 0.28021 0.13403 0.28607 0.14468 0.28607 0.15556 C 0.28607 0.14954 0.28893 0.14398 0.29179 0.14398 C 0.29336 0.14398 0.29765 0.14977 0.29765 0.15556 C 0.29765 0.15232 0.29935 0.14954 0.30065 0.14954 C 0.30065 0.15023 0.30351 0.15232 0.30351 0.15556 C 0.30351 0.15371 0.30351 0.15232 0.30495 0.15232 C 0.30495 0.15324 0.30651 0.15394 0.30651 0.15556 C 0.30651 0.1544 0.30651 0.15371 0.30651 0.15324 C 0.30781 0.15324 0.30781 0.15371 0.30781 0.1544 C 0.3095 0.1544 0.3095 0.15394 0.3095 0.15324 C 0.31133 0.15324 0.31133 0.15371 0.31133 0.1544 " pathEditMode="relative" rAng="0" ptsTypes="AAAAAAAAAAAAAAAAAAA">
                                      <p:cBhvr>
                                        <p:cTn id="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60" y="75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ACB8A21-2471-41CB-90F9-48CAE3BA2522}"/>
              </a:ext>
            </a:extLst>
          </p:cNvPr>
          <p:cNvSpPr txBox="1"/>
          <p:nvPr/>
        </p:nvSpPr>
        <p:spPr>
          <a:xfrm>
            <a:off x="831331" y="4840146"/>
            <a:ext cx="40719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 err="1">
                <a:ea typeface="Cambria" panose="02040503050406030204" pitchFamily="18" charset="0"/>
                <a:cs typeface="Calibri" panose="020F0502020204030204" pitchFamily="34" charset="0"/>
              </a:rPr>
              <a:t>quả</a:t>
            </a:r>
            <a:r>
              <a:rPr lang="en-US" sz="6000" i="1" dirty="0">
                <a:ea typeface="Cambria" panose="02040503050406030204" pitchFamily="18" charset="0"/>
                <a:cs typeface="Calibri" panose="020F0502020204030204" pitchFamily="34" charset="0"/>
              </a:rPr>
              <a:t> cam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84591D1-7A05-4C06-BFE7-BAB72C2AEADB}"/>
              </a:ext>
            </a:extLst>
          </p:cNvPr>
          <p:cNvSpPr txBox="1"/>
          <p:nvPr/>
        </p:nvSpPr>
        <p:spPr>
          <a:xfrm>
            <a:off x="3041370" y="4840145"/>
            <a:ext cx="26927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>
                <a:solidFill>
                  <a:srgbClr val="FF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am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DCFD5EB1-3010-4FC2-9358-2A2FE36820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2" t="30376" r="64565" b="24739"/>
          <a:stretch/>
        </p:blipFill>
        <p:spPr>
          <a:xfrm>
            <a:off x="871087" y="1507126"/>
            <a:ext cx="2692714" cy="2799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Og2fl4jkF0BTe7C4fup0V8Y0nUuwEtRE">
            <a:hlinkClick r:id="" action="ppaction://media"/>
            <a:extLst>
              <a:ext uri="{FF2B5EF4-FFF2-40B4-BE49-F238E27FC236}">
                <a16:creationId xmlns="" xmlns:a16="http://schemas.microsoft.com/office/drawing/2014/main" id="{DA282751-820E-4CA0-B69E-3BA511D7668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3852"/>
                </p14:media>
              </p:ext>
            </p:extLst>
          </p:nvPr>
        </p:nvPicPr>
        <p:blipFill rotWithShape="1">
          <a:blip r:embed="rId5"/>
          <a:srcRect l="29231" t="11594" r="27826" b="7990"/>
          <a:stretch>
            <a:fillRect/>
          </a:stretch>
        </p:blipFill>
        <p:spPr>
          <a:xfrm>
            <a:off x="5605152" y="547939"/>
            <a:ext cx="5235643" cy="5514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97C605D3-929E-4B57-A3C4-C5B58015E8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19" t="27046" r="39330" b="58633"/>
          <a:stretch/>
        </p:blipFill>
        <p:spPr>
          <a:xfrm>
            <a:off x="5856944" y="1395572"/>
            <a:ext cx="3976170" cy="11620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372FCA31-C175-4AB3-B2E9-EF01357620C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46" t="40672" r="40841" b="43537"/>
          <a:stretch/>
        </p:blipFill>
        <p:spPr>
          <a:xfrm>
            <a:off x="6036365" y="2557669"/>
            <a:ext cx="3538847" cy="12813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2B4189A3-6579-43D7-9D54-7A736B2B98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87" t="56426" r="37644" b="27783"/>
          <a:stretch/>
        </p:blipFill>
        <p:spPr>
          <a:xfrm>
            <a:off x="5605152" y="3719766"/>
            <a:ext cx="4608185" cy="12813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D4FED67D-5843-4C9E-9203-6D9EDB9772E5}"/>
              </a:ext>
            </a:extLst>
          </p:cNvPr>
          <p:cNvSpPr txBox="1"/>
          <p:nvPr/>
        </p:nvSpPr>
        <p:spPr>
          <a:xfrm>
            <a:off x="4236881" y="186954"/>
            <a:ext cx="6603914" cy="707886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110000"/>
                  <a:satMod val="105000"/>
                  <a:tint val="67000"/>
                </a:schemeClr>
              </a:gs>
              <a:gs pos="50000">
                <a:schemeClr val="accent4">
                  <a:lumMod val="105000"/>
                  <a:satMod val="103000"/>
                  <a:tint val="73000"/>
                </a:schemeClr>
              </a:gs>
              <a:gs pos="100000">
                <a:schemeClr val="accent4">
                  <a:lumMod val="105000"/>
                  <a:satMod val="109000"/>
                  <a:tint val="81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i="1" dirty="0" err="1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Làm</a:t>
            </a:r>
            <a:r>
              <a:rPr lang="en-US" sz="4000" i="1" dirty="0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4000" i="1" dirty="0" err="1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quen</a:t>
            </a:r>
            <a:r>
              <a:rPr lang="en-US" sz="4000" i="1" dirty="0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– </a:t>
            </a:r>
            <a:r>
              <a:rPr lang="en-US" sz="4000" i="1" dirty="0" err="1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Đánh</a:t>
            </a:r>
            <a:r>
              <a:rPr lang="en-US" sz="4000" i="1" dirty="0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4000" i="1" dirty="0" err="1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vần</a:t>
            </a:r>
            <a:endParaRPr lang="en-US" sz="4000" i="1" dirty="0">
              <a:solidFill>
                <a:srgbClr val="C00000"/>
              </a:solidFill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5671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56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648"/>
                            </p:stCondLst>
                            <p:childTnLst>
                              <p:par>
                                <p:cTn id="43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4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45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r1TSewXwgEjc7zjZyJAzW9RClZ2lwlR">
            <a:hlinkClick r:id="" action="ppaction://media"/>
            <a:extLst>
              <a:ext uri="{FF2B5EF4-FFF2-40B4-BE49-F238E27FC236}">
                <a16:creationId xmlns="" xmlns:a16="http://schemas.microsoft.com/office/drawing/2014/main" id="{4E3CF205-89B3-4F7F-A692-4395C738FC6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3711.6666"/>
                </p14:media>
              </p:ext>
            </p:extLst>
          </p:nvPr>
        </p:nvPicPr>
        <p:blipFill rotWithShape="1">
          <a:blip r:embed="rId4"/>
          <a:srcRect l="28322" t="8750" r="24401" b="9236"/>
          <a:stretch>
            <a:fillRect/>
          </a:stretch>
        </p:blipFill>
        <p:spPr>
          <a:xfrm>
            <a:off x="5735500" y="1190616"/>
            <a:ext cx="5063138" cy="4940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83CA7C0-3F46-4584-BC1E-7FF0581BA891}"/>
              </a:ext>
            </a:extLst>
          </p:cNvPr>
          <p:cNvSpPr txBox="1"/>
          <p:nvPr/>
        </p:nvSpPr>
        <p:spPr>
          <a:xfrm>
            <a:off x="1393362" y="5115498"/>
            <a:ext cx="36426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 err="1">
                <a:ea typeface="Cambria" panose="02040503050406030204" pitchFamily="18" charset="0"/>
                <a:cs typeface="Calibri" panose="020F0502020204030204" pitchFamily="34" charset="0"/>
              </a:rPr>
              <a:t>xe</a:t>
            </a:r>
            <a:r>
              <a:rPr lang="en-US" sz="6000" i="1" dirty="0"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6000" i="1" dirty="0" err="1">
                <a:ea typeface="Cambria" panose="02040503050406030204" pitchFamily="18" charset="0"/>
                <a:cs typeface="Calibri" panose="020F0502020204030204" pitchFamily="34" charset="0"/>
              </a:rPr>
              <a:t>đạp</a:t>
            </a:r>
            <a:endParaRPr lang="en-US" sz="6000" i="1" dirty="0"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5C48900-A110-4AAE-AA60-9FA33B4DAB8B}"/>
              </a:ext>
            </a:extLst>
          </p:cNvPr>
          <p:cNvSpPr txBox="1"/>
          <p:nvPr/>
        </p:nvSpPr>
        <p:spPr>
          <a:xfrm>
            <a:off x="2971800" y="5115498"/>
            <a:ext cx="22962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>
                <a:solidFill>
                  <a:srgbClr val="FF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ap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BA65CBE-767B-43E3-9A93-F322A955A11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82" t="27562" r="39173" b="58121"/>
          <a:stretch/>
        </p:blipFill>
        <p:spPr>
          <a:xfrm>
            <a:off x="5989984" y="1406194"/>
            <a:ext cx="4292606" cy="12378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03582752-2ADF-4725-B010-BA1407CD5DD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84" t="2201" r="8852" b="27264"/>
          <a:stretch/>
        </p:blipFill>
        <p:spPr>
          <a:xfrm>
            <a:off x="917378" y="1742502"/>
            <a:ext cx="3828369" cy="26901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24F68F7-6288-4253-BCD6-3E30BC5DBDF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51" t="41813" r="40365" b="43870"/>
          <a:stretch/>
        </p:blipFill>
        <p:spPr>
          <a:xfrm>
            <a:off x="6398351" y="2653342"/>
            <a:ext cx="3687905" cy="12378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7C9091F7-42C0-469C-B32F-2BB3D980FE2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10" t="57128" r="37084" b="27362"/>
          <a:stretch/>
        </p:blipFill>
        <p:spPr>
          <a:xfrm>
            <a:off x="5684732" y="3900491"/>
            <a:ext cx="5164674" cy="134095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4D3F282-51B2-47EA-873D-259BB41A7F8E}"/>
              </a:ext>
            </a:extLst>
          </p:cNvPr>
          <p:cNvSpPr txBox="1"/>
          <p:nvPr/>
        </p:nvSpPr>
        <p:spPr>
          <a:xfrm>
            <a:off x="4194724" y="208441"/>
            <a:ext cx="6603914" cy="707886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110000"/>
                  <a:satMod val="105000"/>
                  <a:tint val="67000"/>
                </a:schemeClr>
              </a:gs>
              <a:gs pos="50000">
                <a:schemeClr val="accent4">
                  <a:lumMod val="105000"/>
                  <a:satMod val="103000"/>
                  <a:tint val="73000"/>
                </a:schemeClr>
              </a:gs>
              <a:gs pos="100000">
                <a:schemeClr val="accent4">
                  <a:lumMod val="105000"/>
                  <a:satMod val="109000"/>
                  <a:tint val="81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i="1" dirty="0" err="1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Làm</a:t>
            </a:r>
            <a:r>
              <a:rPr lang="en-US" sz="4000" i="1" dirty="0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4000" i="1" dirty="0" err="1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quen</a:t>
            </a:r>
            <a:r>
              <a:rPr lang="en-US" sz="4000" i="1" dirty="0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– </a:t>
            </a:r>
            <a:r>
              <a:rPr lang="en-US" sz="4000" i="1" dirty="0" err="1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Đánh</a:t>
            </a:r>
            <a:r>
              <a:rPr lang="en-US" sz="4000" i="1" dirty="0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4000" i="1" dirty="0" err="1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vần</a:t>
            </a:r>
            <a:endParaRPr lang="en-US" sz="4000" i="1" dirty="0">
              <a:solidFill>
                <a:srgbClr val="C00000"/>
              </a:solidFill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33428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63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4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A392D76-2A8B-4802-8329-1CA315578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41" y="1258957"/>
            <a:ext cx="4653632" cy="512399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="" xmlns:a16="http://schemas.microsoft.com/office/drawing/2014/main" id="{7E8D6204-0A32-41F3-A0A1-D8B692318528}"/>
              </a:ext>
            </a:extLst>
          </p:cNvPr>
          <p:cNvSpPr txBox="1">
            <a:spLocks/>
          </p:cNvSpPr>
          <p:nvPr/>
        </p:nvSpPr>
        <p:spPr>
          <a:xfrm>
            <a:off x="4974688" y="0"/>
            <a:ext cx="4161191" cy="10563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i="1" dirty="0" err="1">
                <a:solidFill>
                  <a:srgbClr val="C00000"/>
                </a:solidFill>
                <a:latin typeface="UTM Avo" panose="02040603050506020204" pitchFamily="18" charset="0"/>
              </a:rPr>
              <a:t>Bảng</a:t>
            </a:r>
            <a:r>
              <a:rPr lang="en-US" sz="4800" i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 err="1">
                <a:solidFill>
                  <a:srgbClr val="C00000"/>
                </a:solidFill>
                <a:latin typeface="UTM Avo" panose="02040603050506020204" pitchFamily="18" charset="0"/>
              </a:rPr>
              <a:t>gài</a:t>
            </a:r>
            <a:endParaRPr lang="en-US" sz="4800" i="1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6843D71-B191-4F3D-B08A-24FD79A2C266}"/>
              </a:ext>
            </a:extLst>
          </p:cNvPr>
          <p:cNvSpPr txBox="1"/>
          <p:nvPr/>
        </p:nvSpPr>
        <p:spPr>
          <a:xfrm>
            <a:off x="8151840" y="1872268"/>
            <a:ext cx="3751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i="1" dirty="0" err="1">
                <a:ea typeface="Cambria" panose="02040503050406030204" pitchFamily="18" charset="0"/>
                <a:cs typeface="Calibri" panose="020F0502020204030204" pitchFamily="34" charset="0"/>
              </a:rPr>
              <a:t>quả</a:t>
            </a:r>
            <a:r>
              <a:rPr lang="en-US" sz="5400" i="1" dirty="0">
                <a:ea typeface="Cambria" panose="02040503050406030204" pitchFamily="18" charset="0"/>
                <a:cs typeface="Calibri" panose="020F0502020204030204" pitchFamily="34" charset="0"/>
              </a:rPr>
              <a:t> cam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ED84198-90FA-4DA9-B6D7-6F858C3C3A18}"/>
              </a:ext>
            </a:extLst>
          </p:cNvPr>
          <p:cNvSpPr txBox="1"/>
          <p:nvPr/>
        </p:nvSpPr>
        <p:spPr>
          <a:xfrm>
            <a:off x="6131746" y="1872268"/>
            <a:ext cx="23503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i="1" dirty="0">
                <a:solidFill>
                  <a:srgbClr val="FF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am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6E5653B-D24B-4E88-B65D-359FE7BDCCC6}"/>
              </a:ext>
            </a:extLst>
          </p:cNvPr>
          <p:cNvSpPr txBox="1"/>
          <p:nvPr/>
        </p:nvSpPr>
        <p:spPr>
          <a:xfrm>
            <a:off x="8349529" y="3679915"/>
            <a:ext cx="27442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i="1" dirty="0" err="1">
                <a:ea typeface="Cambria" panose="02040503050406030204" pitchFamily="18" charset="0"/>
                <a:cs typeface="Calibri" panose="020F0502020204030204" pitchFamily="34" charset="0"/>
              </a:rPr>
              <a:t>xe</a:t>
            </a:r>
            <a:r>
              <a:rPr lang="en-US" sz="5400" i="1" dirty="0"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5400" i="1" dirty="0" err="1">
                <a:ea typeface="Cambria" panose="02040503050406030204" pitchFamily="18" charset="0"/>
                <a:cs typeface="Calibri" panose="020F0502020204030204" pitchFamily="34" charset="0"/>
              </a:rPr>
              <a:t>đạp</a:t>
            </a:r>
            <a:endParaRPr lang="en-US" sz="5400" i="1" dirty="0"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9E39D54-AA1E-4223-8605-8E9CF7179B0C}"/>
              </a:ext>
            </a:extLst>
          </p:cNvPr>
          <p:cNvSpPr txBox="1"/>
          <p:nvPr/>
        </p:nvSpPr>
        <p:spPr>
          <a:xfrm>
            <a:off x="6196834" y="3611500"/>
            <a:ext cx="19180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>
                <a:solidFill>
                  <a:srgbClr val="FF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36589039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7" grpId="0"/>
      <p:bldP spid="7" grpId="1"/>
      <p:bldP spid="7" grpId="2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5C0F15D-07BD-41DC-B159-AF45810C68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2" b="7172"/>
          <a:stretch/>
        </p:blipFill>
        <p:spPr>
          <a:xfrm>
            <a:off x="0" y="420625"/>
            <a:ext cx="12192000" cy="643737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="" xmlns:a16="http://schemas.microsoft.com/office/drawing/2014/main" id="{8F210116-4BA1-4424-BE6D-C581176EA29E}"/>
              </a:ext>
            </a:extLst>
          </p:cNvPr>
          <p:cNvSpPr txBox="1">
            <a:spLocks/>
          </p:cNvSpPr>
          <p:nvPr/>
        </p:nvSpPr>
        <p:spPr>
          <a:xfrm>
            <a:off x="5461871" y="2251091"/>
            <a:ext cx="6266302" cy="21154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i="1" dirty="0" err="1">
                <a:solidFill>
                  <a:srgbClr val="C00000"/>
                </a:solidFill>
                <a:latin typeface="UTM Avo" panose="02040603050506020204" pitchFamily="18" charset="0"/>
              </a:rPr>
              <a:t>Giải</a:t>
            </a:r>
            <a:r>
              <a:rPr lang="en-US" sz="4800" i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 err="1">
                <a:solidFill>
                  <a:srgbClr val="C00000"/>
                </a:solidFill>
                <a:latin typeface="UTM Avo" panose="02040603050506020204" pitchFamily="18" charset="0"/>
              </a:rPr>
              <a:t>lao</a:t>
            </a:r>
            <a:endParaRPr lang="en-US" sz="4800" i="1" dirty="0">
              <a:solidFill>
                <a:srgbClr val="C00000"/>
              </a:solidFill>
              <a:latin typeface="UTM Avo" panose="02040603050506020204" pitchFamily="18" charset="0"/>
            </a:endParaRPr>
          </a:p>
          <a:p>
            <a:pPr algn="ctr"/>
            <a:r>
              <a:rPr lang="en-US" sz="4400" i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i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BÀI </a:t>
            </a:r>
            <a:r>
              <a:rPr lang="en-US" i="1" dirty="0" smtClean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HÁT:</a:t>
            </a:r>
          </a:p>
          <a:p>
            <a:pPr algn="ctr"/>
            <a:r>
              <a:rPr lang="en-US" sz="4000" i="1" dirty="0" err="1" smtClean="0">
                <a:solidFill>
                  <a:srgbClr val="0070C0"/>
                </a:solidFill>
                <a:latin typeface="UTM Avo" panose="02040603050506020204" pitchFamily="18" charset="0"/>
              </a:rPr>
              <a:t>Mời</a:t>
            </a:r>
            <a:r>
              <a:rPr lang="en-US" sz="4000" i="1" dirty="0" smtClean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4000" i="1" dirty="0" err="1">
                <a:solidFill>
                  <a:srgbClr val="0070C0"/>
                </a:solidFill>
                <a:latin typeface="UTM Avo" panose="02040603050506020204" pitchFamily="18" charset="0"/>
              </a:rPr>
              <a:t>bạn</a:t>
            </a:r>
            <a:r>
              <a:rPr lang="en-US" sz="4000" i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4000" i="1" dirty="0" err="1">
                <a:solidFill>
                  <a:srgbClr val="0070C0"/>
                </a:solidFill>
                <a:latin typeface="UTM Avo" panose="02040603050506020204" pitchFamily="18" charset="0"/>
              </a:rPr>
              <a:t>vui</a:t>
            </a:r>
            <a:r>
              <a:rPr lang="en-US" sz="4000" i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4000" i="1" dirty="0" err="1">
                <a:solidFill>
                  <a:srgbClr val="0070C0"/>
                </a:solidFill>
                <a:latin typeface="UTM Avo" panose="02040603050506020204" pitchFamily="18" charset="0"/>
              </a:rPr>
              <a:t>múa</a:t>
            </a:r>
            <a:r>
              <a:rPr lang="en-US" sz="4000" i="1" dirty="0">
                <a:solidFill>
                  <a:srgbClr val="0070C0"/>
                </a:solidFill>
                <a:latin typeface="UTM Avo" panose="02040603050506020204" pitchFamily="18" charset="0"/>
              </a:rPr>
              <a:t> ca</a:t>
            </a:r>
            <a:endParaRPr lang="en-US" sz="4800" i="1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9760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ời bạn vui múa ca (Bài hát mẫu) - YouTube">
            <a:hlinkClick r:id="" action="ppaction://media"/>
            <a:extLst>
              <a:ext uri="{FF2B5EF4-FFF2-40B4-BE49-F238E27FC236}">
                <a16:creationId xmlns="" xmlns:a16="http://schemas.microsoft.com/office/drawing/2014/main" id="{748E2481-1EE6-4B44-A388-604E029E69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8303"/>
          <a:stretch/>
        </p:blipFill>
        <p:spPr>
          <a:xfrm>
            <a:off x="0" y="442221"/>
            <a:ext cx="12192000" cy="641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27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8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6C85683-98A8-4DEF-92DA-4677845770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" y="436728"/>
            <a:ext cx="12192000" cy="6421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C61B68CB-5559-4819-BA6C-A37499750D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764" y="2644790"/>
            <a:ext cx="6083618" cy="28573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7D7C6B5-C2E4-4398-9767-2C261AED53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5912">
            <a:off x="650548" y="2802427"/>
            <a:ext cx="2625886" cy="2827173"/>
          </a:xfrm>
          <a:prstGeom prst="rect">
            <a:avLst/>
          </a:prstGeom>
        </p:spPr>
      </p:pic>
      <p:sp>
        <p:nvSpPr>
          <p:cNvPr id="8" name="Shape 233">
            <a:extLst>
              <a:ext uri="{FF2B5EF4-FFF2-40B4-BE49-F238E27FC236}">
                <a16:creationId xmlns="" xmlns:a16="http://schemas.microsoft.com/office/drawing/2014/main" id="{98A8D5FC-78BB-464C-B371-8125C8EE129C}"/>
              </a:ext>
            </a:extLst>
          </p:cNvPr>
          <p:cNvSpPr/>
          <p:nvPr/>
        </p:nvSpPr>
        <p:spPr>
          <a:xfrm>
            <a:off x="7435254" y="3554560"/>
            <a:ext cx="5866519" cy="879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0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2. LUYỆN TẬP</a:t>
            </a:r>
            <a:endParaRPr sz="4000" b="1" i="1" kern="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73D443A5-D104-4DF3-9CEB-59316BAC307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207" b="25774"/>
          <a:stretch/>
        </p:blipFill>
        <p:spPr>
          <a:xfrm>
            <a:off x="4241773" y="864766"/>
            <a:ext cx="2575703" cy="14185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02FBFD58-282F-4CB2-80D8-E9CC7D6C6AA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33" t="69745" r="-7629" b="408"/>
          <a:stretch/>
        </p:blipFill>
        <p:spPr>
          <a:xfrm>
            <a:off x="10523673" y="739635"/>
            <a:ext cx="1255530" cy="10464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D6894CB-F2D9-4896-9F09-678E79467F6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33" t="69745" r="-7629" b="408"/>
          <a:stretch/>
        </p:blipFill>
        <p:spPr>
          <a:xfrm>
            <a:off x="8630498" y="1417502"/>
            <a:ext cx="1823404" cy="82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78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0.00578 C 0.00573 -0.01134 0.02604 -0.01643 0.03346 -0.01643 C 0.07864 -0.01643 0.12539 0.06922 0.12539 0.15556 C 0.12539 0.11204 0.1487 0.06922 0.17083 0.06922 C 0.19414 0.06922 0.21601 0.1125 0.21601 0.15556 C 0.21601 0.13403 0.2276 0.11204 0.23945 0.11204 C 0.25091 0.11204 0.26289 0.13334 0.26289 0.15556 C 0.26289 0.14398 0.26875 0.13403 0.27435 0.13403 C 0.28021 0.13403 0.28607 0.14468 0.28607 0.15556 C 0.28607 0.14954 0.28893 0.14398 0.29179 0.14398 C 0.29336 0.14398 0.29765 0.14977 0.29765 0.15556 C 0.29765 0.15232 0.29935 0.14954 0.30065 0.14954 C 0.30065 0.15023 0.30351 0.15232 0.30351 0.15556 C 0.30351 0.15371 0.30351 0.15232 0.30495 0.15232 C 0.30495 0.15324 0.30651 0.15394 0.30651 0.15556 C 0.30651 0.1544 0.30651 0.15371 0.30651 0.15324 C 0.30781 0.15324 0.30781 0.15371 0.30781 0.1544 C 0.3095 0.1544 0.3095 0.15394 0.3095 0.15324 C 0.31133 0.15324 0.31133 0.15371 0.31133 0.1544 " pathEditMode="relative" rAng="0" ptsTypes="AAAAAAAAAAAAAAAAAAA">
                                      <p:cBhvr>
                                        <p:cTn id="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60" y="75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65DBE4FA-2A6D-45AD-9383-85E65FDB44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610" y="463780"/>
            <a:ext cx="697671" cy="6976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B4FC034E-B451-44F7-9C63-C94C997F11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8" r="6497"/>
          <a:stretch/>
        </p:blipFill>
        <p:spPr>
          <a:xfrm>
            <a:off x="1455671" y="1269153"/>
            <a:ext cx="9755668" cy="5281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4C73CC99-2607-4266-BEB3-3752313394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5" t="1278" r="31016" b="89791"/>
          <a:stretch/>
        </p:blipFill>
        <p:spPr>
          <a:xfrm>
            <a:off x="2041814" y="463781"/>
            <a:ext cx="8897576" cy="6976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D92B1D3A-39D6-4EF9-9FE5-A957BD9FD1D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87" t="2780" r="8008" b="-2383"/>
          <a:stretch/>
        </p:blipFill>
        <p:spPr>
          <a:xfrm>
            <a:off x="4292" y="463780"/>
            <a:ext cx="1327837" cy="15428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37919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="" xmlns:a16="http://schemas.microsoft.com/office/drawing/2014/main" id="{A1508CF9-A4BF-485E-94C1-56FCD28D80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358" r="-591" b="5693"/>
          <a:stretch/>
        </p:blipFill>
        <p:spPr>
          <a:xfrm>
            <a:off x="29338" y="470593"/>
            <a:ext cx="12200998" cy="63874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9F98A77-82AD-4A01-ADCF-FD668ADF3C9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6" t="10711" r="69750" b="46029"/>
          <a:stretch/>
        </p:blipFill>
        <p:spPr>
          <a:xfrm>
            <a:off x="61196" y="953701"/>
            <a:ext cx="1980571" cy="18732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1291A39-E774-4531-AD2C-9FB11053CF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46" t="9706" r="33430" b="47034"/>
          <a:stretch/>
        </p:blipFill>
        <p:spPr>
          <a:xfrm>
            <a:off x="436416" y="2921141"/>
            <a:ext cx="2161773" cy="18612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CAC5CA8-45E2-4572-8C84-CCB3C2FF20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86" t="12801" r="6417" b="44704"/>
          <a:stretch/>
        </p:blipFill>
        <p:spPr>
          <a:xfrm>
            <a:off x="56167" y="4873792"/>
            <a:ext cx="1834412" cy="19025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1633FAD-9B84-4A87-ACC9-D20F761745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8" t="55465" r="67488" b="1275"/>
          <a:stretch/>
        </p:blipFill>
        <p:spPr>
          <a:xfrm>
            <a:off x="9922285" y="799634"/>
            <a:ext cx="2175535" cy="18731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89166247-9562-433F-9DAE-9FA2B9F61A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35" t="54591" r="31931" b="2149"/>
          <a:stretch/>
        </p:blipFill>
        <p:spPr>
          <a:xfrm>
            <a:off x="9108384" y="2767214"/>
            <a:ext cx="2780073" cy="21097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CF4691DB-4524-4BAA-B835-79B0D9FEAB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31" t="58647" r="5132" b="121"/>
          <a:stretch/>
        </p:blipFill>
        <p:spPr>
          <a:xfrm>
            <a:off x="10119724" y="4957817"/>
            <a:ext cx="2001508" cy="18731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Oval 9">
            <a:extLst>
              <a:ext uri="{FF2B5EF4-FFF2-40B4-BE49-F238E27FC236}">
                <a16:creationId xmlns="" xmlns:a16="http://schemas.microsoft.com/office/drawing/2014/main" id="{2A44A802-DB2E-4E88-B0A9-1952BC59054C}"/>
              </a:ext>
            </a:extLst>
          </p:cNvPr>
          <p:cNvSpPr/>
          <p:nvPr/>
        </p:nvSpPr>
        <p:spPr>
          <a:xfrm>
            <a:off x="4406349" y="2802146"/>
            <a:ext cx="3132529" cy="131251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6000" i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am</a:t>
            </a:r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D5B12F17-6174-4B74-BDBD-B81CA1E9A78D}"/>
              </a:ext>
            </a:extLst>
          </p:cNvPr>
          <p:cNvSpPr/>
          <p:nvPr/>
        </p:nvSpPr>
        <p:spPr>
          <a:xfrm>
            <a:off x="4317373" y="4767513"/>
            <a:ext cx="3132530" cy="140804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6000" i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ap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CC580EC0-1A68-4FE0-A5B8-58ED898E2B2C}"/>
              </a:ext>
            </a:extLst>
          </p:cNvPr>
          <p:cNvCxnSpPr>
            <a:cxnSpLocks/>
            <a:endCxn id="10" idx="2"/>
          </p:cNvCxnSpPr>
          <p:nvPr/>
        </p:nvCxnSpPr>
        <p:spPr>
          <a:xfrm>
            <a:off x="1357831" y="2704468"/>
            <a:ext cx="3048518" cy="75393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AA261F65-B4DD-49B2-B142-CC5AE9BF3AF1}"/>
              </a:ext>
            </a:extLst>
          </p:cNvPr>
          <p:cNvCxnSpPr>
            <a:cxnSpLocks/>
            <a:endCxn id="10" idx="3"/>
          </p:cNvCxnSpPr>
          <p:nvPr/>
        </p:nvCxnSpPr>
        <p:spPr>
          <a:xfrm flipV="1">
            <a:off x="1584453" y="3922446"/>
            <a:ext cx="3280644" cy="25788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C7785FEC-9BA9-462A-A168-0CDB27A6B5EC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1517303" y="4782400"/>
            <a:ext cx="2727916" cy="6678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839407E3-D621-4A7C-AFFE-274A7C04396A}"/>
              </a:ext>
            </a:extLst>
          </p:cNvPr>
          <p:cNvCxnSpPr>
            <a:cxnSpLocks/>
            <a:stCxn id="10" idx="6"/>
          </p:cNvCxnSpPr>
          <p:nvPr/>
        </p:nvCxnSpPr>
        <p:spPr>
          <a:xfrm flipV="1">
            <a:off x="7538878" y="2445038"/>
            <a:ext cx="2811070" cy="101336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206C5036-B8A6-42AF-81B2-CBA894875FCA}"/>
              </a:ext>
            </a:extLst>
          </p:cNvPr>
          <p:cNvCxnSpPr>
            <a:cxnSpLocks/>
            <a:stCxn id="11" idx="6"/>
          </p:cNvCxnSpPr>
          <p:nvPr/>
        </p:nvCxnSpPr>
        <p:spPr>
          <a:xfrm flipV="1">
            <a:off x="7449903" y="4767513"/>
            <a:ext cx="3319785" cy="704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B36D700B-D235-4CD7-806E-6784243AC25F}"/>
              </a:ext>
            </a:extLst>
          </p:cNvPr>
          <p:cNvCxnSpPr>
            <a:cxnSpLocks/>
          </p:cNvCxnSpPr>
          <p:nvPr/>
        </p:nvCxnSpPr>
        <p:spPr>
          <a:xfrm>
            <a:off x="7472637" y="5525789"/>
            <a:ext cx="3204581" cy="10659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Picture 72">
            <a:extLst>
              <a:ext uri="{FF2B5EF4-FFF2-40B4-BE49-F238E27FC236}">
                <a16:creationId xmlns="" xmlns:a16="http://schemas.microsoft.com/office/drawing/2014/main" id="{259AD090-D797-4DF5-9391-80CFD9494C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87" t="2780" r="8008" b="-2383"/>
          <a:stretch/>
        </p:blipFill>
        <p:spPr>
          <a:xfrm>
            <a:off x="4865098" y="657700"/>
            <a:ext cx="1924658" cy="22634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4" name="Picture 73">
            <a:extLst>
              <a:ext uri="{FF2B5EF4-FFF2-40B4-BE49-F238E27FC236}">
                <a16:creationId xmlns="" xmlns:a16="http://schemas.microsoft.com/office/drawing/2014/main" id="{5EFA1364-6E01-4C87-B036-2893DDB9E4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834" y="598236"/>
            <a:ext cx="899069" cy="89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1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6E81D9B-96CC-45DD-999E-79FF27723B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961" r="-817" b="6050"/>
          <a:stretch/>
        </p:blipFill>
        <p:spPr>
          <a:xfrm>
            <a:off x="122830" y="454554"/>
            <a:ext cx="12192000" cy="631173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="" xmlns:a16="http://schemas.microsoft.com/office/drawing/2014/main" id="{A732A1A8-28B3-4A1E-99EE-35774071D1C0}"/>
              </a:ext>
            </a:extLst>
          </p:cNvPr>
          <p:cNvSpPr txBox="1">
            <a:spLocks/>
          </p:cNvSpPr>
          <p:nvPr/>
        </p:nvSpPr>
        <p:spPr>
          <a:xfrm>
            <a:off x="-2" y="454554"/>
            <a:ext cx="9157253" cy="11012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i="1" dirty="0" err="1"/>
              <a:t>Mở</a:t>
            </a:r>
            <a:r>
              <a:rPr lang="en-US" i="1" dirty="0"/>
              <a:t> </a:t>
            </a:r>
            <a:r>
              <a:rPr lang="en-US" i="1" dirty="0" err="1"/>
              <a:t>rộng</a:t>
            </a:r>
            <a:r>
              <a:rPr lang="en-US" i="1" dirty="0"/>
              <a:t> </a:t>
            </a:r>
            <a:r>
              <a:rPr lang="en-US" i="1" dirty="0" err="1"/>
              <a:t>tiếng</a:t>
            </a:r>
            <a:r>
              <a:rPr lang="en-US" i="1" dirty="0"/>
              <a:t> </a:t>
            </a:r>
            <a:r>
              <a:rPr lang="en-US" i="1" dirty="0" err="1"/>
              <a:t>có</a:t>
            </a:r>
            <a:r>
              <a:rPr lang="en-US" i="1" dirty="0"/>
              <a:t> </a:t>
            </a:r>
            <a:r>
              <a:rPr lang="en-US" i="1" dirty="0" err="1"/>
              <a:t>vần</a:t>
            </a:r>
            <a:r>
              <a:rPr lang="en-US" i="1" dirty="0"/>
              <a:t> </a:t>
            </a:r>
            <a:r>
              <a:rPr lang="en-US" sz="2800" i="1" dirty="0"/>
              <a:t>: </a:t>
            </a:r>
            <a:r>
              <a:rPr lang="en-US" sz="4000" i="1" dirty="0">
                <a:solidFill>
                  <a:srgbClr val="FF0000"/>
                </a:solidFill>
              </a:rPr>
              <a:t>am - ap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0391A64-C437-4B89-8CE1-B5915768A2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87" t="2780" r="8008" b="-2383"/>
          <a:stretch/>
        </p:blipFill>
        <p:spPr>
          <a:xfrm>
            <a:off x="7230468" y="4415869"/>
            <a:ext cx="1616125" cy="1900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Cloud Callout 3">
            <a:extLst>
              <a:ext uri="{FF2B5EF4-FFF2-40B4-BE49-F238E27FC236}">
                <a16:creationId xmlns="" xmlns:a16="http://schemas.microsoft.com/office/drawing/2014/main" id="{A06B5282-B9D6-4337-8AA7-607D6A0CF985}"/>
              </a:ext>
            </a:extLst>
          </p:cNvPr>
          <p:cNvSpPr/>
          <p:nvPr/>
        </p:nvSpPr>
        <p:spPr>
          <a:xfrm>
            <a:off x="-2" y="1754626"/>
            <a:ext cx="6662283" cy="4162567"/>
          </a:xfrm>
          <a:prstGeom prst="cloudCallout">
            <a:avLst>
              <a:gd name="adj1" fmla="val 59313"/>
              <a:gd name="adj2" fmla="val 37362"/>
            </a:avLst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0070C0"/>
                </a:solidFill>
              </a:rPr>
              <a:t>am:</a:t>
            </a:r>
            <a:r>
              <a:rPr lang="en-US" sz="3200" dirty="0">
                <a:solidFill>
                  <a:schemeClr val="tx1"/>
                </a:solidFill>
              </a:rPr>
              <a:t>…………….......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</a:rPr>
              <a:t>……………...............</a:t>
            </a:r>
            <a:r>
              <a:rPr lang="en-US" sz="3200" dirty="0">
                <a:solidFill>
                  <a:srgbClr val="002060"/>
                </a:solidFill>
              </a:rPr>
              <a:t/>
            </a:r>
            <a:br>
              <a:rPr lang="en-US" sz="3200" dirty="0">
                <a:solidFill>
                  <a:srgbClr val="002060"/>
                </a:solidFill>
              </a:rPr>
            </a:br>
            <a:endParaRPr lang="en-US" sz="3200" dirty="0">
              <a:solidFill>
                <a:srgbClr val="C00000"/>
              </a:solidFill>
            </a:endParaRPr>
          </a:p>
          <a:p>
            <a:pPr algn="ctr"/>
            <a:r>
              <a:rPr lang="en-US" sz="4000" dirty="0">
                <a:solidFill>
                  <a:srgbClr val="0070C0"/>
                </a:solidFill>
              </a:rPr>
              <a:t>ap: </a:t>
            </a:r>
            <a:r>
              <a:rPr lang="en-US" sz="3200" dirty="0">
                <a:solidFill>
                  <a:schemeClr val="tx1"/>
                </a:solidFill>
              </a:rPr>
              <a:t>………………….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</a:rPr>
              <a:t>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288558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6C85683-98A8-4DEF-92DA-4677845770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" y="436728"/>
            <a:ext cx="12192000" cy="6421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C61B68CB-5559-4819-BA6C-A37499750D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764" y="2644790"/>
            <a:ext cx="6083618" cy="28573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7D7C6B5-C2E4-4398-9767-2C261AED53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5912">
            <a:off x="650548" y="2802427"/>
            <a:ext cx="2625886" cy="2827173"/>
          </a:xfrm>
          <a:prstGeom prst="rect">
            <a:avLst/>
          </a:prstGeom>
        </p:spPr>
      </p:pic>
      <p:sp>
        <p:nvSpPr>
          <p:cNvPr id="8" name="Shape 233">
            <a:extLst>
              <a:ext uri="{FF2B5EF4-FFF2-40B4-BE49-F238E27FC236}">
                <a16:creationId xmlns="" xmlns:a16="http://schemas.microsoft.com/office/drawing/2014/main" id="{98A8D5FC-78BB-464C-B371-8125C8EE129C}"/>
              </a:ext>
            </a:extLst>
          </p:cNvPr>
          <p:cNvSpPr/>
          <p:nvPr/>
        </p:nvSpPr>
        <p:spPr>
          <a:xfrm>
            <a:off x="7590413" y="3472137"/>
            <a:ext cx="5866519" cy="879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0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3. TẬP ĐỌC</a:t>
            </a:r>
            <a:endParaRPr sz="4000" b="1" i="1" kern="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73D443A5-D104-4DF3-9CEB-59316BAC307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207" b="25774"/>
          <a:stretch/>
        </p:blipFill>
        <p:spPr>
          <a:xfrm>
            <a:off x="4241773" y="864766"/>
            <a:ext cx="2575703" cy="14185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02FBFD58-282F-4CB2-80D8-E9CC7D6C6AA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33" t="69745" r="-7629" b="408"/>
          <a:stretch/>
        </p:blipFill>
        <p:spPr>
          <a:xfrm>
            <a:off x="10523673" y="739635"/>
            <a:ext cx="1255530" cy="10464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D6894CB-F2D9-4896-9F09-678E79467F6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33" t="69745" r="-7629" b="408"/>
          <a:stretch/>
        </p:blipFill>
        <p:spPr>
          <a:xfrm>
            <a:off x="8630498" y="1417502"/>
            <a:ext cx="1823404" cy="82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311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0.00578 C 0.00573 -0.01134 0.02604 -0.01643 0.03346 -0.01643 C 0.07864 -0.01643 0.12539 0.06922 0.12539 0.15556 C 0.12539 0.11204 0.1487 0.06922 0.17083 0.06922 C 0.19414 0.06922 0.21601 0.1125 0.21601 0.15556 C 0.21601 0.13403 0.2276 0.11204 0.23945 0.11204 C 0.25091 0.11204 0.26289 0.13334 0.26289 0.15556 C 0.26289 0.14398 0.26875 0.13403 0.27435 0.13403 C 0.28021 0.13403 0.28607 0.14468 0.28607 0.15556 C 0.28607 0.14954 0.28893 0.14398 0.29179 0.14398 C 0.29336 0.14398 0.29765 0.14977 0.29765 0.15556 C 0.29765 0.15232 0.29935 0.14954 0.30065 0.14954 C 0.30065 0.15023 0.30351 0.15232 0.30351 0.15556 C 0.30351 0.15371 0.30351 0.15232 0.30495 0.15232 C 0.30495 0.15324 0.30651 0.15394 0.30651 0.15556 C 0.30651 0.1544 0.30651 0.15371 0.30651 0.15324 C 0.30781 0.15324 0.30781 0.15371 0.30781 0.1544 C 0.3095 0.1544 0.3095 0.15394 0.3095 0.15324 C 0.31133 0.15324 0.31133 0.15371 0.31133 0.1544 " pathEditMode="relative" rAng="0" ptsTypes="AAAAAAAAAAAAAAAAAAA">
                                      <p:cBhvr>
                                        <p:cTn id="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60" y="75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6525EEA8-C71B-466E-8E05-69F07959D4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6" t="745" r="17240" b="24601"/>
          <a:stretch/>
        </p:blipFill>
        <p:spPr>
          <a:xfrm>
            <a:off x="51467" y="433387"/>
            <a:ext cx="12140533" cy="64246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404EE91E-EE4B-43C3-AB29-024BEB25D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78" y="981233"/>
            <a:ext cx="11235318" cy="5719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022C5FB5-47DC-4F43-88B6-04DD4A1B1498}"/>
              </a:ext>
            </a:extLst>
          </p:cNvPr>
          <p:cNvGrpSpPr/>
          <p:nvPr/>
        </p:nvGrpSpPr>
        <p:grpSpPr>
          <a:xfrm>
            <a:off x="1431235" y="304800"/>
            <a:ext cx="9217013" cy="6610308"/>
            <a:chOff x="1431235" y="304800"/>
            <a:chExt cx="9217013" cy="6610308"/>
          </a:xfrm>
        </p:grpSpPr>
        <p:pic>
          <p:nvPicPr>
            <p:cNvPr id="21" name="Picture 20">
              <a:extLst>
                <a:ext uri="{FF2B5EF4-FFF2-40B4-BE49-F238E27FC236}">
                  <a16:creationId xmlns="" xmlns:a16="http://schemas.microsoft.com/office/drawing/2014/main" id="{220F04FB-15D3-40AC-B222-9E9D0250C0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9" t="15951" r="233" b="1513"/>
            <a:stretch/>
          </p:blipFill>
          <p:spPr>
            <a:xfrm>
              <a:off x="1431235" y="304800"/>
              <a:ext cx="9217013" cy="218101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9" name="Picture 18">
              <a:extLst>
                <a:ext uri="{FF2B5EF4-FFF2-40B4-BE49-F238E27FC236}">
                  <a16:creationId xmlns="" xmlns:a16="http://schemas.microsoft.com/office/drawing/2014/main" id="{91B6F126-CFDB-4A47-A555-06F606C11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3752" y="2280140"/>
              <a:ext cx="9104496" cy="463496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DDEFF925-1564-4FD4-B7C5-EEF1D8ECDEBD}"/>
              </a:ext>
            </a:extLst>
          </p:cNvPr>
          <p:cNvCxnSpPr>
            <a:cxnSpLocks/>
          </p:cNvCxnSpPr>
          <p:nvPr/>
        </p:nvCxnSpPr>
        <p:spPr>
          <a:xfrm>
            <a:off x="4035285" y="1342270"/>
            <a:ext cx="7686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C39C0A85-00E5-4447-B644-F081A0966D5D}"/>
              </a:ext>
            </a:extLst>
          </p:cNvPr>
          <p:cNvCxnSpPr>
            <a:cxnSpLocks/>
          </p:cNvCxnSpPr>
          <p:nvPr/>
        </p:nvCxnSpPr>
        <p:spPr>
          <a:xfrm>
            <a:off x="7336562" y="1335292"/>
            <a:ext cx="123907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D0C4A827-D038-4A12-9C37-E15E3EEC114F}"/>
              </a:ext>
            </a:extLst>
          </p:cNvPr>
          <p:cNvCxnSpPr>
            <a:cxnSpLocks/>
          </p:cNvCxnSpPr>
          <p:nvPr/>
        </p:nvCxnSpPr>
        <p:spPr>
          <a:xfrm>
            <a:off x="9611931" y="1807779"/>
            <a:ext cx="77777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E124B70D-D114-44AD-A129-AD34AF43781B}"/>
              </a:ext>
            </a:extLst>
          </p:cNvPr>
          <p:cNvCxnSpPr>
            <a:cxnSpLocks/>
          </p:cNvCxnSpPr>
          <p:nvPr/>
        </p:nvCxnSpPr>
        <p:spPr>
          <a:xfrm>
            <a:off x="2703444" y="2173004"/>
            <a:ext cx="133184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="" xmlns:a16="http://schemas.microsoft.com/office/drawing/2014/main" id="{2E0B7A03-1981-4970-BE24-633B79A7433F}"/>
              </a:ext>
            </a:extLst>
          </p:cNvPr>
          <p:cNvCxnSpPr>
            <a:cxnSpLocks/>
          </p:cNvCxnSpPr>
          <p:nvPr/>
        </p:nvCxnSpPr>
        <p:spPr>
          <a:xfrm>
            <a:off x="6000713" y="1335292"/>
            <a:ext cx="7686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="" xmlns:a16="http://schemas.microsoft.com/office/drawing/2014/main" id="{4669B022-AC26-460B-ADE6-485D816737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" t="2608" r="80949" b="76052"/>
          <a:stretch/>
        </p:blipFill>
        <p:spPr>
          <a:xfrm>
            <a:off x="-13673" y="377674"/>
            <a:ext cx="1722710" cy="563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B763B827-9E6F-4971-AA64-1301A1C3E630}"/>
              </a:ext>
            </a:extLst>
          </p:cNvPr>
          <p:cNvCxnSpPr>
            <a:cxnSpLocks/>
          </p:cNvCxnSpPr>
          <p:nvPr/>
        </p:nvCxnSpPr>
        <p:spPr>
          <a:xfrm>
            <a:off x="1570256" y="2211617"/>
            <a:ext cx="77777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964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="" xmlns:a16="http://schemas.microsoft.com/office/drawing/2014/main" id="{454D8711-085A-4BF6-A66F-F26985DE92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2" t="744" r="17240" b="17546"/>
          <a:stretch/>
        </p:blipFill>
        <p:spPr>
          <a:xfrm>
            <a:off x="-13673" y="377674"/>
            <a:ext cx="12205673" cy="648032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04CD0BAA-7DF1-4AFB-BB2A-2C9EE561D127}"/>
              </a:ext>
            </a:extLst>
          </p:cNvPr>
          <p:cNvGrpSpPr/>
          <p:nvPr/>
        </p:nvGrpSpPr>
        <p:grpSpPr>
          <a:xfrm>
            <a:off x="-13673" y="377674"/>
            <a:ext cx="10975427" cy="6591752"/>
            <a:chOff x="-439355" y="266248"/>
            <a:chExt cx="10975427" cy="6591752"/>
          </a:xfrm>
        </p:grpSpPr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ADDD02E7-ADA6-43F3-9907-48C1BE009B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1" t="18708" r="1431" b="1513"/>
            <a:stretch/>
          </p:blipFill>
          <p:spPr>
            <a:xfrm>
              <a:off x="1543754" y="377674"/>
              <a:ext cx="8992318" cy="210814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2" name="Picture 11">
              <a:extLst>
                <a:ext uri="{FF2B5EF4-FFF2-40B4-BE49-F238E27FC236}">
                  <a16:creationId xmlns="" xmlns:a16="http://schemas.microsoft.com/office/drawing/2014/main" id="{4BFD8964-117D-47F8-8A50-F87CE0884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3752" y="2280140"/>
              <a:ext cx="8992318" cy="45778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6" name="Picture 25">
              <a:extLst>
                <a:ext uri="{FF2B5EF4-FFF2-40B4-BE49-F238E27FC236}">
                  <a16:creationId xmlns="" xmlns:a16="http://schemas.microsoft.com/office/drawing/2014/main" id="{7FA81E63-29B6-4518-B379-32EE172B18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" t="2608" r="80949" b="76052"/>
            <a:stretch/>
          </p:blipFill>
          <p:spPr>
            <a:xfrm>
              <a:off x="-439355" y="266248"/>
              <a:ext cx="1722710" cy="56389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9" name="Cloud 18">
            <a:extLst>
              <a:ext uri="{FF2B5EF4-FFF2-40B4-BE49-F238E27FC236}">
                <a16:creationId xmlns="" xmlns:a16="http://schemas.microsoft.com/office/drawing/2014/main" id="{F8A333D1-04D4-4C09-ADBF-5A914F00E247}"/>
              </a:ext>
            </a:extLst>
          </p:cNvPr>
          <p:cNvSpPr/>
          <p:nvPr/>
        </p:nvSpPr>
        <p:spPr>
          <a:xfrm>
            <a:off x="2414474" y="772012"/>
            <a:ext cx="424234" cy="256044"/>
          </a:xfrm>
          <a:prstGeom prst="cloud">
            <a:avLst/>
          </a:prstGeom>
          <a:solidFill>
            <a:srgbClr val="FFFF00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20" name="Cloud 19">
            <a:extLst>
              <a:ext uri="{FF2B5EF4-FFF2-40B4-BE49-F238E27FC236}">
                <a16:creationId xmlns="" xmlns:a16="http://schemas.microsoft.com/office/drawing/2014/main" id="{064D4D57-6C3D-44B1-A930-1DA549EA3B85}"/>
              </a:ext>
            </a:extLst>
          </p:cNvPr>
          <p:cNvSpPr/>
          <p:nvPr/>
        </p:nvSpPr>
        <p:spPr>
          <a:xfrm>
            <a:off x="9009704" y="717834"/>
            <a:ext cx="424234" cy="340354"/>
          </a:xfrm>
          <a:prstGeom prst="cloud">
            <a:avLst/>
          </a:prstGeom>
          <a:solidFill>
            <a:srgbClr val="FFFF00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21" name="Cloud 20">
            <a:extLst>
              <a:ext uri="{FF2B5EF4-FFF2-40B4-BE49-F238E27FC236}">
                <a16:creationId xmlns="" xmlns:a16="http://schemas.microsoft.com/office/drawing/2014/main" id="{A928111D-E432-4C99-874C-8412089D0367}"/>
              </a:ext>
            </a:extLst>
          </p:cNvPr>
          <p:cNvSpPr/>
          <p:nvPr/>
        </p:nvSpPr>
        <p:spPr>
          <a:xfrm>
            <a:off x="4075776" y="1284455"/>
            <a:ext cx="424233" cy="256044"/>
          </a:xfrm>
          <a:prstGeom prst="cloud">
            <a:avLst/>
          </a:prstGeom>
          <a:solidFill>
            <a:srgbClr val="FFFF00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3</a:t>
            </a:r>
          </a:p>
        </p:txBody>
      </p:sp>
      <p:sp>
        <p:nvSpPr>
          <p:cNvPr id="22" name="Cloud 21">
            <a:extLst>
              <a:ext uri="{FF2B5EF4-FFF2-40B4-BE49-F238E27FC236}">
                <a16:creationId xmlns="" xmlns:a16="http://schemas.microsoft.com/office/drawing/2014/main" id="{713BC4E6-AC6B-4089-A0D0-39B5163F6165}"/>
              </a:ext>
            </a:extLst>
          </p:cNvPr>
          <p:cNvSpPr/>
          <p:nvPr/>
        </p:nvSpPr>
        <p:spPr>
          <a:xfrm>
            <a:off x="6758312" y="1332667"/>
            <a:ext cx="424234" cy="207832"/>
          </a:xfrm>
          <a:prstGeom prst="cloud">
            <a:avLst/>
          </a:prstGeom>
          <a:solidFill>
            <a:srgbClr val="FFFF00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4</a:t>
            </a:r>
          </a:p>
        </p:txBody>
      </p:sp>
      <p:sp>
        <p:nvSpPr>
          <p:cNvPr id="13" name="Cloud 12">
            <a:extLst>
              <a:ext uri="{FF2B5EF4-FFF2-40B4-BE49-F238E27FC236}">
                <a16:creationId xmlns="" xmlns:a16="http://schemas.microsoft.com/office/drawing/2014/main" id="{7665AC9B-1C8A-4BB7-87A0-213FB9E07E7B}"/>
              </a:ext>
            </a:extLst>
          </p:cNvPr>
          <p:cNvSpPr/>
          <p:nvPr/>
        </p:nvSpPr>
        <p:spPr>
          <a:xfrm>
            <a:off x="2123418" y="900034"/>
            <a:ext cx="424235" cy="340354"/>
          </a:xfrm>
          <a:prstGeom prst="cloud">
            <a:avLst/>
          </a:prstGeom>
          <a:ln>
            <a:solidFill>
              <a:srgbClr val="FF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B0F0"/>
                </a:solidFill>
              </a:rPr>
              <a:t>1</a:t>
            </a:r>
          </a:p>
        </p:txBody>
      </p:sp>
      <p:sp>
        <p:nvSpPr>
          <p:cNvPr id="14" name="Cloud 13">
            <a:extLst>
              <a:ext uri="{FF2B5EF4-FFF2-40B4-BE49-F238E27FC236}">
                <a16:creationId xmlns="" xmlns:a16="http://schemas.microsoft.com/office/drawing/2014/main" id="{CCC36B2B-E603-41AD-AA85-BB634F4A8DA7}"/>
              </a:ext>
            </a:extLst>
          </p:cNvPr>
          <p:cNvSpPr/>
          <p:nvPr/>
        </p:nvSpPr>
        <p:spPr>
          <a:xfrm>
            <a:off x="4075775" y="1295608"/>
            <a:ext cx="424233" cy="281949"/>
          </a:xfrm>
          <a:prstGeom prst="cloud">
            <a:avLst/>
          </a:prstGeom>
          <a:ln>
            <a:solidFill>
              <a:srgbClr val="FF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B0F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1313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4BDD94E-FDAC-46E7-95A3-33CCCF5DE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2" y="431554"/>
            <a:ext cx="12156640" cy="64396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4F74DCD-E20F-45E9-B74C-7EC2B5F442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40" t="27934" r="10154" b="10437"/>
          <a:stretch/>
        </p:blipFill>
        <p:spPr>
          <a:xfrm>
            <a:off x="0" y="2073776"/>
            <a:ext cx="6650558" cy="3128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5EBA014-6A3F-45F5-B787-706015E79B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9" t="8050" r="43842" b="75434"/>
          <a:stretch/>
        </p:blipFill>
        <p:spPr>
          <a:xfrm>
            <a:off x="2825087" y="627797"/>
            <a:ext cx="6005014" cy="8325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0378B51-81BB-4178-8775-217C8BADD2FC}"/>
              </a:ext>
            </a:extLst>
          </p:cNvPr>
          <p:cNvSpPr txBox="1"/>
          <p:nvPr/>
        </p:nvSpPr>
        <p:spPr>
          <a:xfrm>
            <a:off x="4341529" y="2548966"/>
            <a:ext cx="2309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ra </a:t>
            </a:r>
            <a:r>
              <a:rPr lang="en-US" sz="3600" dirty="0" err="1">
                <a:solidFill>
                  <a:srgbClr val="FF0000"/>
                </a:solidFill>
              </a:rPr>
              <a:t>Bờ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Hồ</a:t>
            </a:r>
            <a:r>
              <a:rPr lang="en-US" sz="36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35EE640-26FD-46BF-BE14-8247CFAF67C5}"/>
              </a:ext>
            </a:extLst>
          </p:cNvPr>
          <p:cNvSpPr txBox="1"/>
          <p:nvPr/>
        </p:nvSpPr>
        <p:spPr>
          <a:xfrm>
            <a:off x="5423216" y="4206997"/>
            <a:ext cx="4661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</a:rPr>
              <a:t>Tháp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Rùa</a:t>
            </a:r>
            <a:r>
              <a:rPr lang="en-US" sz="3600" dirty="0">
                <a:solidFill>
                  <a:srgbClr val="FF0000"/>
                </a:solidFill>
              </a:rPr>
              <a:t> ở </a:t>
            </a:r>
            <a:r>
              <a:rPr lang="en-US" sz="3600" dirty="0" err="1">
                <a:solidFill>
                  <a:srgbClr val="FF0000"/>
                </a:solidFill>
              </a:rPr>
              <a:t>giữa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hồ</a:t>
            </a:r>
            <a:r>
              <a:rPr lang="en-US" sz="3600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90445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6C85683-98A8-4DEF-92DA-4677845770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" y="436728"/>
            <a:ext cx="12192000" cy="6421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C61B68CB-5559-4819-BA6C-A37499750D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764" y="2644790"/>
            <a:ext cx="6083618" cy="28573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7D7C6B5-C2E4-4398-9767-2C261AED53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5912">
            <a:off x="650548" y="2802427"/>
            <a:ext cx="2625886" cy="2827173"/>
          </a:xfrm>
          <a:prstGeom prst="rect">
            <a:avLst/>
          </a:prstGeom>
        </p:spPr>
      </p:pic>
      <p:sp>
        <p:nvSpPr>
          <p:cNvPr id="8" name="Shape 233">
            <a:extLst>
              <a:ext uri="{FF2B5EF4-FFF2-40B4-BE49-F238E27FC236}">
                <a16:creationId xmlns="" xmlns:a16="http://schemas.microsoft.com/office/drawing/2014/main" id="{98A8D5FC-78BB-464C-B371-8125C8EE129C}"/>
              </a:ext>
            </a:extLst>
          </p:cNvPr>
          <p:cNvSpPr/>
          <p:nvPr/>
        </p:nvSpPr>
        <p:spPr>
          <a:xfrm>
            <a:off x="7426110" y="3492973"/>
            <a:ext cx="5866519" cy="1002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8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4. </a:t>
            </a:r>
            <a:r>
              <a:rPr lang="en-US" sz="4800" b="1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Tập</a:t>
            </a:r>
            <a:r>
              <a:rPr lang="en-US" sz="48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4800" b="1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viết</a:t>
            </a:r>
            <a:endParaRPr sz="4800" b="1" i="1" kern="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73D443A5-D104-4DF3-9CEB-59316BAC307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207" b="25774"/>
          <a:stretch/>
        </p:blipFill>
        <p:spPr>
          <a:xfrm>
            <a:off x="4241773" y="864766"/>
            <a:ext cx="2575703" cy="14185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02FBFD58-282F-4CB2-80D8-E9CC7D6C6AA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33" t="69745" r="-7629" b="408"/>
          <a:stretch/>
        </p:blipFill>
        <p:spPr>
          <a:xfrm>
            <a:off x="10523673" y="739635"/>
            <a:ext cx="1255530" cy="10464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D6894CB-F2D9-4896-9F09-678E79467F6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33" t="69745" r="-7629" b="408"/>
          <a:stretch/>
        </p:blipFill>
        <p:spPr>
          <a:xfrm>
            <a:off x="8630498" y="1417502"/>
            <a:ext cx="1823404" cy="82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1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0.00578 C 0.00573 -0.01134 0.02604 -0.01643 0.03346 -0.01643 C 0.07864 -0.01643 0.12539 0.06922 0.12539 0.15556 C 0.12539 0.11204 0.1487 0.06922 0.17083 0.06922 C 0.19414 0.06922 0.21601 0.1125 0.21601 0.15556 C 0.21601 0.13403 0.2276 0.11204 0.23945 0.11204 C 0.25091 0.11204 0.26289 0.13334 0.26289 0.15556 C 0.26289 0.14398 0.26875 0.13403 0.27435 0.13403 C 0.28021 0.13403 0.28607 0.14468 0.28607 0.15556 C 0.28607 0.14954 0.28893 0.14398 0.29179 0.14398 C 0.29336 0.14398 0.29765 0.14977 0.29765 0.15556 C 0.29765 0.15232 0.29935 0.14954 0.30065 0.14954 C 0.30065 0.15023 0.30351 0.15232 0.30351 0.15556 C 0.30351 0.15371 0.30351 0.15232 0.30495 0.15232 C 0.30495 0.15324 0.30651 0.15394 0.30651 0.15556 C 0.30651 0.1544 0.30651 0.15371 0.30651 0.15324 C 0.30781 0.15324 0.30781 0.15371 0.30781 0.1544 C 0.3095 0.1544 0.3095 0.15394 0.3095 0.15324 C 0.31133 0.15324 0.31133 0.15371 0.31133 0.1544 " pathEditMode="relative" rAng="0" ptsTypes="AAAAAAAAAAAAAAAAAAA">
                                      <p:cBhvr>
                                        <p:cTn id="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60" y="75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EE2pvksSU86hKTLdOaUHi0z8widKuC8">
            <a:hlinkClick r:id="" action="ppaction://media"/>
            <a:extLst>
              <a:ext uri="{FF2B5EF4-FFF2-40B4-BE49-F238E27FC236}">
                <a16:creationId xmlns="" xmlns:a16="http://schemas.microsoft.com/office/drawing/2014/main" id="{D3FF40FB-10FB-45EB-B3EE-144BD2A883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8776"/>
          <a:stretch/>
        </p:blipFill>
        <p:spPr>
          <a:xfrm>
            <a:off x="126290" y="722048"/>
            <a:ext cx="11957708" cy="61359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39365AD-2168-4981-AA9E-A82CF3CFAD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216" y="434257"/>
            <a:ext cx="1161639" cy="11616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7064DAD-9096-4054-A7C0-957AA4F800BA}"/>
              </a:ext>
            </a:extLst>
          </p:cNvPr>
          <p:cNvSpPr txBox="1"/>
          <p:nvPr/>
        </p:nvSpPr>
        <p:spPr>
          <a:xfrm>
            <a:off x="3508011" y="434257"/>
            <a:ext cx="6603914" cy="707886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110000"/>
                  <a:satMod val="105000"/>
                  <a:tint val="67000"/>
                </a:schemeClr>
              </a:gs>
              <a:gs pos="50000">
                <a:schemeClr val="accent4">
                  <a:lumMod val="105000"/>
                  <a:satMod val="103000"/>
                  <a:tint val="73000"/>
                </a:schemeClr>
              </a:gs>
              <a:gs pos="100000">
                <a:schemeClr val="accent4">
                  <a:lumMod val="105000"/>
                  <a:satMod val="109000"/>
                  <a:tint val="81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H</a:t>
            </a:r>
            <a:r>
              <a:rPr lang="vi-VN" sz="4000" dirty="0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ướng</a:t>
            </a:r>
            <a:r>
              <a:rPr lang="en-US" sz="4000" dirty="0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dẫn</a:t>
            </a:r>
            <a:r>
              <a:rPr lang="en-US" sz="4000" dirty="0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viết</a:t>
            </a:r>
            <a:endParaRPr lang="en-US" sz="4000" dirty="0">
              <a:solidFill>
                <a:srgbClr val="C00000"/>
              </a:solidFill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2024" y="788200"/>
            <a:ext cx="1014984" cy="130577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2536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0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9FF33A7-DB83-4FAC-9C1A-B22CCA8E7B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19" b="8895"/>
          <a:stretch/>
        </p:blipFill>
        <p:spPr>
          <a:xfrm>
            <a:off x="0" y="448325"/>
            <a:ext cx="12191999" cy="6409675"/>
          </a:xfrm>
          <a:prstGeom prst="rect">
            <a:avLst/>
          </a:prstGeom>
        </p:spPr>
      </p:pic>
      <p:sp>
        <p:nvSpPr>
          <p:cNvPr id="12" name="Shape 233">
            <a:extLst>
              <a:ext uri="{FF2B5EF4-FFF2-40B4-BE49-F238E27FC236}">
                <a16:creationId xmlns="" xmlns:a16="http://schemas.microsoft.com/office/drawing/2014/main" id="{E4430553-8DB9-42E2-84F4-5344B96AA540}"/>
              </a:ext>
            </a:extLst>
          </p:cNvPr>
          <p:cNvSpPr/>
          <p:nvPr/>
        </p:nvSpPr>
        <p:spPr>
          <a:xfrm>
            <a:off x="5170340" y="1381259"/>
            <a:ext cx="4843544" cy="789960"/>
          </a:xfrm>
          <a:prstGeom prst="rect">
            <a:avLst/>
          </a:prstGeom>
          <a:noFill/>
          <a:ln w="28575">
            <a:noFill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800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Viết </a:t>
            </a:r>
            <a:r>
              <a:rPr lang="en-US" sz="4800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bảng</a:t>
            </a:r>
            <a:r>
              <a:rPr lang="en-US" sz="4800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con</a:t>
            </a:r>
            <a:endParaRPr sz="4800" i="1" kern="0" dirty="0">
              <a:solidFill>
                <a:srgbClr val="0070C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40A640BA-DF64-43B3-8A35-1890FF9DCC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36" t="43914" r="23360" b="11592"/>
          <a:stretch/>
        </p:blipFill>
        <p:spPr>
          <a:xfrm>
            <a:off x="5671930" y="2740533"/>
            <a:ext cx="3617843" cy="2542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827A978-B5D8-41A4-A422-A84B5E4CBF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4" t="31853" r="11751" b="32212"/>
          <a:stretch/>
        </p:blipFill>
        <p:spPr>
          <a:xfrm>
            <a:off x="8189844" y="4684072"/>
            <a:ext cx="2198434" cy="92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29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1C78FA5A-D097-4212-AB25-382CAA7609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3" b="6070"/>
          <a:stretch/>
        </p:blipFill>
        <p:spPr>
          <a:xfrm>
            <a:off x="0" y="416257"/>
            <a:ext cx="12192000" cy="64417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AD335230-E556-4901-805B-20B2944B24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7533">
            <a:off x="4906262" y="3856283"/>
            <a:ext cx="2969963" cy="30490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FB024783-8DAF-4322-A093-8AF18E54682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207" b="25774"/>
          <a:stretch/>
        </p:blipFill>
        <p:spPr>
          <a:xfrm>
            <a:off x="513056" y="443439"/>
            <a:ext cx="2575703" cy="14185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059B7A01-D744-426C-B72F-A7EBBE6F623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33" t="69745" r="-7629" b="408"/>
          <a:stretch/>
        </p:blipFill>
        <p:spPr>
          <a:xfrm>
            <a:off x="8406815" y="517301"/>
            <a:ext cx="1255530" cy="57040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FE095B21-DCB7-4BE6-AB23-2B1FEFDA2B6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33" t="69745" r="-7629" b="408"/>
          <a:stretch/>
        </p:blipFill>
        <p:spPr>
          <a:xfrm>
            <a:off x="6177412" y="522399"/>
            <a:ext cx="1823404" cy="828398"/>
          </a:xfrm>
          <a:prstGeom prst="rect">
            <a:avLst/>
          </a:prstGeom>
        </p:spPr>
      </p:pic>
      <p:sp>
        <p:nvSpPr>
          <p:cNvPr id="7" name="Shape 233">
            <a:extLst>
              <a:ext uri="{FF2B5EF4-FFF2-40B4-BE49-F238E27FC236}">
                <a16:creationId xmlns="" xmlns:a16="http://schemas.microsoft.com/office/drawing/2014/main" id="{4029246C-2136-4173-A76B-76C9BC6AB2E0}"/>
              </a:ext>
            </a:extLst>
          </p:cNvPr>
          <p:cNvSpPr/>
          <p:nvPr/>
        </p:nvSpPr>
        <p:spPr>
          <a:xfrm>
            <a:off x="7496689" y="3188611"/>
            <a:ext cx="4814100" cy="1417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6600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Dặn</a:t>
            </a:r>
            <a:r>
              <a:rPr lang="en-US" sz="6600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6600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dò</a:t>
            </a:r>
            <a:endParaRPr sz="6600" i="1" kern="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7CEA7D42-669F-478A-98CA-3CD63B2619A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89" t="78644" r="20541" b="1048"/>
          <a:stretch/>
        </p:blipFill>
        <p:spPr>
          <a:xfrm rot="15664971">
            <a:off x="10697151" y="2361411"/>
            <a:ext cx="1606711" cy="16543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1F4AEB6A-0FFE-401E-9B9E-985B72EECD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61007">
            <a:off x="1435440" y="3531176"/>
            <a:ext cx="485275" cy="45672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9E8BCC91-D51F-4DEA-AD38-AA401EBC45F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89" t="78644" r="20541" b="1048"/>
          <a:stretch/>
        </p:blipFill>
        <p:spPr>
          <a:xfrm rot="15664971">
            <a:off x="4646162" y="2631399"/>
            <a:ext cx="1606711" cy="165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74710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C79B880A-8055-4131-88BF-E9EF41ABA8CE}"/>
              </a:ext>
            </a:extLst>
          </p:cNvPr>
          <p:cNvGrpSpPr/>
          <p:nvPr/>
        </p:nvGrpSpPr>
        <p:grpSpPr>
          <a:xfrm>
            <a:off x="2400846" y="1009179"/>
            <a:ext cx="7936992" cy="5531975"/>
            <a:chOff x="730155" y="1326025"/>
            <a:chExt cx="7936992" cy="5531975"/>
          </a:xfrm>
        </p:grpSpPr>
        <p:grpSp>
          <p:nvGrpSpPr>
            <p:cNvPr id="8" name="Group 7">
              <a:extLst>
                <a:ext uri="{FF2B5EF4-FFF2-40B4-BE49-F238E27FC236}">
                  <a16:creationId xmlns="" xmlns:a16="http://schemas.microsoft.com/office/drawing/2014/main" id="{FED4EFD3-CCE4-4D11-A4EA-3353624F341E}"/>
                </a:ext>
              </a:extLst>
            </p:cNvPr>
            <p:cNvGrpSpPr/>
            <p:nvPr/>
          </p:nvGrpSpPr>
          <p:grpSpPr>
            <a:xfrm>
              <a:off x="730155" y="1326025"/>
              <a:ext cx="7936992" cy="5531975"/>
              <a:chOff x="0" y="1051564"/>
              <a:chExt cx="7936992" cy="5531975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="" xmlns:a16="http://schemas.microsoft.com/office/drawing/2014/main" id="{C79B7441-F2A8-4139-A59D-B1CA996DC08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1" r="44675" b="37988"/>
              <a:stretch/>
            </p:blipFill>
            <p:spPr>
              <a:xfrm>
                <a:off x="4270240" y="1051564"/>
                <a:ext cx="3666752" cy="2663323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="" xmlns:a16="http://schemas.microsoft.com/office/drawing/2014/main" id="{FF313D4E-7EEE-441D-A752-D1682CAF502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4675" b="30485"/>
              <a:stretch/>
            </p:blipFill>
            <p:spPr>
              <a:xfrm>
                <a:off x="4270240" y="3594162"/>
                <a:ext cx="3666752" cy="2985553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="" xmlns:a16="http://schemas.microsoft.com/office/drawing/2014/main" id="{A2D1BE10-D7AF-473B-B492-11914E8AFF0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1" r="525" b="37988"/>
              <a:stretch/>
            </p:blipFill>
            <p:spPr>
              <a:xfrm>
                <a:off x="0" y="1054954"/>
                <a:ext cx="6592832" cy="2663323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="" xmlns:a16="http://schemas.microsoft.com/office/drawing/2014/main" id="{A3812796-82A8-4DA5-848D-544E9089FB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25" b="30485"/>
              <a:stretch/>
            </p:blipFill>
            <p:spPr>
              <a:xfrm>
                <a:off x="0" y="3597986"/>
                <a:ext cx="6592832" cy="2985553"/>
              </a:xfrm>
              <a:prstGeom prst="rect">
                <a:avLst/>
              </a:prstGeom>
            </p:spPr>
          </p:pic>
        </p:grp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2FBC3A04-C4B5-4B70-8E96-4A776F664550}"/>
                </a:ext>
              </a:extLst>
            </p:cNvPr>
            <p:cNvSpPr txBox="1"/>
            <p:nvPr/>
          </p:nvSpPr>
          <p:spPr>
            <a:xfrm>
              <a:off x="2133867" y="1739334"/>
              <a:ext cx="14234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latin typeface="HP001 4 hàng" panose="020B0603050302020204" pitchFamily="34" charset="0"/>
                </a:rPr>
                <a:t>am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60754587-FAFE-4616-BEDF-C5DD0814AD2E}"/>
                </a:ext>
              </a:extLst>
            </p:cNvPr>
            <p:cNvSpPr txBox="1"/>
            <p:nvPr/>
          </p:nvSpPr>
          <p:spPr>
            <a:xfrm>
              <a:off x="2129734" y="3423740"/>
              <a:ext cx="170495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latin typeface="HP001 4 hàng" panose="020B0603050302020204" pitchFamily="34" charset="0"/>
                </a:rPr>
                <a:t>ap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F927C025-1EEF-4C6B-9555-E4A247AB1E44}"/>
                </a:ext>
              </a:extLst>
            </p:cNvPr>
            <p:cNvSpPr txBox="1"/>
            <p:nvPr/>
          </p:nvSpPr>
          <p:spPr>
            <a:xfrm>
              <a:off x="2129734" y="2572767"/>
              <a:ext cx="396626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latin typeface="HP001 4 hàng" panose="020B0603050302020204" pitchFamily="34" charset="0"/>
                </a:rPr>
                <a:t>Ǖ</a:t>
              </a:r>
              <a:r>
                <a:rPr lang="el-GR" sz="4400" b="1" dirty="0">
                  <a:latin typeface="HP001 4 hàng" panose="020B0603050302020204" pitchFamily="34" charset="0"/>
                </a:rPr>
                <a:t>ί</a:t>
              </a:r>
              <a:r>
                <a:rPr lang="en-US" sz="4400" b="1" dirty="0">
                  <a:latin typeface="HP001 4 hàng" panose="020B0603050302020204" pitchFamily="34" charset="0"/>
                </a:rPr>
                <a:t>ả cam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AEEFFEC8-0E45-41D9-9785-CBFF0EBE74C6}"/>
                </a:ext>
              </a:extLst>
            </p:cNvPr>
            <p:cNvSpPr txBox="1"/>
            <p:nvPr/>
          </p:nvSpPr>
          <p:spPr>
            <a:xfrm>
              <a:off x="2129733" y="4276209"/>
              <a:ext cx="261968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latin typeface="HP001 4 hàng" panose="020B0603050302020204" pitchFamily="34" charset="0"/>
                </a:rPr>
                <a:t>x</a:t>
              </a:r>
              <a:r>
                <a:rPr lang="el-GR" sz="4400" b="1" dirty="0">
                  <a:latin typeface="HP001 4 hàng" panose="020B0603050302020204" pitchFamily="34" charset="0"/>
                </a:rPr>
                <a:t>ϊ</a:t>
              </a:r>
              <a:r>
                <a:rPr lang="en-US" sz="4400" b="1" dirty="0">
                  <a:latin typeface="HP001 4 hàng" panose="020B0603050302020204" pitchFamily="34" charset="0"/>
                </a:rPr>
                <a:t> </a:t>
              </a:r>
              <a:r>
                <a:rPr lang="en-US" sz="4400" b="1" dirty="0" err="1">
                  <a:latin typeface="HP001 4 hàng" panose="020B0603050302020204" pitchFamily="34" charset="0"/>
                </a:rPr>
                <a:t>đạp</a:t>
              </a:r>
              <a:endParaRPr lang="en-US" sz="4400" b="1" dirty="0">
                <a:latin typeface="HP001 4 hàng" panose="020B0603050302020204" pitchFamily="34" charset="0"/>
              </a:endParaRPr>
            </a:p>
          </p:txBody>
        </p:sp>
      </p:grpSp>
      <p:sp>
        <p:nvSpPr>
          <p:cNvPr id="9" name="Shape 233">
            <a:extLst>
              <a:ext uri="{FF2B5EF4-FFF2-40B4-BE49-F238E27FC236}">
                <a16:creationId xmlns="" xmlns:a16="http://schemas.microsoft.com/office/drawing/2014/main" id="{39F7801D-01BC-41F8-A3EF-56F891F1B01C}"/>
              </a:ext>
            </a:extLst>
          </p:cNvPr>
          <p:cNvSpPr/>
          <p:nvPr/>
        </p:nvSpPr>
        <p:spPr>
          <a:xfrm>
            <a:off x="2400846" y="581047"/>
            <a:ext cx="4130808" cy="605294"/>
          </a:xfrm>
          <a:prstGeom prst="rect">
            <a:avLst/>
          </a:prstGeom>
          <a:ln w="28575"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3600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Viết vào </a:t>
            </a:r>
            <a:r>
              <a:rPr lang="en-US" sz="3600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vở</a:t>
            </a:r>
            <a:endParaRPr sz="3600" i="1" kern="0" dirty="0">
              <a:solidFill>
                <a:srgbClr val="0070C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sp>
        <p:nvSpPr>
          <p:cNvPr id="11" name="Shape 233">
            <a:extLst>
              <a:ext uri="{FF2B5EF4-FFF2-40B4-BE49-F238E27FC236}">
                <a16:creationId xmlns="" xmlns:a16="http://schemas.microsoft.com/office/drawing/2014/main" id="{5E84211F-C12C-4BBE-9C07-3C1C6C0607F3}"/>
              </a:ext>
            </a:extLst>
          </p:cNvPr>
          <p:cNvSpPr/>
          <p:nvPr/>
        </p:nvSpPr>
        <p:spPr>
          <a:xfrm>
            <a:off x="6932866" y="581047"/>
            <a:ext cx="4121624" cy="605294"/>
          </a:xfrm>
          <a:prstGeom prst="rect">
            <a:avLst/>
          </a:prstGeom>
          <a:ln w="28575"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3600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Đọc</a:t>
            </a:r>
            <a:r>
              <a:rPr lang="en-US" sz="3600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600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lại</a:t>
            </a:r>
            <a:r>
              <a:rPr lang="en-US" sz="3600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600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bài</a:t>
            </a:r>
            <a:r>
              <a:rPr lang="en-US" sz="3600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36</a:t>
            </a:r>
            <a:endParaRPr sz="3600" i="1" kern="0" dirty="0">
              <a:solidFill>
                <a:srgbClr val="0070C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F5857BD9-A5DD-49DB-BDCB-98B40C57AF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" y="279023"/>
            <a:ext cx="2397916" cy="23979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024AF3E-2FC2-4016-B1BC-FF45AFC5B2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4550"/>
            <a:ext cx="12192000" cy="601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2889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848051" y="3149634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998205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3830</TotalTime>
  <Words>335</Words>
  <Application>Microsoft Office PowerPoint</Application>
  <PresentationFormat>Widescreen</PresentationFormat>
  <Paragraphs>79</Paragraphs>
  <Slides>27</Slides>
  <Notes>1</Notes>
  <HiddenSlides>0</HiddenSlides>
  <MMClips>5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Cambria</vt:lpstr>
      <vt:lpstr>小白</vt:lpstr>
      <vt:lpstr>Calibri</vt:lpstr>
      <vt:lpstr>Lato Regular</vt:lpstr>
      <vt:lpstr>宋体</vt:lpstr>
      <vt:lpstr>Arial</vt:lpstr>
      <vt:lpstr>UTM Avo</vt:lpstr>
      <vt:lpstr>HP001 4 hàng</vt:lpstr>
      <vt:lpstr>字魂17号-萌趣果冻体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Thảo Vũ</cp:lastModifiedBy>
  <cp:revision>69</cp:revision>
  <dcterms:created xsi:type="dcterms:W3CDTF">2021-11-01T08:16:43Z</dcterms:created>
  <dcterms:modified xsi:type="dcterms:W3CDTF">2022-08-24T05:35:46Z</dcterms:modified>
</cp:coreProperties>
</file>