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audio1.wav" ContentType="audio/wav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3"/>
  </p:notesMasterIdLst>
  <p:sldIdLst>
    <p:sldId id="343" r:id="rId2"/>
    <p:sldId id="304" r:id="rId3"/>
    <p:sldId id="342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8" r:id="rId12"/>
    <p:sldId id="325" r:id="rId13"/>
    <p:sldId id="326" r:id="rId14"/>
    <p:sldId id="324" r:id="rId15"/>
    <p:sldId id="327" r:id="rId16"/>
    <p:sldId id="323" r:id="rId17"/>
    <p:sldId id="322" r:id="rId18"/>
    <p:sldId id="321" r:id="rId19"/>
    <p:sldId id="333" r:id="rId20"/>
    <p:sldId id="334" r:id="rId21"/>
    <p:sldId id="332" r:id="rId22"/>
    <p:sldId id="331" r:id="rId23"/>
    <p:sldId id="330" r:id="rId24"/>
    <p:sldId id="329" r:id="rId25"/>
    <p:sldId id="337" r:id="rId26"/>
    <p:sldId id="338" r:id="rId27"/>
    <p:sldId id="341" r:id="rId28"/>
    <p:sldId id="320" r:id="rId29"/>
    <p:sldId id="340" r:id="rId30"/>
    <p:sldId id="302" r:id="rId31"/>
    <p:sldId id="344" r:id="rId32"/>
  </p:sldIdLst>
  <p:sldSz cx="12192000" cy="6858000"/>
  <p:notesSz cx="6858000" cy="9144000"/>
  <p:embeddedFontLst>
    <p:embeddedFont>
      <p:font typeface="UTM Avo" panose="02040603050506020204" pitchFamily="18" charset="0"/>
      <p:regular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宋体" panose="02010600030101010101" pitchFamily="2" charset="-122"/>
      <p:regular r:id="rId39"/>
    </p:embeddedFont>
    <p:embeddedFont>
      <p:font typeface="HP001 4 hàng" panose="020B0603050302020204" pitchFamily="34" charset="0"/>
      <p:regular r:id="rId40"/>
      <p:bold r:id="rId41"/>
    </p:embeddedFont>
    <p:embeddedFont>
      <p:font typeface=".VnAvant" panose="020B7200000000000000" pitchFamily="34" charset="0"/>
      <p:regular r:id="rId42"/>
      <p:bold r:id="rId43"/>
      <p: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61" d="100"/>
          <a:sy n="61" d="100"/>
        </p:scale>
        <p:origin x="52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04D91-0218-45B6-A738-DB80CA3179AC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0B393-D405-4B9E-A169-24CD638826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589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348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62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9133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9059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4118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4194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545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58536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3771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8228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58778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10652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5192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7180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75445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6697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80283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958819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6410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42337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46025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08513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7546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5315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9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90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2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=""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84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49" r:id="rId4"/>
    <p:sldLayoutId id="2147483650" r:id="rId5"/>
    <p:sldLayoutId id="2147483685" r:id="rId6"/>
    <p:sldLayoutId id="2147483652" r:id="rId7"/>
    <p:sldLayoutId id="2147483651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53" r:id="rId15"/>
    <p:sldLayoutId id="2147483686" r:id="rId16"/>
    <p:sldLayoutId id="214748368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microsoft.com/office/2007/relationships/hdphoto" Target="../media/hdphoto9.wdp"/><Relationship Id="rId26" Type="http://schemas.microsoft.com/office/2007/relationships/hdphoto" Target="../media/hdphoto11.wdp"/><Relationship Id="rId3" Type="http://schemas.openxmlformats.org/officeDocument/2006/relationships/slideLayout" Target="../slideLayouts/slideLayout16.xml"/><Relationship Id="rId21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microsoft.com/office/2007/relationships/hdphoto" Target="../media/hdphoto6.wdp"/><Relationship Id="rId17" Type="http://schemas.openxmlformats.org/officeDocument/2006/relationships/image" Target="../media/image19.png"/><Relationship Id="rId25" Type="http://schemas.openxmlformats.org/officeDocument/2006/relationships/image" Target="../media/image21.png"/><Relationship Id="rId33" Type="http://schemas.openxmlformats.org/officeDocument/2006/relationships/image" Target="../media/image26.png"/><Relationship Id="rId2" Type="http://schemas.openxmlformats.org/officeDocument/2006/relationships/audio" Target="../media/media1.wav"/><Relationship Id="rId16" Type="http://schemas.microsoft.com/office/2007/relationships/hdphoto" Target="../media/hdphoto8.wdp"/><Relationship Id="rId20" Type="http://schemas.microsoft.com/office/2007/relationships/hdphoto" Target="../media/hdphoto1.wdp"/><Relationship Id="rId29" Type="http://schemas.openxmlformats.org/officeDocument/2006/relationships/image" Target="../media/image23.png"/><Relationship Id="rId1" Type="http://schemas.microsoft.com/office/2007/relationships/media" Target="../media/media1.wav"/><Relationship Id="rId6" Type="http://schemas.microsoft.com/office/2007/relationships/hdphoto" Target="../media/hdphoto3.wdp"/><Relationship Id="rId11" Type="http://schemas.openxmlformats.org/officeDocument/2006/relationships/image" Target="../media/image16.png"/><Relationship Id="rId24" Type="http://schemas.microsoft.com/office/2007/relationships/hdphoto" Target="../media/hdphoto10.wdp"/><Relationship Id="rId32" Type="http://schemas.openxmlformats.org/officeDocument/2006/relationships/image" Target="../media/image25.png"/><Relationship Id="rId5" Type="http://schemas.openxmlformats.org/officeDocument/2006/relationships/image" Target="../media/image13.jpeg"/><Relationship Id="rId15" Type="http://schemas.openxmlformats.org/officeDocument/2006/relationships/image" Target="../media/image18.png"/><Relationship Id="rId23" Type="http://schemas.openxmlformats.org/officeDocument/2006/relationships/image" Target="../media/image20.png"/><Relationship Id="rId28" Type="http://schemas.microsoft.com/office/2007/relationships/hdphoto" Target="../media/hdphoto12.wdp"/><Relationship Id="rId10" Type="http://schemas.microsoft.com/office/2007/relationships/hdphoto" Target="../media/hdphoto5.wdp"/><Relationship Id="rId19" Type="http://schemas.openxmlformats.org/officeDocument/2006/relationships/image" Target="../media/image11.png"/><Relationship Id="rId31" Type="http://schemas.openxmlformats.org/officeDocument/2006/relationships/image" Target="../media/image2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5.png"/><Relationship Id="rId14" Type="http://schemas.microsoft.com/office/2007/relationships/hdphoto" Target="../media/hdphoto7.wdp"/><Relationship Id="rId22" Type="http://schemas.microsoft.com/office/2007/relationships/hdphoto" Target="../media/hdphoto2.wdp"/><Relationship Id="rId27" Type="http://schemas.openxmlformats.org/officeDocument/2006/relationships/image" Target="../media/image22.png"/><Relationship Id="rId30" Type="http://schemas.microsoft.com/office/2007/relationships/hdphoto" Target="../media/hdphoto13.wdp"/><Relationship Id="rId8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9.png"/><Relationship Id="rId5" Type="http://schemas.microsoft.com/office/2007/relationships/hdphoto" Target="../media/hdphoto14.wdp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13" Type="http://schemas.microsoft.com/office/2007/relationships/hdphoto" Target="../media/hdphoto19.wdp"/><Relationship Id="rId18" Type="http://schemas.openxmlformats.org/officeDocument/2006/relationships/image" Target="../media/image37.png"/><Relationship Id="rId26" Type="http://schemas.openxmlformats.org/officeDocument/2006/relationships/image" Target="../media/image39.png"/><Relationship Id="rId39" Type="http://schemas.microsoft.com/office/2007/relationships/hdphoto" Target="../media/hdphoto26.wdp"/><Relationship Id="rId21" Type="http://schemas.openxmlformats.org/officeDocument/2006/relationships/image" Target="../media/image38.png"/><Relationship Id="rId34" Type="http://schemas.openxmlformats.org/officeDocument/2006/relationships/image" Target="../media/image42.png"/><Relationship Id="rId42" Type="http://schemas.openxmlformats.org/officeDocument/2006/relationships/slide" Target="slide7.xml"/><Relationship Id="rId47" Type="http://schemas.openxmlformats.org/officeDocument/2006/relationships/slide" Target="slide6.xml"/><Relationship Id="rId7" Type="http://schemas.microsoft.com/office/2007/relationships/hdphoto" Target="../media/hdphoto16.wdp"/><Relationship Id="rId2" Type="http://schemas.openxmlformats.org/officeDocument/2006/relationships/notesSlide" Target="../notesSlides/notesSlide4.xml"/><Relationship Id="rId16" Type="http://schemas.microsoft.com/office/2007/relationships/hdphoto" Target="../media/hdphoto2.wdp"/><Relationship Id="rId29" Type="http://schemas.microsoft.com/office/2007/relationships/hdphoto" Target="../media/hdphoto22.wdp"/><Relationship Id="rId11" Type="http://schemas.microsoft.com/office/2007/relationships/hdphoto" Target="../media/hdphoto18.wdp"/><Relationship Id="rId24" Type="http://schemas.openxmlformats.org/officeDocument/2006/relationships/image" Target="../media/image21.png"/><Relationship Id="rId32" Type="http://schemas.openxmlformats.org/officeDocument/2006/relationships/image" Target="../media/image41.png"/><Relationship Id="rId37" Type="http://schemas.microsoft.com/office/2007/relationships/hdphoto" Target="../media/hdphoto25.wdp"/><Relationship Id="rId40" Type="http://schemas.openxmlformats.org/officeDocument/2006/relationships/image" Target="../media/image45.png"/><Relationship Id="rId45" Type="http://schemas.openxmlformats.org/officeDocument/2006/relationships/slide" Target="slide10.xml"/><Relationship Id="rId5" Type="http://schemas.microsoft.com/office/2007/relationships/hdphoto" Target="../media/hdphoto15.wdp"/><Relationship Id="rId15" Type="http://schemas.openxmlformats.org/officeDocument/2006/relationships/image" Target="../media/image12.png"/><Relationship Id="rId23" Type="http://schemas.openxmlformats.org/officeDocument/2006/relationships/audio" Target="../media/audio1.wav"/><Relationship Id="rId28" Type="http://schemas.openxmlformats.org/officeDocument/2006/relationships/image" Target="../media/image40.png"/><Relationship Id="rId36" Type="http://schemas.openxmlformats.org/officeDocument/2006/relationships/image" Target="../media/image43.png"/><Relationship Id="rId49" Type="http://schemas.openxmlformats.org/officeDocument/2006/relationships/slide" Target="slide11.xml"/><Relationship Id="rId10" Type="http://schemas.openxmlformats.org/officeDocument/2006/relationships/image" Target="../media/image33.png"/><Relationship Id="rId19" Type="http://schemas.openxmlformats.org/officeDocument/2006/relationships/image" Target="../media/image11.png"/><Relationship Id="rId31" Type="http://schemas.microsoft.com/office/2007/relationships/hdphoto" Target="../media/hdphoto12.wdp"/><Relationship Id="rId44" Type="http://schemas.openxmlformats.org/officeDocument/2006/relationships/slide" Target="slide9.xml"/><Relationship Id="rId4" Type="http://schemas.openxmlformats.org/officeDocument/2006/relationships/image" Target="../media/image30.png"/><Relationship Id="rId9" Type="http://schemas.microsoft.com/office/2007/relationships/hdphoto" Target="../media/hdphoto17.wdp"/><Relationship Id="rId14" Type="http://schemas.openxmlformats.org/officeDocument/2006/relationships/image" Target="../media/image35.png"/><Relationship Id="rId22" Type="http://schemas.microsoft.com/office/2007/relationships/hdphoto" Target="../media/hdphoto20.wdp"/><Relationship Id="rId27" Type="http://schemas.microsoft.com/office/2007/relationships/hdphoto" Target="../media/hdphoto21.wdp"/><Relationship Id="rId30" Type="http://schemas.openxmlformats.org/officeDocument/2006/relationships/image" Target="../media/image22.png"/><Relationship Id="rId35" Type="http://schemas.microsoft.com/office/2007/relationships/hdphoto" Target="../media/hdphoto24.wdp"/><Relationship Id="rId43" Type="http://schemas.openxmlformats.org/officeDocument/2006/relationships/slide" Target="slide8.xml"/><Relationship Id="rId48" Type="http://schemas.openxmlformats.org/officeDocument/2006/relationships/image" Target="../media/image29.png"/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12" Type="http://schemas.openxmlformats.org/officeDocument/2006/relationships/image" Target="../media/image34.png"/><Relationship Id="rId17" Type="http://schemas.openxmlformats.org/officeDocument/2006/relationships/image" Target="../media/image36.png"/><Relationship Id="rId25" Type="http://schemas.microsoft.com/office/2007/relationships/hdphoto" Target="../media/hdphoto11.wdp"/><Relationship Id="rId33" Type="http://schemas.microsoft.com/office/2007/relationships/hdphoto" Target="../media/hdphoto23.wdp"/><Relationship Id="rId38" Type="http://schemas.openxmlformats.org/officeDocument/2006/relationships/image" Target="../media/image44.png"/><Relationship Id="rId46" Type="http://schemas.openxmlformats.org/officeDocument/2006/relationships/image" Target="../media/image26.png"/><Relationship Id="rId20" Type="http://schemas.microsoft.com/office/2007/relationships/hdphoto" Target="../media/hdphoto1.wdp"/><Relationship Id="rId41" Type="http://schemas.microsoft.com/office/2007/relationships/hdphoto" Target="../media/hdphoto27.wdp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slide" Target="slide6.xml"/><Relationship Id="rId5" Type="http://schemas.microsoft.com/office/2007/relationships/hdphoto" Target="../media/hdphoto14.wdp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slide" Target="slide6.xml"/><Relationship Id="rId5" Type="http://schemas.microsoft.com/office/2007/relationships/hdphoto" Target="../media/hdphoto14.wdp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slide" Target="slide6.xml"/><Relationship Id="rId5" Type="http://schemas.microsoft.com/office/2007/relationships/hdphoto" Target="../media/hdphoto14.wdp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slide" Target="slide6.xml"/><Relationship Id="rId5" Type="http://schemas.microsoft.com/office/2007/relationships/hdphoto" Target="../media/hdphoto14.wdp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4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63.png"/><Relationship Id="rId4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6.jpeg"/><Relationship Id="rId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6.jpeg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gif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gif"/><Relationship Id="rId4" Type="http://schemas.openxmlformats.org/officeDocument/2006/relationships/image" Target="../media/image70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74.png"/><Relationship Id="rId4" Type="http://schemas.openxmlformats.org/officeDocument/2006/relationships/notesSlide" Target="../notesSlides/notesSlide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gif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DA144B1-BC48-4FB5-81A0-5EEE0F41D92F}"/>
              </a:ext>
            </a:extLst>
          </p:cNvPr>
          <p:cNvSpPr/>
          <p:nvPr/>
        </p:nvSpPr>
        <p:spPr>
          <a:xfrm>
            <a:off x="3962363" y="1875530"/>
            <a:ext cx="4498347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43: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im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68765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651" y="612648"/>
            <a:ext cx="9997992" cy="56027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69328" y="2869781"/>
            <a:ext cx="48568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C00000"/>
                </a:solidFill>
              </a:rPr>
              <a:t>KHỞI ĐỘNG </a:t>
            </a:r>
            <a:endParaRPr lang="en-US" sz="5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57829" y="856343"/>
            <a:ext cx="94342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rgbClr val="002060"/>
                </a:solidFill>
              </a:rPr>
              <a:t>TRÒ CHƠI : BẢO VỆ RỪNG XANH 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0401" y="2157512"/>
            <a:ext cx="110163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/>
              <a:t>Bước 1: Click số học sinh trả lời , hs trả lời đúng ,click mũi tên  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60401" y="3766458"/>
            <a:ext cx="11241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dirty="0"/>
              <a:t>Bước 2: Click người để mất số , click khỉ để quả rơi. </a:t>
            </a:r>
            <a:endParaRPr lang="en-US" sz="3200" dirty="0"/>
          </a:p>
        </p:txBody>
      </p:sp>
      <p:pic>
        <p:nvPicPr>
          <p:cNvPr id="7" name="Picture 6" descr="C:\Users\ADMIN\Desktop\Lam tac\il_570xN.938660066_slv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421">
                        <a14:foregroundMark x1="75965" y1="14147" x2="87193" y2="141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996" y="4078514"/>
            <a:ext cx="1403004" cy="252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ADMIN\Desktop\Lam tac\lumberjack-lean-on-the-wood-log-vector-77803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1944" l="0" r="100000">
                        <a14:foregroundMark x1="43460" y1="12500" x2="39782" y2="19444"/>
                        <a14:foregroundMark x1="45913" y1="32778" x2="44278" y2="41389"/>
                      </a14:backgroundRemoval>
                    </a14:imgEffect>
                    <a14:imgEffect>
                      <a14:brightnessContrast contrast="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39757" flipH="1">
            <a:off x="403921" y="4456222"/>
            <a:ext cx="1898981" cy="217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Lam tac\9309ac64-8288-4ea0-aa2f-061f9418d41f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93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ADMIN\Desktop\Lam tac\tải xuống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333" y="4546600"/>
            <a:ext cx="1295400" cy="156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3569" y="5330826"/>
            <a:ext cx="1422400" cy="94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ADMIN\Desktop\Lam tac\800px_COLOURBOX9774185 (4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433" y="5330826"/>
            <a:ext cx="2383137" cy="807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133" y="5330826"/>
            <a:ext cx="1016000" cy="673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3" y="5330826"/>
            <a:ext cx="1422400" cy="94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854268" y="5295127"/>
            <a:ext cx="1219200" cy="74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Users\ADMIN\Desktop\Lam tac\il_570xN.938660066_slvo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98421">
                        <a14:foregroundMark x1="75965" y1="14147" x2="87193" y2="141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333" y="3680603"/>
            <a:ext cx="1966643" cy="3507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ADMIN\Desktop\Lam tac\lumberjack-lean-on-the-wood-log-vector-7780327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91944" l="0" r="100000">
                        <a14:foregroundMark x1="43460" y1="12500" x2="39782" y2="19444"/>
                        <a14:foregroundMark x1="45913" y1="32778" x2="44278" y2="41389"/>
                      </a14:backgroundRemoval>
                    </a14:imgEffect>
                    <a14:imgEffect>
                      <a14:brightnessContrast contrast="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243">
            <a:off x="9872925" y="3830552"/>
            <a:ext cx="2447745" cy="3697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Hình ảnh có liên quan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artisticPaintBrush/>
                    </a14:imgEffect>
                    <a14:imgEffect>
                      <a14:backgroundRemoval t="0" b="99133" l="4950" r="90900">
                        <a14:backgroundMark x1="50900" y1="25867" x2="52200" y2="26400"/>
                        <a14:backgroundMark x1="63000" y1="48667" x2="62200" y2="49333"/>
                        <a14:backgroundMark x1="64800" y1="41467" x2="63600" y2="42000"/>
                        <a14:backgroundMark x1="71800" y1="48933" x2="72300" y2="50000"/>
                        <a14:backgroundMark x1="59500" y1="61467" x2="58500" y2="62800"/>
                        <a14:backgroundMark x1="39700" y1="48800" x2="39700" y2="49867"/>
                        <a14:backgroundMark x1="38400" y1="51600" x2="38000" y2="51867"/>
                        <a14:backgroundMark x1="46700" y1="53600" x2="47200" y2="54933"/>
                        <a14:backgroundMark x1="53100" y1="35333" x2="53100" y2="35867"/>
                        <a14:backgroundMark x1="71700" y1="45733" x2="71200" y2="46133"/>
                        <a14:backgroundMark x1="74600" y1="44267" x2="74000" y2="44800"/>
                        <a14:backgroundMark x1="77200" y1="49200" x2="77300" y2="49867"/>
                        <a14:backgroundMark x1="19800" y1="50133" x2="20500" y2="50400"/>
                        <a14:backgroundMark x1="22000" y1="47333" x2="22700" y2="47333"/>
                        <a14:backgroundMark x1="21100" y1="56800" x2="21100" y2="57333"/>
                        <a14:backgroundMark x1="23300" y1="34400" x2="23500" y2="35067"/>
                        <a14:backgroundMark x1="53500" y1="42667" x2="53600" y2="43467"/>
                        <a14:backgroundMark x1="66300" y1="23200" x2="67600" y2="23867"/>
                        <a14:backgroundMark x1="73400" y1="58400" x2="73500" y2="58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240368" y="1206338"/>
            <a:ext cx="5857876" cy="565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C:\Users\ADMIN\Desktop\Tai nguyen thiet ke tro choi\Giai cuu rung xanh\playful-wild-monkeys_1308-2930 (4).jpg"/>
          <p:cNvPicPr>
            <a:picLocks noChangeAspect="1" noChangeArrowheads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64710" y="1409399"/>
            <a:ext cx="1219199" cy="175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Hình ảnh có liên quan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99688">
                        <a14:foregroundMark x1="22813" y1="35938" x2="26563" y2="52188"/>
                        <a14:foregroundMark x1="34063" y1="19375" x2="37813" y2="46875"/>
                        <a14:foregroundMark x1="30000" y1="28125" x2="35938" y2="44063"/>
                        <a14:foregroundMark x1="32813" y1="25938" x2="33750" y2="3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5904" flipH="1">
            <a:off x="1692231" y="3787742"/>
            <a:ext cx="1354183" cy="132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ADMIN\Desktop\Tai nguyen thiet ke tro choi\Bảng gỗ\images.jpg"/>
          <p:cNvPicPr>
            <a:picLocks noChangeAspect="1" noChangeArrowheads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1" y="0"/>
            <a:ext cx="3474503" cy="3490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756786" y="1800901"/>
            <a:ext cx="27556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BẢO VỆ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RỪNG XANH</a:t>
            </a:r>
          </a:p>
        </p:txBody>
      </p:sp>
      <p:pic>
        <p:nvPicPr>
          <p:cNvPr id="16" name="Picture 10" descr="C:\Users\ADMIN\Desktop\Tai nguyen thiet ke tro choi\Angry birds epic birds\1505573783630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805" y="3603296"/>
            <a:ext cx="1536257" cy="93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Zen Garden In-Game - Laura Shigihara - NhacCuaTu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2920133" y="6006875"/>
            <a:ext cx="812800" cy="812800"/>
          </a:xfrm>
          <a:prstGeom prst="rect">
            <a:avLst/>
          </a:prstGeom>
        </p:spPr>
      </p:pic>
      <p:pic>
        <p:nvPicPr>
          <p:cNvPr id="19" name="Picture 18" descr="powerpoint-07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79111" y="113736"/>
            <a:ext cx="1545994" cy="6574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Lam tac\b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414"/>
            <a:ext cx="12293600" cy="6378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600075"/>
            <a:ext cx="11277600" cy="5018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29773" y="1742291"/>
            <a:ext cx="8811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Con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đọc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đúng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vi-VN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từ,câu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sau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để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giúp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chú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khỉ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ngăn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chặn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hành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vi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phá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rừng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của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nhóm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lâm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tặc</a:t>
            </a:r>
            <a:endParaRPr lang="en-US" sz="4000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Picture 2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0897" y="6241359"/>
            <a:ext cx="1691103" cy="616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Lam tac\b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27000"/>
            <a:ext cx="12293600" cy="69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:\Users\ADMIN\Desktop\Lam tac\tải xuố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36800" y="4076896"/>
            <a:ext cx="1016000" cy="128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ADMIN\Desktop\Lam tac\800px_COLOURBOX9774185 (2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59011" y="4708885"/>
            <a:ext cx="2235200" cy="57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23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0800" y="4708885"/>
            <a:ext cx="1392768" cy="92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ADMIN\Desktop\Lam tac\800px_COLOURBOX9774185 (4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0580">
            <a:off x="641530" y="5170075"/>
            <a:ext cx="1455492" cy="49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ADMIN\Desktop\Lam tac\800px_COLOURBOX9774185 (3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23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94211" y="4954731"/>
            <a:ext cx="1326243" cy="92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ADMIN\Desktop\Lam tac\tree-576145_960_720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1" y="5156200"/>
            <a:ext cx="791633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ADMIN\Desktop\Lam tac\lumberjack-lean-on-the-wood-log-vector-7780327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1944" l="0" r="100000">
                        <a14:foregroundMark x1="43460" y1="12500" x2="39782" y2="19444"/>
                        <a14:foregroundMark x1="45913" y1="32778" x2="44278" y2="41389"/>
                      </a14:backgroundRemoval>
                    </a14:imgEffect>
                    <a14:imgEffect>
                      <a14:brightnessContrast contrast="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243" flipH="1">
            <a:off x="398783" y="4338351"/>
            <a:ext cx="1940984" cy="298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ADMIN\Desktop\Untitleda (2)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2006600"/>
            <a:ext cx="5452533" cy="5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\Desktop\Picture1a (2)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553" y="4121206"/>
            <a:ext cx="2080684" cy="301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C:\Users\ADMIN\Desktop\Lam tac\il_570xN.938660066_slvo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98421">
                        <a14:foregroundMark x1="75965" y1="14147" x2="87193" y2="141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46400" y="4316605"/>
            <a:ext cx="1473200" cy="275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:\Users\ADMIN\Desktop\Lam tac\stock-vector-cartoon-art-of-a-lumberjack-paul-bunyan-type-with-a-log-on-his-shoulder-this-guy-has-the-typical-17555299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93868" l="0" r="100000">
                        <a14:backgroundMark x1="34375" y1="82830" x2="30250" y2="82830"/>
                        <a14:backgroundMark x1="43250" y1="81698" x2="37000" y2="82830"/>
                        <a14:backgroundMark x1="69750" y1="79717" x2="77625" y2="77358"/>
                        <a14:backgroundMark x1="44250" y1="6226" x2="12500" y2="13679"/>
                        <a14:backgroundMark x1="51000" y1="7358" x2="7250" y2="26981"/>
                        <a14:backgroundMark x1="93250" y1="3396" x2="99000" y2="7358"/>
                        <a14:backgroundMark x1="96375" y1="23113" x2="84875" y2="73019"/>
                        <a14:backgroundMark x1="6250" y1="68302" x2="13500" y2="87925"/>
                        <a14:backgroundMark x1="30750" y1="63585" x2="10375" y2="86038"/>
                        <a14:backgroundMark x1="77125" y1="91132" x2="92750" y2="84057"/>
                      </a14:backgroundRemoval>
                    </a14:imgEffect>
                    <a14:imgEffect>
                      <a14:brightnessContrast bright="-20000" contrast="20000"/>
                    </a14:imgEffect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75411" y="5010897"/>
            <a:ext cx="1320800" cy="184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C:\Users\ADMIN\Desktop\Tai nguyen thiet ke tro choi\Giai cuu rung xanh\playful-wild-monkeys_1308-2930 (4).jpg">
            <a:hlinkClick r:id="" action="ppaction://noaction">
              <a:snd r:embed="rId23" name="bomb.wav"/>
            </a:hlinkClick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0" b="100000" l="0" r="1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909" y="0"/>
            <a:ext cx="1262592" cy="175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C:\Users\ADMIN\Desktop\Tai nguyen thiet ke tro choi\Giai cuu rung xanh\scimmia-del-fumetto-31653934.jpg">
            <a:hlinkClick r:id="" action="ppaction://noaction">
              <a:snd r:embed="rId23" name="bomb.wav"/>
            </a:hlinkClick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>
                        <a14:foregroundMark x1="21875" y1="25791" x2="17750" y2="43845"/>
                        <a14:foregroundMark x1="39625" y1="23329" x2="31750" y2="45369"/>
                        <a14:foregroundMark x1="29750" y1="24385" x2="28625" y2="40914"/>
                        <a14:foregroundMark x1="14625" y1="28722" x2="19250" y2="40445"/>
                      </a14:backgroundRemoval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6793">
            <a:off x="2769429" y="715127"/>
            <a:ext cx="1063888" cy="113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Hình ảnh có liên quan">
            <a:hlinkClick r:id="" action="ppaction://noaction">
              <a:snd r:embed="rId23" name="bomb.wav"/>
            </a:hlinkClick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100000" l="0" r="100000">
                        <a14:foregroundMark x1="14088" y1="17556" x2="2210" y2="22889"/>
                        <a14:foregroundMark x1="22376" y1="11778" x2="27624" y2="14444"/>
                        <a14:foregroundMark x1="33149" y1="4667" x2="33978" y2="10000"/>
                        <a14:foregroundMark x1="35083" y1="21333" x2="38398" y2="26667"/>
                        <a14:foregroundMark x1="81215" y1="8000" x2="83149" y2="14444"/>
                        <a14:foregroundMark x1="92541" y1="12444" x2="98619" y2="14667"/>
                        <a14:foregroundMark x1="98895" y1="19778" x2="96961" y2="21556"/>
                        <a14:foregroundMark x1="88398" y1="21556" x2="90608" y2="24667"/>
                        <a14:foregroundMark x1="82873" y1="26889" x2="84807" y2="31556"/>
                        <a14:backgroundMark x1="46409" y1="26667" x2="47514" y2="27778"/>
                        <a14:backgroundMark x1="35359" y1="55778" x2="33978" y2="56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92671">
            <a:off x="8905064" y="-147615"/>
            <a:ext cx="1421479" cy="176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Hình ảnh có liên quan">
            <a:hlinkClick r:id="" action="ppaction://noaction">
              <a:snd r:embed="rId23" name="bomb.wav"/>
            </a:hlinkClick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100000" l="0" r="99688">
                        <a14:foregroundMark x1="22813" y1="35938" x2="26563" y2="52188"/>
                        <a14:foregroundMark x1="34063" y1="19375" x2="37813" y2="46875"/>
                        <a14:foregroundMark x1="30000" y1="28125" x2="35938" y2="44063"/>
                        <a14:foregroundMark x1="32813" y1="25938" x2="33750" y2="3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5904" flipH="1">
            <a:off x="6128945" y="478727"/>
            <a:ext cx="1114368" cy="108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Kết quả hình ảnh cho pineapple cartoon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073" y="1267405"/>
            <a:ext cx="1105583" cy="1161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0" descr="Hình ảnh có liên quan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BEBA8EAE-BF5A-486C-A8C5-ECC9F3942E4B}">
                <a14:imgProps xmlns:a14="http://schemas.microsoft.com/office/drawing/2010/main">
                  <a14:imgLayer r:embed="rId3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493" y="1782883"/>
            <a:ext cx="667439" cy="80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2" descr="Kết quả hình ảnh cho durian cartoon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ackgroundRemoval t="0" b="100000" l="0" r="100000">
                        <a14:foregroundMark x1="24000" y1="4621" x2="31846" y2="21209"/>
                        <a14:foregroundMark x1="28462" y1="3791" x2="34308" y2="17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738" y="677589"/>
            <a:ext cx="749899" cy="973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0" descr="Hình ảnh có liên quan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BEBA8EAE-BF5A-486C-A8C5-ECC9F3942E4B}">
                <a14:imgProps xmlns:a14="http://schemas.microsoft.com/office/drawing/2010/main">
                  <a14:imgLayer r:embed="rId3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402" y="1395653"/>
            <a:ext cx="643467" cy="77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\Desktop\Picture1.png"/>
          <p:cNvPicPr>
            <a:picLocks noChangeAspect="1" noChangeArrowheads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86" y="3665081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\Desktop\Picture1.png"/>
          <p:cNvPicPr>
            <a:picLocks noChangeAspect="1" noChangeArrowheads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1081" y="3862274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C:\Users\ADMIN\Desktop\Lam tac\il_570xN.938660066_slvo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98421">
                        <a14:foregroundMark x1="75965" y1="14147" x2="87193" y2="14147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97892" flipH="1">
            <a:off x="2555013" y="6561243"/>
            <a:ext cx="1473200" cy="275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\Desktop\Picture1.png"/>
          <p:cNvPicPr>
            <a:picLocks noChangeAspect="1" noChangeArrowheads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537" y="3765550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ADMIN\Desktop\Picture1a (2)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83466">
            <a:off x="5923728" y="6028473"/>
            <a:ext cx="2080684" cy="301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ADMIN\Desktop\Picture1.png"/>
          <p:cNvPicPr>
            <a:picLocks noChangeAspect="1" noChangeArrowheads="1"/>
          </p:cNvPicPr>
          <p:nvPr/>
        </p:nvPicPr>
        <p:blipFill>
          <a:blip r:embed="rId40">
            <a:extLst>
              <a:ext uri="{BEBA8EAE-BF5A-486C-A8C5-ECC9F3942E4B}">
                <a14:imgProps xmlns:a14="http://schemas.microsoft.com/office/drawing/2010/main">
                  <a14:imgLayer r:embed="rId4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326" y="4613276"/>
            <a:ext cx="2171700" cy="13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C:\Users\ADMIN\Desktop\Lam tac\stock-vector-cartoon-art-of-a-lumberjack-paul-bunyan-type-with-a-log-on-his-shoulder-this-guy-has-the-typical-17555299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93868" l="0" r="100000">
                        <a14:backgroundMark x1="34375" y1="82830" x2="30250" y2="82830"/>
                        <a14:backgroundMark x1="43250" y1="81698" x2="37000" y2="82830"/>
                        <a14:backgroundMark x1="69750" y1="79717" x2="77625" y2="77358"/>
                        <a14:backgroundMark x1="44250" y1="6226" x2="12500" y2="13679"/>
                        <a14:backgroundMark x1="51000" y1="7358" x2="7250" y2="26981"/>
                        <a14:backgroundMark x1="93250" y1="3396" x2="99000" y2="7358"/>
                        <a14:backgroundMark x1="96375" y1="23113" x2="84875" y2="73019"/>
                        <a14:backgroundMark x1="6250" y1="68302" x2="13500" y2="87925"/>
                        <a14:backgroundMark x1="30750" y1="63585" x2="10375" y2="86038"/>
                        <a14:backgroundMark x1="77125" y1="91132" x2="92750" y2="84057"/>
                      </a14:backgroundRemoval>
                    </a14:imgEffect>
                    <a14:imgEffect>
                      <a14:brightnessContrast bright="-20000" contrast="20000"/>
                    </a14:imgEffect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71364" flipH="1">
            <a:off x="9370003" y="6369877"/>
            <a:ext cx="1320800" cy="184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Oval 32">
            <a:hlinkClick r:id="rId42" action="ppaction://hlinksldjump"/>
          </p:cNvPr>
          <p:cNvSpPr/>
          <p:nvPr/>
        </p:nvSpPr>
        <p:spPr>
          <a:xfrm>
            <a:off x="1219200" y="3733800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6600"/>
                </a:solidFill>
              </a:rPr>
              <a:t>1</a:t>
            </a:r>
          </a:p>
        </p:txBody>
      </p:sp>
      <p:sp>
        <p:nvSpPr>
          <p:cNvPr id="34" name="Oval 33">
            <a:hlinkClick r:id="rId43" action="ppaction://hlinksldjump"/>
          </p:cNvPr>
          <p:cNvSpPr/>
          <p:nvPr/>
        </p:nvSpPr>
        <p:spPr>
          <a:xfrm>
            <a:off x="3376663" y="3733800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6600"/>
                </a:solidFill>
              </a:rPr>
              <a:t>2</a:t>
            </a:r>
          </a:p>
        </p:txBody>
      </p:sp>
      <p:sp>
        <p:nvSpPr>
          <p:cNvPr id="35" name="Oval 34">
            <a:hlinkClick r:id="rId44" action="ppaction://hlinksldjump"/>
          </p:cNvPr>
          <p:cNvSpPr/>
          <p:nvPr/>
        </p:nvSpPr>
        <p:spPr>
          <a:xfrm>
            <a:off x="6495117" y="3780971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6600"/>
                </a:solidFill>
              </a:rPr>
              <a:t>3</a:t>
            </a:r>
          </a:p>
        </p:txBody>
      </p:sp>
      <p:sp>
        <p:nvSpPr>
          <p:cNvPr id="36" name="Oval 35">
            <a:hlinkClick r:id="rId45" action="ppaction://hlinksldjump"/>
          </p:cNvPr>
          <p:cNvSpPr/>
          <p:nvPr/>
        </p:nvSpPr>
        <p:spPr>
          <a:xfrm>
            <a:off x="9629775" y="4330700"/>
            <a:ext cx="581491" cy="508000"/>
          </a:xfrm>
          <a:prstGeom prst="ellips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6600"/>
                </a:solidFill>
              </a:rPr>
              <a:t>4</a:t>
            </a:r>
          </a:p>
        </p:txBody>
      </p:sp>
      <p:pic>
        <p:nvPicPr>
          <p:cNvPr id="39" name="Picture 5" descr="C:\Users\ADMIN\Desktop\Lam tac\lumberjack-lean-on-the-wood-log-vector-7780327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91944" l="0" r="100000">
                        <a14:foregroundMark x1="43460" y1="12500" x2="39782" y2="19444"/>
                        <a14:foregroundMark x1="45913" y1="32778" x2="44278" y2="41389"/>
                      </a14:backgroundRemoval>
                    </a14:imgEffect>
                    <a14:imgEffect>
                      <a14:brightnessContrast contrast="2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344994" flipH="1">
            <a:off x="-195423" y="6671684"/>
            <a:ext cx="1940984" cy="298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 descr="powerpoint-07.png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102453" y="160326"/>
            <a:ext cx="1225062" cy="521003"/>
          </a:xfrm>
          <a:prstGeom prst="rect">
            <a:avLst/>
          </a:prstGeom>
        </p:spPr>
      </p:pic>
      <p:pic>
        <p:nvPicPr>
          <p:cNvPr id="38" name="Picture 2" descr="C:\Users\ADMIN\Desktop\Tai nguyen thiet ke tro choi\Bảng gỗ\Picture1 (2).png">
            <a:hlinkClick r:id="rId47" action="ppaction://hlinksldjump"/>
          </p:cNvPr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1471" y="36440"/>
            <a:ext cx="1584120" cy="64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hlinkClick r:id="rId49" action="ppaction://hlinksldjump"/>
          </p:cNvPr>
          <p:cNvSpPr txBox="1"/>
          <p:nvPr/>
        </p:nvSpPr>
        <p:spPr>
          <a:xfrm>
            <a:off x="10337597" y="156959"/>
            <a:ext cx="1746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000" b="1" dirty="0" err="1" smtClean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SG" sz="2000" b="1" dirty="0" smtClean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SG" sz="2000" b="1" dirty="0" err="1" smtClean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mới</a:t>
            </a:r>
            <a:endParaRPr lang="en-US" sz="20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31214E-7 L -0.02044 0.41364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" y="2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83951E-6 L 0.00521 0.28487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14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44444E-6 L 0.00173 0.3342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16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8.64198E-7 L -0.00087 0.53395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26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Lam tac\b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429768"/>
            <a:ext cx="12293600" cy="6428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153" y="1868811"/>
            <a:ext cx="8331200" cy="430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67353" y="2878696"/>
            <a:ext cx="5892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9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đếm</a:t>
            </a:r>
            <a:endParaRPr lang="en-US" sz="9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 descr="C:\Users\ADMIN\Desktop\Tai nguyen thiet ke tro choi\Bảng gỗ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6046773"/>
            <a:ext cx="1691103" cy="64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Lam tac\b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5775"/>
            <a:ext cx="12192000" cy="637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452" y="2478678"/>
            <a:ext cx="8262347" cy="402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86100" y="3501062"/>
            <a:ext cx="57721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Xếp hàng</a:t>
            </a:r>
            <a:endParaRPr lang="en-US" sz="80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 descr="C:\Users\ADMIN\Desktop\Tai nguyen thiet ke tro choi\Bảng gỗ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5729" y="6184470"/>
            <a:ext cx="1677127" cy="65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Lam tac\b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5774"/>
            <a:ext cx="12192000" cy="637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649" y="1571625"/>
            <a:ext cx="8258175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44849" y="2754534"/>
            <a:ext cx="55848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9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Bếp lửa </a:t>
            </a:r>
            <a:endParaRPr lang="en-US" sz="9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 descr="C:\Users\ADMIN\Desktop\Tai nguyen thiet ke tro choi\Bảng gỗ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6032069"/>
            <a:ext cx="1691103" cy="65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Lam tac\b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1480"/>
            <a:ext cx="12192000" cy="644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ADMIN\Desktop\Giai cuu con vat\wooden-board-theme-image-1-vector-clip-art_csp9738361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111" y1="5870" x2="2889" y2="16771"/>
                        <a14:foregroundMark x1="6667" y1="66876" x2="9222" y2="84696"/>
                        <a14:foregroundMark x1="92333" y1="6918" x2="96556" y2="16771"/>
                        <a14:foregroundMark x1="96556" y1="70860" x2="91778" y2="87841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17" y="1091490"/>
            <a:ext cx="10887075" cy="526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36801" y="2311463"/>
            <a:ext cx="740228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400" b="1" dirty="0">
                <a:solidFill>
                  <a:srgbClr val="002060"/>
                </a:solidFill>
                <a:latin typeface="+mj-lt"/>
                <a:cs typeface="Arial" panose="020B0604020202020204" pitchFamily="34" charset="0"/>
              </a:rPr>
              <a:t>Cá chép vẽ nó làm vua . Gà nhí vẽ gà mẹ chăm lũ gà em.</a:t>
            </a:r>
            <a:endParaRPr lang="en-US" sz="4400" b="1" dirty="0">
              <a:solidFill>
                <a:srgbClr val="00206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" name="Picture 2" descr="C:\Users\ADMIN\Desktop\Tai nguyen thiet ke tro choi\Bảng gỗ\Picture1 (2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9353" y="6042617"/>
            <a:ext cx="1691103" cy="64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00250" y="1337481"/>
            <a:ext cx="4967785" cy="3133623"/>
          </a:xfrm>
          <a:prstGeom prst="ellipse">
            <a:avLst/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00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im</a:t>
            </a:r>
            <a:endParaRPr lang="en-US" sz="100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9" name="Picture 8" descr="anh-dong-powerpoint-vo-tay_01355883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76467"/>
            <a:ext cx="2470245" cy="1965276"/>
          </a:xfrm>
          <a:prstGeom prst="rect">
            <a:avLst/>
          </a:prstGeom>
        </p:spPr>
      </p:pic>
      <p:pic>
        <p:nvPicPr>
          <p:cNvPr id="12" name="Picture 11" descr="Ảnh-động-slide-học-tập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7898" y="4217158"/>
            <a:ext cx="3129317" cy="2640842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919415" y="1446662"/>
            <a:ext cx="4885898" cy="3079033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00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ip</a:t>
            </a:r>
            <a:endParaRPr lang="en-US" sz="100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399643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h-nen-power-point-173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8912"/>
            <a:ext cx="12192000" cy="6419088"/>
          </a:xfrm>
          <a:prstGeom prst="rect">
            <a:avLst/>
          </a:prstGeom>
        </p:spPr>
      </p:pic>
      <p:pic>
        <p:nvPicPr>
          <p:cNvPr id="3" name="Picture 2" descr="im 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5482" y="716426"/>
            <a:ext cx="6618515" cy="4760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dep-cho-powerpoint_1158562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0625"/>
            <a:ext cx="12192000" cy="6437376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0" y="514350"/>
            <a:ext cx="3914775" cy="98579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400" dirty="0">
                <a:latin typeface="+mj-lt"/>
                <a:cs typeface="Times New Roman" pitchFamily="18" charset="0"/>
              </a:rPr>
              <a:t>1. Làm quen</a:t>
            </a:r>
            <a:endParaRPr lang="en-US" sz="4400" dirty="0">
              <a:latin typeface="+mj-lt"/>
              <a:cs typeface="Times New Roman" pitchFamily="18" charset="0"/>
            </a:endParaRPr>
          </a:p>
        </p:txBody>
      </p:sp>
      <p:pic>
        <p:nvPicPr>
          <p:cNvPr id="4" name="Picture 3" descr="im 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71" y="1821545"/>
            <a:ext cx="3585029" cy="2844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14899" y="4860663"/>
            <a:ext cx="318144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latin typeface="+mj-lt"/>
                <a:cs typeface="Times New Roman" pitchFamily="18" charset="0"/>
              </a:rPr>
              <a:t>bìm bịp  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7889" y="4860663"/>
            <a:ext cx="1465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</a:rPr>
              <a:t>ìm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59618" y="1450108"/>
            <a:ext cx="3248168" cy="120032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7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im</a:t>
            </a:r>
            <a:endParaRPr lang="en-US" sz="72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8" name="Group 15"/>
          <p:cNvGrpSpPr/>
          <p:nvPr/>
        </p:nvGrpSpPr>
        <p:grpSpPr>
          <a:xfrm>
            <a:off x="4245969" y="2731757"/>
            <a:ext cx="3193038" cy="2250830"/>
            <a:chOff x="3810000" y="1447800"/>
            <a:chExt cx="2209800" cy="1524000"/>
          </a:xfrm>
        </p:grpSpPr>
        <p:sp>
          <p:nvSpPr>
            <p:cNvPr id="9" name="Rectangle 8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prstClr val="black"/>
                  </a:solidFill>
                  <a:latin typeface="+mj-lt"/>
                  <a:cs typeface="Times New Roman" pitchFamily="18" charset="0"/>
                </a:rPr>
                <a:t>im</a:t>
              </a:r>
              <a:endParaRPr lang="en-US" sz="6000" b="1" dirty="0">
                <a:solidFill>
                  <a:prstClr val="black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008000"/>
                  </a:solidFill>
                  <a:latin typeface="+mj-lt"/>
                  <a:cs typeface="Times New Roman" pitchFamily="18" charset="0"/>
                </a:rPr>
                <a:t>i</a:t>
              </a:r>
              <a:endParaRPr lang="en-US" sz="6000" b="1" dirty="0">
                <a:solidFill>
                  <a:srgbClr val="008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m</a:t>
              </a:r>
              <a:endParaRPr lang="en-US" sz="6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119083" y="5339625"/>
            <a:ext cx="36025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latin typeface="+mj-lt"/>
                <a:cs typeface="Times New Roman" pitchFamily="18" charset="0"/>
              </a:rPr>
              <a:t>i - mờ - im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79543" y="1509541"/>
            <a:ext cx="255451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.VnAvant" pitchFamily="34" charset="0"/>
              </a:rPr>
              <a:t> </a:t>
            </a:r>
            <a:r>
              <a:rPr lang="vi-VN" sz="5400" b="1" dirty="0">
                <a:latin typeface="+mj-lt"/>
                <a:cs typeface="Times New Roman" pitchFamily="18" charset="0"/>
              </a:rPr>
              <a:t>b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ìm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708571" y="2444573"/>
            <a:ext cx="1445363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b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0167582" y="2444574"/>
            <a:ext cx="1066043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ìm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767728" y="4786193"/>
            <a:ext cx="218893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b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ì</a:t>
            </a:r>
            <a:r>
              <a:rPr lang="en-US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m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13487" y="3447144"/>
            <a:ext cx="3889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/>
              <a:t>Bờ - im – bim – huyền- bìm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5" grpId="0" animBg="1"/>
      <p:bldP spid="6" grpId="0"/>
      <p:bldP spid="7" grpId="0" animBg="1"/>
      <p:bldP spid="12" grpId="0"/>
      <p:bldP spid="13" grpId="0" animBg="1"/>
      <p:bldP spid="14" grpId="0" animBg="1"/>
      <p:bldP spid="15" grpId="0" animBg="1"/>
      <p:bldP spid="16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dep-cho-powerpoint_1158562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9769"/>
            <a:ext cx="12192000" cy="6428232"/>
          </a:xfrm>
          <a:prstGeom prst="rect">
            <a:avLst/>
          </a:prstGeom>
        </p:spPr>
      </p:pic>
      <p:pic>
        <p:nvPicPr>
          <p:cNvPr id="3" name="Picture 2" descr="im 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71" y="1821545"/>
            <a:ext cx="3585029" cy="2844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214899" y="4860663"/>
            <a:ext cx="318144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latin typeface="+mj-lt"/>
                <a:cs typeface="Times New Roman" pitchFamily="18" charset="0"/>
              </a:rPr>
              <a:t>bìm bịp  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7424" y="4867948"/>
            <a:ext cx="1465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</a:rPr>
              <a:t>ịp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59618" y="1450108"/>
            <a:ext cx="3248168" cy="120032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72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ip</a:t>
            </a:r>
            <a:endParaRPr lang="en-US" sz="72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7" name="Group 15"/>
          <p:cNvGrpSpPr/>
          <p:nvPr/>
        </p:nvGrpSpPr>
        <p:grpSpPr>
          <a:xfrm>
            <a:off x="4245969" y="2731757"/>
            <a:ext cx="3193038" cy="2250830"/>
            <a:chOff x="3810000" y="1447800"/>
            <a:chExt cx="2209800" cy="1524000"/>
          </a:xfrm>
        </p:grpSpPr>
        <p:sp>
          <p:nvSpPr>
            <p:cNvPr id="8" name="Rectangle 7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prstClr val="black"/>
                  </a:solidFill>
                  <a:latin typeface="+mj-lt"/>
                  <a:cs typeface="Times New Roman" pitchFamily="18" charset="0"/>
                </a:rPr>
                <a:t>ip</a:t>
              </a:r>
              <a:endParaRPr lang="en-US" sz="6000" b="1" dirty="0">
                <a:solidFill>
                  <a:prstClr val="black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008000"/>
                  </a:solidFill>
                  <a:latin typeface="+mj-lt"/>
                  <a:cs typeface="Times New Roman" pitchFamily="18" charset="0"/>
                </a:rPr>
                <a:t>i</a:t>
              </a:r>
              <a:endParaRPr lang="en-US" sz="6000" b="1" dirty="0">
                <a:solidFill>
                  <a:srgbClr val="008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p</a:t>
              </a:r>
              <a:endParaRPr lang="en-US" sz="60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119083" y="5339625"/>
            <a:ext cx="36025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latin typeface="+mj-lt"/>
                <a:cs typeface="Times New Roman" pitchFamily="18" charset="0"/>
              </a:rPr>
              <a:t>i - pờ - ip</a:t>
            </a:r>
            <a:endParaRPr lang="en-US" sz="6000" b="1" dirty="0">
              <a:latin typeface="+mj-lt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79543" y="1509541"/>
            <a:ext cx="255451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.VnAvant" pitchFamily="34" charset="0"/>
              </a:rPr>
              <a:t> </a:t>
            </a:r>
            <a:r>
              <a:rPr lang="vi-VN" sz="5400" b="1" dirty="0">
                <a:latin typeface="+mj-lt"/>
                <a:cs typeface="Times New Roman" pitchFamily="18" charset="0"/>
              </a:rPr>
              <a:t>b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ịp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708572" y="2444573"/>
            <a:ext cx="1390772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b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0099344" y="2444574"/>
            <a:ext cx="1134282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ịp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67728" y="4786193"/>
            <a:ext cx="218893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b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ịp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13487" y="3447144"/>
            <a:ext cx="3889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/>
              <a:t>Bờ - ip – bip – nặng- bịp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33328045_177_Hinh-nen-Slide-de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8912"/>
            <a:ext cx="12192000" cy="6419088"/>
          </a:xfrm>
          <a:prstGeom prst="rect">
            <a:avLst/>
          </a:prstGeom>
        </p:spPr>
      </p:pic>
      <p:pic>
        <p:nvPicPr>
          <p:cNvPr id="3" name="Picture 2" descr="im 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9355" y="1796287"/>
            <a:ext cx="6342743" cy="3396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904343" y="5363028"/>
            <a:ext cx="3541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/>
              <a:t>B</a:t>
            </a:r>
            <a:r>
              <a:rPr lang="vi-VN" sz="4000" b="1" dirty="0">
                <a:solidFill>
                  <a:srgbClr val="FF0000"/>
                </a:solidFill>
              </a:rPr>
              <a:t>ìm</a:t>
            </a:r>
            <a:r>
              <a:rPr lang="vi-VN" sz="4000" b="1" dirty="0"/>
              <a:t> b</a:t>
            </a:r>
            <a:r>
              <a:rPr lang="vi-VN" sz="4000" b="1" dirty="0">
                <a:solidFill>
                  <a:srgbClr val="FF0000"/>
                </a:solidFill>
              </a:rPr>
              <a:t>ịp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032" y="1123741"/>
            <a:ext cx="5947547" cy="56420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168" y="1123741"/>
            <a:ext cx="5952863" cy="5642096"/>
          </a:xfrm>
          <a:prstGeom prst="rect">
            <a:avLst/>
          </a:prstGeom>
        </p:spPr>
      </p:pic>
      <p:sp>
        <p:nvSpPr>
          <p:cNvPr id="4" name="Cloud 3"/>
          <p:cNvSpPr/>
          <p:nvPr/>
        </p:nvSpPr>
        <p:spPr>
          <a:xfrm>
            <a:off x="4617601" y="418152"/>
            <a:ext cx="3493827" cy="122829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rgbClr val="C00000"/>
                </a:solidFill>
              </a:rPr>
              <a:t>So sánh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39886" y="2220687"/>
            <a:ext cx="155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/>
              <a:t>im</a:t>
            </a:r>
            <a:endParaRPr lang="en-US" sz="6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086575" y="2213430"/>
            <a:ext cx="155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/>
              <a:t>ip</a:t>
            </a:r>
            <a:endParaRPr lang="en-US" sz="6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692289" y="2222574"/>
            <a:ext cx="155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FF0000"/>
                </a:solidFill>
              </a:rPr>
              <a:t>i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37497" y="2213429"/>
            <a:ext cx="155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FF0000"/>
                </a:solidFill>
              </a:rPr>
              <a:t>i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-mam-non_0401096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02337"/>
            <a:ext cx="12191999" cy="64556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2" y="1685925"/>
            <a:ext cx="6243163" cy="50509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3463624" y="483961"/>
            <a:ext cx="6234546" cy="803563"/>
          </a:xfrm>
          <a:prstGeom prst="wedgeRoundRect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rgbClr val="C00000"/>
                </a:solidFill>
                <a:cs typeface="Times New Roman" pitchFamily="18" charset="0"/>
              </a:rPr>
              <a:t>Cài bảng cài</a:t>
            </a:r>
            <a:endParaRPr lang="en-US" sz="5400" b="1" dirty="0">
              <a:solidFill>
                <a:srgbClr val="C00000"/>
              </a:solidFill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36889" y="1944255"/>
            <a:ext cx="1978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im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34514" y="3320818"/>
            <a:ext cx="37737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vi-VN" sz="5400" b="1" dirty="0">
                <a:latin typeface="+mj-lt"/>
                <a:cs typeface="Times New Roman" pitchFamily="18" charset="0"/>
              </a:rPr>
              <a:t>b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ìm</a:t>
            </a:r>
            <a:r>
              <a:rPr lang="vi-VN" sz="5400" b="1" dirty="0">
                <a:latin typeface="+mj-lt"/>
                <a:cs typeface="Times New Roman" pitchFamily="18" charset="0"/>
              </a:rPr>
              <a:t> b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ịp</a:t>
            </a:r>
            <a:r>
              <a:rPr lang="vi-VN" sz="5400" b="1" dirty="0">
                <a:latin typeface="+mj-lt"/>
                <a:cs typeface="Times New Roman" pitchFamily="18" charset="0"/>
              </a:rPr>
              <a:t> 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143803" y="1878940"/>
            <a:ext cx="1978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ip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7257"/>
            <a:ext cx="12192000" cy="55807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3143" y="479048"/>
            <a:ext cx="9851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rgbClr val="0070C0"/>
                </a:solidFill>
              </a:rPr>
              <a:t>Tiếng nào có vần </a:t>
            </a:r>
            <a:r>
              <a:rPr lang="vi-VN" sz="3200" b="1" dirty="0">
                <a:solidFill>
                  <a:srgbClr val="FF0000"/>
                </a:solidFill>
              </a:rPr>
              <a:t>im</a:t>
            </a:r>
            <a:r>
              <a:rPr lang="vi-VN" sz="3200" b="1" dirty="0">
                <a:solidFill>
                  <a:srgbClr val="0070C0"/>
                </a:solidFill>
              </a:rPr>
              <a:t>?</a:t>
            </a:r>
            <a:r>
              <a:rPr lang="vi-VN" sz="3200" b="1" dirty="0"/>
              <a:t> </a:t>
            </a:r>
            <a:r>
              <a:rPr lang="vi-VN" sz="3200" b="1" dirty="0">
                <a:solidFill>
                  <a:srgbClr val="0070C0"/>
                </a:solidFill>
              </a:rPr>
              <a:t>Tiếng nào có vần </a:t>
            </a:r>
            <a:r>
              <a:rPr lang="vi-VN" sz="3200" b="1" dirty="0">
                <a:solidFill>
                  <a:srgbClr val="FF0000"/>
                </a:solidFill>
              </a:rPr>
              <a:t>ip</a:t>
            </a:r>
            <a:r>
              <a:rPr lang="vi-VN" sz="3200" b="1" dirty="0">
                <a:solidFill>
                  <a:srgbClr val="0070C0"/>
                </a:solidFill>
              </a:rPr>
              <a:t>?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2115403" y="1026021"/>
            <a:ext cx="2129051" cy="1378424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b="1" dirty="0"/>
              <a:t> im</a:t>
            </a:r>
            <a:endParaRPr lang="en-US" sz="4000" b="1" dirty="0"/>
          </a:p>
        </p:txBody>
      </p:sp>
      <p:sp>
        <p:nvSpPr>
          <p:cNvPr id="6" name="Cloud 5"/>
          <p:cNvSpPr/>
          <p:nvPr/>
        </p:nvSpPr>
        <p:spPr>
          <a:xfrm>
            <a:off x="7621191" y="1012051"/>
            <a:ext cx="2129051" cy="1241946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b="1" dirty="0"/>
              <a:t>  ip</a:t>
            </a:r>
            <a:endParaRPr lang="en-US" sz="4000" b="1" dirty="0"/>
          </a:p>
        </p:txBody>
      </p:sp>
      <p:pic>
        <p:nvPicPr>
          <p:cNvPr id="7" name="Picture 6" descr="im ip 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227508" y="4469092"/>
            <a:ext cx="2265528" cy="23320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im ip 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43066" y="4496172"/>
            <a:ext cx="2169047" cy="23132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im ip 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94399" y="4412552"/>
            <a:ext cx="2171512" cy="23678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im ip 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14234" y="4358828"/>
            <a:ext cx="2136852" cy="2436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im ip 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9571" y="4605572"/>
            <a:ext cx="2185972" cy="22524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im ip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836686" y="4510036"/>
            <a:ext cx="2480511" cy="23021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7 -0.16278 C 0.00352 -0.16578 0.00482 -0.16393 0.00586 -0.17249 C 0.00612 -0.17503 0.00625 -0.17942 0.00651 -0.1822 C 0.00755 -0.19376 0.00703 -0.18521 0.0082 -0.19561 C 0.00885 -0.20093 0.00924 -0.20948 0.0099 -0.21526 C 0.01081 -0.23353 0.01237 -0.25272 0.0138 -0.26451 C 0.01393 -0.26775 0.01406 -0.27122 0.01432 -0.27422 C 0.01445 -0.277 0.01484 -0.27769 0.01497 -0.28093 C 0.0151 -0.28347 0.0151 -0.2881 0.01523 -0.29064 C 0.01589 -0.30174 0.01745 -0.30752 0.01836 -0.31353 C 0.01914 -0.31838 0.01979 -0.32555 0.02057 -0.32694 C 0.02161 -0.32879 0.02266 -0.32902 0.0237 -0.33018 C 0.02448 -0.34058 0.02409 -0.33272 0.02448 -0.34983 C 0.02461 -0.35677 0.025 -0.36971 0.025 -0.36925 C 0.02487 -0.40324 0.02487 -0.43746 0.02474 -0.47122 C 0.02461 -0.48625 0.02396 -0.49942 0.02396 -0.51376 " pathEditMode="relative" rAng="0" ptsTypes="fffffffffffffffA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0" y="-1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71 -0.12462 C -0.05833 -0.13318 -0.04765 -0.13457 -0.03958 -0.13734 C -0.0345 -0.13919 -0.02552 -0.14774 -0.02552 -0.14751 C -0.02057 -0.16694 -0.02135 -0.15399 -0.01901 -0.18428 C -0.01979 -0.20578 -0.01953 -0.22705 -0.02096 -0.24786 C -0.02161 -0.25734 -0.0237 -0.25641 -0.02708 -0.2622 C -0.0388 -0.28162 -0.05443 -0.29549 -0.07383 -0.29711 C -0.09075 -0.29803 -0.10716 -0.29826 -0.12383 -0.29873 C -0.1306 -0.29988 -0.13958 -0.30104 -0.1457 -0.3052 C -0.14909 -0.30751 -0.15156 -0.31144 -0.15521 -0.31329 C -0.1582 -0.31468 -0.16432 -0.31722 -0.16432 -0.31699 C -0.17318 -0.32532 -0.1763 -0.32647 -0.18489 -0.3378 C -0.18633 -0.33988 -0.18932 -0.34381 -0.18932 -0.34358 C -0.19297 -0.35792 -0.19023 -0.35306 -0.19583 -0.36023 C -0.19896 -0.37341 -0.19648 -0.36948 -0.20013 -0.3741 " pathEditMode="relative" rAng="0" ptsTypes="ffffffffffffffA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12 -0.15445 C 0.03138 -0.16161 0.03411 -0.16878 0.03815 -0.17456 C 0.03854 -0.17641 0.04023 -0.18797 0.04101 -0.19029 C 0.04284 -0.19468 0.04687 -0.20346 0.04687 -0.20323 C 0.05026 -0.22266 0.04948 -0.24231 0.04531 -0.26104 C 0.0444 -0.2652 0.04492 -0.27144 0.04244 -0.27422 C 0.04062 -0.27676 0.03841 -0.27838 0.03672 -0.28115 C 0.0233 -0.30427 0.03802 -0.2867 0.02513 -0.30081 C 0.01718 -0.31884 0.00573 -0.33225 -0.00821 -0.33641 C -0.01589 -0.34543 -0.02331 -0.34659 -0.03269 -0.34959 C -0.04128 -0.35237 -0.04792 -0.35676 -0.05599 -0.36069 C -0.07539 -0.35953 -0.0905 -0.36046 -0.10808 -0.3519 C -0.11966 -0.35445 -0.12891 -0.36115 -0.13985 -0.3674 C -0.14558 -0.3704 -0.15612 -0.37318 -0.16159 -0.37849 C -0.16784 -0.38497 -0.1642 -0.38242 -0.17305 -0.38497 C -0.17995 -0.3963 -0.17123 -0.38335 -0.18034 -0.39167 C -0.19688 -0.4067 -0.18464 -0.4 -0.19466 -0.40531 C -0.20091 -0.4141 -0.19649 -0.40878 -0.20938 -0.41872 L -0.20938 -0.41826 C -0.2112 -0.42057 -0.21302 -0.42335 -0.21498 -0.42497 C -0.22448 -0.4319 -0.21836 -0.42335 -0.22227 -0.42936 " pathEditMode="relative" rAng="0" ptsTypes="fffffffffffffffffFffA">
                                      <p:cBhvr>
                                        <p:cTn id="4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00" y="-13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01 -0.1563 C 0.01796 -0.17803 0.01862 -0.21688 0.00273 -0.22566 C -0.0017 -0.23283 -0.00717 -0.23537 -0.01237 -0.24092 C -0.01797 -0.24717 -0.02331 -0.25456 -0.02969 -0.25826 C -0.03633 -0.26913 -0.04493 -0.27769 -0.05404 -0.28139 C -0.05834 -0.28555 -0.06211 -0.2904 -0.0668 -0.29295 C -0.07735 -0.30566 -0.0655 -0.29295 -0.07722 -0.30058 C -0.08034 -0.30266 -0.08321 -0.30659 -0.08646 -0.30821 C -0.08763 -0.3089 -0.08894 -0.30959 -0.08998 -0.31029 C -0.09558 -0.31954 -0.10222 -0.3267 -0.10964 -0.33133 C -0.11784 -0.34428 -0.10573 -0.32647 -0.1155 -0.33711 C -0.12383 -0.34636 -0.11342 -0.34035 -0.12357 -0.34497 C -0.13152 -0.35745 -0.12722 -0.35191 -0.13646 -0.36208 C -0.13855 -0.36439 -0.14115 -0.36555 -0.14323 -0.36786 C -0.15196 -0.37757 -0.14206 -0.3711 -0.15027 -0.37572 C -0.15573 -0.38404 -0.16224 -0.39029 -0.16758 -0.39884 C -0.17331 -0.40786 -0.17969 -0.41757 -0.18737 -0.42173 C -0.19245 -0.42821 -0.19766 -0.43561 -0.20352 -0.43907 C -0.21498 -0.45803 -0.2 -0.43491 -0.21055 -0.4467 C -0.21198 -0.44809 -0.21263 -0.45087 -0.21394 -0.45248 C -0.21693 -0.45618 -0.22019 -0.45896 -0.22318 -0.46196 C -0.22566 -0.46451 -0.22748 -0.46844 -0.23021 -0.46982 C -0.23386 -0.47167 -0.23477 -0.47191 -0.23829 -0.47561 C -0.24076 -0.47792 -0.24532 -0.48324 -0.24532 -0.483 C -0.25118 -0.49826 -0.24336 -0.48023 -0.25105 -0.49295 C -0.25612 -0.5015 -0.26068 -0.51214 -0.26485 -0.52185 C -0.27188 -0.53826 -0.26224 -0.51491 -0.26954 -0.53526 C -0.27097 -0.53919 -0.27422 -0.54682 -0.27422 -0.54659 C -0.27461 -0.54867 -0.27461 -0.55098 -0.2754 -0.5526 C -0.27605 -0.55376 -0.28191 -0.56208 -0.28347 -0.56208 " pathEditMode="relative" rAng="0" ptsTypes="fffffffffffffffffffffffffffffA">
                                      <p:cBhvr>
                                        <p:cTn id="5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0" y="-20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5 -0.15422 C 0.0129 -0.16902 0.0129 -0.18035 0.01941 -0.19052 C 0.02318 -0.2148 0.03555 -0.22867 0.04701 -0.24347 C 0.053 -0.2511 0.05573 -0.25549 0.06264 -0.25827 C 0.0711 -0.27168 0.08386 -0.27468 0.09532 -0.27746 C 0.10209 -0.27861 0.11498 -0.28162 0.11498 -0.28116 C 0.13581 -0.28069 0.15691 -0.28046 0.17774 -0.27907 C 0.19336 -0.27815 0.2112 -0.26936 0.22748 -0.26682 C 0.2379 -0.26104 0.24805 -0.26081 0.25899 -0.25827 C 0.27787 -0.26127 0.29376 -0.26636 0.31133 -0.27746 C 0.31628 -0.28532 0.32188 -0.2874 0.32826 -0.29202 C 0.33191 -0.29457 0.33868 -0.30081 0.33868 -0.30058 C 0.34467 -0.30983 0.35183 -0.31954 0.35964 -0.3237 C 0.36394 -0.33087 0.36641 -0.33364 0.37279 -0.33618 C 0.38073 -0.3496 0.37644 -0.34497 0.38438 -0.35121 C 0.3905 -0.36139 0.38321 -0.35029 0.39102 -0.35769 C 0.39206 -0.35838 0.39245 -0.36092 0.39376 -0.36185 C 0.40678 -0.3741 0.42058 -0.37618 0.43568 -0.37618 " pathEditMode="relative" rAng="0" ptsTypes="fffffffffffffffffA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00" y="-1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15445 C -0.00117 -0.16162 -0.00104 -0.16393 0.00143 -0.16948 C 0.00313 -0.17364 0.00716 -0.18173 0.00716 -0.18127 C 0.00964 -0.19746 0.01198 -0.21364 0.01419 -0.22983 C 0.01524 -0.25919 0.02227 -0.31098 0.01172 -0.33156 C 0.00807 -0.35075 0.00521 -0.35746 -0.00208 -0.37064 C -0.00703 -0.37827 -0.00456 -0.38104 -0.01146 -0.38497 C -0.01667 -0.39214 -0.0207 -0.39676 -0.02656 -0.39907 C -0.03099 -0.40301 -0.03515 -0.40717 -0.03932 -0.41133 C -0.04167 -0.41387 -0.04648 -0.41618 -0.04648 -0.41595 C -0.04922 -0.4222 -0.05221 -0.42358 -0.05586 -0.42844 C -0.05963 -0.44139 -0.06055 -0.45757 -0.06614 -0.46959 C -0.06901 -0.47561 -0.07448 -0.47815 -0.07799 -0.48139 C -0.07864 -0.48301 -0.07995 -0.48601 -0.07995 -0.48601 " pathEditMode="relative" rAng="0" ptsTypes="fffffffffffffA"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0" y="-1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501" y="1322829"/>
            <a:ext cx="8784540" cy="50048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70970" y="481440"/>
            <a:ext cx="43542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rgbClr val="C00000"/>
                </a:solidFill>
              </a:rPr>
              <a:t>THƯ GIÃN</a:t>
            </a:r>
            <a:endParaRPr lang="en-US" sz="4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by Shark Dance - Sing and Dance! - @Baby Shark Official - PINKFONG Songs for Children">
            <a:hlinkClick r:id="" action="ppaction://media"/>
            <a:extLst>
              <a:ext uri="{FF2B5EF4-FFF2-40B4-BE49-F238E27FC236}">
                <a16:creationId xmlns="" xmlns:a16="http://schemas.microsoft.com/office/drawing/2014/main" id="{47DD7FDF-C6B8-4DB3-9A92-E9628177633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399" end="3036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33610"/>
            <a:ext cx="12192000" cy="64243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3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 ip 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00200"/>
            <a:ext cx="12192000" cy="5257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14550" y="514350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C00000"/>
                </a:solidFill>
                <a:latin typeface="+mj-lt"/>
              </a:rPr>
              <a:t>Quan sát</a:t>
            </a:r>
            <a:endParaRPr lang="en-US" sz="5400" b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 ip 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0706"/>
            <a:ext cx="12154525" cy="3006379"/>
          </a:xfrm>
          <a:prstGeom prst="rect">
            <a:avLst/>
          </a:prstGeom>
        </p:spPr>
      </p:pic>
      <p:pic>
        <p:nvPicPr>
          <p:cNvPr id="3" name="Picture 2" descr="im ip 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97086"/>
            <a:ext cx="12192000" cy="2960914"/>
          </a:xfrm>
          <a:prstGeom prst="rect">
            <a:avLst/>
          </a:prstGeom>
        </p:spPr>
      </p:pic>
      <p:pic>
        <p:nvPicPr>
          <p:cNvPr id="5" name="Picture 4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70004" y="449943"/>
            <a:ext cx="1551709" cy="986312"/>
          </a:xfrm>
          <a:prstGeom prst="rect">
            <a:avLst/>
          </a:prstGeom>
        </p:spPr>
      </p:pic>
      <p:sp>
        <p:nvSpPr>
          <p:cNvPr id="6" name="Flowchart: Connector 5"/>
          <p:cNvSpPr/>
          <p:nvPr/>
        </p:nvSpPr>
        <p:spPr>
          <a:xfrm>
            <a:off x="693712" y="1878526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1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4227940" y="1827726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8219369" y="1914812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759026" y="2364755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4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5026227" y="2422812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5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Flowchart: Connector 10"/>
          <p:cNvSpPr/>
          <p:nvPr/>
        </p:nvSpPr>
        <p:spPr>
          <a:xfrm>
            <a:off x="10817427" y="2408298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6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Flowchart: Connector 11"/>
          <p:cNvSpPr/>
          <p:nvPr/>
        </p:nvSpPr>
        <p:spPr>
          <a:xfrm>
            <a:off x="599369" y="3453326"/>
            <a:ext cx="318653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7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1046004" y="2895600"/>
            <a:ext cx="4033996" cy="4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516232" y="3287485"/>
            <a:ext cx="7190854" cy="405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1082633" y="2849025"/>
            <a:ext cx="688453" cy="30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384800" y="2881085"/>
            <a:ext cx="5457371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1104061" y="3795484"/>
            <a:ext cx="5499939" cy="477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031490" y="2387600"/>
            <a:ext cx="3293767" cy="332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542971" y="2416628"/>
            <a:ext cx="3672115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519885" y="2380345"/>
            <a:ext cx="3222172" cy="2176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 ip 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5221"/>
            <a:ext cx="12154525" cy="3006379"/>
          </a:xfrm>
          <a:prstGeom prst="rect">
            <a:avLst/>
          </a:prstGeom>
        </p:spPr>
      </p:pic>
      <p:pic>
        <p:nvPicPr>
          <p:cNvPr id="3" name="Picture 2" descr="im ip 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53543"/>
            <a:ext cx="12192000" cy="3004457"/>
          </a:xfrm>
          <a:prstGeom prst="rect">
            <a:avLst/>
          </a:prstGeom>
        </p:spPr>
      </p:pic>
      <p:pic>
        <p:nvPicPr>
          <p:cNvPr id="5" name="Picture 4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11947" y="391886"/>
            <a:ext cx="1551709" cy="1029855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727" y="950686"/>
            <a:ext cx="12301728" cy="59073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14173" y="3287484"/>
            <a:ext cx="37011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/>
              <a:t>Gặp gió to </a:t>
            </a:r>
            <a:endParaRPr lang="en-US" sz="4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09601" y="5617028"/>
            <a:ext cx="3556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/>
              <a:t>Chìm nghỉm 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560458" y="1422400"/>
            <a:ext cx="3802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/>
              <a:t>Thò mỏ gắp </a:t>
            </a:r>
            <a:endParaRPr lang="en-US" sz="4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757887" y="5711372"/>
            <a:ext cx="3802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 dirty="0"/>
              <a:t>Chả dám chê </a:t>
            </a:r>
            <a:endParaRPr lang="en-US" sz="4000" b="1" dirty="0"/>
          </a:p>
        </p:txBody>
      </p:sp>
      <p:sp>
        <p:nvSpPr>
          <p:cNvPr id="7" name="Cloud 6"/>
          <p:cNvSpPr/>
          <p:nvPr/>
        </p:nvSpPr>
        <p:spPr>
          <a:xfrm>
            <a:off x="1698171" y="428171"/>
            <a:ext cx="4572001" cy="1857829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rgbClr val="C00000"/>
                </a:solidFill>
              </a:rPr>
              <a:t>Luyện đọc từ ngữ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9486"/>
            <a:ext cx="12192000" cy="4934857"/>
          </a:xfrm>
          <a:prstGeom prst="rect">
            <a:avLst/>
          </a:prstGeom>
        </p:spPr>
      </p:pic>
      <p:pic>
        <p:nvPicPr>
          <p:cNvPr id="3" name="Picture 2" descr="Ảnh-động-đặt-câu-hỏi-thắc-mắc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7771" y="-191407"/>
            <a:ext cx="2772229" cy="1875064"/>
          </a:xfrm>
          <a:prstGeom prst="rect">
            <a:avLst/>
          </a:prstGeom>
        </p:spPr>
      </p:pic>
      <p:pic>
        <p:nvPicPr>
          <p:cNvPr id="5" name="Picture 4" descr="3-mau_slide_powerpoint_dep_ctu.vn_(116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7314" y="5370285"/>
            <a:ext cx="1204686" cy="104321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439885" y="4499429"/>
            <a:ext cx="566057" cy="49348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/>
              <a:t>4</a:t>
            </a:r>
            <a:endParaRPr lang="en-US" sz="2000" b="1" dirty="0"/>
          </a:p>
        </p:txBody>
      </p:sp>
      <p:sp>
        <p:nvSpPr>
          <p:cNvPr id="8" name="Rounded Rectangle 7"/>
          <p:cNvSpPr/>
          <p:nvPr/>
        </p:nvSpPr>
        <p:spPr>
          <a:xfrm>
            <a:off x="3454400" y="5348515"/>
            <a:ext cx="558800" cy="49348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000" b="1" dirty="0"/>
              <a:t>3</a:t>
            </a:r>
            <a:endParaRPr lang="en-US" sz="2000" b="1" dirty="0"/>
          </a:p>
        </p:txBody>
      </p:sp>
      <p:pic>
        <p:nvPicPr>
          <p:cNvPr id="9" name="Picture 8" descr="1-ctu.vn_anh_dong_mau_slide_powerpoint_dep_(8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5021943"/>
            <a:ext cx="1582057" cy="139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310ed248e4ce1690f01369433bfbc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24" y="682171"/>
            <a:ext cx="9429751" cy="5747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004457" y="2278743"/>
            <a:ext cx="62846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9600" b="1" dirty="0">
                <a:solidFill>
                  <a:schemeClr val="bg1"/>
                </a:solidFill>
              </a:rPr>
              <a:t>Tập viết</a:t>
            </a:r>
            <a:endParaRPr lang="en-US" sz="9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_cr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743" y="1327378"/>
            <a:ext cx="9376228" cy="553062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236687" y="624114"/>
            <a:ext cx="5602514" cy="100148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</a:rPr>
              <a:t>Viết bảng con 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 rot="20196887" flipV="1">
            <a:off x="5146143" y="3017463"/>
            <a:ext cx="1541627" cy="335757"/>
          </a:xfrm>
          <a:prstGeom prst="rect">
            <a:avLst/>
          </a:prstGeom>
          <a:solidFill>
            <a:srgbClr val="CC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 flipV="1">
            <a:off x="5225143" y="3744685"/>
            <a:ext cx="1553028" cy="333827"/>
          </a:xfrm>
          <a:prstGeom prst="rect">
            <a:avLst/>
          </a:prstGeom>
          <a:solidFill>
            <a:srgbClr val="CCFF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sz="24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14475" y="384175"/>
            <a:ext cx="84010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rgbClr val="0070C0"/>
                </a:solidFill>
              </a:rPr>
              <a:t>Quan sát</a:t>
            </a:r>
            <a:endParaRPr lang="en-US" sz="6000" b="1" dirty="0">
              <a:solidFill>
                <a:srgbClr val="0070C0"/>
              </a:solidFill>
            </a:endParaRPr>
          </a:p>
        </p:txBody>
      </p:sp>
      <p:pic>
        <p:nvPicPr>
          <p:cNvPr id="5" name="tập viết im ip">
            <a:hlinkClick r:id="" action="ppaction://media"/>
            <a:extLst>
              <a:ext uri="{FF2B5EF4-FFF2-40B4-BE49-F238E27FC236}">
                <a16:creationId xmlns="" xmlns:a16="http://schemas.microsoft.com/office/drawing/2014/main" id="{1DAB4DEF-0F56-4AE8-91FA-CB91AC67F4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017" y="1468606"/>
            <a:ext cx="12085983" cy="51882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3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cf8adb12397c1ba57b3635ea431ad4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4350"/>
            <a:ext cx="3694281" cy="6343650"/>
          </a:xfrm>
          <a:prstGeom prst="rect">
            <a:avLst/>
          </a:prstGeom>
        </p:spPr>
      </p:pic>
      <p:pic>
        <p:nvPicPr>
          <p:cNvPr id="3" name="Picture 2" descr="40f34fbaf50c2fa35bda10142d9eb1d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485775"/>
            <a:ext cx="4191000" cy="6372225"/>
          </a:xfrm>
          <a:prstGeom prst="rect">
            <a:avLst/>
          </a:prstGeom>
        </p:spPr>
      </p:pic>
      <p:pic>
        <p:nvPicPr>
          <p:cNvPr id="4" name="Picture 3" descr="b4a82c25834b1f3032a9ea87753a3620.jpg"/>
          <p:cNvPicPr>
            <a:picLocks noChangeAspect="1"/>
          </p:cNvPicPr>
          <p:nvPr/>
        </p:nvPicPr>
        <p:blipFill>
          <a:blip r:embed="rId5"/>
          <a:srcRect r="-571" b="8750"/>
          <a:stretch>
            <a:fillRect/>
          </a:stretch>
        </p:blipFill>
        <p:spPr>
          <a:xfrm>
            <a:off x="3673475" y="514351"/>
            <a:ext cx="4470400" cy="6343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3851" y="2933699"/>
            <a:ext cx="30257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/>
              <a:t> </a:t>
            </a:r>
            <a:r>
              <a:rPr lang="vi-VN" sz="3600" dirty="0">
                <a:solidFill>
                  <a:srgbClr val="0070C0"/>
                </a:solidFill>
              </a:rPr>
              <a:t>Độ cao 2 li là các con chữ: </a:t>
            </a:r>
            <a:r>
              <a:rPr lang="vi-VN" sz="5400" dirty="0">
                <a:solidFill>
                  <a:srgbClr val="0070C0"/>
                </a:solidFill>
                <a:latin typeface="HP001 4 hàng" pitchFamily="34" charset="0"/>
              </a:rPr>
              <a:t>i,m</a:t>
            </a:r>
            <a:endParaRPr lang="en-US" sz="5400" dirty="0">
              <a:solidFill>
                <a:srgbClr val="0070C0"/>
              </a:solidFill>
              <a:latin typeface="HP001 4 hàng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57531" y="3305174"/>
            <a:ext cx="30258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solidFill>
                  <a:srgbClr val="0070C0"/>
                </a:solidFill>
              </a:rPr>
              <a:t>Độ cao 4 li  là các con chữ: </a:t>
            </a:r>
            <a:r>
              <a:rPr lang="vi-VN" sz="5400" dirty="0">
                <a:solidFill>
                  <a:srgbClr val="0070C0"/>
                </a:solidFill>
                <a:latin typeface="HP001 4 hàng" pitchFamily="34" charset="0"/>
              </a:rPr>
              <a:t>p</a:t>
            </a:r>
            <a:endParaRPr lang="en-US" sz="5400" dirty="0">
              <a:solidFill>
                <a:srgbClr val="0070C0"/>
              </a:solidFill>
              <a:latin typeface="HP001 4 hàng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49360" y="2947511"/>
            <a:ext cx="36942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/>
              <a:t> </a:t>
            </a:r>
            <a:r>
              <a:rPr lang="vi-VN" sz="3600" dirty="0">
                <a:solidFill>
                  <a:srgbClr val="0070C0"/>
                </a:solidFill>
              </a:rPr>
              <a:t>Độ cao 5 li là các con chữ: </a:t>
            </a:r>
            <a:r>
              <a:rPr lang="vi-VN" sz="5400" dirty="0">
                <a:solidFill>
                  <a:srgbClr val="0070C0"/>
                </a:solidFill>
                <a:latin typeface="HP001 4 hàng" pitchFamily="34" charset="0"/>
              </a:rPr>
              <a:t>b</a:t>
            </a:r>
            <a:endParaRPr lang="en-US" sz="5400" dirty="0">
              <a:solidFill>
                <a:srgbClr val="0070C0"/>
              </a:solidFill>
              <a:latin typeface="HP001 4 hàng" pitchFamily="34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4b412405d72255f3f20c9833185c1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0150"/>
            <a:ext cx="10801350" cy="52582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AW311202_1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71" y="0"/>
            <a:ext cx="2685143" cy="1915886"/>
          </a:xfrm>
          <a:prstGeom prst="rect">
            <a:avLst/>
          </a:prstGeom>
        </p:spPr>
      </p:pic>
      <p:pic>
        <p:nvPicPr>
          <p:cNvPr id="6" name="Picture 5" descr="im ip (5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453" y="2259154"/>
            <a:ext cx="9671547" cy="329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48051" y="3149634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58210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1228</TotalTime>
  <Words>273</Words>
  <Application>Microsoft Office PowerPoint</Application>
  <PresentationFormat>Widescreen</PresentationFormat>
  <Paragraphs>84</Paragraphs>
  <Slides>31</Slides>
  <Notes>24</Notes>
  <HiddenSlides>0</HiddenSlides>
  <MMClips>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UTM Avo</vt:lpstr>
      <vt:lpstr>Calibri</vt:lpstr>
      <vt:lpstr>Times New Roman</vt:lpstr>
      <vt:lpstr>宋体</vt:lpstr>
      <vt:lpstr>HP001 4 hàng</vt:lpstr>
      <vt:lpstr>Arial</vt:lpstr>
      <vt:lpstr>.VnAvant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Thảo Vũ</cp:lastModifiedBy>
  <cp:revision>56</cp:revision>
  <dcterms:created xsi:type="dcterms:W3CDTF">2021-11-01T08:16:43Z</dcterms:created>
  <dcterms:modified xsi:type="dcterms:W3CDTF">2022-08-24T07:18:37Z</dcterms:modified>
</cp:coreProperties>
</file>