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23"/>
  </p:notesMasterIdLst>
  <p:sldIdLst>
    <p:sldId id="373" r:id="rId2"/>
    <p:sldId id="275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270" r:id="rId12"/>
    <p:sldId id="278" r:id="rId13"/>
    <p:sldId id="276" r:id="rId14"/>
    <p:sldId id="279" r:id="rId15"/>
    <p:sldId id="372" r:id="rId16"/>
    <p:sldId id="291" r:id="rId17"/>
    <p:sldId id="292" r:id="rId18"/>
    <p:sldId id="281" r:id="rId19"/>
    <p:sldId id="293" r:id="rId20"/>
    <p:sldId id="326" r:id="rId21"/>
    <p:sldId id="37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FF7707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200" autoAdjust="0"/>
    <p:restoredTop sz="94660"/>
  </p:normalViewPr>
  <p:slideViewPr>
    <p:cSldViewPr snapToGrid="0">
      <p:cViewPr varScale="1">
        <p:scale>
          <a:sx n="90" d="100"/>
          <a:sy n="90" d="100"/>
        </p:scale>
        <p:origin x="18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4923B0-2D98-4F10-B2F7-623756F65589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0EA34-30FB-4792-A51A-D13FABE0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402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114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5BF17BB-90D7-48D1-A408-C4A17A18C95C}"/>
              </a:ext>
            </a:extLst>
          </p:cNvPr>
          <p:cNvSpPr/>
          <p:nvPr userDrawn="1"/>
        </p:nvSpPr>
        <p:spPr>
          <a:xfrm>
            <a:off x="11139856" y="1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600067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" y="20644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250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4"/>
            <a:ext cx="12165839" cy="68539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2030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5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5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17877" y="18627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507523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5" rIns="91413" bIns="4569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94BE59B-8762-4673-A68F-7BB4BC8F730A}"/>
              </a:ext>
            </a:extLst>
          </p:cNvPr>
          <p:cNvSpPr/>
          <p:nvPr userDrawn="1"/>
        </p:nvSpPr>
        <p:spPr>
          <a:xfrm>
            <a:off x="11134893" y="136525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92284713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564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3" Type="http://schemas.openxmlformats.org/officeDocument/2006/relationships/slide" Target="slide8.xml"/><Relationship Id="rId7" Type="http://schemas.openxmlformats.org/officeDocument/2006/relationships/slide" Target="slide7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gif"/><Relationship Id="rId11" Type="http://schemas.openxmlformats.org/officeDocument/2006/relationships/slide" Target="slide10.xml"/><Relationship Id="rId5" Type="http://schemas.openxmlformats.org/officeDocument/2006/relationships/slide" Target="slide6.xml"/><Relationship Id="rId10" Type="http://schemas.openxmlformats.org/officeDocument/2006/relationships/image" Target="../media/image14.gif"/><Relationship Id="rId4" Type="http://schemas.openxmlformats.org/officeDocument/2006/relationships/image" Target="../media/image11.gif"/><Relationship Id="rId9" Type="http://schemas.openxmlformats.org/officeDocument/2006/relationships/slide" Target="slide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slide" Target="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slide" Target="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slide" Target="sl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7" Type="http://schemas.openxmlformats.org/officeDocument/2006/relationships/image" Target="../media/image22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6" Type="http://schemas.openxmlformats.org/officeDocument/2006/relationships/slide" Target="slide13.xml"/><Relationship Id="rId5" Type="http://schemas.openxmlformats.org/officeDocument/2006/relationships/image" Target="../media/image21.gif"/><Relationship Id="rId4" Type="http://schemas.openxmlformats.org/officeDocument/2006/relationships/slide" Target="slide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781664" y="1838954"/>
            <a:ext cx="6700873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8</a:t>
            </a:r>
            <a:endParaRPr lang="en-US" sz="5200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Chữ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5839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Kết quả hình ảnh cho boneca palito escola | Школьные проекты ...">
            <a:extLst>
              <a:ext uri="{FF2B5EF4-FFF2-40B4-BE49-F238E27FC236}">
                <a16:creationId xmlns:a16="http://schemas.microsoft.com/office/drawing/2014/main" id="{17B2FA60-5046-4758-9A88-802492A48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040" y="713442"/>
            <a:ext cx="10363919" cy="543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F886439-C1C8-439F-9DA4-B12453CE7CF9}"/>
              </a:ext>
            </a:extLst>
          </p:cNvPr>
          <p:cNvSpPr/>
          <p:nvPr/>
        </p:nvSpPr>
        <p:spPr>
          <a:xfrm>
            <a:off x="3013738" y="4003484"/>
            <a:ext cx="7657231" cy="1383299"/>
          </a:xfrm>
          <a:prstGeom prst="rect">
            <a:avLst/>
          </a:prstGeom>
          <a:noFill/>
        </p:spPr>
        <p:txBody>
          <a:bodyPr wrap="square" lIns="40104" tIns="20052" rIns="40104" bIns="2005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726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cs typeface="Times New Roman" pitchFamily="18" charset="0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485587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Hình ảnh 5">
            <a:extLst>
              <a:ext uri="{FF2B5EF4-FFF2-40B4-BE49-F238E27FC236}">
                <a16:creationId xmlns:a16="http://schemas.microsoft.com/office/drawing/2014/main" id="{7FF114DB-2E1D-4C3F-B635-628DD4D44D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0166"/>
            <a:ext cx="12192000" cy="64078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4B72221-AAF0-42E1-B6B8-1494ED6B30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0101" r="20074" b="50000"/>
          <a:stretch>
            <a:fillRect/>
          </a:stretch>
        </p:blipFill>
        <p:spPr bwMode="auto">
          <a:xfrm>
            <a:off x="3216276" y="692150"/>
            <a:ext cx="5616575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585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ình ảnh 4">
            <a:extLst>
              <a:ext uri="{FF2B5EF4-FFF2-40B4-BE49-F238E27FC236}">
                <a16:creationId xmlns:a16="http://schemas.microsoft.com/office/drawing/2014/main" id="{67911BE3-59C2-484D-9068-D0BEA52177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030"/>
            <a:ext cx="12192000" cy="643596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8608B5C-1458-4FF8-AA94-971745B83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114" y="4681644"/>
            <a:ext cx="10774016" cy="95410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dirty="0" err="1">
                <a:latin typeface="UTM Avo" panose="02040603050506020204" pitchFamily="18" charset="0"/>
              </a:rPr>
              <a:t>Tên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phù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thủy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độc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ác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đã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bắt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cóc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hết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các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sinh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vật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biển</a:t>
            </a:r>
            <a:r>
              <a:rPr lang="en-US" altLang="en-US" sz="2800" dirty="0">
                <a:latin typeface="UTM Avo" panose="02040603050506020204" pitchFamily="18" charset="0"/>
              </a:rPr>
              <a:t>. </a:t>
            </a:r>
            <a:r>
              <a:rPr lang="en-US" altLang="en-US" sz="2800" dirty="0" err="1">
                <a:latin typeface="UTM Avo" panose="02040603050506020204" pitchFamily="18" charset="0"/>
              </a:rPr>
              <a:t>Các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em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hãy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giúp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các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nàng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tiên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cá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giải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cứu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các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bạn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ấy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nhé</a:t>
            </a:r>
            <a:r>
              <a:rPr lang="en-US" altLang="en-US" sz="2800" dirty="0">
                <a:latin typeface="UTM Avo" panose="020406030505060202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686781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Hình ảnh 12">
            <a:extLst>
              <a:ext uri="{FF2B5EF4-FFF2-40B4-BE49-F238E27FC236}">
                <a16:creationId xmlns:a16="http://schemas.microsoft.com/office/drawing/2014/main" id="{8031ACEC-8B13-4AF5-99AD-8F33F92EAA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098"/>
            <a:ext cx="12192000" cy="6421902"/>
          </a:xfrm>
          <a:prstGeom prst="rect">
            <a:avLst/>
          </a:prstGeom>
        </p:spPr>
      </p:pic>
      <p:pic>
        <p:nvPicPr>
          <p:cNvPr id="4" name="Picture 8">
            <a:hlinkClick r:id="rId3" action="ppaction://hlinksldjump"/>
            <a:extLst>
              <a:ext uri="{FF2B5EF4-FFF2-40B4-BE49-F238E27FC236}">
                <a16:creationId xmlns:a16="http://schemas.microsoft.com/office/drawing/2014/main" id="{0C8C4127-3724-4EE3-9CD0-06F7B98A9A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2213" y="1129544"/>
            <a:ext cx="1009650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>
            <a:hlinkClick r:id="rId5" action="ppaction://hlinksldjump"/>
            <a:extLst>
              <a:ext uri="{FF2B5EF4-FFF2-40B4-BE49-F238E27FC236}">
                <a16:creationId xmlns:a16="http://schemas.microsoft.com/office/drawing/2014/main" id="{EDA83EDE-A7A9-4AA0-8618-BECA2A1CB2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076" y="965067"/>
            <a:ext cx="1519237" cy="219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5">
            <a:hlinkClick r:id="rId7" action="ppaction://hlinksldjump"/>
            <a:extLst>
              <a:ext uri="{FF2B5EF4-FFF2-40B4-BE49-F238E27FC236}">
                <a16:creationId xmlns:a16="http://schemas.microsoft.com/office/drawing/2014/main" id="{2CBF87D2-DA66-4CA4-9E31-F0586D736A2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664" y="2254250"/>
            <a:ext cx="147002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6">
            <a:hlinkClick r:id="rId9" action="ppaction://hlinksldjump"/>
            <a:extLst>
              <a:ext uri="{FF2B5EF4-FFF2-40B4-BE49-F238E27FC236}">
                <a16:creationId xmlns:a16="http://schemas.microsoft.com/office/drawing/2014/main" id="{FDBC4E7F-2D04-4824-8852-6536AE80426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2" y="4648200"/>
            <a:ext cx="1817687" cy="138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Notched Right Arrow 1">
            <a:hlinkClick r:id="rId11" action="ppaction://hlinksldjump"/>
            <a:extLst>
              <a:ext uri="{FF2B5EF4-FFF2-40B4-BE49-F238E27FC236}">
                <a16:creationId xmlns:a16="http://schemas.microsoft.com/office/drawing/2014/main" id="{014528CF-CA32-4ABA-8F51-3B6632BA8BFC}"/>
              </a:ext>
            </a:extLst>
          </p:cNvPr>
          <p:cNvSpPr/>
          <p:nvPr/>
        </p:nvSpPr>
        <p:spPr>
          <a:xfrm>
            <a:off x="9258301" y="5728456"/>
            <a:ext cx="2933700" cy="1111752"/>
          </a:xfrm>
          <a:prstGeom prst="notched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VỀ NHÀ THÔI</a:t>
            </a:r>
          </a:p>
        </p:txBody>
      </p:sp>
    </p:spTree>
    <p:extLst>
      <p:ext uri="{BB962C8B-B14F-4D97-AF65-F5344CB8AC3E}">
        <p14:creationId xmlns:p14="http://schemas.microsoft.com/office/powerpoint/2010/main" val="2730577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3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Hình ảnh 11">
            <a:extLst>
              <a:ext uri="{FF2B5EF4-FFF2-40B4-BE49-F238E27FC236}">
                <a16:creationId xmlns:a16="http://schemas.microsoft.com/office/drawing/2014/main" id="{21D091EB-4BE6-4C71-A6C1-412853BA56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4336"/>
            <a:ext cx="12192000" cy="6443664"/>
          </a:xfrm>
          <a:prstGeom prst="rect">
            <a:avLst/>
          </a:prstGeom>
        </p:spPr>
      </p:pic>
      <p:sp>
        <p:nvSpPr>
          <p:cNvPr id="4" name="Text Box 3">
            <a:extLst>
              <a:ext uri="{FF2B5EF4-FFF2-40B4-BE49-F238E27FC236}">
                <a16:creationId xmlns:a16="http://schemas.microsoft.com/office/drawing/2014/main" id="{3E872EE6-F662-4F73-B75D-B89C40532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9282" y="1002293"/>
            <a:ext cx="5036907" cy="558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3600"/>
          </a:p>
        </p:txBody>
      </p:sp>
      <p:sp>
        <p:nvSpPr>
          <p:cNvPr id="5" name="AutoShape 10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2E9AC94F-6283-4933-8741-4E53573105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88700" y="5744696"/>
            <a:ext cx="1003300" cy="1113304"/>
          </a:xfrm>
          <a:prstGeom prst="actionButtonHom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" name="Oval 3">
            <a:extLst>
              <a:ext uri="{FF2B5EF4-FFF2-40B4-BE49-F238E27FC236}">
                <a16:creationId xmlns:a16="http://schemas.microsoft.com/office/drawing/2014/main" id="{C4FB9FC5-35ED-4B38-AE5D-00793421FCF2}"/>
              </a:ext>
            </a:extLst>
          </p:cNvPr>
          <p:cNvSpPr/>
          <p:nvPr/>
        </p:nvSpPr>
        <p:spPr>
          <a:xfrm>
            <a:off x="8769438" y="618745"/>
            <a:ext cx="1068301" cy="9957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10">
            <a:extLst>
              <a:ext uri="{FF2B5EF4-FFF2-40B4-BE49-F238E27FC236}">
                <a16:creationId xmlns:a16="http://schemas.microsoft.com/office/drawing/2014/main" id="{B5FF0B73-752E-4953-941B-948C8BA9906C}"/>
              </a:ext>
            </a:extLst>
          </p:cNvPr>
          <p:cNvSpPr/>
          <p:nvPr/>
        </p:nvSpPr>
        <p:spPr>
          <a:xfrm>
            <a:off x="8672787" y="1928646"/>
            <a:ext cx="728387" cy="6240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" name="Picture 10">
            <a:extLst>
              <a:ext uri="{FF2B5EF4-FFF2-40B4-BE49-F238E27FC236}">
                <a16:creationId xmlns:a16="http://schemas.microsoft.com/office/drawing/2014/main" id="{51237B33-9DF8-4D0D-AC4C-7D55C188AF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3868" y="4054581"/>
            <a:ext cx="1408215" cy="2035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val Callout 8">
            <a:extLst>
              <a:ext uri="{FF2B5EF4-FFF2-40B4-BE49-F238E27FC236}">
                <a16:creationId xmlns:a16="http://schemas.microsoft.com/office/drawing/2014/main" id="{920756CA-EFF3-4591-8938-746E7F02DA1D}"/>
              </a:ext>
            </a:extLst>
          </p:cNvPr>
          <p:cNvSpPr/>
          <p:nvPr/>
        </p:nvSpPr>
        <p:spPr>
          <a:xfrm>
            <a:off x="1125415" y="1409700"/>
            <a:ext cx="6824785" cy="2253164"/>
          </a:xfrm>
          <a:prstGeom prst="wedgeEllipseCallout">
            <a:avLst>
              <a:gd name="adj1" fmla="val -29287"/>
              <a:gd name="adj2" fmla="val 60905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E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cỡ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vừa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cao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mấy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ô li?</a:t>
            </a:r>
          </a:p>
        </p:txBody>
      </p:sp>
      <p:sp>
        <p:nvSpPr>
          <p:cNvPr id="10" name="Oval Callout 9">
            <a:extLst>
              <a:ext uri="{FF2B5EF4-FFF2-40B4-BE49-F238E27FC236}">
                <a16:creationId xmlns:a16="http://schemas.microsoft.com/office/drawing/2014/main" id="{99934B2F-3BA7-4073-A71F-007FCE90CCD8}"/>
              </a:ext>
            </a:extLst>
          </p:cNvPr>
          <p:cNvSpPr/>
          <p:nvPr/>
        </p:nvSpPr>
        <p:spPr>
          <a:xfrm>
            <a:off x="4920759" y="3886200"/>
            <a:ext cx="5556741" cy="2855914"/>
          </a:xfrm>
          <a:prstGeom prst="wedgeEllipseCallout">
            <a:avLst>
              <a:gd name="adj1" fmla="val -82443"/>
              <a:gd name="adj2" fmla="val -4586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4000" dirty="0" err="1">
                <a:solidFill>
                  <a:srgbClr val="C00000"/>
                </a:solidFill>
              </a:rPr>
              <a:t>Chữ</a:t>
            </a:r>
            <a:r>
              <a:rPr lang="en-US" sz="4000" dirty="0">
                <a:solidFill>
                  <a:srgbClr val="C00000"/>
                </a:solidFill>
              </a:rPr>
              <a:t> </a:t>
            </a:r>
            <a:r>
              <a:rPr lang="en-US" sz="4000" dirty="0" err="1">
                <a:solidFill>
                  <a:srgbClr val="C00000"/>
                </a:solidFill>
              </a:rPr>
              <a:t>hoa</a:t>
            </a:r>
            <a:r>
              <a:rPr lang="en-US" sz="4000" dirty="0">
                <a:solidFill>
                  <a:srgbClr val="C00000"/>
                </a:solidFill>
              </a:rPr>
              <a:t> E </a:t>
            </a:r>
            <a:r>
              <a:rPr lang="en-US" sz="4000" dirty="0" err="1">
                <a:solidFill>
                  <a:srgbClr val="C00000"/>
                </a:solidFill>
              </a:rPr>
              <a:t>cỡ</a:t>
            </a:r>
            <a:r>
              <a:rPr lang="en-US" sz="4000" dirty="0">
                <a:solidFill>
                  <a:srgbClr val="C00000"/>
                </a:solidFill>
              </a:rPr>
              <a:t> </a:t>
            </a:r>
            <a:r>
              <a:rPr lang="en-US" sz="4000" dirty="0" err="1">
                <a:solidFill>
                  <a:srgbClr val="C00000"/>
                </a:solidFill>
              </a:rPr>
              <a:t>vừa</a:t>
            </a:r>
            <a:r>
              <a:rPr lang="en-US" sz="4000" dirty="0">
                <a:solidFill>
                  <a:srgbClr val="C00000"/>
                </a:solidFill>
              </a:rPr>
              <a:t> </a:t>
            </a:r>
            <a:r>
              <a:rPr lang="en-US" sz="4000" dirty="0" err="1">
                <a:solidFill>
                  <a:srgbClr val="C00000"/>
                </a:solidFill>
              </a:rPr>
              <a:t>cao</a:t>
            </a:r>
            <a:r>
              <a:rPr lang="en-US" sz="4000" dirty="0">
                <a:solidFill>
                  <a:srgbClr val="C00000"/>
                </a:solidFill>
              </a:rPr>
              <a:t> 5 ô li.</a:t>
            </a:r>
          </a:p>
        </p:txBody>
      </p:sp>
    </p:spTree>
    <p:extLst>
      <p:ext uri="{BB962C8B-B14F-4D97-AF65-F5344CB8AC3E}">
        <p14:creationId xmlns:p14="http://schemas.microsoft.com/office/powerpoint/2010/main" val="429243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ình ảnh 8">
            <a:extLst>
              <a:ext uri="{FF2B5EF4-FFF2-40B4-BE49-F238E27FC236}">
                <a16:creationId xmlns:a16="http://schemas.microsoft.com/office/drawing/2014/main" id="{772BFEA3-1AEA-48A3-A178-6B60ED76B7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7962"/>
            <a:ext cx="12192000" cy="6450037"/>
          </a:xfrm>
          <a:prstGeom prst="rect">
            <a:avLst/>
          </a:prstGeom>
        </p:spPr>
      </p:pic>
      <p:sp>
        <p:nvSpPr>
          <p:cNvPr id="4" name="Oval Callout 1">
            <a:extLst>
              <a:ext uri="{FF2B5EF4-FFF2-40B4-BE49-F238E27FC236}">
                <a16:creationId xmlns:a16="http://schemas.microsoft.com/office/drawing/2014/main" id="{5BB1FBE4-7550-4410-BA6E-027965488F86}"/>
              </a:ext>
            </a:extLst>
          </p:cNvPr>
          <p:cNvSpPr/>
          <p:nvPr/>
        </p:nvSpPr>
        <p:spPr>
          <a:xfrm>
            <a:off x="1585915" y="643732"/>
            <a:ext cx="7265985" cy="2868612"/>
          </a:xfrm>
          <a:prstGeom prst="wedgeEllipseCallout">
            <a:avLst>
              <a:gd name="adj1" fmla="val -29287"/>
              <a:gd name="adj2" fmla="val 60905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E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cỡ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nhỏ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cao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mấy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ô li?</a:t>
            </a:r>
          </a:p>
        </p:txBody>
      </p:sp>
      <p:sp>
        <p:nvSpPr>
          <p:cNvPr id="5" name="Oval Callout 3">
            <a:extLst>
              <a:ext uri="{FF2B5EF4-FFF2-40B4-BE49-F238E27FC236}">
                <a16:creationId xmlns:a16="http://schemas.microsoft.com/office/drawing/2014/main" id="{A8C576A0-2CB6-4EB0-8468-FC0044BC7320}"/>
              </a:ext>
            </a:extLst>
          </p:cNvPr>
          <p:cNvSpPr/>
          <p:nvPr/>
        </p:nvSpPr>
        <p:spPr>
          <a:xfrm>
            <a:off x="5008564" y="4171950"/>
            <a:ext cx="5951536" cy="2335212"/>
          </a:xfrm>
          <a:prstGeom prst="wedgeEllipseCallout">
            <a:avLst>
              <a:gd name="adj1" fmla="val -82443"/>
              <a:gd name="adj2" fmla="val -4586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E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cỡ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nhỏ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cao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2,5 ô li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.</a:t>
            </a:r>
            <a:endParaRPr lang="en-US" sz="4000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7" name="Picture 15">
            <a:extLst>
              <a:ext uri="{FF2B5EF4-FFF2-40B4-BE49-F238E27FC236}">
                <a16:creationId xmlns:a16="http://schemas.microsoft.com/office/drawing/2014/main" id="{3691987E-4B16-4E57-A93E-8C3769BF0F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9" y="3989388"/>
            <a:ext cx="2001837" cy="233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10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CFB5D752-3075-4768-AB3C-BDFB016945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88700" y="5744696"/>
            <a:ext cx="1003300" cy="1113304"/>
          </a:xfrm>
          <a:prstGeom prst="actionButtonHom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4607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ình ảnh 8">
            <a:extLst>
              <a:ext uri="{FF2B5EF4-FFF2-40B4-BE49-F238E27FC236}">
                <a16:creationId xmlns:a16="http://schemas.microsoft.com/office/drawing/2014/main" id="{CF11FA9F-7476-4751-B304-0FFC1EB231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234"/>
            <a:ext cx="12192000" cy="6393766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0CB740E6-CF00-45C1-BC9F-B21FE7FDD4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035" y="4519848"/>
            <a:ext cx="974728" cy="1646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Callout 4">
            <a:extLst>
              <a:ext uri="{FF2B5EF4-FFF2-40B4-BE49-F238E27FC236}">
                <a16:creationId xmlns:a16="http://schemas.microsoft.com/office/drawing/2014/main" id="{18406EBC-5937-42C0-9225-2674D89F07B1}"/>
              </a:ext>
            </a:extLst>
          </p:cNvPr>
          <p:cNvSpPr/>
          <p:nvPr/>
        </p:nvSpPr>
        <p:spPr>
          <a:xfrm>
            <a:off x="2250830" y="1063674"/>
            <a:ext cx="4587046" cy="2852737"/>
          </a:xfrm>
          <a:prstGeom prst="wedgeEllipseCallout">
            <a:avLst>
              <a:gd name="adj1" fmla="val -29287"/>
              <a:gd name="adj2" fmla="val 60905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Ê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gồm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mấy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7" name="Oval Callout 5">
            <a:extLst>
              <a:ext uri="{FF2B5EF4-FFF2-40B4-BE49-F238E27FC236}">
                <a16:creationId xmlns:a16="http://schemas.microsoft.com/office/drawing/2014/main" id="{24DC5B6E-B690-4B19-8FF3-759F3C9D59EA}"/>
              </a:ext>
            </a:extLst>
          </p:cNvPr>
          <p:cNvSpPr/>
          <p:nvPr/>
        </p:nvSpPr>
        <p:spPr>
          <a:xfrm>
            <a:off x="5231551" y="4210001"/>
            <a:ext cx="6350849" cy="1986916"/>
          </a:xfrm>
          <a:prstGeom prst="wedgeEllipseCallout">
            <a:avLst>
              <a:gd name="adj1" fmla="val -82443"/>
              <a:gd name="adj2" fmla="val -4586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Ê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gồm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3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.</a:t>
            </a:r>
            <a:endParaRPr lang="en-US" sz="4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" name="AutoShape 10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3EE0B471-59BE-496D-B77B-34BD7DEEC6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88700" y="5744696"/>
            <a:ext cx="1003300" cy="1113304"/>
          </a:xfrm>
          <a:prstGeom prst="actionButtonHom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47154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ình ảnh 8">
            <a:extLst>
              <a:ext uri="{FF2B5EF4-FFF2-40B4-BE49-F238E27FC236}">
                <a16:creationId xmlns:a16="http://schemas.microsoft.com/office/drawing/2014/main" id="{FFF83019-F54F-4C7B-9A76-EB601F0EDD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7962"/>
            <a:ext cx="12192000" cy="6450037"/>
          </a:xfrm>
          <a:prstGeom prst="rect">
            <a:avLst/>
          </a:prstGeom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id="{A5B0D78C-BD36-49E2-9E43-C3FFBF201E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2321" y="3891159"/>
            <a:ext cx="1652565" cy="1257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Callout 5">
            <a:extLst>
              <a:ext uri="{FF2B5EF4-FFF2-40B4-BE49-F238E27FC236}">
                <a16:creationId xmlns:a16="http://schemas.microsoft.com/office/drawing/2014/main" id="{DF2C1B16-D18C-4A22-9506-C1085C46EB06}"/>
              </a:ext>
            </a:extLst>
          </p:cNvPr>
          <p:cNvSpPr/>
          <p:nvPr/>
        </p:nvSpPr>
        <p:spPr>
          <a:xfrm>
            <a:off x="1868604" y="533401"/>
            <a:ext cx="6029692" cy="2514598"/>
          </a:xfrm>
          <a:prstGeom prst="wedgeEllipseCallout">
            <a:avLst>
              <a:gd name="adj1" fmla="val -29287"/>
              <a:gd name="adj2" fmla="val 60905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Nêu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các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của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Ê?</a:t>
            </a:r>
          </a:p>
        </p:txBody>
      </p:sp>
      <p:sp>
        <p:nvSpPr>
          <p:cNvPr id="7" name="Oval Callout 6">
            <a:extLst>
              <a:ext uri="{FF2B5EF4-FFF2-40B4-BE49-F238E27FC236}">
                <a16:creationId xmlns:a16="http://schemas.microsoft.com/office/drawing/2014/main" id="{58226121-B697-488B-B480-5F8439E48FEF}"/>
              </a:ext>
            </a:extLst>
          </p:cNvPr>
          <p:cNvSpPr/>
          <p:nvPr/>
        </p:nvSpPr>
        <p:spPr>
          <a:xfrm>
            <a:off x="5167744" y="2886359"/>
            <a:ext cx="4877404" cy="3698055"/>
          </a:xfrm>
          <a:prstGeom prst="wedgeEllipseCallout">
            <a:avLst>
              <a:gd name="adj1" fmla="val -82443"/>
              <a:gd name="adj2" fmla="val -4586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457200" algn="ctr"/>
            <a:r>
              <a:rPr lang="en-US" sz="32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Nét</a:t>
            </a:r>
            <a:r>
              <a:rPr lang="vi-VN" sz="32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1 </a:t>
            </a:r>
            <a:r>
              <a:rPr lang="en-US" sz="32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như</a:t>
            </a:r>
            <a:r>
              <a:rPr lang="en-US" sz="32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32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32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E . </a:t>
            </a:r>
            <a:r>
              <a:rPr lang="en-US" sz="32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32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2 </a:t>
            </a:r>
            <a:r>
              <a:rPr lang="en-US" sz="32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và</a:t>
            </a:r>
            <a:r>
              <a:rPr lang="en-US" sz="32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3 </a:t>
            </a:r>
            <a:r>
              <a:rPr lang="en-US" sz="32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là</a:t>
            </a:r>
            <a:r>
              <a:rPr lang="en-US" sz="32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hai</a:t>
            </a:r>
            <a:r>
              <a:rPr lang="en-US" sz="32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32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thẳng</a:t>
            </a:r>
            <a:r>
              <a:rPr lang="en-US" sz="32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xiên</a:t>
            </a:r>
            <a:r>
              <a:rPr lang="en-US" sz="32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ngắn</a:t>
            </a:r>
            <a:r>
              <a:rPr lang="en-US" sz="32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( </a:t>
            </a:r>
            <a:r>
              <a:rPr lang="en-US" sz="32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trái</a:t>
            </a:r>
            <a:r>
              <a:rPr lang="en-US" sz="32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– </a:t>
            </a:r>
            <a:r>
              <a:rPr lang="en-US" sz="32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phải</a:t>
            </a:r>
            <a:r>
              <a:rPr lang="en-US" sz="32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)</a:t>
            </a:r>
            <a:r>
              <a:rPr lang="vi-VN" sz="32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.</a:t>
            </a:r>
            <a:endParaRPr lang="en-US" sz="32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8" name="AutoShape 10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46D9A7F0-F541-404C-98D0-673322D507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88700" y="5744696"/>
            <a:ext cx="1003300" cy="1113304"/>
          </a:xfrm>
          <a:prstGeom prst="actionButtonHom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630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Hình ảnh 7">
            <a:extLst>
              <a:ext uri="{FF2B5EF4-FFF2-40B4-BE49-F238E27FC236}">
                <a16:creationId xmlns:a16="http://schemas.microsoft.com/office/drawing/2014/main" id="{69466908-3545-4421-B890-7DCC1DBD18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098"/>
            <a:ext cx="12191999" cy="6421902"/>
          </a:xfrm>
          <a:prstGeom prst="rect">
            <a:avLst/>
          </a:prstGeom>
        </p:spPr>
      </p:pic>
      <p:sp>
        <p:nvSpPr>
          <p:cNvPr id="4" name="WordArt 6">
            <a:extLst>
              <a:ext uri="{FF2B5EF4-FFF2-40B4-BE49-F238E27FC236}">
                <a16:creationId xmlns:a16="http://schemas.microsoft.com/office/drawing/2014/main" id="{93BA7411-58B4-49C5-AA4E-33A90DDE866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276600" y="762000"/>
            <a:ext cx="57150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4000" b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6D5CE0AD-4D52-4C1B-B500-01000787B2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675" y="3878263"/>
            <a:ext cx="4402138" cy="270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loud Callout 3">
            <a:extLst>
              <a:ext uri="{FF2B5EF4-FFF2-40B4-BE49-F238E27FC236}">
                <a16:creationId xmlns:a16="http://schemas.microsoft.com/office/drawing/2014/main" id="{DA48120A-ADFE-47B1-9443-D44CCFE81652}"/>
              </a:ext>
            </a:extLst>
          </p:cNvPr>
          <p:cNvSpPr/>
          <p:nvPr/>
        </p:nvSpPr>
        <p:spPr>
          <a:xfrm>
            <a:off x="3575051" y="762001"/>
            <a:ext cx="3960813" cy="2811463"/>
          </a:xfrm>
          <a:prstGeom prst="cloudCallout">
            <a:avLst>
              <a:gd name="adj1" fmla="val -14066"/>
              <a:gd name="adj2" fmla="val 7009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just">
              <a:defRPr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C</a:t>
            </a:r>
            <a:r>
              <a:rPr lang="vi-VN" sz="2400" dirty="0">
                <a:solidFill>
                  <a:schemeClr val="accent2">
                    <a:lumMod val="50000"/>
                  </a:schemeClr>
                </a:solidFill>
              </a:rPr>
              <a:t>ảm ơn bạn vì đã giúp chúng mình. Tặng bạn viên ngọc trai tuyệt </a:t>
            </a:r>
            <a:r>
              <a:rPr lang="vi-VN" sz="2400">
                <a:solidFill>
                  <a:schemeClr val="accent2">
                    <a:lumMod val="50000"/>
                  </a:schemeClr>
                </a:solidFill>
              </a:rPr>
              <a:t>đẹp</a:t>
            </a:r>
            <a:r>
              <a:rPr lang="en-US" sz="2400">
                <a:solidFill>
                  <a:schemeClr val="accent2">
                    <a:lumMod val="50000"/>
                  </a:schemeClr>
                </a:solidFill>
              </a:rPr>
              <a:t> này!</a:t>
            </a:r>
            <a:endParaRPr lang="en-US" sz="2400" dirty="0"/>
          </a:p>
          <a:p>
            <a:pPr algn="ctr">
              <a:defRPr/>
            </a:pPr>
            <a:endParaRPr lang="en-US" sz="2400" dirty="0"/>
          </a:p>
        </p:txBody>
      </p:sp>
      <p:pic>
        <p:nvPicPr>
          <p:cNvPr id="9" name="Picture 14">
            <a:hlinkClick r:id="rId4" action="ppaction://hlinksldjump"/>
            <a:extLst>
              <a:ext uri="{FF2B5EF4-FFF2-40B4-BE49-F238E27FC236}">
                <a16:creationId xmlns:a16="http://schemas.microsoft.com/office/drawing/2014/main" id="{38CA1BA0-9F70-4AF5-AFF9-C95682A54D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76" y="5743575"/>
            <a:ext cx="17145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1">
            <a:hlinkClick r:id="rId6" action="ppaction://hlinksldjump"/>
            <a:extLst>
              <a:ext uri="{FF2B5EF4-FFF2-40B4-BE49-F238E27FC236}">
                <a16:creationId xmlns:a16="http://schemas.microsoft.com/office/drawing/2014/main" id="{81332B50-DF95-43D1-8652-B7305665BB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0" y="1779588"/>
            <a:ext cx="158115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848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0020478-6E10-4638-9C4E-3FC8AE4A79A0}"/>
              </a:ext>
            </a:extLst>
          </p:cNvPr>
          <p:cNvSpPr txBox="1"/>
          <p:nvPr/>
        </p:nvSpPr>
        <p:spPr>
          <a:xfrm>
            <a:off x="4093972" y="605715"/>
            <a:ext cx="35035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</a:rPr>
              <a:t>Chữ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</a:rPr>
              <a:t>hoa</a:t>
            </a: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</a:rPr>
              <a:t> </a:t>
            </a:r>
            <a:r>
              <a:rPr lang="en-US" sz="4800" b="1">
                <a:solidFill>
                  <a:srgbClr val="FF0000"/>
                </a:solidFill>
                <a:latin typeface="HP001 4 hàng" panose="020B0603050302020204" pitchFamily="34" charset="0"/>
              </a:rPr>
              <a:t>G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18" name="Text Box 9">
            <a:extLst>
              <a:ext uri="{FF2B5EF4-FFF2-40B4-BE49-F238E27FC236}">
                <a16:creationId xmlns:a16="http://schemas.microsoft.com/office/drawing/2014/main" id="{82D14F4D-ECA6-48FA-86EF-3B71DA06F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999" y="1797318"/>
            <a:ext cx="4165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n-US" sz="2800" i="1" u="sng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Chọn</a:t>
            </a:r>
            <a:r>
              <a:rPr lang="en-US" sz="2800" i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ý </a:t>
            </a:r>
            <a:r>
              <a:rPr lang="en-US" sz="2800" i="1" u="sng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đúng</a:t>
            </a:r>
            <a:r>
              <a:rPr lang="en-US" sz="2800" i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2800" i="1" u="sng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nhất</a:t>
            </a:r>
            <a:r>
              <a:rPr lang="en-US" sz="2800" i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</a:t>
            </a:r>
          </a:p>
        </p:txBody>
      </p:sp>
      <p:pic>
        <p:nvPicPr>
          <p:cNvPr id="19" name="Picture 10" descr="hoa0001">
            <a:extLst>
              <a:ext uri="{FF2B5EF4-FFF2-40B4-BE49-F238E27FC236}">
                <a16:creationId xmlns:a16="http://schemas.microsoft.com/office/drawing/2014/main" id="{7C6F147B-9CCB-4243-9C76-89EC9C71E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4" r="25812" b="55757"/>
          <a:stretch>
            <a:fillRect/>
          </a:stretch>
        </p:blipFill>
        <p:spPr bwMode="auto">
          <a:xfrm rot="9199349">
            <a:off x="1041400" y="5219700"/>
            <a:ext cx="1092200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1" descr="hoa0001">
            <a:extLst>
              <a:ext uri="{FF2B5EF4-FFF2-40B4-BE49-F238E27FC236}">
                <a16:creationId xmlns:a16="http://schemas.microsoft.com/office/drawing/2014/main" id="{6C17E7A3-2689-42E7-B2E1-FFB8F83C1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97" t="42612" b="10580"/>
          <a:stretch>
            <a:fillRect/>
          </a:stretch>
        </p:blipFill>
        <p:spPr bwMode="auto">
          <a:xfrm rot="8527350">
            <a:off x="2501901" y="5221288"/>
            <a:ext cx="1039284" cy="84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2" descr="hoa0001">
            <a:extLst>
              <a:ext uri="{FF2B5EF4-FFF2-40B4-BE49-F238E27FC236}">
                <a16:creationId xmlns:a16="http://schemas.microsoft.com/office/drawing/2014/main" id="{94236872-C037-4D9D-AFD1-BAD83A673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10" t="58333" r="52632"/>
          <a:stretch>
            <a:fillRect/>
          </a:stretch>
        </p:blipFill>
        <p:spPr bwMode="auto">
          <a:xfrm rot="-6827561">
            <a:off x="3933561" y="5069152"/>
            <a:ext cx="855662" cy="1128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 Box 14">
            <a:extLst>
              <a:ext uri="{FF2B5EF4-FFF2-40B4-BE49-F238E27FC236}">
                <a16:creationId xmlns:a16="http://schemas.microsoft.com/office/drawing/2014/main" id="{6ADF3D78-F4D5-4701-8139-6253EDC03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114" y="2584965"/>
            <a:ext cx="5908885" cy="459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lnSpc>
                <a:spcPct val="55000"/>
              </a:lnSpc>
              <a:spcBef>
                <a:spcPct val="50000"/>
              </a:spcBef>
            </a:pPr>
            <a:r>
              <a:rPr 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 </a:t>
            </a:r>
            <a:r>
              <a:rPr lang="en-US" sz="280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Chữ</a:t>
            </a:r>
            <a:r>
              <a:rPr lang="en-US" sz="28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P001 4 hàng" panose="020B0603050302020204" pitchFamily="34" charset="0"/>
              </a:rPr>
              <a:t>G</a:t>
            </a:r>
            <a:r>
              <a:rPr lang="en-US" sz="28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cỡ</a:t>
            </a:r>
            <a:r>
              <a:rPr 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US" sz="2800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vừa</a:t>
            </a:r>
            <a:r>
              <a:rPr lang="en-US" dirty="0">
                <a:solidFill>
                  <a:srgbClr val="44546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US" sz="2800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cao</a:t>
            </a:r>
            <a:r>
              <a:rPr 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US" sz="2800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mấy</a:t>
            </a:r>
            <a:r>
              <a:rPr 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ô li ?</a:t>
            </a:r>
          </a:p>
        </p:txBody>
      </p:sp>
      <p:sp>
        <p:nvSpPr>
          <p:cNvPr id="23" name="Text Box 17">
            <a:extLst>
              <a:ext uri="{FF2B5EF4-FFF2-40B4-BE49-F238E27FC236}">
                <a16:creationId xmlns:a16="http://schemas.microsoft.com/office/drawing/2014/main" id="{AEE37DDA-4591-4C16-87A0-668E4E898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207" y="3018746"/>
            <a:ext cx="216759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a</a:t>
            </a:r>
            <a:r>
              <a:rPr lang="en-US" sz="28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) 5 </a:t>
            </a:r>
            <a:r>
              <a:rPr 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ô li</a:t>
            </a:r>
          </a:p>
        </p:txBody>
      </p:sp>
      <p:sp>
        <p:nvSpPr>
          <p:cNvPr id="24" name="Text Box 19">
            <a:extLst>
              <a:ext uri="{FF2B5EF4-FFF2-40B4-BE49-F238E27FC236}">
                <a16:creationId xmlns:a16="http://schemas.microsoft.com/office/drawing/2014/main" id="{34F7F29F-52DC-48A8-BDF1-6F5D90AB2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7114" y="4357730"/>
            <a:ext cx="191981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</a:t>
            </a:r>
            <a:r>
              <a:rPr lang="en-US" sz="28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) 6 </a:t>
            </a:r>
            <a:r>
              <a:rPr 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ô li</a:t>
            </a:r>
          </a:p>
        </p:txBody>
      </p:sp>
      <p:sp>
        <p:nvSpPr>
          <p:cNvPr id="25" name="Text Box 16">
            <a:extLst>
              <a:ext uri="{FF2B5EF4-FFF2-40B4-BE49-F238E27FC236}">
                <a16:creationId xmlns:a16="http://schemas.microsoft.com/office/drawing/2014/main" id="{828127B2-B65C-4B62-8BA8-924DF3103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588" y="3673308"/>
            <a:ext cx="287866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b</a:t>
            </a:r>
            <a:r>
              <a:rPr lang="en-US" sz="28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) 8 </a:t>
            </a:r>
            <a:r>
              <a:rPr 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ô </a:t>
            </a:r>
            <a:r>
              <a:rPr lang="en-US" sz="28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li </a:t>
            </a:r>
            <a:endParaRPr lang="en-US" sz="28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26" name="Oval 9">
            <a:extLst>
              <a:ext uri="{FF2B5EF4-FFF2-40B4-BE49-F238E27FC236}">
                <a16:creationId xmlns:a16="http://schemas.microsoft.com/office/drawing/2014/main" id="{A690D4EA-F7CA-4853-B87A-061E9C2C8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0300" y="3720149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99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20000"/>
              </a:spcBef>
              <a:defRPr/>
            </a:pP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56" t="8950" r="-1304" b="-8950"/>
          <a:stretch/>
        </p:blipFill>
        <p:spPr bwMode="auto">
          <a:xfrm>
            <a:off x="7187184" y="1803506"/>
            <a:ext cx="3889248" cy="5108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80"/>
                            </p:stCondLst>
                            <p:childTnLst>
                              <p:par>
                                <p:cTn id="3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60"/>
                            </p:stCondLst>
                            <p:childTnLst>
                              <p:par>
                                <p:cTn id="4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6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7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  <p:bldP spid="22" grpId="0"/>
      <p:bldP spid="23" grpId="0"/>
      <p:bldP spid="24" grpId="0"/>
      <p:bldP spid="25" grpId="0" build="allAtOnce"/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oa0001">
            <a:extLst>
              <a:ext uri="{FF2B5EF4-FFF2-40B4-BE49-F238E27FC236}">
                <a16:creationId xmlns:a16="http://schemas.microsoft.com/office/drawing/2014/main" id="{D3547DD3-845A-43F5-9FD8-69F4BCB4A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4" r="25812" b="55757"/>
          <a:stretch>
            <a:fillRect/>
          </a:stretch>
        </p:blipFill>
        <p:spPr bwMode="auto">
          <a:xfrm rot="9199349">
            <a:off x="2148681" y="4566722"/>
            <a:ext cx="819150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hoa0001">
            <a:extLst>
              <a:ext uri="{FF2B5EF4-FFF2-40B4-BE49-F238E27FC236}">
                <a16:creationId xmlns:a16="http://schemas.microsoft.com/office/drawing/2014/main" id="{96123B3F-0495-4CE8-B062-44B5C72B8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97" t="42612" b="10580"/>
          <a:stretch>
            <a:fillRect/>
          </a:stretch>
        </p:blipFill>
        <p:spPr bwMode="auto">
          <a:xfrm rot="8527350">
            <a:off x="3244056" y="4568310"/>
            <a:ext cx="779463" cy="84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hoa0001">
            <a:extLst>
              <a:ext uri="{FF2B5EF4-FFF2-40B4-BE49-F238E27FC236}">
                <a16:creationId xmlns:a16="http://schemas.microsoft.com/office/drawing/2014/main" id="{4141E748-47D2-4B37-ADED-44DF6500F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10" t="58333" r="52632"/>
          <a:stretch>
            <a:fillRect/>
          </a:stretch>
        </p:blipFill>
        <p:spPr bwMode="auto">
          <a:xfrm rot="14772439">
            <a:off x="4210844" y="4557197"/>
            <a:ext cx="855662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10">
            <a:extLst>
              <a:ext uri="{FF2B5EF4-FFF2-40B4-BE49-F238E27FC236}">
                <a16:creationId xmlns:a16="http://schemas.microsoft.com/office/drawing/2014/main" id="{D4309FB4-2615-4A31-A2AE-B9C1C94E9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75" y="1569196"/>
            <a:ext cx="6922984" cy="459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vi-V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9pPr>
          </a:lstStyle>
          <a:p>
            <a:pPr algn="just" eaLnBrk="1" hangingPunct="1">
              <a:lnSpc>
                <a:spcPct val="55000"/>
              </a:lnSpc>
              <a:spcBef>
                <a:spcPct val="50000"/>
              </a:spcBef>
            </a:pPr>
            <a:r>
              <a:rPr 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 </a:t>
            </a:r>
            <a:r>
              <a:rPr lang="en-US" sz="280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Chữ</a:t>
            </a:r>
            <a:r>
              <a:rPr lang="en-US" sz="28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US" sz="28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P001 4 hàng" panose="020B0603050302020204" pitchFamily="34" charset="0"/>
              </a:rPr>
              <a:t>G</a:t>
            </a:r>
            <a:r>
              <a:rPr lang="en-US" sz="28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cỡ</a:t>
            </a:r>
            <a:r>
              <a:rPr 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US" sz="2800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nhỏ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US" sz="2800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cao</a:t>
            </a:r>
            <a:r>
              <a:rPr 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US" sz="2800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mấy</a:t>
            </a:r>
            <a:r>
              <a:rPr 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ô li ?</a:t>
            </a:r>
          </a:p>
        </p:txBody>
      </p:sp>
      <p:sp>
        <p:nvSpPr>
          <p:cNvPr id="9" name="Text Box 17">
            <a:extLst>
              <a:ext uri="{FF2B5EF4-FFF2-40B4-BE49-F238E27FC236}">
                <a16:creationId xmlns:a16="http://schemas.microsoft.com/office/drawing/2014/main" id="{7B38D298-9C97-4567-AEE9-7785512FA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0528" y="2256062"/>
            <a:ext cx="281637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vi-V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a</a:t>
            </a:r>
            <a:r>
              <a:rPr lang="en-US" sz="28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)  4 ô li</a:t>
            </a:r>
            <a:endParaRPr lang="en-US" sz="28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10" name="Text Box 18">
            <a:extLst>
              <a:ext uri="{FF2B5EF4-FFF2-40B4-BE49-F238E27FC236}">
                <a16:creationId xmlns:a16="http://schemas.microsoft.com/office/drawing/2014/main" id="{3CCBB406-31B1-44AF-977B-2E057BAAD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9594" y="3024349"/>
            <a:ext cx="1600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defPPr>
              <a:defRPr lang="vi-V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28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b) 3 ô li</a:t>
            </a:r>
          </a:p>
        </p:txBody>
      </p:sp>
      <p:sp>
        <p:nvSpPr>
          <p:cNvPr id="11" name="Text Box 19">
            <a:extLst>
              <a:ext uri="{FF2B5EF4-FFF2-40B4-BE49-F238E27FC236}">
                <a16:creationId xmlns:a16="http://schemas.microsoft.com/office/drawing/2014/main" id="{3B6148A5-9967-41A7-AC12-A9D35E1154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0528" y="3749438"/>
            <a:ext cx="160926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vi-V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c) 5 ô li</a:t>
            </a:r>
          </a:p>
        </p:txBody>
      </p:sp>
      <p:sp>
        <p:nvSpPr>
          <p:cNvPr id="13" name="AutoShape 2" descr="Bản mềm bộ mẫu chữ cao 2,5 ô ly dành cho học sinh tiểu học">
            <a:extLst>
              <a:ext uri="{FF2B5EF4-FFF2-40B4-BE49-F238E27FC236}">
                <a16:creationId xmlns:a16="http://schemas.microsoft.com/office/drawing/2014/main" id="{FE1EBBA6-640A-41B2-83AA-F443CFB9FDD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9">
            <a:extLst>
              <a:ext uri="{FF2B5EF4-FFF2-40B4-BE49-F238E27FC236}">
                <a16:creationId xmlns:a16="http://schemas.microsoft.com/office/drawing/2014/main" id="{28ED7784-220B-425A-A328-622C23AAA6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7276" y="2309176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99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spcBef>
                <a:spcPct val="20000"/>
              </a:spcBef>
              <a:defRPr/>
            </a:pP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a)</a:t>
            </a:r>
          </a:p>
        </p:txBody>
      </p:sp>
      <p:sp>
        <p:nvSpPr>
          <p:cNvPr id="2" name="AutoShape 2" descr="Chữ mẫu cỡ nhỏ viết ho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vi-VN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998" y="954422"/>
            <a:ext cx="4468643" cy="5590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8767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0F2F0BC-D0B5-4F59-A347-EC4969A07A4C}"/>
              </a:ext>
            </a:extLst>
          </p:cNvPr>
          <p:cNvSpPr txBox="1"/>
          <p:nvPr/>
        </p:nvSpPr>
        <p:spPr>
          <a:xfrm>
            <a:off x="706581" y="2368958"/>
            <a:ext cx="437803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latin typeface="+mj-lt"/>
                <a:cs typeface="Times New Roman" panose="02020603050405020304" pitchFamily="18" charset="0"/>
              </a:rPr>
              <a:t>- Chữ hoa G gồm 2 nét.</a:t>
            </a:r>
          </a:p>
          <a:p>
            <a:endParaRPr lang="en-US"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98A532-1B0E-480A-8EE8-7B09BA6C6217}"/>
              </a:ext>
            </a:extLst>
          </p:cNvPr>
          <p:cNvSpPr txBox="1"/>
          <p:nvPr/>
        </p:nvSpPr>
        <p:spPr>
          <a:xfrm>
            <a:off x="555818" y="4056888"/>
            <a:ext cx="628153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>
                <a:latin typeface="+mj-lt"/>
              </a:rPr>
              <a:t> 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* </a:t>
            </a:r>
            <a:r>
              <a:rPr lang="vi-VN" sz="2800" dirty="0">
                <a:latin typeface="+mj-lt"/>
                <a:cs typeface="Times New Roman" panose="02020603050405020304" pitchFamily="18" charset="0"/>
              </a:rPr>
              <a:t>Nét 1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:</a:t>
            </a:r>
            <a:r>
              <a:rPr lang="vi-VN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K</a:t>
            </a:r>
            <a:r>
              <a:rPr lang="vi-VN" sz="2800" dirty="0">
                <a:latin typeface="+mj-lt"/>
                <a:cs typeface="Times New Roman" panose="02020603050405020304" pitchFamily="18" charset="0"/>
              </a:rPr>
              <a:t>ết hợp hai nét cong dưới và cong trái nối liền nhau tạo xoắn to ở đầu chữ ( Gần giống chữ </a:t>
            </a:r>
            <a:r>
              <a:rPr lang="vi-VN" sz="2800" dirty="0">
                <a:latin typeface="HP001 5 hàng" pitchFamily="34" charset="-93"/>
                <a:cs typeface="Times New Roman" panose="02020603050405020304" pitchFamily="18" charset="0"/>
              </a:rPr>
              <a:t>C</a:t>
            </a:r>
            <a:r>
              <a:rPr lang="vi-VN" sz="2800" dirty="0">
                <a:latin typeface="+mj-lt"/>
                <a:cs typeface="Times New Roman" panose="02020603050405020304" pitchFamily="18" charset="0"/>
              </a:rPr>
              <a:t>).</a:t>
            </a:r>
            <a:endParaRPr lang="en-US" sz="2800" dirty="0"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en-US" sz="2800" dirty="0">
                <a:latin typeface="+mj-lt"/>
                <a:cs typeface="Times New Roman" panose="02020603050405020304" pitchFamily="18" charset="0"/>
              </a:rPr>
              <a:t>* </a:t>
            </a:r>
            <a:r>
              <a:rPr lang="vi-VN" sz="2800" dirty="0">
                <a:latin typeface="+mj-lt"/>
                <a:cs typeface="Times New Roman" panose="02020603050405020304" pitchFamily="18" charset="0"/>
              </a:rPr>
              <a:t>Nét 2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:</a:t>
            </a:r>
            <a:r>
              <a:rPr lang="vi-VN" sz="2800" dirty="0">
                <a:latin typeface="+mj-lt"/>
                <a:cs typeface="Times New Roman" panose="02020603050405020304" pitchFamily="18" charset="0"/>
              </a:rPr>
              <a:t> Nét khuyết ngược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.</a:t>
            </a:r>
            <a:endParaRPr lang="en-US" dirty="0">
              <a:latin typeface="+mj-lt"/>
            </a:endParaRP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85828243-D5B9-484E-B41A-23614E626FAE}"/>
              </a:ext>
            </a:extLst>
          </p:cNvPr>
          <p:cNvSpPr/>
          <p:nvPr/>
        </p:nvSpPr>
        <p:spPr>
          <a:xfrm>
            <a:off x="469786" y="1484141"/>
            <a:ext cx="5814481" cy="747550"/>
          </a:xfrm>
          <a:prstGeom prst="roundRect">
            <a:avLst>
              <a:gd name="adj" fmla="val 34880"/>
            </a:avLst>
          </a:prstGeom>
          <a:solidFill>
            <a:srgbClr val="034E6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- Chữ hoa G gồm mấy nét?</a:t>
            </a: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67381EAD-92E0-4DF8-899B-FA3C389B37FA}"/>
              </a:ext>
            </a:extLst>
          </p:cNvPr>
          <p:cNvSpPr/>
          <p:nvPr/>
        </p:nvSpPr>
        <p:spPr>
          <a:xfrm>
            <a:off x="469786" y="3119402"/>
            <a:ext cx="4679563" cy="747550"/>
          </a:xfrm>
          <a:prstGeom prst="roundRect">
            <a:avLst>
              <a:gd name="adj" fmla="val 34880"/>
            </a:avLst>
          </a:prstGeom>
          <a:solidFill>
            <a:srgbClr val="034E6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+mj-lt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Đó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là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các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+mj-lt"/>
                <a:cs typeface="Times New Roman" panose="02020603050405020304" pitchFamily="18" charset="0"/>
              </a:rPr>
              <a:t>nào</a:t>
            </a:r>
            <a:r>
              <a:rPr lang="en-US" sz="3200" dirty="0">
                <a:latin typeface="+mj-lt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46" t="8524"/>
          <a:stretch/>
        </p:blipFill>
        <p:spPr bwMode="auto">
          <a:xfrm>
            <a:off x="7086600" y="832104"/>
            <a:ext cx="3980688" cy="4901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281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8D7F13-5E7C-499B-BAC2-0309ED064C78}"/>
              </a:ext>
            </a:extLst>
          </p:cNvPr>
          <p:cNvSpPr txBox="1"/>
          <p:nvPr/>
        </p:nvSpPr>
        <p:spPr>
          <a:xfrm>
            <a:off x="131746" y="524001"/>
            <a:ext cx="7502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CÁCH VIẾT CHỮ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HOA </a:t>
            </a:r>
            <a:r>
              <a:rPr lang="en-US" sz="3200" b="1" noProof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G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: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BECFCC-6284-41FF-B60E-A517DDAD8C97}"/>
              </a:ext>
            </a:extLst>
          </p:cNvPr>
          <p:cNvSpPr txBox="1"/>
          <p:nvPr/>
        </p:nvSpPr>
        <p:spPr>
          <a:xfrm>
            <a:off x="6705600" y="1405848"/>
            <a:ext cx="535262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>
                <a:latin typeface="+mj-lt"/>
                <a:cs typeface="Times New Roman" panose="02020603050405020304" pitchFamily="18" charset="0"/>
              </a:rPr>
              <a:t>- </a:t>
            </a:r>
            <a:r>
              <a:rPr lang="vi-VN" sz="2600">
                <a:latin typeface="+mj-lt"/>
                <a:cs typeface="Times New Roman" panose="02020603050405020304" pitchFamily="18" charset="0"/>
              </a:rPr>
              <a:t>Nét </a:t>
            </a:r>
            <a:r>
              <a:rPr lang="vi-VN" sz="2600" dirty="0">
                <a:latin typeface="+mj-lt"/>
                <a:cs typeface="Times New Roman" panose="02020603050405020304" pitchFamily="18" charset="0"/>
              </a:rPr>
              <a:t>1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:</a:t>
            </a:r>
            <a:r>
              <a:rPr lang="vi-VN" sz="2600" dirty="0">
                <a:latin typeface="+mj-lt"/>
                <a:cs typeface="Times New Roman" panose="02020603050405020304" pitchFamily="18" charset="0"/>
              </a:rPr>
              <a:t> đặt bút trên đường kẻ </a:t>
            </a:r>
            <a:r>
              <a:rPr lang="en-US" sz="2600" err="1">
                <a:latin typeface="+mj-lt"/>
                <a:cs typeface="Times New Roman" panose="02020603050405020304" pitchFamily="18" charset="0"/>
              </a:rPr>
              <a:t>ngang</a:t>
            </a:r>
            <a:r>
              <a:rPr lang="en-US" sz="2600">
                <a:latin typeface="+mj-lt"/>
                <a:cs typeface="Times New Roman" panose="02020603050405020304" pitchFamily="18" charset="0"/>
              </a:rPr>
              <a:t> 6, viết nét cong dưới rồi chuyển hướng viết tiếp nét cong trái, tạo vòng xoắn to ở đầu chữ, phần cuối nét cong trái lên đến đường kẻ 3 ( trên) thì dừng lại.</a:t>
            </a:r>
            <a:endParaRPr lang="vi-VN" sz="2600" dirty="0"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en-US" sz="2600">
                <a:latin typeface="+mj-lt"/>
                <a:cs typeface="Times New Roman" panose="02020603050405020304" pitchFamily="18" charset="0"/>
              </a:rPr>
              <a:t>- </a:t>
            </a:r>
            <a:r>
              <a:rPr lang="vi-VN" sz="2600">
                <a:latin typeface="+mj-lt"/>
                <a:cs typeface="Times New Roman" panose="02020603050405020304" pitchFamily="18" charset="0"/>
              </a:rPr>
              <a:t>Nét 2</a:t>
            </a:r>
            <a:r>
              <a:rPr lang="en-US" sz="2600">
                <a:latin typeface="+mj-lt"/>
                <a:cs typeface="Times New Roman" panose="02020603050405020304" pitchFamily="18" charset="0"/>
              </a:rPr>
              <a:t>:  Từ điểm dừng bút của nét 1, chuyển hướng ngược (kéo dài xuống đường kẻ 3 phía dưới); dừng bút ở đường kẻ 2 (trên).</a:t>
            </a:r>
            <a:endParaRPr lang="vi-VN" sz="2600" dirty="0"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3" name="wngmhk1HsbhlwJQPhdOSKnIMDc0YLcn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219199"/>
            <a:ext cx="6573078" cy="526694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1216152"/>
            <a:ext cx="1060704" cy="1984248"/>
          </a:xfrm>
          <a:prstGeom prst="rect">
            <a:avLst/>
          </a:prstGeom>
          <a:solidFill>
            <a:srgbClr val="F8F8F8"/>
          </a:solidFill>
          <a:ln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62361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98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241;p12">
            <a:extLst>
              <a:ext uri="{FF2B5EF4-FFF2-40B4-BE49-F238E27FC236}">
                <a16:creationId xmlns:a16="http://schemas.microsoft.com/office/drawing/2014/main" id="{BC11DE93-5C34-4CA6-B94B-755264B8C74B}"/>
              </a:ext>
            </a:extLst>
          </p:cNvPr>
          <p:cNvGrpSpPr/>
          <p:nvPr/>
        </p:nvGrpSpPr>
        <p:grpSpPr>
          <a:xfrm>
            <a:off x="8274152" y="3594928"/>
            <a:ext cx="3917848" cy="3263072"/>
            <a:chOff x="-591423" y="1707337"/>
            <a:chExt cx="7679682" cy="5787085"/>
          </a:xfrm>
        </p:grpSpPr>
        <p:pic>
          <p:nvPicPr>
            <p:cNvPr id="6" name="Google Shape;242;p12">
              <a:extLst>
                <a:ext uri="{FF2B5EF4-FFF2-40B4-BE49-F238E27FC236}">
                  <a16:creationId xmlns:a16="http://schemas.microsoft.com/office/drawing/2014/main" id="{41B6A757-D6AF-4D79-A281-2D17BBB86AFE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8007" t="35025" r="59440" b="34782"/>
            <a:stretch/>
          </p:blipFill>
          <p:spPr>
            <a:xfrm>
              <a:off x="-591423" y="1707337"/>
              <a:ext cx="4429760" cy="54929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243;p12">
              <a:extLst>
                <a:ext uri="{FF2B5EF4-FFF2-40B4-BE49-F238E27FC236}">
                  <a16:creationId xmlns:a16="http://schemas.microsoft.com/office/drawing/2014/main" id="{79D26F66-65F3-408F-B908-064B1A9D865C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56471" t="36973" r="10977" b="32834"/>
            <a:stretch/>
          </p:blipFill>
          <p:spPr>
            <a:xfrm>
              <a:off x="2621901" y="2001520"/>
              <a:ext cx="4466358" cy="549290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0C1A0C1B-A001-45D8-A18D-B8DB07045E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81" y="165876"/>
            <a:ext cx="8445898" cy="48032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3216DD-9C52-49C3-8B34-61D2BF26B114}"/>
              </a:ext>
            </a:extLst>
          </p:cNvPr>
          <p:cNvSpPr txBox="1"/>
          <p:nvPr/>
        </p:nvSpPr>
        <p:spPr>
          <a:xfrm>
            <a:off x="587875" y="1782347"/>
            <a:ext cx="792141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b="1" dirty="0">
                <a:solidFill>
                  <a:srgbClr val="FFFF00"/>
                </a:solidFill>
                <a:latin typeface="UTM Avo" panose="02040603050506020204" pitchFamily="18" charset="0"/>
              </a:rPr>
              <a:t>VIẾT BẢNG CON</a:t>
            </a:r>
          </a:p>
        </p:txBody>
      </p:sp>
    </p:spTree>
    <p:extLst>
      <p:ext uri="{BB962C8B-B14F-4D97-AF65-F5344CB8AC3E}">
        <p14:creationId xmlns:p14="http://schemas.microsoft.com/office/powerpoint/2010/main" val="2537777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êu đề 1">
            <a:extLst>
              <a:ext uri="{FF2B5EF4-FFF2-40B4-BE49-F238E27FC236}">
                <a16:creationId xmlns:a16="http://schemas.microsoft.com/office/drawing/2014/main" id="{4EBC87FE-FD79-4618-9461-6F07ABB22BD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44093" y="346583"/>
            <a:ext cx="9893300" cy="1325563"/>
          </a:xfrm>
        </p:spPr>
        <p:txBody>
          <a:bodyPr/>
          <a:lstStyle/>
          <a:p>
            <a:r>
              <a:rPr lang="en-US" b="1" dirty="0" err="1">
                <a:solidFill>
                  <a:srgbClr val="FF0000"/>
                </a:solidFill>
                <a:cs typeface="Arial" panose="020B0604020202020204" pitchFamily="34" charset="0"/>
              </a:rPr>
              <a:t>Viết</a:t>
            </a: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cs typeface="Arial" panose="020B0604020202020204" pitchFamily="34" charset="0"/>
              </a:rPr>
              <a:t>bảng</a:t>
            </a: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 con </a:t>
            </a:r>
            <a:r>
              <a:rPr lang="en-US" b="1" dirty="0" err="1">
                <a:solidFill>
                  <a:srgbClr val="FF0000"/>
                </a:solidFill>
                <a:cs typeface="Arial" panose="020B0604020202020204" pitchFamily="34" charset="0"/>
              </a:rPr>
              <a:t>chữ</a:t>
            </a: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b="1" err="1">
                <a:solidFill>
                  <a:srgbClr val="FF0000"/>
                </a:solidFill>
                <a:cs typeface="Arial" panose="020B0604020202020204" pitchFamily="34" charset="0"/>
              </a:rPr>
              <a:t>hoa</a:t>
            </a:r>
            <a:r>
              <a:rPr lang="en-US" b="1">
                <a:solidFill>
                  <a:srgbClr val="FF0000"/>
                </a:solidFill>
                <a:cs typeface="Arial" panose="020B0604020202020204" pitchFamily="34" charset="0"/>
              </a:rPr>
              <a:t> G </a:t>
            </a:r>
            <a:r>
              <a:rPr lang="en-US" b="1" dirty="0" err="1">
                <a:solidFill>
                  <a:srgbClr val="FF0000"/>
                </a:solidFill>
                <a:cs typeface="Arial" panose="020B0604020202020204" pitchFamily="34" charset="0"/>
              </a:rPr>
              <a:t>cỡ</a:t>
            </a: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cs typeface="Arial" panose="020B0604020202020204" pitchFamily="34" charset="0"/>
              </a:rPr>
              <a:t>vừa</a:t>
            </a:r>
            <a:endParaRPr lang="en-US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6361E428-6880-447C-B080-76A0B6A71632}"/>
              </a:ext>
            </a:extLst>
          </p:cNvPr>
          <p:cNvSpPr txBox="1"/>
          <p:nvPr/>
        </p:nvSpPr>
        <p:spPr>
          <a:xfrm>
            <a:off x="5049075" y="2640219"/>
            <a:ext cx="2981739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0">
                <a:solidFill>
                  <a:schemeClr val="bg1"/>
                </a:solidFill>
                <a:latin typeface="HP001 4 hàng" panose="020B0603050302020204" pitchFamily="34" charset="0"/>
              </a:rPr>
              <a:t>Ơ</a:t>
            </a:r>
          </a:p>
        </p:txBody>
      </p:sp>
      <p:pic>
        <p:nvPicPr>
          <p:cNvPr id="8" name="Hình ảnh 7">
            <a:extLst>
              <a:ext uri="{FF2B5EF4-FFF2-40B4-BE49-F238E27FC236}">
                <a16:creationId xmlns:a16="http://schemas.microsoft.com/office/drawing/2014/main" id="{31B6A15A-F260-4D4A-A467-12D2A86359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115" y="1614363"/>
            <a:ext cx="5111770" cy="4234272"/>
          </a:xfrm>
          <a:prstGeom prst="rect">
            <a:avLst/>
          </a:prstGeom>
        </p:spPr>
      </p:pic>
      <p:sp>
        <p:nvSpPr>
          <p:cNvPr id="9" name="Hộp Văn bản 8">
            <a:extLst>
              <a:ext uri="{FF2B5EF4-FFF2-40B4-BE49-F238E27FC236}">
                <a16:creationId xmlns:a16="http://schemas.microsoft.com/office/drawing/2014/main" id="{179971F8-B432-4E4C-92C9-8CEA2516A497}"/>
              </a:ext>
            </a:extLst>
          </p:cNvPr>
          <p:cNvSpPr txBox="1"/>
          <p:nvPr/>
        </p:nvSpPr>
        <p:spPr>
          <a:xfrm>
            <a:off x="5225770" y="2750993"/>
            <a:ext cx="272994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500" b="1" dirty="0">
                <a:solidFill>
                  <a:schemeClr val="bg1"/>
                </a:solidFill>
                <a:latin typeface="HP001 4 hàng" panose="020B0603050302020204" pitchFamily="34" charset="0"/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384256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êu đề 1">
            <a:extLst>
              <a:ext uri="{FF2B5EF4-FFF2-40B4-BE49-F238E27FC236}">
                <a16:creationId xmlns:a16="http://schemas.microsoft.com/office/drawing/2014/main" id="{BD0256C8-DBC6-4791-B48E-3835CA528F8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87399" y="336550"/>
            <a:ext cx="9642030" cy="1325563"/>
          </a:xfrm>
        </p:spPr>
        <p:txBody>
          <a:bodyPr/>
          <a:lstStyle/>
          <a:p>
            <a:r>
              <a:rPr lang="en-US" b="1" dirty="0" err="1">
                <a:solidFill>
                  <a:srgbClr val="FF0000"/>
                </a:solidFill>
                <a:cs typeface="Arial" panose="020B0604020202020204" pitchFamily="34" charset="0"/>
              </a:rPr>
              <a:t>Viết</a:t>
            </a: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cs typeface="Arial" panose="020B0604020202020204" pitchFamily="34" charset="0"/>
              </a:rPr>
              <a:t>bảng</a:t>
            </a: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 con </a:t>
            </a:r>
            <a:r>
              <a:rPr lang="en-US" b="1" dirty="0" err="1">
                <a:solidFill>
                  <a:srgbClr val="FF0000"/>
                </a:solidFill>
                <a:cs typeface="Arial" panose="020B0604020202020204" pitchFamily="34" charset="0"/>
              </a:rPr>
              <a:t>chữ</a:t>
            </a: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b="1" err="1">
                <a:solidFill>
                  <a:srgbClr val="FF0000"/>
                </a:solidFill>
                <a:cs typeface="Arial" panose="020B0604020202020204" pitchFamily="34" charset="0"/>
              </a:rPr>
              <a:t>hoa</a:t>
            </a:r>
            <a:r>
              <a:rPr lang="en-US" b="1">
                <a:solidFill>
                  <a:srgbClr val="FF0000"/>
                </a:solidFill>
                <a:cs typeface="Arial" panose="020B0604020202020204" pitchFamily="34" charset="0"/>
              </a:rPr>
              <a:t> G </a:t>
            </a:r>
            <a:r>
              <a:rPr lang="en-US" b="1" dirty="0" err="1">
                <a:solidFill>
                  <a:srgbClr val="FF0000"/>
                </a:solidFill>
                <a:cs typeface="Arial" panose="020B0604020202020204" pitchFamily="34" charset="0"/>
              </a:rPr>
              <a:t>cỡ</a:t>
            </a: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cs typeface="Arial" panose="020B0604020202020204" pitchFamily="34" charset="0"/>
              </a:rPr>
              <a:t>nhỏ</a:t>
            </a:r>
            <a:endParaRPr lang="en-US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pic>
        <p:nvPicPr>
          <p:cNvPr id="6" name="Hình ảnh 5">
            <a:extLst>
              <a:ext uri="{FF2B5EF4-FFF2-40B4-BE49-F238E27FC236}">
                <a16:creationId xmlns:a16="http://schemas.microsoft.com/office/drawing/2014/main" id="{9E62FBEE-EA0C-427A-90CF-BD6B147E06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723" y="1903267"/>
            <a:ext cx="7373379" cy="3743847"/>
          </a:xfrm>
          <a:prstGeom prst="rect">
            <a:avLst/>
          </a:prstGeom>
        </p:spPr>
      </p:pic>
      <p:sp>
        <p:nvSpPr>
          <p:cNvPr id="8" name="Hộp Văn bản 7">
            <a:extLst>
              <a:ext uri="{FF2B5EF4-FFF2-40B4-BE49-F238E27FC236}">
                <a16:creationId xmlns:a16="http://schemas.microsoft.com/office/drawing/2014/main" id="{1E9FDE4F-371A-4F9C-B4C4-CB5EE2DC7736}"/>
              </a:ext>
            </a:extLst>
          </p:cNvPr>
          <p:cNvSpPr txBox="1"/>
          <p:nvPr/>
        </p:nvSpPr>
        <p:spPr>
          <a:xfrm>
            <a:off x="5117545" y="3212839"/>
            <a:ext cx="298173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0" b="1">
                <a:solidFill>
                  <a:schemeClr val="bg1"/>
                </a:solidFill>
                <a:latin typeface="HP001 4 hàng" panose="020B0603050302020204" pitchFamily="34" charset="0"/>
              </a:rPr>
              <a:t>G</a:t>
            </a:r>
            <a:endParaRPr lang="en-US" sz="11000" b="1" dirty="0">
              <a:solidFill>
                <a:schemeClr val="bg1"/>
              </a:solidFill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062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4C63952-B745-4961-B571-F865D1B107CF}"/>
              </a:ext>
            </a:extLst>
          </p:cNvPr>
          <p:cNvSpPr txBox="1"/>
          <p:nvPr/>
        </p:nvSpPr>
        <p:spPr>
          <a:xfrm>
            <a:off x="1453494" y="574488"/>
            <a:ext cx="8894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Chữ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hoa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 </a:t>
            </a:r>
            <a:r>
              <a:rPr kumimoji="0" lang="vi-V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G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0"/>
              <a:cs typeface="+mn-cs"/>
            </a:endParaRPr>
          </a:p>
        </p:txBody>
      </p:sp>
      <p:sp>
        <p:nvSpPr>
          <p:cNvPr id="10" name="Rounded Rectangle 13">
            <a:extLst>
              <a:ext uri="{FF2B5EF4-FFF2-40B4-BE49-F238E27FC236}">
                <a16:creationId xmlns:a16="http://schemas.microsoft.com/office/drawing/2014/main" id="{DA592BCE-374B-4C62-93C3-F3E273CAF377}"/>
              </a:ext>
            </a:extLst>
          </p:cNvPr>
          <p:cNvSpPr/>
          <p:nvPr/>
        </p:nvSpPr>
        <p:spPr>
          <a:xfrm>
            <a:off x="152507" y="904242"/>
            <a:ext cx="3643637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b. </a:t>
            </a:r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Viết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ứng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dụng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1E9659-F298-426B-94CB-A3634575FF63}"/>
              </a:ext>
            </a:extLst>
          </p:cNvPr>
          <p:cNvSpPr txBox="1"/>
          <p:nvPr/>
        </p:nvSpPr>
        <p:spPr>
          <a:xfrm>
            <a:off x="5900803" y="5009276"/>
            <a:ext cx="4281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40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40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h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, g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lang="vi-VN" sz="2400" dirty="0">
              <a:solidFill>
                <a:srgbClr val="FF0000"/>
              </a:solidFill>
              <a:latin typeface="+mj-lt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D6586B-4A7A-423E-8B14-2DA1B7EC9154}"/>
              </a:ext>
            </a:extLst>
          </p:cNvPr>
          <p:cNvSpPr txBox="1"/>
          <p:nvPr/>
        </p:nvSpPr>
        <p:spPr>
          <a:xfrm>
            <a:off x="5421531" y="3167432"/>
            <a:ext cx="3050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Chữ</a:t>
            </a:r>
            <a:r>
              <a:rPr lang="en-US" sz="240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G</a:t>
            </a:r>
            <a:endParaRPr lang="vi-VN" sz="2400" dirty="0">
              <a:solidFill>
                <a:srgbClr val="70AD47">
                  <a:lumMod val="75000"/>
                </a:srgbClr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1A93AB-C464-4C69-A922-67FB2E475127}"/>
              </a:ext>
            </a:extLst>
          </p:cNvPr>
          <p:cNvSpPr txBox="1"/>
          <p:nvPr/>
        </p:nvSpPr>
        <p:spPr>
          <a:xfrm>
            <a:off x="537320" y="4388223"/>
            <a:ext cx="9724710" cy="576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Khoảng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cách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giữa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ghi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một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con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o.</a:t>
            </a:r>
            <a:endParaRPr lang="vi-VN" sz="2400" dirty="0">
              <a:solidFill>
                <a:srgbClr val="FF0000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517877-C17E-42A2-B7AA-4EDA5977FE38}"/>
              </a:ext>
            </a:extLst>
          </p:cNvPr>
          <p:cNvSpPr txBox="1"/>
          <p:nvPr/>
        </p:nvSpPr>
        <p:spPr>
          <a:xfrm>
            <a:off x="537320" y="3037268"/>
            <a:ext cx="5944165" cy="706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vi-VN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a.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viết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hoa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?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07DCF9-EFED-4EC8-88BB-8AFA719A2898}"/>
              </a:ext>
            </a:extLst>
          </p:cNvPr>
          <p:cNvSpPr txBox="1"/>
          <p:nvPr/>
        </p:nvSpPr>
        <p:spPr>
          <a:xfrm>
            <a:off x="537320" y="3629215"/>
            <a:ext cx="89876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vi-VN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b.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Khoảng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cách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giữa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ghi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thế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</a:p>
          <a:p>
            <a:endParaRPr lang="en-US" sz="1600" dirty="0"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AD1E2B-A988-4566-8EAD-409F43C7072F}"/>
              </a:ext>
            </a:extLst>
          </p:cNvPr>
          <p:cNvSpPr txBox="1"/>
          <p:nvPr/>
        </p:nvSpPr>
        <p:spPr>
          <a:xfrm>
            <a:off x="514863" y="4827795"/>
            <a:ext cx="5944165" cy="716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c.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Những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cao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2.5 ô </a:t>
            </a:r>
            <a:r>
              <a:rPr lang="en-US" sz="240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li ?</a:t>
            </a:r>
            <a:endParaRPr lang="vi-VN" sz="2400" dirty="0">
              <a:solidFill>
                <a:prstClr val="black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6D02CAC-F1AE-4BDF-A664-FDA5E4568B58}"/>
              </a:ext>
            </a:extLst>
          </p:cNvPr>
          <p:cNvSpPr txBox="1"/>
          <p:nvPr/>
        </p:nvSpPr>
        <p:spPr>
          <a:xfrm>
            <a:off x="401333" y="6027003"/>
            <a:ext cx="62161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40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e.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Những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còn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lại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cao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mấy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ô </a:t>
            </a:r>
            <a:r>
              <a:rPr lang="en-US" sz="240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li ?</a:t>
            </a:r>
            <a:endParaRPr lang="vi-VN" sz="2400" dirty="0">
              <a:solidFill>
                <a:prstClr val="black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F85A96-917B-458A-B503-AB2DEAB5C9BB}"/>
              </a:ext>
            </a:extLst>
          </p:cNvPr>
          <p:cNvSpPr txBox="1"/>
          <p:nvPr/>
        </p:nvSpPr>
        <p:spPr>
          <a:xfrm>
            <a:off x="6331026" y="6168000"/>
            <a:ext cx="4281782" cy="576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1 ô li</a:t>
            </a:r>
            <a:r>
              <a:rPr lang="vi-VN" sz="240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.</a:t>
            </a:r>
            <a:endParaRPr lang="vi-VN" sz="2400" dirty="0">
              <a:solidFill>
                <a:srgbClr val="FF0000"/>
              </a:solidFill>
              <a:latin typeface="+mj-lt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591" y="1542585"/>
            <a:ext cx="7315200" cy="1494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6D02CAC-F1AE-4BDF-A664-FDA5E4568B58}"/>
              </a:ext>
            </a:extLst>
          </p:cNvPr>
          <p:cNvSpPr txBox="1"/>
          <p:nvPr/>
        </p:nvSpPr>
        <p:spPr>
          <a:xfrm>
            <a:off x="408843" y="5450820"/>
            <a:ext cx="62161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d</a:t>
            </a:r>
            <a:r>
              <a:rPr lang="en-US" sz="240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. chữ </a:t>
            </a:r>
            <a:r>
              <a:rPr lang="en-US" sz="240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lang="en-US" sz="240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nào  cao1,5 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ô </a:t>
            </a:r>
            <a:r>
              <a:rPr lang="en-US" sz="240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li ?</a:t>
            </a:r>
            <a:endParaRPr lang="vi-VN" sz="2400" dirty="0">
              <a:solidFill>
                <a:prstClr val="black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DF85A96-917B-458A-B503-AB2DEAB5C9BB}"/>
              </a:ext>
            </a:extLst>
          </p:cNvPr>
          <p:cNvSpPr txBox="1"/>
          <p:nvPr/>
        </p:nvSpPr>
        <p:spPr>
          <a:xfrm>
            <a:off x="5900803" y="5521669"/>
            <a:ext cx="4281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40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Chữ t</a:t>
            </a:r>
            <a:endParaRPr lang="vi-VN" sz="2400" dirty="0">
              <a:solidFill>
                <a:srgbClr val="FF0000"/>
              </a:solidFill>
              <a:latin typeface="+mj-lt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760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2356ABCD-B12B-4A3E-97E5-774B1E6D8F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100"/>
            <a:ext cx="12192000" cy="6438900"/>
          </a:xfrm>
          <a:prstGeom prst="rect">
            <a:avLst/>
          </a:prstGeom>
        </p:spPr>
      </p:pic>
      <p:sp>
        <p:nvSpPr>
          <p:cNvPr id="5" name="Tiêu đề 1">
            <a:extLst>
              <a:ext uri="{FF2B5EF4-FFF2-40B4-BE49-F238E27FC236}">
                <a16:creationId xmlns:a16="http://schemas.microsoft.com/office/drawing/2014/main" id="{BB0743EF-320E-4511-84AA-780474F0D89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671749" y="1144341"/>
            <a:ext cx="3732352" cy="989259"/>
          </a:xfrm>
        </p:spPr>
        <p:txBody>
          <a:bodyPr>
            <a:normAutofit/>
          </a:bodyPr>
          <a:lstStyle/>
          <a:p>
            <a:r>
              <a:rPr lang="en-US" sz="3200" b="1" dirty="0" err="1">
                <a:solidFill>
                  <a:srgbClr val="FFFF00"/>
                </a:solidFill>
                <a:latin typeface="HP001 4 hàng" panose="020B0603050302020204" pitchFamily="34" charset="0"/>
              </a:rPr>
              <a:t>Viết</a:t>
            </a:r>
            <a:r>
              <a:rPr lang="en-US" sz="3200" b="1" dirty="0">
                <a:solidFill>
                  <a:srgbClr val="FFFF00"/>
                </a:solidFill>
                <a:latin typeface="HP001 4 hàng" panose="020B0603050302020204" pitchFamily="34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HP001 4 hàng" panose="020B0603050302020204" pitchFamily="34" charset="0"/>
              </a:rPr>
              <a:t>câu</a:t>
            </a:r>
            <a:r>
              <a:rPr lang="en-US" sz="3200" b="1" dirty="0">
                <a:solidFill>
                  <a:srgbClr val="FFFF00"/>
                </a:solidFill>
                <a:latin typeface="HP001 4 hàng" panose="020B0603050302020204" pitchFamily="34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HP001 4 hàng" panose="020B0603050302020204" pitchFamily="34" charset="0"/>
              </a:rPr>
              <a:t>ứng</a:t>
            </a:r>
            <a:r>
              <a:rPr lang="en-US" sz="3200" b="1" dirty="0">
                <a:solidFill>
                  <a:srgbClr val="FFFF00"/>
                </a:solidFill>
                <a:latin typeface="HP001 4 hàng" panose="020B0603050302020204" pitchFamily="34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HP001 4 hàng" panose="020B0603050302020204" pitchFamily="34" charset="0"/>
              </a:rPr>
              <a:t>dụng</a:t>
            </a:r>
            <a:r>
              <a:rPr lang="en-US" sz="3200" b="1" dirty="0">
                <a:solidFill>
                  <a:srgbClr val="FFFF00"/>
                </a:solidFill>
                <a:latin typeface="HP001 4 hàng" panose="020B0603050302020204" pitchFamily="34" charset="0"/>
              </a:rPr>
              <a:t>:</a:t>
            </a:r>
          </a:p>
        </p:txBody>
      </p:sp>
      <p:sp>
        <p:nvSpPr>
          <p:cNvPr id="7" name="Hộp Văn bản 6">
            <a:extLst>
              <a:ext uri="{FF2B5EF4-FFF2-40B4-BE49-F238E27FC236}">
                <a16:creationId xmlns:a16="http://schemas.microsoft.com/office/drawing/2014/main" id="{AB1530D7-8D39-4B0E-987A-AF30C7B50ABB}"/>
              </a:ext>
            </a:extLst>
          </p:cNvPr>
          <p:cNvSpPr txBox="1"/>
          <p:nvPr/>
        </p:nvSpPr>
        <p:spPr>
          <a:xfrm>
            <a:off x="1597229" y="2591853"/>
            <a:ext cx="10154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  <a:latin typeface="HP001 4 hàng" panose="020B0603050302020204" pitchFamily="34" charset="0"/>
              </a:rPr>
              <a:t>Giữ gìn vệ sinh thật tốt.</a:t>
            </a:r>
            <a:endParaRPr lang="en-US" sz="3200" b="1" dirty="0">
              <a:solidFill>
                <a:schemeClr val="bg1"/>
              </a:solidFill>
              <a:latin typeface="HP001 4 hàng" panose="020B0603050302020204" pitchFamily="34" charset="0"/>
            </a:endParaRPr>
          </a:p>
        </p:txBody>
      </p:sp>
      <p:sp>
        <p:nvSpPr>
          <p:cNvPr id="10" name="Hộp Văn bản 9">
            <a:extLst>
              <a:ext uri="{FF2B5EF4-FFF2-40B4-BE49-F238E27FC236}">
                <a16:creationId xmlns:a16="http://schemas.microsoft.com/office/drawing/2014/main" id="{BB53EDA5-B47A-4F58-A8E8-83043EF7B3E3}"/>
              </a:ext>
            </a:extLst>
          </p:cNvPr>
          <p:cNvSpPr txBox="1"/>
          <p:nvPr/>
        </p:nvSpPr>
        <p:spPr>
          <a:xfrm>
            <a:off x="1508330" y="3869733"/>
            <a:ext cx="10154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Giữ</a:t>
            </a:r>
            <a:r>
              <a:rPr lang="en-US" sz="3200" b="1" i="1" dirty="0">
                <a:solidFill>
                  <a:schemeClr val="bg1"/>
                </a:solidFill>
                <a:latin typeface="HP001 4 hàng" panose="020B0603050302020204" pitchFamily="34" charset="0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gìn</a:t>
            </a:r>
            <a:r>
              <a:rPr lang="en-US" sz="3200" b="1" i="1" dirty="0">
                <a:solidFill>
                  <a:schemeClr val="bg1"/>
                </a:solidFill>
                <a:latin typeface="HP001 4 hàng" panose="020B0603050302020204" pitchFamily="34" charset="0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vệ</a:t>
            </a:r>
            <a:r>
              <a:rPr lang="en-US" sz="3200" b="1" i="1" dirty="0">
                <a:solidFill>
                  <a:schemeClr val="bg1"/>
                </a:solidFill>
                <a:latin typeface="HP001 4 hàng" panose="020B0603050302020204" pitchFamily="34" charset="0"/>
              </a:rPr>
              <a:t> sinh </a:t>
            </a:r>
            <a:r>
              <a:rPr lang="en-US" sz="3200" b="1" i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thật</a:t>
            </a:r>
            <a:r>
              <a:rPr lang="en-US" sz="3200" b="1" i="1" dirty="0">
                <a:solidFill>
                  <a:schemeClr val="bg1"/>
                </a:solidFill>
                <a:latin typeface="HP001 4 hàng" panose="020B0603050302020204" pitchFamily="34" charset="0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tốt</a:t>
            </a:r>
            <a:r>
              <a:rPr lang="en-US" sz="3200" b="1" i="1" dirty="0">
                <a:solidFill>
                  <a:schemeClr val="bg1"/>
                </a:solidFill>
                <a:latin typeface="HP001 4 hàng" panose="020B06030503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60749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0422F1-F90E-4B3B-8EC7-1663A67D2C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556" y="-368922"/>
            <a:ext cx="7487444" cy="86050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483164-52C7-4691-95F4-4638E2BDF902}"/>
              </a:ext>
            </a:extLst>
          </p:cNvPr>
          <p:cNvSpPr txBox="1"/>
          <p:nvPr/>
        </p:nvSpPr>
        <p:spPr>
          <a:xfrm>
            <a:off x="5160947" y="2468641"/>
            <a:ext cx="42492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THỰC HÀNH </a:t>
            </a:r>
          </a:p>
          <a:p>
            <a:pPr algn="ctr"/>
            <a:r>
              <a:rPr lang="en-US" sz="4800" b="1" dirty="0">
                <a:solidFill>
                  <a:schemeClr val="bg1"/>
                </a:solidFill>
              </a:rPr>
              <a:t>VIẾT VỞ</a:t>
            </a:r>
          </a:p>
        </p:txBody>
      </p:sp>
      <p:pic>
        <p:nvPicPr>
          <p:cNvPr id="7" name="55">
            <a:extLst>
              <a:ext uri="{FF2B5EF4-FFF2-40B4-BE49-F238E27FC236}">
                <a16:creationId xmlns:a16="http://schemas.microsoft.com/office/drawing/2014/main" id="{0BC6E11F-564B-4085-ADEF-B1F0E1E433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15" y="1711743"/>
            <a:ext cx="4249241" cy="465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1012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421167B2-B9C0-4A1A-B847-1459A6305C33}"/>
              </a:ext>
            </a:extLst>
          </p:cNvPr>
          <p:cNvSpPr txBox="1">
            <a:spLocks/>
          </p:cNvSpPr>
          <p:nvPr/>
        </p:nvSpPr>
        <p:spPr>
          <a:xfrm>
            <a:off x="1940315" y="2866322"/>
            <a:ext cx="9144000" cy="898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UTM Avo" panose="02040603050506020204" pitchFamily="18" charset="0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0833910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1636</TotalTime>
  <Words>510</Words>
  <Application>Microsoft Office PowerPoint</Application>
  <PresentationFormat>Widescreen</PresentationFormat>
  <Paragraphs>62</Paragraphs>
  <Slides>21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等线</vt:lpstr>
      <vt:lpstr>Arial</vt:lpstr>
      <vt:lpstr>Arial-Rounded</vt:lpstr>
      <vt:lpstr>Calibri</vt:lpstr>
      <vt:lpstr>HP001 4 hàng</vt:lpstr>
      <vt:lpstr>HP001 5 hàng</vt:lpstr>
      <vt:lpstr>Impact</vt:lpstr>
      <vt:lpstr>Times New Roman</vt:lpstr>
      <vt:lpstr>UTM Avo</vt:lpstr>
      <vt:lpstr>Wingdings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Viết bảng con chữ hoa G cỡ vừa</vt:lpstr>
      <vt:lpstr>Viết bảng con chữ hoa G cỡ nhỏ</vt:lpstr>
      <vt:lpstr>PowerPoint Presentation</vt:lpstr>
      <vt:lpstr>Viết câu ứng dụng: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88</cp:revision>
  <dcterms:created xsi:type="dcterms:W3CDTF">2021-11-01T08:16:43Z</dcterms:created>
  <dcterms:modified xsi:type="dcterms:W3CDTF">2022-08-25T01:43:14Z</dcterms:modified>
</cp:coreProperties>
</file>