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23"/>
  </p:notesMasterIdLst>
  <p:sldIdLst>
    <p:sldId id="373" r:id="rId2"/>
    <p:sldId id="275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270" r:id="rId12"/>
    <p:sldId id="278" r:id="rId13"/>
    <p:sldId id="276" r:id="rId14"/>
    <p:sldId id="279" r:id="rId15"/>
    <p:sldId id="372" r:id="rId16"/>
    <p:sldId id="291" r:id="rId17"/>
    <p:sldId id="292" r:id="rId18"/>
    <p:sldId id="281" r:id="rId19"/>
    <p:sldId id="293" r:id="rId20"/>
    <p:sldId id="326" r:id="rId21"/>
    <p:sldId id="37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707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2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4923B0-2D98-4F10-B2F7-623756F65589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00EA34-30FB-4792-A51A-D13FABE005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4029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267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6" y="1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6000677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" y="20644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5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2030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5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507523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3" y="136525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922847136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56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4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slide" Target="slide8.xml"/><Relationship Id="rId7" Type="http://schemas.openxmlformats.org/officeDocument/2006/relationships/slide" Target="slide7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gif"/><Relationship Id="rId11" Type="http://schemas.openxmlformats.org/officeDocument/2006/relationships/slide" Target="slide10.xml"/><Relationship Id="rId5" Type="http://schemas.openxmlformats.org/officeDocument/2006/relationships/slide" Target="slide6.xml"/><Relationship Id="rId10" Type="http://schemas.openxmlformats.org/officeDocument/2006/relationships/image" Target="../media/image14.gif"/><Relationship Id="rId4" Type="http://schemas.openxmlformats.org/officeDocument/2006/relationships/image" Target="../media/image11.gif"/><Relationship Id="rId9" Type="http://schemas.openxmlformats.org/officeDocument/2006/relationships/slide" Target="slide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7" Type="http://schemas.openxmlformats.org/officeDocument/2006/relationships/image" Target="../media/image22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Relationship Id="rId6" Type="http://schemas.openxmlformats.org/officeDocument/2006/relationships/slide" Target="slide13.xml"/><Relationship Id="rId5" Type="http://schemas.openxmlformats.org/officeDocument/2006/relationships/image" Target="../media/image21.gif"/><Relationship Id="rId4" Type="http://schemas.openxmlformats.org/officeDocument/2006/relationships/slide" Target="slide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7.pn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844984" y="1838954"/>
            <a:ext cx="6574237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10</a:t>
            </a:r>
            <a:endParaRPr lang="en-US" sz="52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78101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Kết quả hình ảnh cho boneca palito escola | Школьные проекты ...">
            <a:extLst>
              <a:ext uri="{FF2B5EF4-FFF2-40B4-BE49-F238E27FC236}">
                <a16:creationId xmlns:a16="http://schemas.microsoft.com/office/drawing/2014/main" id="{17B2FA60-5046-4758-9A88-802492A486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040" y="713442"/>
            <a:ext cx="10363919" cy="5431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F886439-C1C8-439F-9DA4-B12453CE7CF9}"/>
              </a:ext>
            </a:extLst>
          </p:cNvPr>
          <p:cNvSpPr/>
          <p:nvPr/>
        </p:nvSpPr>
        <p:spPr>
          <a:xfrm>
            <a:off x="3013738" y="4003484"/>
            <a:ext cx="7657231" cy="1383299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726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j-lt"/>
                <a:cs typeface="Times New Roman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48558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7FF114DB-2E1D-4C3F-B635-628DD4D44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166"/>
            <a:ext cx="12192000" cy="64078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B72221-AAF0-42E1-B6B8-1494ED6B3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0101" r="20074" b="50000"/>
          <a:stretch>
            <a:fillRect/>
          </a:stretch>
        </p:blipFill>
        <p:spPr bwMode="auto">
          <a:xfrm>
            <a:off x="3216276" y="692150"/>
            <a:ext cx="561657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851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67911BE3-59C2-484D-9068-D0BEA5217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030"/>
            <a:ext cx="12192000" cy="64359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608B5C-1458-4FF8-AA94-971745B83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114" y="4681644"/>
            <a:ext cx="10774016" cy="9541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dirty="0" err="1">
                <a:latin typeface="UTM Avo" panose="02040603050506020204" pitchFamily="18" charset="0"/>
              </a:rPr>
              <a:t>Tên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phù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thủy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độc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đã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bắt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cóc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hết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sinh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vật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biển</a:t>
            </a:r>
            <a:r>
              <a:rPr lang="en-US" altLang="en-US" sz="2800" dirty="0">
                <a:latin typeface="UTM Avo" panose="02040603050506020204" pitchFamily="18" charset="0"/>
              </a:rPr>
              <a:t>.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em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hãy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giúp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nàng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tiên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giải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cứu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bạn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ấy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nhé</a:t>
            </a:r>
            <a:r>
              <a:rPr lang="en-US" altLang="en-US" sz="2800" dirty="0">
                <a:latin typeface="UTM Avo" panose="020406030505060202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686781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Hình ảnh 12">
            <a:extLst>
              <a:ext uri="{FF2B5EF4-FFF2-40B4-BE49-F238E27FC236}">
                <a16:creationId xmlns:a16="http://schemas.microsoft.com/office/drawing/2014/main" id="{8031ACEC-8B13-4AF5-99AD-8F33F92EA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098"/>
            <a:ext cx="12192000" cy="6421902"/>
          </a:xfrm>
          <a:prstGeom prst="rect">
            <a:avLst/>
          </a:prstGeom>
        </p:spPr>
      </p:pic>
      <p:pic>
        <p:nvPicPr>
          <p:cNvPr id="4" name="Picture 8">
            <a:hlinkClick r:id="rId3" action="ppaction://hlinksldjump"/>
            <a:extLst>
              <a:ext uri="{FF2B5EF4-FFF2-40B4-BE49-F238E27FC236}">
                <a16:creationId xmlns:a16="http://schemas.microsoft.com/office/drawing/2014/main" id="{0C8C4127-3724-4EE3-9CD0-06F7B98A9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213" y="1129544"/>
            <a:ext cx="10096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>
            <a:hlinkClick r:id="rId5" action="ppaction://hlinksldjump"/>
            <a:extLst>
              <a:ext uri="{FF2B5EF4-FFF2-40B4-BE49-F238E27FC236}">
                <a16:creationId xmlns:a16="http://schemas.microsoft.com/office/drawing/2014/main" id="{EDA83EDE-A7A9-4AA0-8618-BECA2A1CB2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6" y="965067"/>
            <a:ext cx="1519237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>
            <a:hlinkClick r:id="rId7" action="ppaction://hlinksldjump"/>
            <a:extLst>
              <a:ext uri="{FF2B5EF4-FFF2-40B4-BE49-F238E27FC236}">
                <a16:creationId xmlns:a16="http://schemas.microsoft.com/office/drawing/2014/main" id="{2CBF87D2-DA66-4CA4-9E31-F0586D736A2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4" y="2254250"/>
            <a:ext cx="14700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6">
            <a:hlinkClick r:id="rId9" action="ppaction://hlinksldjump"/>
            <a:extLst>
              <a:ext uri="{FF2B5EF4-FFF2-40B4-BE49-F238E27FC236}">
                <a16:creationId xmlns:a16="http://schemas.microsoft.com/office/drawing/2014/main" id="{FDBC4E7F-2D04-4824-8852-6536AE8042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2" y="4648200"/>
            <a:ext cx="1817687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Notched Right Arrow 1">
            <a:hlinkClick r:id="rId11" action="ppaction://hlinksldjump"/>
            <a:extLst>
              <a:ext uri="{FF2B5EF4-FFF2-40B4-BE49-F238E27FC236}">
                <a16:creationId xmlns:a16="http://schemas.microsoft.com/office/drawing/2014/main" id="{014528CF-CA32-4ABA-8F51-3B6632BA8BFC}"/>
              </a:ext>
            </a:extLst>
          </p:cNvPr>
          <p:cNvSpPr/>
          <p:nvPr/>
        </p:nvSpPr>
        <p:spPr>
          <a:xfrm>
            <a:off x="9258301" y="5728456"/>
            <a:ext cx="2933700" cy="1111752"/>
          </a:xfrm>
          <a:prstGeom prst="notch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VỀ NHÀ THÔI</a:t>
            </a:r>
          </a:p>
        </p:txBody>
      </p:sp>
    </p:spTree>
    <p:extLst>
      <p:ext uri="{BB962C8B-B14F-4D97-AF65-F5344CB8AC3E}">
        <p14:creationId xmlns:p14="http://schemas.microsoft.com/office/powerpoint/2010/main" val="2730577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Hình ảnh 11">
            <a:extLst>
              <a:ext uri="{FF2B5EF4-FFF2-40B4-BE49-F238E27FC236}">
                <a16:creationId xmlns:a16="http://schemas.microsoft.com/office/drawing/2014/main" id="{21D091EB-4BE6-4C71-A6C1-412853BA5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336"/>
            <a:ext cx="12192000" cy="6443664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3E872EE6-F662-4F73-B75D-B89C40532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9282" y="1002293"/>
            <a:ext cx="5036907" cy="55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3600"/>
          </a:p>
        </p:txBody>
      </p:sp>
      <p:sp>
        <p:nvSpPr>
          <p:cNvPr id="5" name="AutoShape 10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E9AC94F-6283-4933-8741-4E5357310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Oval 3">
            <a:extLst>
              <a:ext uri="{FF2B5EF4-FFF2-40B4-BE49-F238E27FC236}">
                <a16:creationId xmlns:a16="http://schemas.microsoft.com/office/drawing/2014/main" id="{C4FB9FC5-35ED-4B38-AE5D-00793421FCF2}"/>
              </a:ext>
            </a:extLst>
          </p:cNvPr>
          <p:cNvSpPr/>
          <p:nvPr/>
        </p:nvSpPr>
        <p:spPr>
          <a:xfrm>
            <a:off x="8769438" y="618745"/>
            <a:ext cx="1068301" cy="9957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0">
            <a:extLst>
              <a:ext uri="{FF2B5EF4-FFF2-40B4-BE49-F238E27FC236}">
                <a16:creationId xmlns:a16="http://schemas.microsoft.com/office/drawing/2014/main" id="{B5FF0B73-752E-4953-941B-948C8BA9906C}"/>
              </a:ext>
            </a:extLst>
          </p:cNvPr>
          <p:cNvSpPr/>
          <p:nvPr/>
        </p:nvSpPr>
        <p:spPr>
          <a:xfrm>
            <a:off x="8672787" y="1928646"/>
            <a:ext cx="728387" cy="6240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51237B33-9DF8-4D0D-AC4C-7D55C188AF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868" y="4054581"/>
            <a:ext cx="1408215" cy="2035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Callout 8">
            <a:extLst>
              <a:ext uri="{FF2B5EF4-FFF2-40B4-BE49-F238E27FC236}">
                <a16:creationId xmlns:a16="http://schemas.microsoft.com/office/drawing/2014/main" id="{920756CA-EFF3-4591-8938-746E7F02DA1D}"/>
              </a:ext>
            </a:extLst>
          </p:cNvPr>
          <p:cNvSpPr/>
          <p:nvPr/>
        </p:nvSpPr>
        <p:spPr>
          <a:xfrm>
            <a:off x="1125415" y="1409700"/>
            <a:ext cx="6824785" cy="2253164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G 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cỡ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vừa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ô li?</a:t>
            </a: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99934B2F-3BA7-4073-A71F-007FCE90CCD8}"/>
              </a:ext>
            </a:extLst>
          </p:cNvPr>
          <p:cNvSpPr/>
          <p:nvPr/>
        </p:nvSpPr>
        <p:spPr>
          <a:xfrm>
            <a:off x="4920759" y="3886200"/>
            <a:ext cx="5556741" cy="2855914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err="1">
                <a:solidFill>
                  <a:srgbClr val="C00000"/>
                </a:solidFill>
              </a:rPr>
              <a:t>Chữ</a:t>
            </a:r>
            <a:r>
              <a:rPr lang="en-US" sz="4000">
                <a:solidFill>
                  <a:srgbClr val="C00000"/>
                </a:solidFill>
              </a:rPr>
              <a:t> hoa G cỡ </a:t>
            </a:r>
            <a:r>
              <a:rPr lang="en-US" sz="4000" dirty="0" err="1">
                <a:solidFill>
                  <a:srgbClr val="C00000"/>
                </a:solidFill>
              </a:rPr>
              <a:t>vừa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r>
              <a:rPr lang="en-US" sz="4000" dirty="0" err="1">
                <a:solidFill>
                  <a:srgbClr val="C00000"/>
                </a:solidFill>
              </a:rPr>
              <a:t>cao</a:t>
            </a:r>
            <a:r>
              <a:rPr lang="en-US" sz="4000" dirty="0">
                <a:solidFill>
                  <a:srgbClr val="C00000"/>
                </a:solidFill>
              </a:rPr>
              <a:t> 5 ô li.</a:t>
            </a:r>
          </a:p>
        </p:txBody>
      </p:sp>
    </p:spTree>
    <p:extLst>
      <p:ext uri="{BB962C8B-B14F-4D97-AF65-F5344CB8AC3E}">
        <p14:creationId xmlns:p14="http://schemas.microsoft.com/office/powerpoint/2010/main" val="429243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772BFEA3-1AEA-48A3-A178-6B60ED76B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962"/>
            <a:ext cx="12192000" cy="6450037"/>
          </a:xfrm>
          <a:prstGeom prst="rect">
            <a:avLst/>
          </a:prstGeom>
        </p:spPr>
      </p:pic>
      <p:sp>
        <p:nvSpPr>
          <p:cNvPr id="4" name="Oval Callout 1">
            <a:extLst>
              <a:ext uri="{FF2B5EF4-FFF2-40B4-BE49-F238E27FC236}">
                <a16:creationId xmlns:a16="http://schemas.microsoft.com/office/drawing/2014/main" id="{5BB1FBE4-7550-4410-BA6E-027965488F86}"/>
              </a:ext>
            </a:extLst>
          </p:cNvPr>
          <p:cNvSpPr/>
          <p:nvPr/>
        </p:nvSpPr>
        <p:spPr>
          <a:xfrm>
            <a:off x="1585915" y="643732"/>
            <a:ext cx="7265985" cy="2868612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G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cỡ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nhỏ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ô li?</a:t>
            </a:r>
          </a:p>
        </p:txBody>
      </p:sp>
      <p:sp>
        <p:nvSpPr>
          <p:cNvPr id="5" name="Oval Callout 3">
            <a:extLst>
              <a:ext uri="{FF2B5EF4-FFF2-40B4-BE49-F238E27FC236}">
                <a16:creationId xmlns:a16="http://schemas.microsoft.com/office/drawing/2014/main" id="{A8C576A0-2CB6-4EB0-8468-FC0044BC7320}"/>
              </a:ext>
            </a:extLst>
          </p:cNvPr>
          <p:cNvSpPr/>
          <p:nvPr/>
        </p:nvSpPr>
        <p:spPr>
          <a:xfrm>
            <a:off x="5008564" y="4171950"/>
            <a:ext cx="5951536" cy="2335212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G cỡ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nhỏ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2,5 ô li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40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7" name="Picture 15">
            <a:extLst>
              <a:ext uri="{FF2B5EF4-FFF2-40B4-BE49-F238E27FC236}">
                <a16:creationId xmlns:a16="http://schemas.microsoft.com/office/drawing/2014/main" id="{3691987E-4B16-4E57-A93E-8C3769BF0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3989388"/>
            <a:ext cx="2001837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FB5D752-3075-4768-AB3C-BDFB01694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460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CF11FA9F-7476-4751-B304-0FFC1EB23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234"/>
            <a:ext cx="12192000" cy="6393766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0CB740E6-CF00-45C1-BC9F-B21FE7FDD4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035" y="4519848"/>
            <a:ext cx="974728" cy="164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4">
            <a:extLst>
              <a:ext uri="{FF2B5EF4-FFF2-40B4-BE49-F238E27FC236}">
                <a16:creationId xmlns:a16="http://schemas.microsoft.com/office/drawing/2014/main" id="{18406EBC-5937-42C0-9225-2674D89F07B1}"/>
              </a:ext>
            </a:extLst>
          </p:cNvPr>
          <p:cNvSpPr/>
          <p:nvPr/>
        </p:nvSpPr>
        <p:spPr>
          <a:xfrm>
            <a:off x="2250829" y="1470991"/>
            <a:ext cx="5475187" cy="2445420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0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 hoa G gồm mấy nét?</a:t>
            </a:r>
          </a:p>
        </p:txBody>
      </p:sp>
      <p:sp>
        <p:nvSpPr>
          <p:cNvPr id="7" name="Oval Callout 5">
            <a:extLst>
              <a:ext uri="{FF2B5EF4-FFF2-40B4-BE49-F238E27FC236}">
                <a16:creationId xmlns:a16="http://schemas.microsoft.com/office/drawing/2014/main" id="{24DC5B6E-B690-4B19-8FF3-759F3C9D59EA}"/>
              </a:ext>
            </a:extLst>
          </p:cNvPr>
          <p:cNvSpPr/>
          <p:nvPr/>
        </p:nvSpPr>
        <p:spPr>
          <a:xfrm>
            <a:off x="5231552" y="4210001"/>
            <a:ext cx="4932866" cy="1986916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hoa G </a:t>
            </a:r>
            <a:r>
              <a:rPr lang="en-US" sz="400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gồm</a:t>
            </a:r>
            <a:r>
              <a:rPr lang="en-US" sz="400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2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3EE0B471-59BE-496D-B77B-34BD7DEEC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7154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FFF83019-F54F-4C7B-9A76-EB601F0ED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962"/>
            <a:ext cx="12192000" cy="6450037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A5B0D78C-BD36-49E2-9E43-C3FFBF201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2321" y="3891159"/>
            <a:ext cx="1652565" cy="1257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5">
            <a:extLst>
              <a:ext uri="{FF2B5EF4-FFF2-40B4-BE49-F238E27FC236}">
                <a16:creationId xmlns:a16="http://schemas.microsoft.com/office/drawing/2014/main" id="{DF2C1B16-D18C-4A22-9506-C1085C46EB06}"/>
              </a:ext>
            </a:extLst>
          </p:cNvPr>
          <p:cNvSpPr/>
          <p:nvPr/>
        </p:nvSpPr>
        <p:spPr>
          <a:xfrm>
            <a:off x="1868605" y="1139687"/>
            <a:ext cx="5579118" cy="1908312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36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Nêu các nét của chữ hoa G?</a:t>
            </a:r>
          </a:p>
        </p:txBody>
      </p:sp>
      <p:sp>
        <p:nvSpPr>
          <p:cNvPr id="7" name="Oval Callout 6">
            <a:extLst>
              <a:ext uri="{FF2B5EF4-FFF2-40B4-BE49-F238E27FC236}">
                <a16:creationId xmlns:a16="http://schemas.microsoft.com/office/drawing/2014/main" id="{58226121-B697-488B-B480-5F8439E48FEF}"/>
              </a:ext>
            </a:extLst>
          </p:cNvPr>
          <p:cNvSpPr/>
          <p:nvPr/>
        </p:nvSpPr>
        <p:spPr>
          <a:xfrm>
            <a:off x="5074670" y="2926081"/>
            <a:ext cx="7269730" cy="3779520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57200" algn="just"/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1: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Kết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hợp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hai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cong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dưới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cong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trái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nối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liền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nhau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tạo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vòng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xoắn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to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đầu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thân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  <a:p>
            <a:pPr indent="457200"/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2: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khuyết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ngược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46D9A7F0-F541-404C-98D0-673322D50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30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Hình ảnh 7">
            <a:extLst>
              <a:ext uri="{FF2B5EF4-FFF2-40B4-BE49-F238E27FC236}">
                <a16:creationId xmlns:a16="http://schemas.microsoft.com/office/drawing/2014/main" id="{69466908-3545-4421-B890-7DCC1DBD18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098"/>
            <a:ext cx="12191999" cy="6421902"/>
          </a:xfrm>
          <a:prstGeom prst="rect">
            <a:avLst/>
          </a:prstGeom>
        </p:spPr>
      </p:pic>
      <p:sp>
        <p:nvSpPr>
          <p:cNvPr id="4" name="WordArt 6">
            <a:extLst>
              <a:ext uri="{FF2B5EF4-FFF2-40B4-BE49-F238E27FC236}">
                <a16:creationId xmlns:a16="http://schemas.microsoft.com/office/drawing/2014/main" id="{93BA7411-58B4-49C5-AA4E-33A90DDE866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276600" y="762000"/>
            <a:ext cx="5715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4000" b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6D5CE0AD-4D52-4C1B-B500-01000787B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3878263"/>
            <a:ext cx="4402138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loud Callout 3">
            <a:extLst>
              <a:ext uri="{FF2B5EF4-FFF2-40B4-BE49-F238E27FC236}">
                <a16:creationId xmlns:a16="http://schemas.microsoft.com/office/drawing/2014/main" id="{DA48120A-ADFE-47B1-9443-D44CCFE81652}"/>
              </a:ext>
            </a:extLst>
          </p:cNvPr>
          <p:cNvSpPr/>
          <p:nvPr/>
        </p:nvSpPr>
        <p:spPr>
          <a:xfrm>
            <a:off x="3133727" y="436098"/>
            <a:ext cx="4402137" cy="3137367"/>
          </a:xfrm>
          <a:prstGeom prst="cloudCallout">
            <a:avLst>
              <a:gd name="adj1" fmla="val -14066"/>
              <a:gd name="adj2" fmla="val 7009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vi-VN" sz="2800" dirty="0">
                <a:solidFill>
                  <a:schemeClr val="accent2">
                    <a:lumMod val="50000"/>
                  </a:schemeClr>
                </a:solidFill>
              </a:rPr>
              <a:t>ảm ơn bạn vì đã giúp chúng mình. Tặng bạn viên ngọc trai tuyệt đẹp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</a:rPr>
              <a:t>này</a:t>
            </a:r>
            <a:endParaRPr lang="en-US" sz="2800" dirty="0"/>
          </a:p>
          <a:p>
            <a:pPr algn="ctr">
              <a:defRPr/>
            </a:pPr>
            <a:endParaRPr lang="en-US" sz="2400" dirty="0"/>
          </a:p>
        </p:txBody>
      </p:sp>
      <p:pic>
        <p:nvPicPr>
          <p:cNvPr id="9" name="Picture 14">
            <a:hlinkClick r:id="rId4" action="ppaction://hlinksldjump"/>
            <a:extLst>
              <a:ext uri="{FF2B5EF4-FFF2-40B4-BE49-F238E27FC236}">
                <a16:creationId xmlns:a16="http://schemas.microsoft.com/office/drawing/2014/main" id="{38CA1BA0-9F70-4AF5-AFF9-C95682A54D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76" y="5743575"/>
            <a:ext cx="17145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>
            <a:hlinkClick r:id="rId6" action="ppaction://hlinksldjump"/>
            <a:extLst>
              <a:ext uri="{FF2B5EF4-FFF2-40B4-BE49-F238E27FC236}">
                <a16:creationId xmlns:a16="http://schemas.microsoft.com/office/drawing/2014/main" id="{81332B50-DF95-43D1-8652-B7305665BB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0" y="1779588"/>
            <a:ext cx="15811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8481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0020478-6E10-4638-9C4E-3FC8AE4A79A0}"/>
              </a:ext>
            </a:extLst>
          </p:cNvPr>
          <p:cNvSpPr txBox="1"/>
          <p:nvPr/>
        </p:nvSpPr>
        <p:spPr>
          <a:xfrm>
            <a:off x="4093972" y="605715"/>
            <a:ext cx="35035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Chữ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hoa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 </a:t>
            </a:r>
            <a:r>
              <a:rPr lang="en-US" sz="4800" b="1" noProof="0">
                <a:solidFill>
                  <a:srgbClr val="FF0000"/>
                </a:solidFill>
                <a:latin typeface="HP001 4 hàng" panose="020B0603050302020204" pitchFamily="34" charset="0"/>
              </a:rPr>
              <a:t>H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999" y="1797318"/>
            <a:ext cx="4165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sz="28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Chọn</a:t>
            </a:r>
            <a:r>
              <a:rPr lang="en-US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ý </a:t>
            </a:r>
            <a:r>
              <a:rPr lang="en-US" sz="28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đúng</a:t>
            </a:r>
            <a:r>
              <a:rPr lang="en-US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2800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nhất</a:t>
            </a:r>
            <a:r>
              <a:rPr lang="en-US" sz="2800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</p:txBody>
      </p:sp>
      <p:pic>
        <p:nvPicPr>
          <p:cNvPr id="19" name="Picture 10" descr="hoa0001">
            <a:extLst>
              <a:ext uri="{FF2B5EF4-FFF2-40B4-BE49-F238E27FC236}">
                <a16:creationId xmlns:a16="http://schemas.microsoft.com/office/drawing/2014/main" id="{7C6F147B-9CCB-4243-9C76-89EC9C71E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1041400" y="5219700"/>
            <a:ext cx="109220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" descr="hoa0001">
            <a:extLst>
              <a:ext uri="{FF2B5EF4-FFF2-40B4-BE49-F238E27FC236}">
                <a16:creationId xmlns:a16="http://schemas.microsoft.com/office/drawing/2014/main" id="{6C17E7A3-2689-42E7-B2E1-FFB8F83C1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2501901" y="5221288"/>
            <a:ext cx="1039284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2" descr="hoa0001">
            <a:extLst>
              <a:ext uri="{FF2B5EF4-FFF2-40B4-BE49-F238E27FC236}">
                <a16:creationId xmlns:a16="http://schemas.microsoft.com/office/drawing/2014/main" id="{94236872-C037-4D9D-AFD1-BAD83A673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-6827561">
            <a:off x="3933561" y="5069152"/>
            <a:ext cx="855662" cy="112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114" y="2649678"/>
            <a:ext cx="5908885" cy="459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lnSpc>
                <a:spcPct val="55000"/>
              </a:lnSpc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latin typeface="+mj-lt"/>
              </a:rPr>
              <a:t>  </a:t>
            </a:r>
            <a:r>
              <a:rPr lang="en-US" sz="2800" err="1">
                <a:solidFill>
                  <a:srgbClr val="0000FF"/>
                </a:solidFill>
                <a:latin typeface="+mj-lt"/>
              </a:rPr>
              <a:t>Chữ</a:t>
            </a:r>
            <a:r>
              <a:rPr lang="en-US" sz="2800">
                <a:solidFill>
                  <a:srgbClr val="0000FF"/>
                </a:solidFill>
                <a:latin typeface="+mj-lt"/>
              </a:rPr>
              <a:t> </a:t>
            </a:r>
            <a:r>
              <a:rPr lang="en-US" sz="2800">
                <a:solidFill>
                  <a:srgbClr val="FF0000"/>
                </a:solidFill>
                <a:latin typeface="HP001 4 hàng" panose="020B0603050302020204" pitchFamily="34" charset="0"/>
              </a:rPr>
              <a:t>H</a:t>
            </a:r>
            <a:r>
              <a:rPr lang="en-US" sz="280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+mj-lt"/>
              </a:rPr>
              <a:t>cỡ</a:t>
            </a:r>
            <a:r>
              <a:rPr lang="en-US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+mj-lt"/>
              </a:rPr>
              <a:t>vừa</a:t>
            </a:r>
            <a:r>
              <a:rPr lang="en-US" dirty="0">
                <a:solidFill>
                  <a:srgbClr val="44546A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+mj-lt"/>
              </a:rPr>
              <a:t>cao</a:t>
            </a:r>
            <a:r>
              <a:rPr lang="en-US" sz="2800" dirty="0">
                <a:solidFill>
                  <a:srgbClr val="0000FF"/>
                </a:solidFill>
                <a:latin typeface="+mj-lt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+mj-lt"/>
              </a:rPr>
              <a:t>mấy</a:t>
            </a:r>
            <a:r>
              <a:rPr lang="en-US" sz="2800" dirty="0">
                <a:solidFill>
                  <a:srgbClr val="0000FF"/>
                </a:solidFill>
                <a:latin typeface="+mj-lt"/>
              </a:rPr>
              <a:t> ô li ?</a:t>
            </a: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226" y="3694604"/>
            <a:ext cx="216759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>
                <a:solidFill>
                  <a:srgbClr val="0000FF"/>
                </a:solidFill>
                <a:latin typeface="+mj-lt"/>
              </a:rPr>
              <a:t>b) 4 </a:t>
            </a:r>
            <a:r>
              <a:rPr lang="en-US" sz="2800" dirty="0">
                <a:solidFill>
                  <a:srgbClr val="0000FF"/>
                </a:solidFill>
                <a:latin typeface="+mj-lt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226" y="4368958"/>
            <a:ext cx="191981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 dirty="0">
                <a:solidFill>
                  <a:srgbClr val="0000FF"/>
                </a:solidFill>
                <a:latin typeface="+mj-lt"/>
              </a:rPr>
              <a:t>c</a:t>
            </a:r>
            <a:r>
              <a:rPr lang="en-US" sz="2800">
                <a:solidFill>
                  <a:srgbClr val="0000FF"/>
                </a:solidFill>
                <a:latin typeface="+mj-lt"/>
              </a:rPr>
              <a:t>) 6 </a:t>
            </a:r>
            <a:r>
              <a:rPr lang="en-US" sz="2800" dirty="0">
                <a:solidFill>
                  <a:srgbClr val="0000FF"/>
                </a:solidFill>
                <a:latin typeface="+mj-lt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114" y="3046710"/>
            <a:ext cx="287866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2800">
                <a:solidFill>
                  <a:srgbClr val="0000FF"/>
                </a:solidFill>
                <a:latin typeface="+mj-lt"/>
              </a:rPr>
              <a:t>a) 5 </a:t>
            </a:r>
            <a:r>
              <a:rPr lang="en-US" sz="2800" dirty="0">
                <a:solidFill>
                  <a:srgbClr val="0000FF"/>
                </a:solidFill>
                <a:latin typeface="+mj-lt"/>
              </a:rPr>
              <a:t>ô </a:t>
            </a:r>
            <a:r>
              <a:rPr lang="en-US" sz="2800">
                <a:solidFill>
                  <a:srgbClr val="0000FF"/>
                </a:solidFill>
                <a:latin typeface="+mj-lt"/>
              </a:rPr>
              <a:t>li </a:t>
            </a:r>
            <a:endParaRPr lang="en-US" sz="2800" dirty="0">
              <a:solidFill>
                <a:srgbClr val="0000FF"/>
              </a:solidFill>
              <a:latin typeface="+mj-lt"/>
            </a:endParaRPr>
          </a:p>
        </p:txBody>
      </p:sp>
      <p:sp>
        <p:nvSpPr>
          <p:cNvPr id="26" name="Oval 9">
            <a:extLst>
              <a:ext uri="{FF2B5EF4-FFF2-40B4-BE49-F238E27FC236}">
                <a16:creationId xmlns:a16="http://schemas.microsoft.com/office/drawing/2014/main" id="{A690D4EA-F7CA-4853-B87A-061E9C2C8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1366" y="3043910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28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a)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5" t="15710"/>
          <a:stretch/>
        </p:blipFill>
        <p:spPr bwMode="auto">
          <a:xfrm>
            <a:off x="6970251" y="1599146"/>
            <a:ext cx="4269677" cy="4190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80"/>
                            </p:stCondLst>
                            <p:childTnLst>
                              <p:par>
                                <p:cTn id="3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60"/>
                            </p:stCondLst>
                            <p:childTnLst>
                              <p:par>
                                <p:cTn id="4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22" grpId="0"/>
      <p:bldP spid="23" grpId="0"/>
      <p:bldP spid="24" grpId="0"/>
      <p:bldP spid="25" grpId="0" build="allAtOnce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oa0001">
            <a:extLst>
              <a:ext uri="{FF2B5EF4-FFF2-40B4-BE49-F238E27FC236}">
                <a16:creationId xmlns:a16="http://schemas.microsoft.com/office/drawing/2014/main" id="{D3547DD3-845A-43F5-9FD8-69F4BCB4A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2148681" y="5295594"/>
            <a:ext cx="81915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oa0001">
            <a:extLst>
              <a:ext uri="{FF2B5EF4-FFF2-40B4-BE49-F238E27FC236}">
                <a16:creationId xmlns:a16="http://schemas.microsoft.com/office/drawing/2014/main" id="{96123B3F-0495-4CE8-B062-44B5C72B8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3244056" y="5297182"/>
            <a:ext cx="779463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oa0001">
            <a:extLst>
              <a:ext uri="{FF2B5EF4-FFF2-40B4-BE49-F238E27FC236}">
                <a16:creationId xmlns:a16="http://schemas.microsoft.com/office/drawing/2014/main" id="{4141E748-47D2-4B37-ADED-44DF6500F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14772439">
            <a:off x="4210844" y="5286069"/>
            <a:ext cx="8556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0">
            <a:extLst>
              <a:ext uri="{FF2B5EF4-FFF2-40B4-BE49-F238E27FC236}">
                <a16:creationId xmlns:a16="http://schemas.microsoft.com/office/drawing/2014/main" id="{D4309FB4-2615-4A31-A2AE-B9C1C94E9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8700" y="1604590"/>
            <a:ext cx="6922984" cy="5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lnSpc>
                <a:spcPct val="55000"/>
              </a:lnSpc>
              <a:spcBef>
                <a:spcPct val="50000"/>
              </a:spcBef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</a:t>
            </a:r>
            <a:r>
              <a:rPr lang="en-US" sz="320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Chữ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3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H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cỡ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nhỏ</a:t>
            </a:r>
            <a:r>
              <a:rPr lang="en-US" sz="40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cao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mấy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ô li ?</a:t>
            </a:r>
            <a:endParaRPr lang="en-US" sz="28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7B38D298-9C97-4567-AEE9-7785512FA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7547" y="3870311"/>
            <a:ext cx="28163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c)  2,5 ô li</a:t>
            </a:r>
            <a:endParaRPr lang="en-US" sz="28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3CCBB406-31B1-44AF-977B-2E057BAAD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0386" y="3168664"/>
            <a:ext cx="1600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b) 3 ô li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3B6148A5-9967-41A7-AC12-A9D35E115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878" y="2327319"/>
            <a:ext cx="160926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28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a) 4 </a:t>
            </a:r>
            <a:r>
              <a:rPr lang="en-US" sz="2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ô li</a:t>
            </a:r>
          </a:p>
        </p:txBody>
      </p:sp>
      <p:sp>
        <p:nvSpPr>
          <p:cNvPr id="13" name="AutoShape 2" descr="Bản mềm bộ mẫu chữ cao 2,5 ô ly dành cho học sinh tiểu học">
            <a:extLst>
              <a:ext uri="{FF2B5EF4-FFF2-40B4-BE49-F238E27FC236}">
                <a16:creationId xmlns:a16="http://schemas.microsoft.com/office/drawing/2014/main" id="{FE1EBBA6-640A-41B2-83AA-F443CFB9FD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9">
            <a:extLst>
              <a:ext uri="{FF2B5EF4-FFF2-40B4-BE49-F238E27FC236}">
                <a16:creationId xmlns:a16="http://schemas.microsoft.com/office/drawing/2014/main" id="{28ED7784-220B-425A-A328-622C23AAA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4548" y="3944007"/>
            <a:ext cx="457200" cy="45962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28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c)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2" name="AutoShape 2" descr="Chữ mẫu cỡ nhỏ viết ho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vi-VN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684" y="2172488"/>
            <a:ext cx="3466564" cy="35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8767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0F2F0BC-D0B5-4F59-A347-EC4969A07A4C}"/>
              </a:ext>
            </a:extLst>
          </p:cNvPr>
          <p:cNvSpPr txBox="1"/>
          <p:nvPr/>
        </p:nvSpPr>
        <p:spPr>
          <a:xfrm>
            <a:off x="658092" y="2481664"/>
            <a:ext cx="43780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+mj-lt"/>
                <a:cs typeface="Times New Roman" panose="02020603050405020304" pitchFamily="18" charset="0"/>
              </a:rPr>
              <a:t>Chữ hoa H gồm 3 nét.</a:t>
            </a:r>
          </a:p>
          <a:p>
            <a:endParaRPr lang="en-US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98A532-1B0E-480A-8EE8-7B09BA6C6217}"/>
              </a:ext>
            </a:extLst>
          </p:cNvPr>
          <p:cNvSpPr txBox="1"/>
          <p:nvPr/>
        </p:nvSpPr>
        <p:spPr>
          <a:xfrm>
            <a:off x="172278" y="4033012"/>
            <a:ext cx="6622222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j-lt"/>
              </a:rPr>
              <a:t> 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Nét 1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K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ết hợp hai nét cơ bản : cong trái và thẳng ngang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800" dirty="0">
                <a:latin typeface="+mj-lt"/>
                <a:cs typeface="Times New Roman" panose="02020603050405020304" pitchFamily="18" charset="0"/>
              </a:rPr>
              <a:t>(lượn hai đầu).</a:t>
            </a:r>
          </a:p>
          <a:p>
            <a:r>
              <a:rPr lang="vi-VN" sz="2800" dirty="0">
                <a:cs typeface="Times New Roman" panose="02020603050405020304" pitchFamily="18" charset="0"/>
              </a:rPr>
              <a:t>Nét 2</a:t>
            </a:r>
            <a:r>
              <a:rPr lang="en-US" sz="2800" dirty="0">
                <a:cs typeface="Times New Roman" panose="02020603050405020304" pitchFamily="18" charset="0"/>
              </a:rPr>
              <a:t>:</a:t>
            </a:r>
            <a:r>
              <a:rPr lang="vi-VN" sz="2800" dirty="0">
                <a:cs typeface="Times New Roman" panose="02020603050405020304" pitchFamily="18" charset="0"/>
              </a:rPr>
              <a:t> Kết hợp ba nét cơ bản khuyết ngược, khuyết xuôi, móc phải.</a:t>
            </a:r>
            <a:endParaRPr lang="en-US" sz="2800" dirty="0">
              <a:cs typeface="Times New Roman" panose="02020603050405020304" pitchFamily="18" charset="0"/>
            </a:endParaRPr>
          </a:p>
          <a:p>
            <a:r>
              <a:rPr lang="en-US" sz="2800" dirty="0" err="1">
                <a:cs typeface="Times New Roman" panose="02020603050405020304" pitchFamily="18" charset="0"/>
              </a:rPr>
              <a:t>Nét</a:t>
            </a:r>
            <a:r>
              <a:rPr lang="en-US" sz="2800" dirty="0">
                <a:cs typeface="Times New Roman" panose="02020603050405020304" pitchFamily="18" charset="0"/>
              </a:rPr>
              <a:t> 3 :</a:t>
            </a:r>
            <a:r>
              <a:rPr lang="vi-VN" sz="2800" dirty="0">
                <a:cs typeface="Times New Roman" panose="02020603050405020304" pitchFamily="18" charset="0"/>
              </a:rPr>
              <a:t> Thẳng đứng.</a:t>
            </a:r>
            <a:endParaRPr lang="en-US" sz="2800" dirty="0"/>
          </a:p>
          <a:p>
            <a:pPr marL="285750" indent="-285750">
              <a:buFont typeface="Arial" charset="0"/>
              <a:buChar char="•"/>
            </a:pPr>
            <a:endParaRPr lang="en-US" dirty="0"/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5828243-D5B9-484E-B41A-23614E626FAE}"/>
              </a:ext>
            </a:extLst>
          </p:cNvPr>
          <p:cNvSpPr/>
          <p:nvPr/>
        </p:nvSpPr>
        <p:spPr>
          <a:xfrm>
            <a:off x="599019" y="1707120"/>
            <a:ext cx="5814481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+mj-lt"/>
                <a:cs typeface="Times New Roman" panose="02020603050405020304" pitchFamily="18" charset="0"/>
              </a:rPr>
              <a:t>- Chữ hoa H gồm mấy nét?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67381EAD-92E0-4DF8-899B-FA3C389B37FA}"/>
              </a:ext>
            </a:extLst>
          </p:cNvPr>
          <p:cNvSpPr/>
          <p:nvPr/>
        </p:nvSpPr>
        <p:spPr>
          <a:xfrm>
            <a:off x="555818" y="3119402"/>
            <a:ext cx="4679563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>
                <a:latin typeface="+mj-lt"/>
                <a:cs typeface="Times New Roman" panose="02020603050405020304" pitchFamily="18" charset="0"/>
              </a:rPr>
              <a:t>- Đó là các nét nào?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BC82ED-84F5-4B37-9C28-03C95621FFF7}"/>
              </a:ext>
            </a:extLst>
          </p:cNvPr>
          <p:cNvSpPr txBox="1"/>
          <p:nvPr/>
        </p:nvSpPr>
        <p:spPr>
          <a:xfrm>
            <a:off x="4228545" y="669138"/>
            <a:ext cx="36045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Chữ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hoa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H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97" t="16725"/>
          <a:stretch/>
        </p:blipFill>
        <p:spPr bwMode="auto">
          <a:xfrm>
            <a:off x="7123176" y="1708533"/>
            <a:ext cx="4327525" cy="4140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281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698674" y="524001"/>
            <a:ext cx="75023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CÁCH VIẾT CHỮ HOA </a:t>
            </a:r>
            <a:r>
              <a:rPr lang="en-US" sz="32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: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BECFCC-6284-41FF-B60E-A517DDAD8C97}"/>
              </a:ext>
            </a:extLst>
          </p:cNvPr>
          <p:cNvSpPr txBox="1"/>
          <p:nvPr/>
        </p:nvSpPr>
        <p:spPr>
          <a:xfrm>
            <a:off x="6817360" y="524001"/>
            <a:ext cx="5242894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vi-VN" sz="2600" dirty="0">
                <a:latin typeface="+mj-lt"/>
                <a:cs typeface="Times New Roman" panose="02020603050405020304" pitchFamily="18" charset="0"/>
              </a:rPr>
              <a:t>Nét 1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:</a:t>
            </a:r>
            <a:r>
              <a:rPr lang="vi-VN" sz="2600" dirty="0">
                <a:latin typeface="+mj-lt"/>
                <a:cs typeface="Times New Roman" panose="02020603050405020304" pitchFamily="18" charset="0"/>
              </a:rPr>
              <a:t> Đặt bút trên đường kẻ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5,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cong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trái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rồi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lượn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ngang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dừng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bút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trên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đường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kẻ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6.</a:t>
            </a:r>
          </a:p>
          <a:p>
            <a:pPr algn="just"/>
            <a:r>
              <a:rPr lang="en-US" sz="26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2: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Từ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điểm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dừng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bút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của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1,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chuyển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hướng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đầu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bút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lượn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xuống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để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khuyết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ngược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rồi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nối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liền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khuyết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xuôi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;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đến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gần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cuối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khuyết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thì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tiếp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móc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ngược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phải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;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dừng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bút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ở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đường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kẻ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2.</a:t>
            </a:r>
            <a:endParaRPr lang="vi-VN" sz="2600" dirty="0">
              <a:latin typeface="+mj-lt"/>
              <a:cs typeface="Times New Roman" panose="02020603050405020304" pitchFamily="18" charset="0"/>
            </a:endParaRPr>
          </a:p>
          <a:p>
            <a:pPr algn="just"/>
            <a:r>
              <a:rPr lang="en-US" sz="26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vi-VN" sz="2600" dirty="0">
                <a:latin typeface="+mj-lt"/>
                <a:cs typeface="Times New Roman" panose="02020603050405020304" pitchFamily="18" charset="0"/>
              </a:rPr>
              <a:t>Nét 3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: 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Từ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điểm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dừng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bút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của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2,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lia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bút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lên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thẳng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đứng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(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ngắn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)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cắt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giữa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đoạn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nối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hai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khuyết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.</a:t>
            </a:r>
            <a:endParaRPr lang="vi-VN" sz="2600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7" name="Tập viết chữ hoa H Tập viết lớp 2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746" y="1252727"/>
            <a:ext cx="6449568" cy="519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61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3908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241;p12">
            <a:extLst>
              <a:ext uri="{FF2B5EF4-FFF2-40B4-BE49-F238E27FC236}">
                <a16:creationId xmlns:a16="http://schemas.microsoft.com/office/drawing/2014/main" id="{BC11DE93-5C34-4CA6-B94B-755264B8C74B}"/>
              </a:ext>
            </a:extLst>
          </p:cNvPr>
          <p:cNvGrpSpPr/>
          <p:nvPr/>
        </p:nvGrpSpPr>
        <p:grpSpPr>
          <a:xfrm>
            <a:off x="8274152" y="3594928"/>
            <a:ext cx="3917848" cy="3263072"/>
            <a:chOff x="-591423" y="1707337"/>
            <a:chExt cx="7679682" cy="5787085"/>
          </a:xfrm>
        </p:grpSpPr>
        <p:pic>
          <p:nvPicPr>
            <p:cNvPr id="6" name="Google Shape;242;p12">
              <a:extLst>
                <a:ext uri="{FF2B5EF4-FFF2-40B4-BE49-F238E27FC236}">
                  <a16:creationId xmlns:a16="http://schemas.microsoft.com/office/drawing/2014/main" id="{41B6A757-D6AF-4D79-A281-2D17BBB86AFE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8007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Google Shape;243;p12">
              <a:extLst>
                <a:ext uri="{FF2B5EF4-FFF2-40B4-BE49-F238E27FC236}">
                  <a16:creationId xmlns:a16="http://schemas.microsoft.com/office/drawing/2014/main" id="{79D26F66-65F3-408F-B908-064B1A9D865C}"/>
                </a:ext>
              </a:extLst>
            </p:cNvPr>
            <p:cNvPicPr preferRelativeResize="0"/>
            <p:nvPr/>
          </p:nvPicPr>
          <p:blipFill rotWithShape="1">
            <a:blip r:embed="rId2">
              <a:alphaModFix/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0C1A0C1B-A001-45D8-A18D-B8DB07045E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81" y="165876"/>
            <a:ext cx="8445898" cy="480323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3216DD-9C52-49C3-8B34-61D2BF26B114}"/>
              </a:ext>
            </a:extLst>
          </p:cNvPr>
          <p:cNvSpPr txBox="1"/>
          <p:nvPr/>
        </p:nvSpPr>
        <p:spPr>
          <a:xfrm>
            <a:off x="560443" y="1782347"/>
            <a:ext cx="792141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b="1" dirty="0">
                <a:solidFill>
                  <a:srgbClr val="FFFF00"/>
                </a:solidFill>
                <a:latin typeface="UTM Avo" panose="02040603050506020204" pitchFamily="18" charset="0"/>
              </a:rPr>
              <a:t>VIẾT BẢNG CON</a:t>
            </a:r>
          </a:p>
        </p:txBody>
      </p:sp>
    </p:spTree>
    <p:extLst>
      <p:ext uri="{BB962C8B-B14F-4D97-AF65-F5344CB8AC3E}">
        <p14:creationId xmlns:p14="http://schemas.microsoft.com/office/powerpoint/2010/main" val="2537777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êu đề 1">
            <a:extLst>
              <a:ext uri="{FF2B5EF4-FFF2-40B4-BE49-F238E27FC236}">
                <a16:creationId xmlns:a16="http://schemas.microsoft.com/office/drawing/2014/main" id="{4EBC87FE-FD79-4618-9461-6F07ABB22B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44093" y="346583"/>
            <a:ext cx="9893300" cy="1325563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Viết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bảng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con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chữ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err="1">
                <a:solidFill>
                  <a:srgbClr val="FF0000"/>
                </a:solidFill>
                <a:cs typeface="Arial" panose="020B0604020202020204" pitchFamily="34" charset="0"/>
              </a:rPr>
              <a:t>hoa</a:t>
            </a:r>
            <a:r>
              <a:rPr lang="en-US" b="1">
                <a:solidFill>
                  <a:srgbClr val="FF0000"/>
                </a:solidFill>
                <a:cs typeface="Arial" panose="020B0604020202020204" pitchFamily="34" charset="0"/>
              </a:rPr>
              <a:t> H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cỡ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vừa</a:t>
            </a:r>
            <a:endParaRPr lang="en-US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2" name="Hộp Văn bản 11">
            <a:extLst>
              <a:ext uri="{FF2B5EF4-FFF2-40B4-BE49-F238E27FC236}">
                <a16:creationId xmlns:a16="http://schemas.microsoft.com/office/drawing/2014/main" id="{6361E428-6880-447C-B080-76A0B6A71632}"/>
              </a:ext>
            </a:extLst>
          </p:cNvPr>
          <p:cNvSpPr txBox="1"/>
          <p:nvPr/>
        </p:nvSpPr>
        <p:spPr>
          <a:xfrm>
            <a:off x="5049075" y="2640219"/>
            <a:ext cx="2981739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9000">
                <a:solidFill>
                  <a:schemeClr val="bg1"/>
                </a:solidFill>
                <a:latin typeface="HP001 4 hàng" panose="020B0603050302020204" pitchFamily="34" charset="0"/>
              </a:rPr>
              <a:t>Ơ</a:t>
            </a:r>
          </a:p>
        </p:txBody>
      </p:sp>
      <p:pic>
        <p:nvPicPr>
          <p:cNvPr id="8" name="Hình ảnh 7">
            <a:extLst>
              <a:ext uri="{FF2B5EF4-FFF2-40B4-BE49-F238E27FC236}">
                <a16:creationId xmlns:a16="http://schemas.microsoft.com/office/drawing/2014/main" id="{31B6A15A-F260-4D4A-A467-12D2A86359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0115" y="1614363"/>
            <a:ext cx="5111770" cy="4234272"/>
          </a:xfrm>
          <a:prstGeom prst="rect">
            <a:avLst/>
          </a:prstGeom>
        </p:spPr>
      </p:pic>
      <p:sp>
        <p:nvSpPr>
          <p:cNvPr id="9" name="Hộp Văn bản 8">
            <a:extLst>
              <a:ext uri="{FF2B5EF4-FFF2-40B4-BE49-F238E27FC236}">
                <a16:creationId xmlns:a16="http://schemas.microsoft.com/office/drawing/2014/main" id="{179971F8-B432-4E4C-92C9-8CEA2516A497}"/>
              </a:ext>
            </a:extLst>
          </p:cNvPr>
          <p:cNvSpPr txBox="1"/>
          <p:nvPr/>
        </p:nvSpPr>
        <p:spPr>
          <a:xfrm>
            <a:off x="5225770" y="2750993"/>
            <a:ext cx="272994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0" b="1" dirty="0">
                <a:solidFill>
                  <a:schemeClr val="bg1"/>
                </a:solidFill>
                <a:latin typeface="HP001 4 hàng" panose="020B0603050302020204" pitchFamily="34" charset="0"/>
              </a:rPr>
              <a:t>H</a:t>
            </a:r>
          </a:p>
        </p:txBody>
      </p:sp>
    </p:spTree>
    <p:extLst>
      <p:ext uri="{BB962C8B-B14F-4D97-AF65-F5344CB8AC3E}">
        <p14:creationId xmlns:p14="http://schemas.microsoft.com/office/powerpoint/2010/main" val="384256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êu đề 1">
            <a:extLst>
              <a:ext uri="{FF2B5EF4-FFF2-40B4-BE49-F238E27FC236}">
                <a16:creationId xmlns:a16="http://schemas.microsoft.com/office/drawing/2014/main" id="{BD0256C8-DBC6-4791-B48E-3835CA528F8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87399" y="336550"/>
            <a:ext cx="9642030" cy="1325563"/>
          </a:xfrm>
        </p:spPr>
        <p:txBody>
          <a:bodyPr/>
          <a:lstStyle/>
          <a:p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Viết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bảng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con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chữ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err="1">
                <a:solidFill>
                  <a:srgbClr val="FF0000"/>
                </a:solidFill>
                <a:cs typeface="Arial" panose="020B0604020202020204" pitchFamily="34" charset="0"/>
              </a:rPr>
              <a:t>hoa</a:t>
            </a:r>
            <a:r>
              <a:rPr lang="en-US" b="1">
                <a:solidFill>
                  <a:srgbClr val="FF0000"/>
                </a:solidFill>
                <a:cs typeface="Arial" panose="020B0604020202020204" pitchFamily="34" charset="0"/>
              </a:rPr>
              <a:t> H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cỡ</a:t>
            </a:r>
            <a:r>
              <a:rPr lang="en-US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cs typeface="Arial" panose="020B0604020202020204" pitchFamily="34" charset="0"/>
              </a:rPr>
              <a:t>nhỏ</a:t>
            </a:r>
            <a:endParaRPr lang="en-US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6" name="Hình ảnh 5">
            <a:extLst>
              <a:ext uri="{FF2B5EF4-FFF2-40B4-BE49-F238E27FC236}">
                <a16:creationId xmlns:a16="http://schemas.microsoft.com/office/drawing/2014/main" id="{9E62FBEE-EA0C-427A-90CF-BD6B147E0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723" y="1903267"/>
            <a:ext cx="7373379" cy="3743847"/>
          </a:xfrm>
          <a:prstGeom prst="rect">
            <a:avLst/>
          </a:prstGeom>
        </p:spPr>
      </p:pic>
      <p:sp>
        <p:nvSpPr>
          <p:cNvPr id="8" name="Hộp Văn bản 7">
            <a:extLst>
              <a:ext uri="{FF2B5EF4-FFF2-40B4-BE49-F238E27FC236}">
                <a16:creationId xmlns:a16="http://schemas.microsoft.com/office/drawing/2014/main" id="{1E9FDE4F-371A-4F9C-B4C4-CB5EE2DC7736}"/>
              </a:ext>
            </a:extLst>
          </p:cNvPr>
          <p:cNvSpPr txBox="1"/>
          <p:nvPr/>
        </p:nvSpPr>
        <p:spPr>
          <a:xfrm>
            <a:off x="5117545" y="3212839"/>
            <a:ext cx="2981739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0" b="1">
                <a:solidFill>
                  <a:schemeClr val="bg1"/>
                </a:solidFill>
                <a:latin typeface="HP001 4 hàng" panose="020B0603050302020204" pitchFamily="34" charset="0"/>
              </a:rPr>
              <a:t>H</a:t>
            </a:r>
            <a:endParaRPr lang="en-US" sz="110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6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54C63952-B745-4961-B571-F865D1B107CF}"/>
              </a:ext>
            </a:extLst>
          </p:cNvPr>
          <p:cNvSpPr txBox="1"/>
          <p:nvPr/>
        </p:nvSpPr>
        <p:spPr>
          <a:xfrm>
            <a:off x="1453494" y="574488"/>
            <a:ext cx="88946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Chữ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hoa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 </a:t>
            </a: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  <a:cs typeface="+mn-cs"/>
              </a:rPr>
              <a:t>H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HP001 4 hàng" panose="020B0603050302020204" pitchFamily="34" charset="0"/>
              <a:cs typeface="+mn-cs"/>
            </a:endParaRPr>
          </a:p>
        </p:txBody>
      </p:sp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152507" y="904242"/>
            <a:ext cx="3643637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b.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ứng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</a:rPr>
              <a:t>dụng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5900803" y="4990988"/>
            <a:ext cx="42817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H, l, g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Arial-Rounded" panose="020B0500000000000000" pitchFamily="34" charset="0"/>
              </a:rPr>
              <a:t>.</a:t>
            </a:r>
            <a:endParaRPr lang="vi-VN" sz="24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5421531" y="3167432"/>
            <a:ext cx="3050386" cy="576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H</a:t>
            </a:r>
            <a:r>
              <a:rPr lang="vi-VN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vi-VN" sz="2400" dirty="0">
              <a:solidFill>
                <a:srgbClr val="70AD47">
                  <a:lumMod val="75000"/>
                </a:srgbClr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537320" y="4388223"/>
            <a:ext cx="9724710" cy="576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một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con 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lang="vi-VN" sz="24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537320" y="3037268"/>
            <a:ext cx="5944165" cy="706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a.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?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537320" y="3629215"/>
            <a:ext cx="89876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vi-VN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b.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thế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endParaRPr lang="en-US" sz="1600" dirty="0"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514863" y="4827795"/>
            <a:ext cx="5944165" cy="716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c.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2.5 ô </a:t>
            </a:r>
            <a:r>
              <a:rPr lang="en-US" sz="240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li ?</a:t>
            </a:r>
            <a:endParaRPr lang="vi-VN" sz="2400" dirty="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514862" y="6016057"/>
            <a:ext cx="6216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e.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còn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lại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mấy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ô li ?</a:t>
            </a:r>
            <a:endParaRPr lang="vi-VN" sz="2400" dirty="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6646940" y="6128558"/>
            <a:ext cx="4281782" cy="576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1 ô li</a:t>
            </a:r>
            <a:r>
              <a:rPr lang="vi-VN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vi-VN" sz="24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514863" y="5453421"/>
            <a:ext cx="6216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d.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lang="en-US" sz="2400" dirty="0">
                <a:solidFill>
                  <a:prstClr val="black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</a:rPr>
              <a:t>  cao1,5 ô li ?</a:t>
            </a:r>
            <a:endParaRPr lang="vi-VN" sz="2400" dirty="0">
              <a:solidFill>
                <a:prstClr val="black"/>
              </a:solidFill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5900803" y="5521669"/>
            <a:ext cx="4281782" cy="5761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2400" dirty="0" err="1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lang="en-US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t</a:t>
            </a:r>
            <a:r>
              <a:rPr lang="vi-VN" sz="2400" dirty="0">
                <a:solidFill>
                  <a:srgbClr val="FF0000"/>
                </a:solidFill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.</a:t>
            </a:r>
            <a:endParaRPr lang="vi-VN" sz="2400" dirty="0">
              <a:solidFill>
                <a:srgbClr val="FF0000"/>
              </a:solidFill>
              <a:latin typeface="+mj-lt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4017" y="1678484"/>
            <a:ext cx="7194095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3760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ình ảnh 2">
            <a:extLst>
              <a:ext uri="{FF2B5EF4-FFF2-40B4-BE49-F238E27FC236}">
                <a16:creationId xmlns:a16="http://schemas.microsoft.com/office/drawing/2014/main" id="{2356ABCD-B12B-4A3E-97E5-774B1E6D8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00"/>
            <a:ext cx="12192000" cy="6438900"/>
          </a:xfrm>
          <a:prstGeom prst="rect">
            <a:avLst/>
          </a:prstGeom>
        </p:spPr>
      </p:pic>
      <p:sp>
        <p:nvSpPr>
          <p:cNvPr id="5" name="Tiêu đề 1">
            <a:extLst>
              <a:ext uri="{FF2B5EF4-FFF2-40B4-BE49-F238E27FC236}">
                <a16:creationId xmlns:a16="http://schemas.microsoft.com/office/drawing/2014/main" id="{BB0743EF-320E-4511-84AA-780474F0D8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671749" y="1144341"/>
            <a:ext cx="3732352" cy="989259"/>
          </a:xfrm>
        </p:spPr>
        <p:txBody>
          <a:bodyPr>
            <a:normAutofit/>
          </a:bodyPr>
          <a:lstStyle/>
          <a:p>
            <a:r>
              <a:rPr lang="en-US" sz="32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Viết</a:t>
            </a:r>
            <a:r>
              <a:rPr lang="en-US" sz="32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câu</a:t>
            </a:r>
            <a:r>
              <a:rPr lang="en-US" sz="32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ứng</a:t>
            </a:r>
            <a:r>
              <a:rPr lang="en-US" sz="3200" b="1" dirty="0">
                <a:solidFill>
                  <a:srgbClr val="FFFF00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dirty="0" err="1">
                <a:solidFill>
                  <a:srgbClr val="FFFF00"/>
                </a:solidFill>
                <a:latin typeface="HP001 4 hàng" panose="020B0603050302020204" pitchFamily="34" charset="0"/>
              </a:rPr>
              <a:t>dụng</a:t>
            </a:r>
            <a:r>
              <a:rPr lang="en-US" sz="3200" b="1" dirty="0">
                <a:solidFill>
                  <a:srgbClr val="FFFF00"/>
                </a:solidFill>
                <a:latin typeface="HP001 4 hàng" panose="020B0603050302020204" pitchFamily="34" charset="0"/>
              </a:rPr>
              <a:t>:</a:t>
            </a:r>
          </a:p>
        </p:txBody>
      </p:sp>
      <p:sp>
        <p:nvSpPr>
          <p:cNvPr id="7" name="Hộp Văn bản 6">
            <a:extLst>
              <a:ext uri="{FF2B5EF4-FFF2-40B4-BE49-F238E27FC236}">
                <a16:creationId xmlns:a16="http://schemas.microsoft.com/office/drawing/2014/main" id="{AB1530D7-8D39-4B0E-987A-AF30C7B50ABB}"/>
              </a:ext>
            </a:extLst>
          </p:cNvPr>
          <p:cNvSpPr txBox="1"/>
          <p:nvPr/>
        </p:nvSpPr>
        <p:spPr>
          <a:xfrm>
            <a:off x="1597229" y="2610141"/>
            <a:ext cx="10154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chemeClr val="bg1"/>
                </a:solidFill>
                <a:latin typeface="HP001 4 hàng" panose="020B0603050302020204" pitchFamily="34" charset="0"/>
              </a:rPr>
              <a:t>Học tập tốt, lao động tốt.</a:t>
            </a:r>
            <a:endParaRPr lang="en-US" sz="3200" b="1" dirty="0">
              <a:solidFill>
                <a:schemeClr val="bg1"/>
              </a:solidFill>
              <a:latin typeface="HP001 4 hàng" panose="020B0603050302020204" pitchFamily="34" charset="0"/>
            </a:endParaRPr>
          </a:p>
        </p:txBody>
      </p:sp>
      <p:sp>
        <p:nvSpPr>
          <p:cNvPr id="10" name="Hộp Văn bản 9">
            <a:extLst>
              <a:ext uri="{FF2B5EF4-FFF2-40B4-BE49-F238E27FC236}">
                <a16:creationId xmlns:a16="http://schemas.microsoft.com/office/drawing/2014/main" id="{BB53EDA5-B47A-4F58-A8E8-83043EF7B3E3}"/>
              </a:ext>
            </a:extLst>
          </p:cNvPr>
          <p:cNvSpPr txBox="1"/>
          <p:nvPr/>
        </p:nvSpPr>
        <p:spPr>
          <a:xfrm>
            <a:off x="1508330" y="3878877"/>
            <a:ext cx="10154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Học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tập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tốt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, </a:t>
            </a:r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lao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động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 </a:t>
            </a:r>
            <a:r>
              <a:rPr lang="en-US" sz="3200" b="1" i="1" dirty="0" err="1">
                <a:solidFill>
                  <a:schemeClr val="bg1"/>
                </a:solidFill>
                <a:latin typeface="HP001 4 hàng" panose="020B0603050302020204" pitchFamily="34" charset="0"/>
              </a:rPr>
              <a:t>tốt</a:t>
            </a:r>
            <a:r>
              <a:rPr lang="en-US" sz="3200" b="1" i="1" dirty="0">
                <a:solidFill>
                  <a:schemeClr val="bg1"/>
                </a:solidFill>
                <a:latin typeface="HP001 4 hàng" panose="020B06030503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6074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0422F1-F90E-4B3B-8EC7-1663A67D2C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556" y="-368922"/>
            <a:ext cx="7487444" cy="8605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A483164-52C7-4691-95F4-4638E2BDF902}"/>
              </a:ext>
            </a:extLst>
          </p:cNvPr>
          <p:cNvSpPr txBox="1"/>
          <p:nvPr/>
        </p:nvSpPr>
        <p:spPr>
          <a:xfrm>
            <a:off x="5160947" y="2468641"/>
            <a:ext cx="424924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chemeClr val="bg1"/>
                </a:solidFill>
              </a:rPr>
              <a:t>THỰC HÀNH </a:t>
            </a:r>
          </a:p>
          <a:p>
            <a:pPr algn="ctr"/>
            <a:r>
              <a:rPr lang="en-US" sz="4800" b="1" dirty="0">
                <a:solidFill>
                  <a:schemeClr val="bg1"/>
                </a:solidFill>
              </a:rPr>
              <a:t>VIẾT VỞ</a:t>
            </a:r>
          </a:p>
        </p:txBody>
      </p:sp>
      <p:pic>
        <p:nvPicPr>
          <p:cNvPr id="7" name="55">
            <a:extLst>
              <a:ext uri="{FF2B5EF4-FFF2-40B4-BE49-F238E27FC236}">
                <a16:creationId xmlns:a16="http://schemas.microsoft.com/office/drawing/2014/main" id="{0BC6E11F-564B-4085-ADEF-B1F0E1E433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315" y="1711743"/>
            <a:ext cx="4249241" cy="4653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10127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862431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1655</TotalTime>
  <Words>557</Words>
  <Application>Microsoft Office PowerPoint</Application>
  <PresentationFormat>Widescreen</PresentationFormat>
  <Paragraphs>66</Paragraphs>
  <Slides>21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等线</vt:lpstr>
      <vt:lpstr>Arial</vt:lpstr>
      <vt:lpstr>Arial-Rounded</vt:lpstr>
      <vt:lpstr>Calibri</vt:lpstr>
      <vt:lpstr>HP001 4 hàng</vt:lpstr>
      <vt:lpstr>Impact</vt:lpstr>
      <vt:lpstr>Times New Roman</vt:lpstr>
      <vt:lpstr>UTM Avo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Viết bảng con chữ hoa H cỡ vừa</vt:lpstr>
      <vt:lpstr>Viết bảng con chữ hoa H cỡ nhỏ</vt:lpstr>
      <vt:lpstr>PowerPoint Presentation</vt:lpstr>
      <vt:lpstr>Viết câu ứng dụng: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91</cp:revision>
  <dcterms:created xsi:type="dcterms:W3CDTF">2021-11-01T08:16:43Z</dcterms:created>
  <dcterms:modified xsi:type="dcterms:W3CDTF">2022-08-25T03:02:17Z</dcterms:modified>
</cp:coreProperties>
</file>