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08" r:id="rId2"/>
    <p:sldId id="341" r:id="rId3"/>
    <p:sldId id="358" r:id="rId4"/>
    <p:sldId id="359" r:id="rId5"/>
    <p:sldId id="360" r:id="rId6"/>
    <p:sldId id="362" r:id="rId7"/>
    <p:sldId id="270" r:id="rId8"/>
  </p:sldIdLst>
  <p:sldSz cx="12192000" cy="6858000"/>
  <p:notesSz cx="6858000" cy="9144000"/>
  <p:embeddedFontLst>
    <p:embeddedFont>
      <p:font typeface="UTM Avo" panose="02040603050506020204" pitchFamily="18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4472C4"/>
    <a:srgbClr val="FFFBF7"/>
    <a:srgbClr val="008000"/>
    <a:srgbClr val="FF7707"/>
    <a:srgbClr val="8C0C8C"/>
    <a:srgbClr val="FF8119"/>
    <a:srgbClr val="00B0F0"/>
    <a:srgbClr val="F8A2C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9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12;p7">
            <a:extLst>
              <a:ext uri="{FF2B5EF4-FFF2-40B4-BE49-F238E27FC236}">
                <a16:creationId xmlns:a16="http://schemas.microsoft.com/office/drawing/2014/main" id="{693A5DE3-2808-7F32-AE29-237A10BF050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-101446" y="-118600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162C8542-FAA3-F01B-76DA-E36FC08A5290}"/>
              </a:ext>
            </a:extLst>
          </p:cNvPr>
          <p:cNvSpPr/>
          <p:nvPr userDrawn="1"/>
        </p:nvSpPr>
        <p:spPr>
          <a:xfrm>
            <a:off x="11210506" y="70022"/>
            <a:ext cx="1082940" cy="134314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0;p8">
            <a:extLst>
              <a:ext uri="{FF2B5EF4-FFF2-40B4-BE49-F238E27FC236}">
                <a16:creationId xmlns:a16="http://schemas.microsoft.com/office/drawing/2014/main" id="{3EEC9845-EFFD-3C1E-0D1B-55BEB3794990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EFCD40A3-B812-7C4E-860D-A2335A71C08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260360DC-ED91-5776-AFE4-2BB0E61F5A9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39B7595B-19CC-76B8-5FBA-7B9FD9E4241F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71CEE8AC-781E-1BD8-B652-5EA0D4B5D21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23D86E67-9569-2BF0-7972-C810EF177D7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444FE7F6-B3C6-C8D3-7D62-B32F0203D8F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48DEE4F7-2078-CFD8-5DC0-9B7ED8CEF840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" name="Google Shape;12;p7">
            <a:extLst>
              <a:ext uri="{FF2B5EF4-FFF2-40B4-BE49-F238E27FC236}">
                <a16:creationId xmlns:a16="http://schemas.microsoft.com/office/drawing/2014/main" id="{DBC46446-2FDB-3981-679B-1A5D946BEFB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E609979-5554-A0A8-CE9B-21EA0189FB8D}"/>
              </a:ext>
            </a:extLst>
          </p:cNvPr>
          <p:cNvSpPr/>
          <p:nvPr userDrawn="1"/>
        </p:nvSpPr>
        <p:spPr>
          <a:xfrm>
            <a:off x="11180618" y="180210"/>
            <a:ext cx="1271847" cy="132556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10/26/2022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270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5" r:id="rId3"/>
    <p:sldLayoutId id="2147483652" r:id="rId4"/>
    <p:sldLayoutId id="2147483651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53" r:id="rId12"/>
    <p:sldLayoutId id="214748368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BBE205E1-1794-CADD-1168-63A142FCD6B3}"/>
              </a:ext>
            </a:extLst>
          </p:cNvPr>
          <p:cNvSpPr txBox="1">
            <a:spLocks/>
          </p:cNvSpPr>
          <p:nvPr/>
        </p:nvSpPr>
        <p:spPr>
          <a:xfrm>
            <a:off x="-412834" y="1762716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990"/>
              <a:buFont typeface="Arial"/>
              <a:buNone/>
            </a:pP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Tuần 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8</a:t>
            </a:r>
            <a:endParaRPr lang="vi-VN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3: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bình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– Tiết 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vi-VN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B1C4FB-8F86-1900-3AA5-D7505517E7E0}"/>
              </a:ext>
            </a:extLst>
          </p:cNvPr>
          <p:cNvSpPr/>
          <p:nvPr/>
        </p:nvSpPr>
        <p:spPr>
          <a:xfrm>
            <a:off x="10343417" y="8389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8332D0-76B9-F783-8FCB-43F2B78711F3}"/>
              </a:ext>
            </a:extLst>
          </p:cNvPr>
          <p:cNvSpPr/>
          <p:nvPr/>
        </p:nvSpPr>
        <p:spPr>
          <a:xfrm>
            <a:off x="11127853" y="654720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411704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A2E50A7-3E81-748C-1CF8-60B540119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8468447">
            <a:off x="4491024" y="1748809"/>
            <a:ext cx="4030182" cy="832451"/>
          </a:xfrm>
          <a:prstGeom prst="rect">
            <a:avLst/>
          </a:prstGeom>
        </p:spPr>
      </p:pic>
      <p:sp>
        <p:nvSpPr>
          <p:cNvPr id="13" name="Thought Bubble: Cloud 12">
            <a:extLst>
              <a:ext uri="{FF2B5EF4-FFF2-40B4-BE49-F238E27FC236}">
                <a16:creationId xmlns:a16="http://schemas.microsoft.com/office/drawing/2014/main" id="{8C638103-0A6B-43F5-D39C-E93B2DB47E25}"/>
              </a:ext>
            </a:extLst>
          </p:cNvPr>
          <p:cNvSpPr/>
          <p:nvPr/>
        </p:nvSpPr>
        <p:spPr>
          <a:xfrm>
            <a:off x="3948471" y="3721086"/>
            <a:ext cx="8243529" cy="1526676"/>
          </a:xfrm>
          <a:prstGeom prst="cloudCallout">
            <a:avLst>
              <a:gd name="adj1" fmla="val -74108"/>
              <a:gd name="adj2" fmla="val 80134"/>
            </a:avLst>
          </a:prstGeom>
          <a:solidFill>
            <a:srgbClr val="FFFBF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4B869EE-A264-6832-C34E-8F016DCD49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514"/>
          <a:stretch/>
        </p:blipFill>
        <p:spPr>
          <a:xfrm>
            <a:off x="913376" y="4970853"/>
            <a:ext cx="1179871" cy="188714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BA7F46B-7247-C7BF-5E3B-2F62893B8E57}"/>
              </a:ext>
            </a:extLst>
          </p:cNvPr>
          <p:cNvSpPr txBox="1"/>
          <p:nvPr/>
        </p:nvSpPr>
        <p:spPr>
          <a:xfrm>
            <a:off x="5006525" y="3884259"/>
            <a:ext cx="6127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FF7707"/>
                </a:solidFill>
              </a:rPr>
              <a:t>Chỉ với thước và compa, có thể vẽ được hình bình hành khi biết trước độ dài hai cạnh của nó hay không?</a:t>
            </a:r>
            <a:endParaRPr lang="en-US" sz="2400" dirty="0">
              <a:solidFill>
                <a:srgbClr val="FF7707"/>
              </a:solidFill>
            </a:endParaRPr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14A632F7-6A72-5F0C-2995-3248B19EBF88}"/>
              </a:ext>
            </a:extLst>
          </p:cNvPr>
          <p:cNvSpPr/>
          <p:nvPr/>
        </p:nvSpPr>
        <p:spPr>
          <a:xfrm>
            <a:off x="7707911" y="1083791"/>
            <a:ext cx="4046554" cy="2031079"/>
          </a:xfrm>
          <a:prstGeom prst="parallelogram">
            <a:avLst>
              <a:gd name="adj" fmla="val 3421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76EFD-8760-1C08-43FE-DBFC4455EBD9}"/>
              </a:ext>
            </a:extLst>
          </p:cNvPr>
          <p:cNvGrpSpPr/>
          <p:nvPr/>
        </p:nvGrpSpPr>
        <p:grpSpPr>
          <a:xfrm>
            <a:off x="555522" y="1083791"/>
            <a:ext cx="3357307" cy="2031079"/>
            <a:chOff x="820993" y="1096491"/>
            <a:chExt cx="3357307" cy="2031079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401D7DE-F862-D88F-266B-80D4D9093CF1}"/>
                </a:ext>
              </a:extLst>
            </p:cNvPr>
            <p:cNvCxnSpPr/>
            <p:nvPr/>
          </p:nvCxnSpPr>
          <p:spPr>
            <a:xfrm flipV="1">
              <a:off x="833694" y="1096491"/>
              <a:ext cx="690306" cy="2031079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7EE3477-B5F5-873F-C9FB-D12E124BD17E}"/>
                </a:ext>
              </a:extLst>
            </p:cNvPr>
            <p:cNvCxnSpPr/>
            <p:nvPr/>
          </p:nvCxnSpPr>
          <p:spPr>
            <a:xfrm>
              <a:off x="820993" y="3114870"/>
              <a:ext cx="3357307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E788DD7-3AFE-6073-0F81-0E99A221E3B4}"/>
              </a:ext>
            </a:extLst>
          </p:cNvPr>
          <p:cNvCxnSpPr>
            <a:cxnSpLocks/>
          </p:cNvCxnSpPr>
          <p:nvPr/>
        </p:nvCxnSpPr>
        <p:spPr>
          <a:xfrm>
            <a:off x="3524865" y="2099330"/>
            <a:ext cx="3923070" cy="0"/>
          </a:xfrm>
          <a:prstGeom prst="straightConnector1">
            <a:avLst/>
          </a:prstGeom>
          <a:ln w="28575">
            <a:solidFill>
              <a:srgbClr val="FF770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A7A9EAC9-7C72-2917-8C30-DCCBEEDF54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1926" y="484228"/>
            <a:ext cx="3066009" cy="306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5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74" y="23209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7707"/>
                </a:solidFill>
              </a:rPr>
              <a:t>II. Vẽ hình bình hành</a:t>
            </a:r>
            <a:endParaRPr lang="en-US" sz="3600" dirty="0">
              <a:solidFill>
                <a:srgbClr val="FF7707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3AF2B96-F4E4-42D3-B433-D8760951D9FF}"/>
              </a:ext>
            </a:extLst>
          </p:cNvPr>
          <p:cNvGrpSpPr/>
          <p:nvPr/>
        </p:nvGrpSpPr>
        <p:grpSpPr>
          <a:xfrm>
            <a:off x="398506" y="1435722"/>
            <a:ext cx="1774552" cy="833501"/>
            <a:chOff x="707391" y="1395398"/>
            <a:chExt cx="1257365" cy="590580"/>
          </a:xfrm>
        </p:grpSpPr>
        <p:pic>
          <p:nvPicPr>
            <p:cNvPr id="4" name="Picture 3" descr="A picture containing pool ball&#10;&#10;Description automatically generated">
              <a:extLst>
                <a:ext uri="{FF2B5EF4-FFF2-40B4-BE49-F238E27FC236}">
                  <a16:creationId xmlns:a16="http://schemas.microsoft.com/office/drawing/2014/main" id="{592847CD-C8E6-4FDF-A7C6-63F66187A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91" y="1395398"/>
              <a:ext cx="1257365" cy="59058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1149160-9433-40A1-9F15-FC1BF2E7349F}"/>
                </a:ext>
              </a:extLst>
            </p:cNvPr>
            <p:cNvSpPr/>
            <p:nvPr/>
          </p:nvSpPr>
          <p:spPr>
            <a:xfrm>
              <a:off x="1285633" y="1539462"/>
              <a:ext cx="496173" cy="3707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800" b="1" cap="none" spc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  <a:endPara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65B8ADA-F91B-4EF1-B8EC-644B5CD4E1F8}"/>
              </a:ext>
            </a:extLst>
          </p:cNvPr>
          <p:cNvSpPr txBox="1"/>
          <p:nvPr/>
        </p:nvSpPr>
        <p:spPr>
          <a:xfrm>
            <a:off x="621255" y="2593505"/>
            <a:ext cx="4861923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Cho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trước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hai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đoạn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thẳng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AB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AD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như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accent5">
                    <a:lumMod val="50000"/>
                  </a:schemeClr>
                </a:solidFill>
              </a:rPr>
              <a:t>Hình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 26.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Vẽ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bình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hành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ABCD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nhận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hai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đoạn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thẳng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AB, AD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làm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cạnh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1D17D33-1434-B984-A3D2-FFF97BC9C81A}"/>
              </a:ext>
            </a:extLst>
          </p:cNvPr>
          <p:cNvSpPr txBox="1"/>
          <p:nvPr/>
        </p:nvSpPr>
        <p:spPr>
          <a:xfrm>
            <a:off x="7068028" y="5988630"/>
            <a:ext cx="251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Hình 26.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8B79A4-7C22-CE32-F3A6-A2B4E9FD4DC4}"/>
              </a:ext>
            </a:extLst>
          </p:cNvPr>
          <p:cNvGrpSpPr/>
          <p:nvPr/>
        </p:nvGrpSpPr>
        <p:grpSpPr>
          <a:xfrm>
            <a:off x="6359037" y="3102934"/>
            <a:ext cx="3797795" cy="2515936"/>
            <a:chOff x="820993" y="1096491"/>
            <a:chExt cx="3357307" cy="2031079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A5C2F53-D46E-3ACA-FDE3-FAFBA96D4026}"/>
                </a:ext>
              </a:extLst>
            </p:cNvPr>
            <p:cNvCxnSpPr/>
            <p:nvPr/>
          </p:nvCxnSpPr>
          <p:spPr>
            <a:xfrm flipV="1">
              <a:off x="833694" y="1096491"/>
              <a:ext cx="690306" cy="2031079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88B5A65-83AE-CC8D-5F83-B2549EAD323F}"/>
                </a:ext>
              </a:extLst>
            </p:cNvPr>
            <p:cNvCxnSpPr/>
            <p:nvPr/>
          </p:nvCxnSpPr>
          <p:spPr>
            <a:xfrm>
              <a:off x="820993" y="3114870"/>
              <a:ext cx="3357307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BB8912B-51B7-513D-66A6-09B78A621F01}"/>
              </a:ext>
            </a:extLst>
          </p:cNvPr>
          <p:cNvGrpSpPr/>
          <p:nvPr/>
        </p:nvGrpSpPr>
        <p:grpSpPr>
          <a:xfrm>
            <a:off x="6096000" y="5553925"/>
            <a:ext cx="443484" cy="531933"/>
            <a:chOff x="6018407" y="4813696"/>
            <a:chExt cx="443484" cy="531933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33D81BB-A0E7-B88F-4A5F-FEF04D3B8660}"/>
                </a:ext>
              </a:extLst>
            </p:cNvPr>
            <p:cNvSpPr/>
            <p:nvPr/>
          </p:nvSpPr>
          <p:spPr>
            <a:xfrm>
              <a:off x="6250289" y="4813696"/>
              <a:ext cx="98425" cy="98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9368459-F5C8-8620-CE9E-A95C91ACDAB2}"/>
                </a:ext>
              </a:extLst>
            </p:cNvPr>
            <p:cNvSpPr txBox="1"/>
            <p:nvPr/>
          </p:nvSpPr>
          <p:spPr>
            <a:xfrm>
              <a:off x="6018407" y="4883964"/>
              <a:ext cx="4434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>
                  <a:solidFill>
                    <a:srgbClr val="4472C4"/>
                  </a:solidFill>
                </a:rPr>
                <a:t>A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BAA8A7E-E7FC-4586-5F7D-D43E6E726C9F}"/>
              </a:ext>
            </a:extLst>
          </p:cNvPr>
          <p:cNvGrpSpPr/>
          <p:nvPr/>
        </p:nvGrpSpPr>
        <p:grpSpPr>
          <a:xfrm>
            <a:off x="10012137" y="5557518"/>
            <a:ext cx="443484" cy="528340"/>
            <a:chOff x="5845144" y="4600183"/>
            <a:chExt cx="443484" cy="5283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DFBF501-51F1-7F6A-BA35-709E565DF73C}"/>
                </a:ext>
              </a:extLst>
            </p:cNvPr>
            <p:cNvSpPr/>
            <p:nvPr/>
          </p:nvSpPr>
          <p:spPr>
            <a:xfrm>
              <a:off x="5947809" y="4600183"/>
              <a:ext cx="98425" cy="98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DFCA5A5-3435-714D-D050-60496D4A3CFA}"/>
                </a:ext>
              </a:extLst>
            </p:cNvPr>
            <p:cNvSpPr txBox="1"/>
            <p:nvPr/>
          </p:nvSpPr>
          <p:spPr>
            <a:xfrm>
              <a:off x="5845144" y="4666858"/>
              <a:ext cx="4434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>
                  <a:solidFill>
                    <a:srgbClr val="4472C4"/>
                  </a:solidFill>
                </a:rPr>
                <a:t>D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6E8B18C-9B71-CBA7-8E9B-89E2A03483D5}"/>
              </a:ext>
            </a:extLst>
          </p:cNvPr>
          <p:cNvGrpSpPr/>
          <p:nvPr/>
        </p:nvGrpSpPr>
        <p:grpSpPr>
          <a:xfrm>
            <a:off x="6708823" y="2868072"/>
            <a:ext cx="492697" cy="461665"/>
            <a:chOff x="5856017" y="4634005"/>
            <a:chExt cx="492697" cy="461665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4EE7EF5-35C5-AC1A-E576-7C0E0A3B4DEC}"/>
                </a:ext>
              </a:extLst>
            </p:cNvPr>
            <p:cNvSpPr/>
            <p:nvPr/>
          </p:nvSpPr>
          <p:spPr>
            <a:xfrm>
              <a:off x="6250289" y="4813696"/>
              <a:ext cx="98425" cy="98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2CFC344-92B9-19DD-29D8-ADE4EC54008B}"/>
                </a:ext>
              </a:extLst>
            </p:cNvPr>
            <p:cNvSpPr txBox="1"/>
            <p:nvPr/>
          </p:nvSpPr>
          <p:spPr>
            <a:xfrm>
              <a:off x="5856017" y="4634005"/>
              <a:ext cx="4434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>
                  <a:solidFill>
                    <a:srgbClr val="4472C4"/>
                  </a:solidFill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6429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>
            <a:extLst>
              <a:ext uri="{FF2B5EF4-FFF2-40B4-BE49-F238E27FC236}">
                <a16:creationId xmlns:a16="http://schemas.microsoft.com/office/drawing/2014/main" id="{DB4B49C2-3A04-48D5-32A0-804901F5641D}"/>
              </a:ext>
            </a:extLst>
          </p:cNvPr>
          <p:cNvGrpSpPr/>
          <p:nvPr/>
        </p:nvGrpSpPr>
        <p:grpSpPr>
          <a:xfrm>
            <a:off x="6096672" y="2620284"/>
            <a:ext cx="5328299" cy="3465008"/>
            <a:chOff x="6086947" y="2608150"/>
            <a:chExt cx="5328299" cy="3465008"/>
          </a:xfrm>
        </p:grpSpPr>
        <p:sp>
          <p:nvSpPr>
            <p:cNvPr id="89" name="Parallelogram 88">
              <a:extLst>
                <a:ext uri="{FF2B5EF4-FFF2-40B4-BE49-F238E27FC236}">
                  <a16:creationId xmlns:a16="http://schemas.microsoft.com/office/drawing/2014/main" id="{449C7D5F-A8CD-1CAD-33E8-E6D910990924}"/>
                </a:ext>
              </a:extLst>
            </p:cNvPr>
            <p:cNvSpPr/>
            <p:nvPr/>
          </p:nvSpPr>
          <p:spPr>
            <a:xfrm>
              <a:off x="6364117" y="3086685"/>
              <a:ext cx="4554375" cy="2503509"/>
            </a:xfrm>
            <a:prstGeom prst="parallelogram">
              <a:avLst>
                <a:gd name="adj" fmla="val 31106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46AA1DF-0917-A405-D076-B0A0C9857411}"/>
                </a:ext>
              </a:extLst>
            </p:cNvPr>
            <p:cNvSpPr txBox="1"/>
            <p:nvPr/>
          </p:nvSpPr>
          <p:spPr>
            <a:xfrm>
              <a:off x="6086947" y="5611493"/>
              <a:ext cx="4434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>
                  <a:solidFill>
                    <a:srgbClr val="4472C4"/>
                  </a:solidFill>
                </a:rPr>
                <a:t>A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F729C44-CDFC-2A66-4686-0CF469E609B0}"/>
                </a:ext>
              </a:extLst>
            </p:cNvPr>
            <p:cNvSpPr txBox="1"/>
            <p:nvPr/>
          </p:nvSpPr>
          <p:spPr>
            <a:xfrm>
              <a:off x="6757094" y="2608150"/>
              <a:ext cx="4434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>
                  <a:solidFill>
                    <a:srgbClr val="4472C4"/>
                  </a:solidFill>
                </a:rPr>
                <a:t>B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0C41747-5AA9-F1FB-B898-D8C5BA4BA7E1}"/>
                </a:ext>
              </a:extLst>
            </p:cNvPr>
            <p:cNvSpPr txBox="1"/>
            <p:nvPr/>
          </p:nvSpPr>
          <p:spPr>
            <a:xfrm>
              <a:off x="10003670" y="5610400"/>
              <a:ext cx="4434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>
                  <a:solidFill>
                    <a:srgbClr val="4472C4"/>
                  </a:solidFill>
                </a:rPr>
                <a:t>D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E8E8000-1816-DCD1-E9DA-C65BC266D264}"/>
                </a:ext>
              </a:extLst>
            </p:cNvPr>
            <p:cNvSpPr txBox="1"/>
            <p:nvPr/>
          </p:nvSpPr>
          <p:spPr>
            <a:xfrm>
              <a:off x="10971762" y="2638135"/>
              <a:ext cx="4434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>
                  <a:solidFill>
                    <a:srgbClr val="4472C4"/>
                  </a:solidFill>
                </a:rPr>
                <a:t>C</a:t>
              </a:r>
            </a:p>
          </p:txBody>
        </p: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FFE164EE-EA3A-E5C1-A213-BDBCB0A5259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44673">
            <a:off x="7569890" y="1801249"/>
            <a:ext cx="5327978" cy="7635240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D15FBF8C-4EF5-7DDE-D4FE-799DF83EA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7248509">
            <a:off x="7388350" y="1582928"/>
            <a:ext cx="8846404" cy="1827261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5EA1CC9-CE5C-D946-382C-3DE1088220F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9681">
            <a:off x="3342166" y="-671432"/>
            <a:ext cx="7635240" cy="763524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73098EA5-3FB8-3568-E660-438C88B0513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51766">
            <a:off x="3710639" y="1782988"/>
            <a:ext cx="5327978" cy="7635240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493B9AE5-E89F-3D57-0D89-AB8E174E8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0174" y="2802817"/>
            <a:ext cx="9097994" cy="1879228"/>
          </a:xfrm>
          <a:prstGeom prst="rect">
            <a:avLst/>
          </a:prstGeom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C4A9761-0948-3EE7-CD2B-7570B90782A6}"/>
              </a:ext>
            </a:extLst>
          </p:cNvPr>
          <p:cNvCxnSpPr>
            <a:cxnSpLocks/>
          </p:cNvCxnSpPr>
          <p:nvPr/>
        </p:nvCxnSpPr>
        <p:spPr>
          <a:xfrm flipV="1">
            <a:off x="10156394" y="3055686"/>
            <a:ext cx="801393" cy="254324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53">
            <a:extLst>
              <a:ext uri="{FF2B5EF4-FFF2-40B4-BE49-F238E27FC236}">
                <a16:creationId xmlns:a16="http://schemas.microsoft.com/office/drawing/2014/main" id="{B5D5AAAF-E30A-6AB8-41CC-8B5B443C600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617" y="1821488"/>
            <a:ext cx="7635240" cy="76352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74" y="23209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7707"/>
                </a:solidFill>
              </a:rPr>
              <a:t>II. Vẽ hình bình hành</a:t>
            </a:r>
            <a:endParaRPr lang="en-US" sz="3600" dirty="0">
              <a:solidFill>
                <a:srgbClr val="FF7707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3AF2B96-F4E4-42D3-B433-D8760951D9FF}"/>
              </a:ext>
            </a:extLst>
          </p:cNvPr>
          <p:cNvGrpSpPr/>
          <p:nvPr/>
        </p:nvGrpSpPr>
        <p:grpSpPr>
          <a:xfrm>
            <a:off x="383024" y="1273954"/>
            <a:ext cx="1774552" cy="833501"/>
            <a:chOff x="707391" y="1395398"/>
            <a:chExt cx="1257365" cy="590580"/>
          </a:xfrm>
        </p:grpSpPr>
        <p:pic>
          <p:nvPicPr>
            <p:cNvPr id="4" name="Picture 3" descr="A picture containing pool ball&#10;&#10;Description automatically generated">
              <a:extLst>
                <a:ext uri="{FF2B5EF4-FFF2-40B4-BE49-F238E27FC236}">
                  <a16:creationId xmlns:a16="http://schemas.microsoft.com/office/drawing/2014/main" id="{592847CD-C8E6-4FDF-A7C6-63F66187A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91" y="1395398"/>
              <a:ext cx="1257365" cy="59058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1149160-9433-40A1-9F15-FC1BF2E7349F}"/>
                </a:ext>
              </a:extLst>
            </p:cNvPr>
            <p:cNvSpPr/>
            <p:nvPr/>
          </p:nvSpPr>
          <p:spPr>
            <a:xfrm>
              <a:off x="1285633" y="1539462"/>
              <a:ext cx="496173" cy="3707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800" b="1" cap="none" spc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  <a:endPara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65B8ADA-F91B-4EF1-B8EC-644B5CD4E1F8}"/>
              </a:ext>
            </a:extLst>
          </p:cNvPr>
          <p:cNvSpPr txBox="1"/>
          <p:nvPr/>
        </p:nvSpPr>
        <p:spPr>
          <a:xfrm>
            <a:off x="2072749" y="1353629"/>
            <a:ext cx="10103769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Ta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có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thể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vẽ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bình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hành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ABCD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bằng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thước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và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compa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như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sau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04AE810-FF30-D8AE-0188-02674D1E25C3}"/>
              </a:ext>
            </a:extLst>
          </p:cNvPr>
          <p:cNvGrpSpPr/>
          <p:nvPr/>
        </p:nvGrpSpPr>
        <p:grpSpPr>
          <a:xfrm>
            <a:off x="6359037" y="3102934"/>
            <a:ext cx="3797795" cy="2515936"/>
            <a:chOff x="820993" y="1096491"/>
            <a:chExt cx="3357307" cy="2031079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7C87EDE-D0C8-493B-8093-2D8523D90283}"/>
                </a:ext>
              </a:extLst>
            </p:cNvPr>
            <p:cNvCxnSpPr/>
            <p:nvPr/>
          </p:nvCxnSpPr>
          <p:spPr>
            <a:xfrm flipV="1">
              <a:off x="833694" y="1096491"/>
              <a:ext cx="690306" cy="2031079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3F9DE5D-3DC6-CD4B-4E2D-24B86F6DED95}"/>
                </a:ext>
              </a:extLst>
            </p:cNvPr>
            <p:cNvCxnSpPr/>
            <p:nvPr/>
          </p:nvCxnSpPr>
          <p:spPr>
            <a:xfrm>
              <a:off x="820993" y="3114870"/>
              <a:ext cx="3357307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6F530FF-14CB-A332-C118-3E54A5B3D401}"/>
              </a:ext>
            </a:extLst>
          </p:cNvPr>
          <p:cNvGrpSpPr/>
          <p:nvPr/>
        </p:nvGrpSpPr>
        <p:grpSpPr>
          <a:xfrm>
            <a:off x="6096000" y="5553925"/>
            <a:ext cx="443484" cy="531933"/>
            <a:chOff x="6018407" y="4813696"/>
            <a:chExt cx="443484" cy="531933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B160502-D1BA-8E53-D0BA-D4AA6E251A55}"/>
                </a:ext>
              </a:extLst>
            </p:cNvPr>
            <p:cNvSpPr/>
            <p:nvPr/>
          </p:nvSpPr>
          <p:spPr>
            <a:xfrm>
              <a:off x="6250289" y="4813696"/>
              <a:ext cx="98425" cy="98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197A2AD-80FE-13A3-7D01-E4DA6CEDFFBB}"/>
                </a:ext>
              </a:extLst>
            </p:cNvPr>
            <p:cNvSpPr txBox="1"/>
            <p:nvPr/>
          </p:nvSpPr>
          <p:spPr>
            <a:xfrm>
              <a:off x="6018407" y="4883964"/>
              <a:ext cx="4434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>
                  <a:solidFill>
                    <a:srgbClr val="4472C4"/>
                  </a:solidFill>
                </a:rPr>
                <a:t>A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8AEA29E-3736-438C-3FE8-3355A28D6C4B}"/>
              </a:ext>
            </a:extLst>
          </p:cNvPr>
          <p:cNvGrpSpPr/>
          <p:nvPr/>
        </p:nvGrpSpPr>
        <p:grpSpPr>
          <a:xfrm>
            <a:off x="10012137" y="5557518"/>
            <a:ext cx="443484" cy="528340"/>
            <a:chOff x="5845144" y="4600183"/>
            <a:chExt cx="443484" cy="52834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F86D83A-0D27-867D-1E4B-814B83F2537B}"/>
                </a:ext>
              </a:extLst>
            </p:cNvPr>
            <p:cNvSpPr/>
            <p:nvPr/>
          </p:nvSpPr>
          <p:spPr>
            <a:xfrm>
              <a:off x="5947809" y="4600183"/>
              <a:ext cx="98425" cy="98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5DA659D-7998-A337-6746-BCD8348A20C8}"/>
                </a:ext>
              </a:extLst>
            </p:cNvPr>
            <p:cNvSpPr txBox="1"/>
            <p:nvPr/>
          </p:nvSpPr>
          <p:spPr>
            <a:xfrm>
              <a:off x="5845144" y="4666858"/>
              <a:ext cx="4434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>
                  <a:solidFill>
                    <a:srgbClr val="4472C4"/>
                  </a:solidFill>
                </a:rPr>
                <a:t>D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6CFEE01-FA92-2953-C7CA-160EDF7C3DFC}"/>
              </a:ext>
            </a:extLst>
          </p:cNvPr>
          <p:cNvGrpSpPr/>
          <p:nvPr/>
        </p:nvGrpSpPr>
        <p:grpSpPr>
          <a:xfrm>
            <a:off x="6765843" y="2621342"/>
            <a:ext cx="443484" cy="524846"/>
            <a:chOff x="5913037" y="4387275"/>
            <a:chExt cx="443484" cy="524846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5A1A959-559B-997B-2423-5424378E873B}"/>
                </a:ext>
              </a:extLst>
            </p:cNvPr>
            <p:cNvSpPr/>
            <p:nvPr/>
          </p:nvSpPr>
          <p:spPr>
            <a:xfrm>
              <a:off x="6250289" y="4813696"/>
              <a:ext cx="98425" cy="98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82E0119-E2AD-AFA3-BFA0-7D423D45EC01}"/>
                </a:ext>
              </a:extLst>
            </p:cNvPr>
            <p:cNvSpPr txBox="1"/>
            <p:nvPr/>
          </p:nvSpPr>
          <p:spPr>
            <a:xfrm>
              <a:off x="5913037" y="4387275"/>
              <a:ext cx="4434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>
                  <a:solidFill>
                    <a:srgbClr val="4472C4"/>
                  </a:solidFill>
                </a:rPr>
                <a:t>B</a:t>
              </a:r>
            </a:p>
          </p:txBody>
        </p:sp>
      </p:grpSp>
      <p:sp>
        <p:nvSpPr>
          <p:cNvPr id="9" name="Arc 8">
            <a:extLst>
              <a:ext uri="{FF2B5EF4-FFF2-40B4-BE49-F238E27FC236}">
                <a16:creationId xmlns:a16="http://schemas.microsoft.com/office/drawing/2014/main" id="{18F8BF24-5A22-CCE0-D5D5-DCD87D93C387}"/>
              </a:ext>
            </a:extLst>
          </p:cNvPr>
          <p:cNvSpPr/>
          <p:nvPr/>
        </p:nvSpPr>
        <p:spPr>
          <a:xfrm>
            <a:off x="3330302" y="-686614"/>
            <a:ext cx="7635240" cy="7635240"/>
          </a:xfrm>
          <a:prstGeom prst="arc">
            <a:avLst>
              <a:gd name="adj1" fmla="val 20584150"/>
              <a:gd name="adj2" fmla="val 802603"/>
            </a:avLst>
          </a:prstGeom>
          <a:ln w="28575">
            <a:solidFill>
              <a:srgbClr val="FF77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9954FDAB-3E00-74C8-6327-45D4EF1B25BE}"/>
              </a:ext>
            </a:extLst>
          </p:cNvPr>
          <p:cNvSpPr/>
          <p:nvPr/>
        </p:nvSpPr>
        <p:spPr>
          <a:xfrm rot="2245246">
            <a:off x="7549674" y="2963746"/>
            <a:ext cx="5330952" cy="5330952"/>
          </a:xfrm>
          <a:prstGeom prst="arc">
            <a:avLst>
              <a:gd name="adj1" fmla="val 14221746"/>
              <a:gd name="adj2" fmla="val 16034454"/>
            </a:avLst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1C7C5AE-406B-C278-9151-D03F4211E723}"/>
              </a:ext>
            </a:extLst>
          </p:cNvPr>
          <p:cNvGrpSpPr/>
          <p:nvPr/>
        </p:nvGrpSpPr>
        <p:grpSpPr>
          <a:xfrm>
            <a:off x="10916195" y="2645585"/>
            <a:ext cx="508001" cy="482174"/>
            <a:chOff x="5748097" y="4794879"/>
            <a:chExt cx="508001" cy="482174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C40F9BB-9ECA-5375-AFAD-57CAB25E9EED}"/>
                </a:ext>
              </a:extLst>
            </p:cNvPr>
            <p:cNvSpPr/>
            <p:nvPr/>
          </p:nvSpPr>
          <p:spPr>
            <a:xfrm>
              <a:off x="5748097" y="5178628"/>
              <a:ext cx="98425" cy="984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0990FA3-E5AF-4F70-C712-005EC9EEC92C}"/>
                </a:ext>
              </a:extLst>
            </p:cNvPr>
            <p:cNvSpPr txBox="1"/>
            <p:nvPr/>
          </p:nvSpPr>
          <p:spPr>
            <a:xfrm>
              <a:off x="5812614" y="4794879"/>
              <a:ext cx="4434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>
                  <a:solidFill>
                    <a:srgbClr val="4472C4"/>
                  </a:solidFill>
                </a:rPr>
                <a:t>C</a:t>
              </a:r>
            </a:p>
          </p:txBody>
        </p:sp>
      </p:grp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0F2A2BC5-BBE8-34D9-E95A-AB3877105EF4}"/>
              </a:ext>
            </a:extLst>
          </p:cNvPr>
          <p:cNvCxnSpPr>
            <a:cxnSpLocks/>
          </p:cNvCxnSpPr>
          <p:nvPr/>
        </p:nvCxnSpPr>
        <p:spPr>
          <a:xfrm flipV="1">
            <a:off x="7165007" y="3078547"/>
            <a:ext cx="3763888" cy="13124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83">
            <a:extLst>
              <a:ext uri="{FF2B5EF4-FFF2-40B4-BE49-F238E27FC236}">
                <a16:creationId xmlns:a16="http://schemas.microsoft.com/office/drawing/2014/main" id="{84BA16E3-E74E-B7C0-B87D-164AEB4D70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3" t="25971" r="15124" b="26025"/>
          <a:stretch/>
        </p:blipFill>
        <p:spPr>
          <a:xfrm>
            <a:off x="7039314" y="2369241"/>
            <a:ext cx="2125938" cy="1444860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494B451B-77E5-974C-7D37-C1EFBA71A21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3" t="25971" r="15124" b="26025"/>
          <a:stretch/>
        </p:blipFill>
        <p:spPr>
          <a:xfrm>
            <a:off x="10050580" y="4874138"/>
            <a:ext cx="2125938" cy="1444860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A1A0066E-6369-B6DA-780D-0AA97A2621B3}"/>
              </a:ext>
            </a:extLst>
          </p:cNvPr>
          <p:cNvSpPr txBox="1"/>
          <p:nvPr/>
        </p:nvSpPr>
        <p:spPr>
          <a:xfrm>
            <a:off x="354782" y="2894906"/>
            <a:ext cx="556099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Lấy </a:t>
            </a:r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B</a:t>
            </a:r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 làm tâm, dùng compa vẽ một phần đường tròn có bán kính </a:t>
            </a:r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AD.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47C239B-1DAF-74FC-F263-F6DF7464BB2D}"/>
              </a:ext>
            </a:extLst>
          </p:cNvPr>
          <p:cNvSpPr txBox="1"/>
          <p:nvPr/>
        </p:nvSpPr>
        <p:spPr>
          <a:xfrm>
            <a:off x="354782" y="4160863"/>
            <a:ext cx="5590414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Lấy </a:t>
            </a:r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D</a:t>
            </a:r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 làm tâm, dùng compa vẽ một phần đường tròn có bán kính </a:t>
            </a:r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AB.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EBBA838-4746-E686-7DAC-95C7F0813327}"/>
              </a:ext>
            </a:extLst>
          </p:cNvPr>
          <p:cNvSpPr txBox="1"/>
          <p:nvPr/>
        </p:nvSpPr>
        <p:spPr>
          <a:xfrm>
            <a:off x="397797" y="2270282"/>
            <a:ext cx="1628909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>
                <a:solidFill>
                  <a:srgbClr val="008000"/>
                </a:solidFill>
              </a:rPr>
              <a:t>Bước 1</a:t>
            </a:r>
            <a:endParaRPr lang="en-US" sz="2400" i="1" dirty="0">
              <a:solidFill>
                <a:srgbClr val="008000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6CA52E-73D7-185F-FBFB-90880EFF91F3}"/>
              </a:ext>
            </a:extLst>
          </p:cNvPr>
          <p:cNvSpPr txBox="1"/>
          <p:nvPr/>
        </p:nvSpPr>
        <p:spPr>
          <a:xfrm>
            <a:off x="354782" y="5426819"/>
            <a:ext cx="5590414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Gọi C là giao điểm của hai phần đường tròn này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CE356DC-A27F-61E2-5256-09C5F89E0670}"/>
              </a:ext>
            </a:extLst>
          </p:cNvPr>
          <p:cNvSpPr txBox="1"/>
          <p:nvPr/>
        </p:nvSpPr>
        <p:spPr>
          <a:xfrm>
            <a:off x="369228" y="2853446"/>
            <a:ext cx="5560995" cy="3891835"/>
          </a:xfrm>
          <a:prstGeom prst="rect">
            <a:avLst/>
          </a:prstGeom>
          <a:solidFill>
            <a:srgbClr val="FFFBF7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Dùng thước vẽ các đoạn thẳng </a:t>
            </a:r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BC</a:t>
            </a:r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 và </a:t>
            </a:r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CD.</a:t>
            </a:r>
          </a:p>
          <a:p>
            <a:pPr algn="just">
              <a:lnSpc>
                <a:spcPct val="150000"/>
              </a:lnSpc>
            </a:pPr>
            <a:endParaRPr lang="en-US" sz="2400" i="1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i="1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i="1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i="1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FEB5D4E-422B-4BAA-EC9B-BD26ADB05107}"/>
              </a:ext>
            </a:extLst>
          </p:cNvPr>
          <p:cNvSpPr txBox="1"/>
          <p:nvPr/>
        </p:nvSpPr>
        <p:spPr>
          <a:xfrm>
            <a:off x="366890" y="2270282"/>
            <a:ext cx="1628909" cy="567848"/>
          </a:xfrm>
          <a:prstGeom prst="rect">
            <a:avLst/>
          </a:prstGeom>
          <a:solidFill>
            <a:srgbClr val="FFFBF7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>
                <a:solidFill>
                  <a:srgbClr val="008000"/>
                </a:solidFill>
              </a:rPr>
              <a:t>Bước 2</a:t>
            </a:r>
            <a:endParaRPr lang="en-US" sz="2400" i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78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0.06354 -0.3620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7" y="-1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39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33333E-6 L 0.31289 -0.00047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74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3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0.31211 -0.00231 " pathEditMode="relative" rAng="0" ptsTypes="AA">
                                      <p:cBhvr>
                                        <p:cTn id="118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99" y="-116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250"/>
                            </p:stCondLst>
                            <p:childTnLst>
                              <p:par>
                                <p:cTn id="12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0.06575 -0.37153 " pathEditMode="relative" rAng="0" ptsTypes="AA">
                                      <p:cBhvr>
                                        <p:cTn id="146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-18588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3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250"/>
                            </p:stCondLst>
                            <p:childTnLst>
                              <p:par>
                                <p:cTn id="151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9" grpId="1" animBg="1"/>
      <p:bldP spid="64" grpId="0" animBg="1"/>
      <p:bldP spid="64" grpId="1" animBg="1"/>
      <p:bldP spid="95" grpId="0"/>
      <p:bldP spid="96" grpId="0"/>
      <p:bldP spid="97" grpId="0"/>
      <p:bldP spid="98" grpId="0"/>
      <p:bldP spid="99" grpId="0" animBg="1"/>
      <p:bldP spid="10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74" y="23209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7707"/>
                </a:solidFill>
              </a:rPr>
              <a:t>II. </a:t>
            </a:r>
            <a:r>
              <a:rPr lang="en-US" sz="3600" dirty="0" err="1">
                <a:solidFill>
                  <a:srgbClr val="FF7707"/>
                </a:solidFill>
              </a:rPr>
              <a:t>Vẽ</a:t>
            </a:r>
            <a:r>
              <a:rPr lang="en-US" sz="3600" dirty="0">
                <a:solidFill>
                  <a:srgbClr val="FF7707"/>
                </a:solidFill>
              </a:rPr>
              <a:t> </a:t>
            </a:r>
            <a:r>
              <a:rPr lang="en-US" sz="3600" dirty="0" err="1">
                <a:solidFill>
                  <a:srgbClr val="FF7707"/>
                </a:solidFill>
              </a:rPr>
              <a:t>hình</a:t>
            </a:r>
            <a:r>
              <a:rPr lang="en-US" sz="3600" dirty="0">
                <a:solidFill>
                  <a:srgbClr val="FF7707"/>
                </a:solidFill>
              </a:rPr>
              <a:t> </a:t>
            </a:r>
            <a:r>
              <a:rPr lang="en-US" sz="3600" dirty="0" err="1">
                <a:solidFill>
                  <a:srgbClr val="FF7707"/>
                </a:solidFill>
              </a:rPr>
              <a:t>bình</a:t>
            </a:r>
            <a:r>
              <a:rPr lang="en-US" sz="3600" dirty="0">
                <a:solidFill>
                  <a:srgbClr val="FF7707"/>
                </a:solidFill>
              </a:rPr>
              <a:t> </a:t>
            </a:r>
            <a:r>
              <a:rPr lang="en-US" sz="3600" dirty="0" err="1">
                <a:solidFill>
                  <a:srgbClr val="FF7707"/>
                </a:solidFill>
              </a:rPr>
              <a:t>hành</a:t>
            </a:r>
            <a:endParaRPr lang="en-US" sz="3600" dirty="0">
              <a:solidFill>
                <a:srgbClr val="FF7707"/>
              </a:solidFill>
            </a:endParaRPr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86E3A0EF-F740-24B6-E942-E0741A69B5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9" t="12249" r="21702" b="13515"/>
          <a:stretch/>
        </p:blipFill>
        <p:spPr>
          <a:xfrm>
            <a:off x="3129832" y="1557657"/>
            <a:ext cx="6207125" cy="4371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529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D741D85-204C-A356-3CAE-8C2C42E0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74" y="12452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7707"/>
                </a:solidFill>
              </a:rPr>
              <a:t>II. </a:t>
            </a:r>
            <a:r>
              <a:rPr lang="en-US" sz="3600" dirty="0" err="1">
                <a:solidFill>
                  <a:srgbClr val="FF7707"/>
                </a:solidFill>
              </a:rPr>
              <a:t>Vẽ</a:t>
            </a:r>
            <a:r>
              <a:rPr lang="en-US" sz="3600" dirty="0">
                <a:solidFill>
                  <a:srgbClr val="FF7707"/>
                </a:solidFill>
              </a:rPr>
              <a:t> </a:t>
            </a:r>
            <a:r>
              <a:rPr lang="en-US" sz="3600" dirty="0" err="1">
                <a:solidFill>
                  <a:srgbClr val="FF7707"/>
                </a:solidFill>
              </a:rPr>
              <a:t>hình</a:t>
            </a:r>
            <a:r>
              <a:rPr lang="en-US" sz="3600" dirty="0">
                <a:solidFill>
                  <a:srgbClr val="FF7707"/>
                </a:solidFill>
              </a:rPr>
              <a:t> </a:t>
            </a:r>
            <a:r>
              <a:rPr lang="en-US" sz="3600" dirty="0" err="1">
                <a:solidFill>
                  <a:srgbClr val="FF7707"/>
                </a:solidFill>
              </a:rPr>
              <a:t>bình</a:t>
            </a:r>
            <a:r>
              <a:rPr lang="en-US" sz="3600" dirty="0">
                <a:solidFill>
                  <a:srgbClr val="FF7707"/>
                </a:solidFill>
              </a:rPr>
              <a:t> </a:t>
            </a:r>
            <a:r>
              <a:rPr lang="en-US" sz="3600" dirty="0" err="1">
                <a:solidFill>
                  <a:srgbClr val="FF7707"/>
                </a:solidFill>
              </a:rPr>
              <a:t>hành</a:t>
            </a:r>
            <a:endParaRPr lang="en-US" sz="3600" dirty="0">
              <a:solidFill>
                <a:srgbClr val="FF7707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81BEC4B-58E7-6FD7-F7F7-06EFD6DD9C38}"/>
              </a:ext>
            </a:extLst>
          </p:cNvPr>
          <p:cNvSpPr/>
          <p:nvPr/>
        </p:nvSpPr>
        <p:spPr>
          <a:xfrm>
            <a:off x="746087" y="1327452"/>
            <a:ext cx="1670060" cy="628145"/>
          </a:xfrm>
          <a:custGeom>
            <a:avLst/>
            <a:gdLst>
              <a:gd name="connsiteX0" fmla="*/ 2202450 w 3624852"/>
              <a:gd name="connsiteY0" fmla="*/ 0 h 1440945"/>
              <a:gd name="connsiteX1" fmla="*/ 3623589 w 3624852"/>
              <a:gd name="connsiteY1" fmla="*/ 0 h 1440945"/>
              <a:gd name="connsiteX2" fmla="*/ 3624852 w 3624852"/>
              <a:gd name="connsiteY2" fmla="*/ 24895 h 1440945"/>
              <a:gd name="connsiteX3" fmla="*/ 2347883 w 3624852"/>
              <a:gd name="connsiteY3" fmla="*/ 1433634 h 1440945"/>
              <a:gd name="connsiteX4" fmla="*/ 2273300 w 3624852"/>
              <a:gd name="connsiteY4" fmla="*/ 1437384 h 1440945"/>
              <a:gd name="connsiteX5" fmla="*/ 2273300 w 3624852"/>
              <a:gd name="connsiteY5" fmla="*/ 1440945 h 1440945"/>
              <a:gd name="connsiteX6" fmla="*/ 2202451 w 3624852"/>
              <a:gd name="connsiteY6" fmla="*/ 1440945 h 1440945"/>
              <a:gd name="connsiteX7" fmla="*/ 2202450 w 3624852"/>
              <a:gd name="connsiteY7" fmla="*/ 1440945 h 1440945"/>
              <a:gd name="connsiteX8" fmla="*/ 0 w 3624852"/>
              <a:gd name="connsiteY8" fmla="*/ 1440945 h 1440945"/>
              <a:gd name="connsiteX9" fmla="*/ 0 w 3624852"/>
              <a:gd name="connsiteY9" fmla="*/ 1089 h 1440945"/>
              <a:gd name="connsiteX10" fmla="*/ 2202450 w 3624852"/>
              <a:gd name="connsiteY10" fmla="*/ 1089 h 144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24852" h="1440945">
                <a:moveTo>
                  <a:pt x="2202450" y="0"/>
                </a:moveTo>
                <a:lnTo>
                  <a:pt x="3623589" y="0"/>
                </a:lnTo>
                <a:lnTo>
                  <a:pt x="3624852" y="24895"/>
                </a:lnTo>
                <a:cubicBezTo>
                  <a:pt x="3624852" y="758079"/>
                  <a:pt x="3065137" y="1361118"/>
                  <a:pt x="2347883" y="1433634"/>
                </a:cubicBezTo>
                <a:lnTo>
                  <a:pt x="2273300" y="1437384"/>
                </a:lnTo>
                <a:lnTo>
                  <a:pt x="2273300" y="1440945"/>
                </a:lnTo>
                <a:lnTo>
                  <a:pt x="2202451" y="1440945"/>
                </a:lnTo>
                <a:lnTo>
                  <a:pt x="2202450" y="1440945"/>
                </a:lnTo>
                <a:lnTo>
                  <a:pt x="0" y="1440945"/>
                </a:lnTo>
                <a:lnTo>
                  <a:pt x="0" y="1089"/>
                </a:lnTo>
                <a:lnTo>
                  <a:pt x="2202450" y="1089"/>
                </a:lnTo>
                <a:close/>
              </a:path>
            </a:pathLst>
          </a:custGeom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/>
              <a:t>BÀI TẬP</a:t>
            </a:r>
          </a:p>
        </p:txBody>
      </p:sp>
      <p:pic>
        <p:nvPicPr>
          <p:cNvPr id="4" name="Picture 3" descr="Shape, polygon&#10;&#10;Description automatically generated">
            <a:extLst>
              <a:ext uri="{FF2B5EF4-FFF2-40B4-BE49-F238E27FC236}">
                <a16:creationId xmlns:a16="http://schemas.microsoft.com/office/drawing/2014/main" id="{94B009C1-2BD1-C1E1-B048-9EBD4EBB9F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39" t="17669" r="1595" b="7150"/>
          <a:stretch/>
        </p:blipFill>
        <p:spPr>
          <a:xfrm>
            <a:off x="5076643" y="1757510"/>
            <a:ext cx="6882049" cy="42018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A824F3-E252-E617-F946-1E2B10B4DC3C}"/>
              </a:ext>
            </a:extLst>
          </p:cNvPr>
          <p:cNvSpPr txBox="1"/>
          <p:nvPr/>
        </p:nvSpPr>
        <p:spPr>
          <a:xfrm>
            <a:off x="616974" y="2320607"/>
            <a:ext cx="4459669" cy="1675843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2.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Sử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dụng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các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mảnh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bìa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như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accent5">
                    <a:lumMod val="50000"/>
                  </a:schemeClr>
                </a:solidFill>
              </a:rPr>
              <a:t>Hình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 21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để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ghép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thành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một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bình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hành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5980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7339" y="2790521"/>
            <a:ext cx="9144000" cy="899928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2613</TotalTime>
  <Words>209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UTM Avo</vt:lpstr>
      <vt:lpstr>Arial</vt:lpstr>
      <vt:lpstr>Office Theme</vt:lpstr>
      <vt:lpstr>PowerPoint Presentation</vt:lpstr>
      <vt:lpstr>PowerPoint Presentation</vt:lpstr>
      <vt:lpstr>II. Vẽ hình bình hành</vt:lpstr>
      <vt:lpstr>II. Vẽ hình bình hành</vt:lpstr>
      <vt:lpstr>II. Vẽ hình bình hành</vt:lpstr>
      <vt:lpstr>II. Vẽ hình bình hành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169</cp:revision>
  <dcterms:created xsi:type="dcterms:W3CDTF">2021-11-01T08:16:43Z</dcterms:created>
  <dcterms:modified xsi:type="dcterms:W3CDTF">2022-10-26T07:29:17Z</dcterms:modified>
</cp:coreProperties>
</file>