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08" r:id="rId2"/>
    <p:sldId id="341" r:id="rId3"/>
    <p:sldId id="358" r:id="rId4"/>
    <p:sldId id="362" r:id="rId5"/>
    <p:sldId id="363" r:id="rId6"/>
    <p:sldId id="364" r:id="rId7"/>
    <p:sldId id="368" r:id="rId8"/>
    <p:sldId id="365" r:id="rId9"/>
    <p:sldId id="366" r:id="rId10"/>
    <p:sldId id="270" r:id="rId11"/>
  </p:sldIdLst>
  <p:sldSz cx="12192000" cy="6858000"/>
  <p:notesSz cx="6858000" cy="9144000"/>
  <p:embeddedFontLst>
    <p:embeddedFont>
      <p:font typeface="UTM Avo" panose="02040603050506020204" pitchFamily="18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D9C"/>
    <a:srgbClr val="FF7707"/>
    <a:srgbClr val="008000"/>
    <a:srgbClr val="8C0C8C"/>
    <a:srgbClr val="FF8119"/>
    <a:srgbClr val="00B0F0"/>
    <a:srgbClr val="F8A2CD"/>
    <a:srgbClr val="000000"/>
    <a:srgbClr val="FFFBF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6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70FDB89-D235-F88E-DB39-C4A2D00E7767}"/>
              </a:ext>
            </a:extLst>
          </p:cNvPr>
          <p:cNvSpPr/>
          <p:nvPr userDrawn="1"/>
        </p:nvSpPr>
        <p:spPr>
          <a:xfrm>
            <a:off x="11294226" y="136525"/>
            <a:ext cx="897774" cy="1276639"/>
          </a:xfrm>
          <a:prstGeom prst="ellipse">
            <a:avLst/>
          </a:prstGeom>
          <a:solidFill>
            <a:srgbClr val="29A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oogle Shape;12;p7">
            <a:extLst>
              <a:ext uri="{FF2B5EF4-FFF2-40B4-BE49-F238E27FC236}">
                <a16:creationId xmlns:a16="http://schemas.microsoft.com/office/drawing/2014/main" id="{F48440BA-B168-7705-D55E-0C0A12CDDCE9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-55283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71E1E3E-8255-6895-8D62-68815AD711F1}"/>
              </a:ext>
            </a:extLst>
          </p:cNvPr>
          <p:cNvSpPr/>
          <p:nvPr userDrawn="1"/>
        </p:nvSpPr>
        <p:spPr>
          <a:xfrm>
            <a:off x="11340391" y="0"/>
            <a:ext cx="929248" cy="1487978"/>
          </a:xfrm>
          <a:prstGeom prst="ellipse">
            <a:avLst/>
          </a:prstGeom>
          <a:solidFill>
            <a:srgbClr val="29A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00181E-383E-88AF-4624-935A85CE3037}"/>
              </a:ext>
            </a:extLst>
          </p:cNvPr>
          <p:cNvSpPr/>
          <p:nvPr userDrawn="1"/>
        </p:nvSpPr>
        <p:spPr>
          <a:xfrm>
            <a:off x="11294226" y="136525"/>
            <a:ext cx="897774" cy="1276639"/>
          </a:xfrm>
          <a:prstGeom prst="ellipse">
            <a:avLst/>
          </a:prstGeom>
          <a:solidFill>
            <a:srgbClr val="29A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oogle Shape;12;p7">
            <a:extLst>
              <a:ext uri="{FF2B5EF4-FFF2-40B4-BE49-F238E27FC236}">
                <a16:creationId xmlns:a16="http://schemas.microsoft.com/office/drawing/2014/main" id="{DD4CBAFB-1494-23A3-7663-6E4A8C0DAA0F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7121" y="0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3F53BD58-3C46-3EC5-820B-6586FB239225}"/>
              </a:ext>
            </a:extLst>
          </p:cNvPr>
          <p:cNvSpPr/>
          <p:nvPr userDrawn="1"/>
        </p:nvSpPr>
        <p:spPr>
          <a:xfrm>
            <a:off x="11353800" y="30855"/>
            <a:ext cx="1040476" cy="1487978"/>
          </a:xfrm>
          <a:prstGeom prst="ellipse">
            <a:avLst/>
          </a:prstGeom>
          <a:solidFill>
            <a:srgbClr val="29A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DD964B11-2828-AC63-C248-1A6E400C8E8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19" y="0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87D497A7-B843-7E8E-D709-F06BFF39F1DE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6161" y="4006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oogle Shape;27;p9">
            <a:extLst>
              <a:ext uri="{FF2B5EF4-FFF2-40B4-BE49-F238E27FC236}">
                <a16:creationId xmlns:a16="http://schemas.microsoft.com/office/drawing/2014/main" id="{CED9F405-1CCF-E039-28E3-870022903404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oogle Shape;27;p9">
            <a:extLst>
              <a:ext uri="{FF2B5EF4-FFF2-40B4-BE49-F238E27FC236}">
                <a16:creationId xmlns:a16="http://schemas.microsoft.com/office/drawing/2014/main" id="{AEAB96BC-9BD1-F57C-60AC-D909D69EFA9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oogle Shape;27;p9">
            <a:extLst>
              <a:ext uri="{FF2B5EF4-FFF2-40B4-BE49-F238E27FC236}">
                <a16:creationId xmlns:a16="http://schemas.microsoft.com/office/drawing/2014/main" id="{D630B96A-0134-1AE7-93B9-31A29C99ACAB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oogle Shape;27;p9">
            <a:extLst>
              <a:ext uri="{FF2B5EF4-FFF2-40B4-BE49-F238E27FC236}">
                <a16:creationId xmlns:a16="http://schemas.microsoft.com/office/drawing/2014/main" id="{058E975F-E549-9F76-0AC7-24377C3B4C1F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47AE7CB8-4AB3-245B-626B-9353CF94222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10/26/2022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433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5" r:id="rId3"/>
    <p:sldLayoutId id="2147483652" r:id="rId4"/>
    <p:sldLayoutId id="2147483651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53" r:id="rId12"/>
    <p:sldLayoutId id="214748368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BBE205E1-1794-CADD-1168-63A142FCD6B3}"/>
              </a:ext>
            </a:extLst>
          </p:cNvPr>
          <p:cNvSpPr txBox="1">
            <a:spLocks/>
          </p:cNvSpPr>
          <p:nvPr/>
        </p:nvSpPr>
        <p:spPr>
          <a:xfrm>
            <a:off x="-245055" y="1762716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990"/>
              <a:buFont typeface="Arial"/>
              <a:buNone/>
            </a:pPr>
            <a: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Tuần 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7</a:t>
            </a:r>
            <a:endParaRPr lang="vi-VN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3: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bình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5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– Tiết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B1C4FB-8F86-1900-3AA5-D7505517E7E0}"/>
              </a:ext>
            </a:extLst>
          </p:cNvPr>
          <p:cNvSpPr/>
          <p:nvPr/>
        </p:nvSpPr>
        <p:spPr>
          <a:xfrm>
            <a:off x="10343417" y="8389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8332D0-76B9-F783-8FCB-43F2B78711F3}"/>
              </a:ext>
            </a:extLst>
          </p:cNvPr>
          <p:cNvSpPr/>
          <p:nvPr/>
        </p:nvSpPr>
        <p:spPr>
          <a:xfrm>
            <a:off x="11127853" y="654720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411704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151+ mẫu cầu thang sắt đẹp, thịnh hành [Báo Giá 2022]">
            <a:extLst>
              <a:ext uri="{FF2B5EF4-FFF2-40B4-BE49-F238E27FC236}">
                <a16:creationId xmlns:a16="http://schemas.microsoft.com/office/drawing/2014/main" id="{E05AE020-6953-7366-CC5D-6309A69BE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111" y="591746"/>
            <a:ext cx="4600279" cy="614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834E3F3-AE7A-432A-3F88-20D0D092EB5F}"/>
              </a:ext>
            </a:extLst>
          </p:cNvPr>
          <p:cNvGrpSpPr/>
          <p:nvPr/>
        </p:nvGrpSpPr>
        <p:grpSpPr>
          <a:xfrm>
            <a:off x="855935" y="699831"/>
            <a:ext cx="6232543" cy="5478888"/>
            <a:chOff x="6139884" y="728472"/>
            <a:chExt cx="6232543" cy="5478888"/>
          </a:xfrm>
        </p:grpSpPr>
        <p:sp>
          <p:nvSpPr>
            <p:cNvPr id="13" name="Thought Bubble: Cloud 12">
              <a:extLst>
                <a:ext uri="{FF2B5EF4-FFF2-40B4-BE49-F238E27FC236}">
                  <a16:creationId xmlns:a16="http://schemas.microsoft.com/office/drawing/2014/main" id="{8C638103-0A6B-43F5-D39C-E93B2DB47E25}"/>
                </a:ext>
              </a:extLst>
            </p:cNvPr>
            <p:cNvSpPr/>
            <p:nvPr/>
          </p:nvSpPr>
          <p:spPr>
            <a:xfrm>
              <a:off x="6139884" y="728472"/>
              <a:ext cx="6232543" cy="2729169"/>
            </a:xfrm>
            <a:prstGeom prst="cloudCallout">
              <a:avLst>
                <a:gd name="adj1" fmla="val -3431"/>
                <a:gd name="adj2" fmla="val 74338"/>
              </a:avLst>
            </a:prstGeom>
            <a:solidFill>
              <a:srgbClr val="FFFBF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4B869EE-A264-6832-C34E-8F016DCD49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14"/>
            <a:stretch/>
          </p:blipFill>
          <p:spPr>
            <a:xfrm>
              <a:off x="7711757" y="3437091"/>
              <a:ext cx="1544399" cy="277026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BA7F46B-7247-C7BF-5E3B-2F62893B8E57}"/>
                </a:ext>
              </a:extLst>
            </p:cNvPr>
            <p:cNvSpPr txBox="1"/>
            <p:nvPr/>
          </p:nvSpPr>
          <p:spPr>
            <a:xfrm>
              <a:off x="6812865" y="1241509"/>
              <a:ext cx="45670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>
                  <a:solidFill>
                    <a:srgbClr val="FF7707"/>
                  </a:solidFill>
                </a:rPr>
                <a:t>Phần tay vịn của cầu thang này có dạng hình bình hành.</a:t>
              </a:r>
            </a:p>
            <a:p>
              <a:pPr algn="ctr"/>
              <a:r>
                <a:rPr lang="en-US" sz="2400">
                  <a:solidFill>
                    <a:srgbClr val="FF7707"/>
                  </a:solidFill>
                </a:rPr>
                <a:t>Vậy hình bình hành là hình như thế nào?</a:t>
              </a:r>
              <a:endParaRPr lang="en-US" sz="2400" dirty="0">
                <a:solidFill>
                  <a:srgbClr val="FF7707"/>
                </a:solidFill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24F538B3-24CD-A64D-8C4F-AB99678913D1}"/>
              </a:ext>
            </a:extLst>
          </p:cNvPr>
          <p:cNvSpPr/>
          <p:nvPr/>
        </p:nvSpPr>
        <p:spPr>
          <a:xfrm rot="2120335">
            <a:off x="6951073" y="3655874"/>
            <a:ext cx="5369276" cy="198585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25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86A75-322A-4AE5-9E18-29040AB9F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974" y="23209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rgbClr val="FF7707"/>
                </a:solidFill>
              </a:rPr>
              <a:t>I. Nhận biết hình bình hành</a:t>
            </a:r>
            <a:endParaRPr lang="en-US" sz="3600" dirty="0">
              <a:solidFill>
                <a:srgbClr val="FF7707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3AF2B96-F4E4-42D3-B433-D8760951D9FF}"/>
              </a:ext>
            </a:extLst>
          </p:cNvPr>
          <p:cNvGrpSpPr/>
          <p:nvPr/>
        </p:nvGrpSpPr>
        <p:grpSpPr>
          <a:xfrm>
            <a:off x="398506" y="1435722"/>
            <a:ext cx="1774552" cy="833501"/>
            <a:chOff x="707391" y="1395398"/>
            <a:chExt cx="1257365" cy="590580"/>
          </a:xfrm>
        </p:grpSpPr>
        <p:pic>
          <p:nvPicPr>
            <p:cNvPr id="4" name="Picture 3" descr="A picture containing pool ball&#10;&#10;Description automatically generated">
              <a:extLst>
                <a:ext uri="{FF2B5EF4-FFF2-40B4-BE49-F238E27FC236}">
                  <a16:creationId xmlns:a16="http://schemas.microsoft.com/office/drawing/2014/main" id="{592847CD-C8E6-4FDF-A7C6-63F66187A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91" y="1395398"/>
              <a:ext cx="1257365" cy="59058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1149160-9433-40A1-9F15-FC1BF2E7349F}"/>
                </a:ext>
              </a:extLst>
            </p:cNvPr>
            <p:cNvSpPr/>
            <p:nvPr/>
          </p:nvSpPr>
          <p:spPr>
            <a:xfrm>
              <a:off x="1285633" y="1539462"/>
              <a:ext cx="496173" cy="3707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8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</a:t>
              </a:r>
              <a:endParaRPr 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65B8ADA-F91B-4EF1-B8EC-644B5CD4E1F8}"/>
              </a:ext>
            </a:extLst>
          </p:cNvPr>
          <p:cNvSpPr txBox="1"/>
          <p:nvPr/>
        </p:nvSpPr>
        <p:spPr>
          <a:xfrm>
            <a:off x="2173059" y="1286820"/>
            <a:ext cx="9620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Dùng bốn chiếc que, trong đó hai que ngắn có độ dài bằng nhau, hai que dài có độ dài bằng nhau để xếp thành hình bình hành như </a:t>
            </a:r>
            <a:r>
              <a:rPr lang="en-US" sz="2400" i="1">
                <a:solidFill>
                  <a:schemeClr val="accent5">
                    <a:lumMod val="50000"/>
                  </a:schemeClr>
                </a:solidFill>
              </a:rPr>
              <a:t>Hình 22.</a:t>
            </a: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EDFD43E-1977-DF26-23BB-34D3EA84F696}"/>
              </a:ext>
            </a:extLst>
          </p:cNvPr>
          <p:cNvCxnSpPr>
            <a:cxnSpLocks/>
          </p:cNvCxnSpPr>
          <p:nvPr/>
        </p:nvCxnSpPr>
        <p:spPr>
          <a:xfrm flipH="1">
            <a:off x="1650766" y="4015226"/>
            <a:ext cx="517590" cy="154120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83EB66D-9B3E-D025-6A1C-D855135C8151}"/>
              </a:ext>
            </a:extLst>
          </p:cNvPr>
          <p:cNvCxnSpPr>
            <a:cxnSpLocks/>
          </p:cNvCxnSpPr>
          <p:nvPr/>
        </p:nvCxnSpPr>
        <p:spPr>
          <a:xfrm flipH="1">
            <a:off x="2302144" y="4015226"/>
            <a:ext cx="517590" cy="154120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08BB57C-5725-3CAB-0BB2-FF1C8C9B292E}"/>
              </a:ext>
            </a:extLst>
          </p:cNvPr>
          <p:cNvCxnSpPr>
            <a:cxnSpLocks/>
          </p:cNvCxnSpPr>
          <p:nvPr/>
        </p:nvCxnSpPr>
        <p:spPr>
          <a:xfrm flipH="1">
            <a:off x="3434380" y="3311725"/>
            <a:ext cx="817006" cy="224470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36F3D22-BEAB-0584-28D0-09B5ABED9371}"/>
              </a:ext>
            </a:extLst>
          </p:cNvPr>
          <p:cNvCxnSpPr>
            <a:cxnSpLocks/>
          </p:cNvCxnSpPr>
          <p:nvPr/>
        </p:nvCxnSpPr>
        <p:spPr>
          <a:xfrm flipH="1">
            <a:off x="4085758" y="3311725"/>
            <a:ext cx="817006" cy="224470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11C120E0-7D16-C6FB-4F38-0DF2C190B2A4}"/>
              </a:ext>
            </a:extLst>
          </p:cNvPr>
          <p:cNvCxnSpPr/>
          <p:nvPr/>
        </p:nvCxnSpPr>
        <p:spPr>
          <a:xfrm>
            <a:off x="5176684" y="5043948"/>
            <a:ext cx="1401097" cy="0"/>
          </a:xfrm>
          <a:prstGeom prst="straightConnector1">
            <a:avLst/>
          </a:prstGeom>
          <a:ln w="38100">
            <a:solidFill>
              <a:srgbClr val="FF770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Parallelogram 78">
            <a:extLst>
              <a:ext uri="{FF2B5EF4-FFF2-40B4-BE49-F238E27FC236}">
                <a16:creationId xmlns:a16="http://schemas.microsoft.com/office/drawing/2014/main" id="{2A47AD9F-55D6-235D-2B78-CE8B02C91A69}"/>
              </a:ext>
            </a:extLst>
          </p:cNvPr>
          <p:cNvSpPr/>
          <p:nvPr/>
        </p:nvSpPr>
        <p:spPr>
          <a:xfrm>
            <a:off x="7385686" y="4029974"/>
            <a:ext cx="2868879" cy="1541206"/>
          </a:xfrm>
          <a:prstGeom prst="parallelogram">
            <a:avLst>
              <a:gd name="adj" fmla="val 33240"/>
            </a:avLst>
          </a:prstGeom>
          <a:solidFill>
            <a:srgbClr val="FFFBF7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51DB9A29-A8C0-1D42-C8C7-646FD8A366DE}"/>
              </a:ext>
            </a:extLst>
          </p:cNvPr>
          <p:cNvCxnSpPr>
            <a:cxnSpLocks/>
          </p:cNvCxnSpPr>
          <p:nvPr/>
        </p:nvCxnSpPr>
        <p:spPr>
          <a:xfrm flipH="1">
            <a:off x="1650766" y="4022846"/>
            <a:ext cx="517590" cy="154120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953163DD-CE88-A963-D16E-1507F140F458}"/>
              </a:ext>
            </a:extLst>
          </p:cNvPr>
          <p:cNvCxnSpPr>
            <a:cxnSpLocks/>
          </p:cNvCxnSpPr>
          <p:nvPr/>
        </p:nvCxnSpPr>
        <p:spPr>
          <a:xfrm flipH="1">
            <a:off x="2302144" y="4022846"/>
            <a:ext cx="517590" cy="154120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939E251-434F-7D52-EDAD-BD1846F319F2}"/>
              </a:ext>
            </a:extLst>
          </p:cNvPr>
          <p:cNvCxnSpPr>
            <a:cxnSpLocks/>
          </p:cNvCxnSpPr>
          <p:nvPr/>
        </p:nvCxnSpPr>
        <p:spPr>
          <a:xfrm flipH="1">
            <a:off x="3434380" y="3319345"/>
            <a:ext cx="817006" cy="224470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FD5DC9BC-E70D-7331-5F3D-F193353C75CB}"/>
              </a:ext>
            </a:extLst>
          </p:cNvPr>
          <p:cNvCxnSpPr>
            <a:cxnSpLocks/>
          </p:cNvCxnSpPr>
          <p:nvPr/>
        </p:nvCxnSpPr>
        <p:spPr>
          <a:xfrm flipH="1">
            <a:off x="4085758" y="3319345"/>
            <a:ext cx="817006" cy="224470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D1D17D33-1434-B984-A3D2-FFF97BC9C81A}"/>
              </a:ext>
            </a:extLst>
          </p:cNvPr>
          <p:cNvSpPr txBox="1"/>
          <p:nvPr/>
        </p:nvSpPr>
        <p:spPr>
          <a:xfrm>
            <a:off x="7561010" y="5904549"/>
            <a:ext cx="251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>
                <a:solidFill>
                  <a:schemeClr val="accent5">
                    <a:lumMod val="50000"/>
                  </a:schemeClr>
                </a:solidFill>
              </a:rPr>
              <a:t>Hình 22.</a:t>
            </a: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42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81481E-6 L 0.47005 -0.00024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0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81481E-6 L 0.60937 0.00092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6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222E-6 L 0.42826 -0.05834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06" y="-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200000">
                                      <p:cBhvr>
                                        <p:cTn id="5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22222E-6 L 0.33255 0.1636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28" y="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200000">
                                      <p:cBhvr>
                                        <p:cTn id="5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9" grpId="0" animBg="1"/>
      <p:bldP spid="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86A75-322A-4AE5-9E18-29040AB9F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974" y="23209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rgbClr val="FF7707"/>
                </a:solidFill>
              </a:rPr>
              <a:t>I. Nhận biết hình bình hành</a:t>
            </a:r>
            <a:endParaRPr lang="en-US" sz="3600" dirty="0">
              <a:solidFill>
                <a:srgbClr val="FF7707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3AF2B96-F4E4-42D3-B433-D8760951D9FF}"/>
              </a:ext>
            </a:extLst>
          </p:cNvPr>
          <p:cNvGrpSpPr/>
          <p:nvPr/>
        </p:nvGrpSpPr>
        <p:grpSpPr>
          <a:xfrm>
            <a:off x="393804" y="1148526"/>
            <a:ext cx="1774552" cy="833501"/>
            <a:chOff x="707391" y="1395398"/>
            <a:chExt cx="1257365" cy="590580"/>
          </a:xfrm>
        </p:grpSpPr>
        <p:pic>
          <p:nvPicPr>
            <p:cNvPr id="4" name="Picture 3" descr="A picture containing pool ball&#10;&#10;Description automatically generated">
              <a:extLst>
                <a:ext uri="{FF2B5EF4-FFF2-40B4-BE49-F238E27FC236}">
                  <a16:creationId xmlns:a16="http://schemas.microsoft.com/office/drawing/2014/main" id="{592847CD-C8E6-4FDF-A7C6-63F66187A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91" y="1395398"/>
              <a:ext cx="1257365" cy="59058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1149160-9433-40A1-9F15-FC1BF2E7349F}"/>
                </a:ext>
              </a:extLst>
            </p:cNvPr>
            <p:cNvSpPr/>
            <p:nvPr/>
          </p:nvSpPr>
          <p:spPr>
            <a:xfrm>
              <a:off x="1285633" y="1539462"/>
              <a:ext cx="496173" cy="3707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8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  <a:endParaRPr 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65B8ADA-F91B-4EF1-B8EC-644B5CD4E1F8}"/>
              </a:ext>
            </a:extLst>
          </p:cNvPr>
          <p:cNvSpPr txBox="1"/>
          <p:nvPr/>
        </p:nvSpPr>
        <p:spPr>
          <a:xfrm>
            <a:off x="2171148" y="1390443"/>
            <a:ext cx="9985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Với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hình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bình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hành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PQRS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như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ở </a:t>
            </a:r>
            <a:r>
              <a:rPr lang="en-US" sz="2400" i="1" dirty="0" err="1">
                <a:solidFill>
                  <a:schemeClr val="accent5">
                    <a:lumMod val="50000"/>
                  </a:schemeClr>
                </a:solidFill>
              </a:rPr>
              <a:t>Hình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 23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thực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hiện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hoạt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động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sau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346BD15C-5663-EF62-B478-8FAF5D2257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68" t="5592" r="-531" b="57418"/>
          <a:stretch/>
        </p:blipFill>
        <p:spPr>
          <a:xfrm>
            <a:off x="5633885" y="2344748"/>
            <a:ext cx="5617012" cy="3836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71DCDAC-1201-668C-FCC5-A021BEA1CA5D}"/>
              </a:ext>
            </a:extLst>
          </p:cNvPr>
          <p:cNvSpPr txBox="1"/>
          <p:nvPr/>
        </p:nvSpPr>
        <p:spPr>
          <a:xfrm>
            <a:off x="494318" y="2587091"/>
            <a:ext cx="4974609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8463" indent="-398463" algn="just">
              <a:lnSpc>
                <a:spcPct val="150000"/>
              </a:lnSpc>
            </a:pP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a) Quan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sát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xem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các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cặp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cạnh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đối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PQ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và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RS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;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PS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và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QR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có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song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song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với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nhau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không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?</a:t>
            </a: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E348889-2D1E-EBEB-71DA-FA27523F129B}"/>
              </a:ext>
            </a:extLst>
          </p:cNvPr>
          <p:cNvCxnSpPr>
            <a:cxnSpLocks/>
          </p:cNvCxnSpPr>
          <p:nvPr/>
        </p:nvCxnSpPr>
        <p:spPr>
          <a:xfrm flipV="1">
            <a:off x="6748463" y="3181276"/>
            <a:ext cx="598466" cy="191818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A00E523-8856-A56F-D027-0FE059BBB0B2}"/>
              </a:ext>
            </a:extLst>
          </p:cNvPr>
          <p:cNvCxnSpPr>
            <a:cxnSpLocks/>
          </p:cNvCxnSpPr>
          <p:nvPr/>
        </p:nvCxnSpPr>
        <p:spPr>
          <a:xfrm flipV="1">
            <a:off x="9906000" y="3181276"/>
            <a:ext cx="619637" cy="191818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09887E9-F9D2-808F-0F8D-7EE2B9850D48}"/>
              </a:ext>
            </a:extLst>
          </p:cNvPr>
          <p:cNvCxnSpPr>
            <a:cxnSpLocks/>
          </p:cNvCxnSpPr>
          <p:nvPr/>
        </p:nvCxnSpPr>
        <p:spPr>
          <a:xfrm>
            <a:off x="7330327" y="3184620"/>
            <a:ext cx="320051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CE6464F-D363-D350-15F4-F8087395A5BD}"/>
              </a:ext>
            </a:extLst>
          </p:cNvPr>
          <p:cNvCxnSpPr>
            <a:cxnSpLocks/>
          </p:cNvCxnSpPr>
          <p:nvPr/>
        </p:nvCxnSpPr>
        <p:spPr>
          <a:xfrm>
            <a:off x="6713122" y="5099465"/>
            <a:ext cx="319287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33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2D22B6E5-AB1A-D8C2-DD3C-5B66B956CD07}"/>
              </a:ext>
            </a:extLst>
          </p:cNvPr>
          <p:cNvGrpSpPr/>
          <p:nvPr/>
        </p:nvGrpSpPr>
        <p:grpSpPr>
          <a:xfrm>
            <a:off x="6174943" y="2975181"/>
            <a:ext cx="3984644" cy="2817051"/>
            <a:chOff x="6452167" y="2847793"/>
            <a:chExt cx="3844511" cy="268683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2354A22-3E37-7C2F-A774-70FC9FFBA461}"/>
                </a:ext>
              </a:extLst>
            </p:cNvPr>
            <p:cNvSpPr txBox="1"/>
            <p:nvPr/>
          </p:nvSpPr>
          <p:spPr>
            <a:xfrm>
              <a:off x="9629295" y="5035592"/>
              <a:ext cx="667383" cy="499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rgbClr val="FF7707"/>
                  </a:solidFill>
                </a:rPr>
                <a:t>R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87B74AD-1C6D-9B19-A97D-F6B8A94D5069}"/>
                </a:ext>
              </a:extLst>
            </p:cNvPr>
            <p:cNvSpPr txBox="1"/>
            <p:nvPr/>
          </p:nvSpPr>
          <p:spPr>
            <a:xfrm>
              <a:off x="7100301" y="2847793"/>
              <a:ext cx="667383" cy="499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rgbClr val="FF7707"/>
                  </a:solidFill>
                </a:rPr>
                <a:t>P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E54579B-CFC3-94A6-EE41-551063536B5F}"/>
                </a:ext>
              </a:extLst>
            </p:cNvPr>
            <p:cNvSpPr txBox="1"/>
            <p:nvPr/>
          </p:nvSpPr>
          <p:spPr>
            <a:xfrm>
              <a:off x="6452167" y="5004981"/>
              <a:ext cx="667383" cy="499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rgbClr val="FF7707"/>
                  </a:solidFill>
                </a:rPr>
                <a:t>S</a:t>
              </a:r>
            </a:p>
          </p:txBody>
        </p:sp>
      </p:grp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7FF40AB3-60EA-9A2A-DC6F-E4C4B45E5C24}"/>
              </a:ext>
            </a:extLst>
          </p:cNvPr>
          <p:cNvSpPr/>
          <p:nvPr/>
        </p:nvSpPr>
        <p:spPr>
          <a:xfrm>
            <a:off x="6742750" y="3209925"/>
            <a:ext cx="3785912" cy="1897380"/>
          </a:xfrm>
          <a:prstGeom prst="parallelogram">
            <a:avLst>
              <a:gd name="adj" fmla="val 31827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7A332B5-84CC-A406-1434-B30688E3F904}"/>
              </a:ext>
            </a:extLst>
          </p:cNvPr>
          <p:cNvCxnSpPr/>
          <p:nvPr/>
        </p:nvCxnSpPr>
        <p:spPr>
          <a:xfrm>
            <a:off x="7348525" y="3209925"/>
            <a:ext cx="2551500" cy="186690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768452BD-A7D9-5C95-3DAB-68262B182D29}"/>
              </a:ext>
            </a:extLst>
          </p:cNvPr>
          <p:cNvSpPr/>
          <p:nvPr/>
        </p:nvSpPr>
        <p:spPr>
          <a:xfrm>
            <a:off x="6752276" y="3219451"/>
            <a:ext cx="3124200" cy="1866900"/>
          </a:xfrm>
          <a:prstGeom prst="triangle">
            <a:avLst>
              <a:gd name="adj" fmla="val 18902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EE0B215C-7D5C-00F7-A571-9E092028B8E2}"/>
              </a:ext>
            </a:extLst>
          </p:cNvPr>
          <p:cNvSpPr/>
          <p:nvPr/>
        </p:nvSpPr>
        <p:spPr>
          <a:xfrm rot="10800000">
            <a:off x="7394936" y="3216590"/>
            <a:ext cx="3124200" cy="1866900"/>
          </a:xfrm>
          <a:prstGeom prst="triangle">
            <a:avLst>
              <a:gd name="adj" fmla="val 18902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686A75-322A-4AE5-9E18-29040AB9F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974" y="23209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rgbClr val="FF7707"/>
                </a:solidFill>
              </a:rPr>
              <a:t>I. Nhận biết hình bình hành</a:t>
            </a:r>
            <a:endParaRPr lang="en-US" sz="3600" dirty="0">
              <a:solidFill>
                <a:srgbClr val="FF7707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3AF2B96-F4E4-42D3-B433-D8760951D9FF}"/>
              </a:ext>
            </a:extLst>
          </p:cNvPr>
          <p:cNvGrpSpPr/>
          <p:nvPr/>
        </p:nvGrpSpPr>
        <p:grpSpPr>
          <a:xfrm>
            <a:off x="372112" y="1204524"/>
            <a:ext cx="1774552" cy="833501"/>
            <a:chOff x="707391" y="1395398"/>
            <a:chExt cx="1257365" cy="590580"/>
          </a:xfrm>
        </p:grpSpPr>
        <p:pic>
          <p:nvPicPr>
            <p:cNvPr id="4" name="Picture 3" descr="A picture containing pool ball&#10;&#10;Description automatically generated">
              <a:extLst>
                <a:ext uri="{FF2B5EF4-FFF2-40B4-BE49-F238E27FC236}">
                  <a16:creationId xmlns:a16="http://schemas.microsoft.com/office/drawing/2014/main" id="{592847CD-C8E6-4FDF-A7C6-63F66187A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91" y="1395398"/>
              <a:ext cx="1257365" cy="59058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1149160-9433-40A1-9F15-FC1BF2E7349F}"/>
                </a:ext>
              </a:extLst>
            </p:cNvPr>
            <p:cNvSpPr/>
            <p:nvPr/>
          </p:nvSpPr>
          <p:spPr>
            <a:xfrm>
              <a:off x="1285633" y="1521630"/>
              <a:ext cx="496173" cy="3707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800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  <a:endParaRPr 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65B8ADA-F91B-4EF1-B8EC-644B5CD4E1F8}"/>
              </a:ext>
            </a:extLst>
          </p:cNvPr>
          <p:cNvSpPr txBox="1"/>
          <p:nvPr/>
        </p:nvSpPr>
        <p:spPr>
          <a:xfrm>
            <a:off x="2199756" y="1440067"/>
            <a:ext cx="9985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Với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hình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bình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hành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PQRS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như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ở </a:t>
            </a:r>
            <a:r>
              <a:rPr lang="en-US" sz="2400" i="1" dirty="0" err="1">
                <a:solidFill>
                  <a:schemeClr val="accent5">
                    <a:lumMod val="50000"/>
                  </a:schemeClr>
                </a:solidFill>
              </a:rPr>
              <a:t>Hình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 23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thực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hiện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hoạt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động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sau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1DCDAC-1201-668C-FCC5-A021BEA1CA5D}"/>
              </a:ext>
            </a:extLst>
          </p:cNvPr>
          <p:cNvSpPr txBox="1"/>
          <p:nvPr/>
        </p:nvSpPr>
        <p:spPr>
          <a:xfrm>
            <a:off x="303339" y="2260291"/>
            <a:ext cx="4974609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8463" indent="-398463" algn="just">
              <a:lnSpc>
                <a:spcPct val="150000"/>
              </a:lnSpc>
            </a:pP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b)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Cắt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hình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bình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hành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PQRS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theo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đường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chéo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PR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thành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hai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tam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giác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PQR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tô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màu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xanh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)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và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tam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giác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RSP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tô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màu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hồng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)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en-US" sz="2400" i="1" dirty="0" err="1">
                <a:solidFill>
                  <a:schemeClr val="accent5">
                    <a:lumMod val="50000"/>
                  </a:schemeClr>
                </a:solidFill>
              </a:rPr>
              <a:t>Hình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 24).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FC03F3-287B-9A2E-E764-D10CAAE1CE2C}"/>
              </a:ext>
            </a:extLst>
          </p:cNvPr>
          <p:cNvSpPr txBox="1"/>
          <p:nvPr/>
        </p:nvSpPr>
        <p:spPr>
          <a:xfrm>
            <a:off x="7318917" y="5704083"/>
            <a:ext cx="251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>
                <a:solidFill>
                  <a:schemeClr val="accent5">
                    <a:lumMod val="50000"/>
                  </a:schemeClr>
                </a:solidFill>
              </a:rPr>
              <a:t>Hình 24 a)</a:t>
            </a: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60C48C2-AC9D-9063-7272-4D1E167329AB}"/>
              </a:ext>
            </a:extLst>
          </p:cNvPr>
          <p:cNvGrpSpPr/>
          <p:nvPr/>
        </p:nvGrpSpPr>
        <p:grpSpPr>
          <a:xfrm>
            <a:off x="6471887" y="2765841"/>
            <a:ext cx="3958349" cy="2795415"/>
            <a:chOff x="6452166" y="2763397"/>
            <a:chExt cx="3958349" cy="279541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09DDC7-F1EB-B5B7-EF16-4F8ABA725296}"/>
                </a:ext>
              </a:extLst>
            </p:cNvPr>
            <p:cNvSpPr txBox="1"/>
            <p:nvPr/>
          </p:nvSpPr>
          <p:spPr>
            <a:xfrm>
              <a:off x="9743132" y="5035592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chemeClr val="accent5">
                      <a:lumMod val="50000"/>
                    </a:schemeClr>
                  </a:solidFill>
                </a:rPr>
                <a:t>R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30A1279-9F4D-91CB-A0C0-60C01062115B}"/>
                </a:ext>
              </a:extLst>
            </p:cNvPr>
            <p:cNvSpPr txBox="1"/>
            <p:nvPr/>
          </p:nvSpPr>
          <p:spPr>
            <a:xfrm>
              <a:off x="7128764" y="2763397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chemeClr val="accent5">
                      <a:lumMod val="50000"/>
                    </a:schemeClr>
                  </a:solidFill>
                </a:rPr>
                <a:t>P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CBE7DE0-3E00-4747-1BA9-4327753AB4DB}"/>
                </a:ext>
              </a:extLst>
            </p:cNvPr>
            <p:cNvSpPr txBox="1"/>
            <p:nvPr/>
          </p:nvSpPr>
          <p:spPr>
            <a:xfrm>
              <a:off x="6452166" y="5004981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chemeClr val="accent5">
                      <a:lumMod val="50000"/>
                    </a:schemeClr>
                  </a:solidFill>
                </a:rPr>
                <a:t>S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1D80E3D-9E83-1849-E2A6-2A95F139D7EB}"/>
              </a:ext>
            </a:extLst>
          </p:cNvPr>
          <p:cNvGrpSpPr/>
          <p:nvPr/>
        </p:nvGrpSpPr>
        <p:grpSpPr>
          <a:xfrm>
            <a:off x="7148485" y="2665334"/>
            <a:ext cx="3835711" cy="2895922"/>
            <a:chOff x="7128764" y="2662890"/>
            <a:chExt cx="3835711" cy="289592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6C09D0D-24EF-974C-E82D-E53CA212156C}"/>
                </a:ext>
              </a:extLst>
            </p:cNvPr>
            <p:cNvSpPr txBox="1"/>
            <p:nvPr/>
          </p:nvSpPr>
          <p:spPr>
            <a:xfrm>
              <a:off x="10297092" y="2662890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chemeClr val="accent5">
                      <a:lumMod val="50000"/>
                    </a:schemeClr>
                  </a:solidFill>
                </a:rPr>
                <a:t>Q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892FEBC-F3F0-7E19-5BF1-266AADEFFAE6}"/>
                </a:ext>
              </a:extLst>
            </p:cNvPr>
            <p:cNvSpPr txBox="1"/>
            <p:nvPr/>
          </p:nvSpPr>
          <p:spPr>
            <a:xfrm>
              <a:off x="9753365" y="5035592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chemeClr val="accent5">
                      <a:lumMod val="50000"/>
                    </a:schemeClr>
                  </a:solidFill>
                </a:rPr>
                <a:t>R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822163D-EA24-5527-B271-BB8CFDA6DB3D}"/>
                </a:ext>
              </a:extLst>
            </p:cNvPr>
            <p:cNvSpPr txBox="1"/>
            <p:nvPr/>
          </p:nvSpPr>
          <p:spPr>
            <a:xfrm>
              <a:off x="7128764" y="2752080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chemeClr val="accent5">
                      <a:lumMod val="50000"/>
                    </a:schemeClr>
                  </a:solidFill>
                </a:rPr>
                <a:t>P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5C316995-FFC1-4F9A-661C-3B3EC862E6AC}"/>
              </a:ext>
            </a:extLst>
          </p:cNvPr>
          <p:cNvSpPr txBox="1"/>
          <p:nvPr/>
        </p:nvSpPr>
        <p:spPr>
          <a:xfrm>
            <a:off x="7318916" y="5704083"/>
            <a:ext cx="251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>
                <a:solidFill>
                  <a:schemeClr val="accent5">
                    <a:lumMod val="50000"/>
                  </a:schemeClr>
                </a:solidFill>
              </a:rPr>
              <a:t>Hình 24 b)</a:t>
            </a: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346BD15C-5663-EF62-B478-8FAF5D2257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68" t="5592" r="-531" b="57418"/>
          <a:stretch/>
        </p:blipFill>
        <p:spPr>
          <a:xfrm>
            <a:off x="5644517" y="2333233"/>
            <a:ext cx="5617012" cy="3836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 descr="A pair of scissors&#10;&#10;Description automatically generated with medium confidence">
            <a:extLst>
              <a:ext uri="{FF2B5EF4-FFF2-40B4-BE49-F238E27FC236}">
                <a16:creationId xmlns:a16="http://schemas.microsoft.com/office/drawing/2014/main" id="{1A811119-9829-5B77-2E66-4447BFF7712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73610">
            <a:off x="6108094" y="2095634"/>
            <a:ext cx="1586011" cy="155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6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48148E-6 L 0.26158 0.3375 " pathEditMode="relative" rAng="0" ptsTypes="AA">
                                      <p:cBhvr>
                                        <p:cTn id="19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73" y="1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59259E-6 L 0.02265 -0.03102 " pathEditMode="relative" rAng="0" ptsTypes="AA">
                                      <p:cBhvr>
                                        <p:cTn id="3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3" y="-155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44444E-6 L -0.02435 0.03518 " pathEditMode="relative" rAng="0" ptsTypes="AA">
                                      <p:cBhvr>
                                        <p:cTn id="3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4" y="175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48148E-6 L 0.01992 -0.0294 " pathEditMode="relative" rAng="0" ptsTypes="AA">
                                      <p:cBhvr>
                                        <p:cTn id="40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-148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44444E-6 L -0.02383 0.03102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8" y="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0"/>
                            </p:stCondLst>
                            <p:childTnLst>
                              <p:par>
                                <p:cTn id="4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8A2CD"/>
                                      </p:to>
                                    </p:animClr>
                                    <p:set>
                                      <p:cBhvr>
                                        <p:cTn id="5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500"/>
                            </p:stCondLst>
                            <p:childTnLst>
                              <p:par>
                                <p:cTn id="5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 animBg="1"/>
      <p:bldP spid="7" grpId="0" animBg="1"/>
      <p:bldP spid="7" grpId="1" animBg="1"/>
      <p:bldP spid="14" grpId="0" animBg="1"/>
      <p:bldP spid="14" grpId="1" animBg="1"/>
      <p:bldP spid="20" grpId="0"/>
      <p:bldP spid="21" grpId="1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768452BD-A7D9-5C95-3DAB-68262B182D29}"/>
              </a:ext>
            </a:extLst>
          </p:cNvPr>
          <p:cNvSpPr/>
          <p:nvPr/>
        </p:nvSpPr>
        <p:spPr>
          <a:xfrm>
            <a:off x="6458515" y="3457720"/>
            <a:ext cx="3124200" cy="1866900"/>
          </a:xfrm>
          <a:prstGeom prst="triangle">
            <a:avLst>
              <a:gd name="adj" fmla="val 18902"/>
            </a:avLst>
          </a:prstGeom>
          <a:solidFill>
            <a:srgbClr val="F8A2CD">
              <a:alpha val="50196"/>
            </a:srgb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87CD027C-80AD-D26A-D4D7-7632FF6C50A0}"/>
              </a:ext>
            </a:extLst>
          </p:cNvPr>
          <p:cNvSpPr/>
          <p:nvPr/>
        </p:nvSpPr>
        <p:spPr>
          <a:xfrm>
            <a:off x="6450577" y="3462482"/>
            <a:ext cx="3124200" cy="1866900"/>
          </a:xfrm>
          <a:prstGeom prst="triangle">
            <a:avLst>
              <a:gd name="adj" fmla="val 18902"/>
            </a:avLst>
          </a:prstGeom>
          <a:solidFill>
            <a:srgbClr val="00B0F0">
              <a:alpha val="30980"/>
            </a:srgb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686A75-322A-4AE5-9E18-29040AB9F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974" y="23209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rgbClr val="FF7707"/>
                </a:solidFill>
              </a:rPr>
              <a:t>I. Nhận biết hình bình hành</a:t>
            </a:r>
            <a:endParaRPr lang="en-US" sz="3600" dirty="0">
              <a:solidFill>
                <a:srgbClr val="FF7707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3AF2B96-F4E4-42D3-B433-D8760951D9FF}"/>
              </a:ext>
            </a:extLst>
          </p:cNvPr>
          <p:cNvGrpSpPr/>
          <p:nvPr/>
        </p:nvGrpSpPr>
        <p:grpSpPr>
          <a:xfrm>
            <a:off x="393804" y="1148526"/>
            <a:ext cx="1774552" cy="833501"/>
            <a:chOff x="707391" y="1395398"/>
            <a:chExt cx="1257365" cy="590580"/>
          </a:xfrm>
        </p:grpSpPr>
        <p:pic>
          <p:nvPicPr>
            <p:cNvPr id="4" name="Picture 3" descr="A picture containing pool ball&#10;&#10;Description automatically generated">
              <a:extLst>
                <a:ext uri="{FF2B5EF4-FFF2-40B4-BE49-F238E27FC236}">
                  <a16:creationId xmlns:a16="http://schemas.microsoft.com/office/drawing/2014/main" id="{592847CD-C8E6-4FDF-A7C6-63F66187A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91" y="1395398"/>
              <a:ext cx="1257365" cy="59058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1149160-9433-40A1-9F15-FC1BF2E7349F}"/>
                </a:ext>
              </a:extLst>
            </p:cNvPr>
            <p:cNvSpPr/>
            <p:nvPr/>
          </p:nvSpPr>
          <p:spPr>
            <a:xfrm>
              <a:off x="1285633" y="1539462"/>
              <a:ext cx="496173" cy="3707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800" b="1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  <a:endParaRPr 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65B8ADA-F91B-4EF1-B8EC-644B5CD4E1F8}"/>
              </a:ext>
            </a:extLst>
          </p:cNvPr>
          <p:cNvSpPr txBox="1"/>
          <p:nvPr/>
        </p:nvSpPr>
        <p:spPr>
          <a:xfrm>
            <a:off x="2171148" y="1390443"/>
            <a:ext cx="9985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Với hình bình hành </a:t>
            </a:r>
            <a:r>
              <a:rPr lang="en-US" sz="2400" i="1">
                <a:solidFill>
                  <a:schemeClr val="accent5">
                    <a:lumMod val="50000"/>
                  </a:schemeClr>
                </a:solidFill>
              </a:rPr>
              <a:t>PQRS </a:t>
            </a:r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như ở </a:t>
            </a:r>
            <a:r>
              <a:rPr lang="en-US" sz="2400" i="1">
                <a:solidFill>
                  <a:schemeClr val="accent5">
                    <a:lumMod val="50000"/>
                  </a:schemeClr>
                </a:solidFill>
              </a:rPr>
              <a:t>Hình 23</a:t>
            </a:r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, thực hiện hoạt động sau:</a:t>
            </a: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EE0B215C-7D5C-00F7-A571-9E092028B8E2}"/>
              </a:ext>
            </a:extLst>
          </p:cNvPr>
          <p:cNvSpPr/>
          <p:nvPr/>
        </p:nvSpPr>
        <p:spPr>
          <a:xfrm rot="10800000">
            <a:off x="7662863" y="3000931"/>
            <a:ext cx="3124200" cy="1866900"/>
          </a:xfrm>
          <a:prstGeom prst="triangle">
            <a:avLst>
              <a:gd name="adj" fmla="val 18902"/>
            </a:avLst>
          </a:prstGeom>
          <a:solidFill>
            <a:srgbClr val="00B0F0">
              <a:alpha val="50196"/>
            </a:srgb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13FA902-1712-FDB7-13AA-573B34D66BCE}"/>
              </a:ext>
            </a:extLst>
          </p:cNvPr>
          <p:cNvGrpSpPr/>
          <p:nvPr/>
        </p:nvGrpSpPr>
        <p:grpSpPr>
          <a:xfrm>
            <a:off x="5976972" y="3046113"/>
            <a:ext cx="4148399" cy="2806489"/>
            <a:chOff x="6275082" y="2831283"/>
            <a:chExt cx="4148399" cy="280648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C62C91F-2891-8BA6-E563-C20C5A6D94D8}"/>
                </a:ext>
              </a:extLst>
            </p:cNvPr>
            <p:cNvSpPr txBox="1"/>
            <p:nvPr/>
          </p:nvSpPr>
          <p:spPr>
            <a:xfrm>
              <a:off x="9756098" y="5114552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rgbClr val="FF7707"/>
                  </a:solidFill>
                </a:rPr>
                <a:t>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930AF78-D2C3-F58F-C05B-E148F0EFFBD8}"/>
                </a:ext>
              </a:extLst>
            </p:cNvPr>
            <p:cNvSpPr txBox="1"/>
            <p:nvPr/>
          </p:nvSpPr>
          <p:spPr>
            <a:xfrm>
              <a:off x="7014379" y="2831283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rgbClr val="FF7707"/>
                  </a:solidFill>
                </a:rPr>
                <a:t>P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AFEC6EB-BBA5-ACA2-56DD-9EFE88E9006A}"/>
                </a:ext>
              </a:extLst>
            </p:cNvPr>
            <p:cNvSpPr txBox="1"/>
            <p:nvPr/>
          </p:nvSpPr>
          <p:spPr>
            <a:xfrm>
              <a:off x="6275082" y="4873125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rgbClr val="FF7707"/>
                  </a:solidFill>
                </a:rPr>
                <a:t>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1D998C5-A9AC-5C67-715E-196ADE844168}"/>
              </a:ext>
            </a:extLst>
          </p:cNvPr>
          <p:cNvGrpSpPr/>
          <p:nvPr/>
        </p:nvGrpSpPr>
        <p:grpSpPr>
          <a:xfrm>
            <a:off x="7383652" y="2457392"/>
            <a:ext cx="3835711" cy="2895922"/>
            <a:chOff x="7128764" y="2662890"/>
            <a:chExt cx="3835711" cy="289592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5C4283C-0B79-ADE5-A122-99D9B096FB02}"/>
                </a:ext>
              </a:extLst>
            </p:cNvPr>
            <p:cNvSpPr txBox="1"/>
            <p:nvPr/>
          </p:nvSpPr>
          <p:spPr>
            <a:xfrm>
              <a:off x="10297092" y="2662890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chemeClr val="accent5">
                      <a:lumMod val="50000"/>
                    </a:schemeClr>
                  </a:solidFill>
                </a:rPr>
                <a:t>Q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28D4E42-4374-92ED-0CD7-86534DC201E0}"/>
                </a:ext>
              </a:extLst>
            </p:cNvPr>
            <p:cNvSpPr txBox="1"/>
            <p:nvPr/>
          </p:nvSpPr>
          <p:spPr>
            <a:xfrm>
              <a:off x="9753365" y="5035592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chemeClr val="accent5">
                      <a:lumMod val="50000"/>
                    </a:schemeClr>
                  </a:solidFill>
                </a:rPr>
                <a:t>R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52FF39E-7ABF-2E29-487C-16402AFE970B}"/>
                </a:ext>
              </a:extLst>
            </p:cNvPr>
            <p:cNvSpPr txBox="1"/>
            <p:nvPr/>
          </p:nvSpPr>
          <p:spPr>
            <a:xfrm>
              <a:off x="7128764" y="2752080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chemeClr val="accent5">
                      <a:lumMod val="50000"/>
                    </a:schemeClr>
                  </a:solidFill>
                </a:rPr>
                <a:t>P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E7B409E-8D28-7A7B-4787-337D22A5469E}"/>
              </a:ext>
            </a:extLst>
          </p:cNvPr>
          <p:cNvSpPr txBox="1"/>
          <p:nvPr/>
        </p:nvSpPr>
        <p:spPr>
          <a:xfrm>
            <a:off x="674889" y="2378070"/>
            <a:ext cx="4974609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Dịch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chuyển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tam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giác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màu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xanh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cho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trùng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với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tam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giác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màu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hồng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trong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đó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đỉnh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Q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trùng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với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đỉnh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S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FBD95A5-A730-F7E0-D4CA-75FA4E54BF96}"/>
              </a:ext>
            </a:extLst>
          </p:cNvPr>
          <p:cNvGrpSpPr/>
          <p:nvPr/>
        </p:nvGrpSpPr>
        <p:grpSpPr>
          <a:xfrm>
            <a:off x="7333505" y="2526125"/>
            <a:ext cx="4043166" cy="2846618"/>
            <a:chOff x="7333505" y="2526125"/>
            <a:chExt cx="4043166" cy="284661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7AC22AE-21BA-D977-679B-1BA2A8032069}"/>
                </a:ext>
              </a:extLst>
            </p:cNvPr>
            <p:cNvSpPr txBox="1"/>
            <p:nvPr/>
          </p:nvSpPr>
          <p:spPr>
            <a:xfrm>
              <a:off x="7333505" y="4849523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chemeClr val="accent5">
                      <a:lumMod val="50000"/>
                    </a:schemeClr>
                  </a:solidFill>
                </a:rPr>
                <a:t>Q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EEA1A4A-7C32-2A14-84AE-ADDDA2CB90CF}"/>
                </a:ext>
              </a:extLst>
            </p:cNvPr>
            <p:cNvSpPr txBox="1"/>
            <p:nvPr/>
          </p:nvSpPr>
          <p:spPr>
            <a:xfrm>
              <a:off x="10709288" y="4485021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chemeClr val="accent5">
                      <a:lumMod val="50000"/>
                    </a:schemeClr>
                  </a:solidFill>
                </a:rPr>
                <a:t>P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C609737-BC99-3C26-7116-8340452A50F8}"/>
                </a:ext>
              </a:extLst>
            </p:cNvPr>
            <p:cNvSpPr txBox="1"/>
            <p:nvPr/>
          </p:nvSpPr>
          <p:spPr>
            <a:xfrm>
              <a:off x="8153628" y="2526125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chemeClr val="accent5">
                      <a:lumMod val="50000"/>
                    </a:schemeClr>
                  </a:solidFill>
                </a:rPr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142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11111E-6 L -0.09779 0.066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96" y="331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44444E-6 L -0.09805 0.067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09" y="338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44444E-6 L -0.09336 0.0641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4" y="319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1" animBg="1"/>
      <p:bldP spid="14" grpId="2" animBg="1"/>
      <p:bldP spid="14" grpId="3" animBg="1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768452BD-A7D9-5C95-3DAB-68262B182D29}"/>
              </a:ext>
            </a:extLst>
          </p:cNvPr>
          <p:cNvSpPr/>
          <p:nvPr/>
        </p:nvSpPr>
        <p:spPr>
          <a:xfrm>
            <a:off x="6458515" y="3457720"/>
            <a:ext cx="3124200" cy="1866900"/>
          </a:xfrm>
          <a:prstGeom prst="triangle">
            <a:avLst>
              <a:gd name="adj" fmla="val 18902"/>
            </a:avLst>
          </a:prstGeom>
          <a:solidFill>
            <a:srgbClr val="F8A2CD">
              <a:alpha val="50196"/>
            </a:srgb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87CD027C-80AD-D26A-D4D7-7632FF6C50A0}"/>
              </a:ext>
            </a:extLst>
          </p:cNvPr>
          <p:cNvSpPr/>
          <p:nvPr/>
        </p:nvSpPr>
        <p:spPr>
          <a:xfrm>
            <a:off x="6450577" y="3462482"/>
            <a:ext cx="3124200" cy="1866900"/>
          </a:xfrm>
          <a:prstGeom prst="triangle">
            <a:avLst>
              <a:gd name="adj" fmla="val 18902"/>
            </a:avLst>
          </a:prstGeom>
          <a:solidFill>
            <a:srgbClr val="00B0F0">
              <a:alpha val="30980"/>
            </a:srgb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686A75-322A-4AE5-9E18-29040AB9F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974" y="23209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rgbClr val="FF7707"/>
                </a:solidFill>
              </a:rPr>
              <a:t>I. Nhận biết hình bình hành</a:t>
            </a:r>
            <a:endParaRPr lang="en-US" sz="3600" dirty="0">
              <a:solidFill>
                <a:srgbClr val="FF7707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3AF2B96-F4E4-42D3-B433-D8760951D9FF}"/>
              </a:ext>
            </a:extLst>
          </p:cNvPr>
          <p:cNvGrpSpPr/>
          <p:nvPr/>
        </p:nvGrpSpPr>
        <p:grpSpPr>
          <a:xfrm>
            <a:off x="393804" y="1148526"/>
            <a:ext cx="1774552" cy="833501"/>
            <a:chOff x="707391" y="1395398"/>
            <a:chExt cx="1257365" cy="590580"/>
          </a:xfrm>
        </p:grpSpPr>
        <p:pic>
          <p:nvPicPr>
            <p:cNvPr id="4" name="Picture 3" descr="A picture containing pool ball&#10;&#10;Description automatically generated">
              <a:extLst>
                <a:ext uri="{FF2B5EF4-FFF2-40B4-BE49-F238E27FC236}">
                  <a16:creationId xmlns:a16="http://schemas.microsoft.com/office/drawing/2014/main" id="{592847CD-C8E6-4FDF-A7C6-63F66187A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91" y="1395398"/>
              <a:ext cx="1257365" cy="59058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1149160-9433-40A1-9F15-FC1BF2E7349F}"/>
                </a:ext>
              </a:extLst>
            </p:cNvPr>
            <p:cNvSpPr/>
            <p:nvPr/>
          </p:nvSpPr>
          <p:spPr>
            <a:xfrm>
              <a:off x="1285633" y="1539462"/>
              <a:ext cx="496173" cy="3707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800" b="1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</a:t>
              </a:r>
              <a:endParaRPr lang="en-US" sz="28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65B8ADA-F91B-4EF1-B8EC-644B5CD4E1F8}"/>
              </a:ext>
            </a:extLst>
          </p:cNvPr>
          <p:cNvSpPr txBox="1"/>
          <p:nvPr/>
        </p:nvSpPr>
        <p:spPr>
          <a:xfrm>
            <a:off x="2171148" y="1390443"/>
            <a:ext cx="9985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Với hình bình hành </a:t>
            </a:r>
            <a:r>
              <a:rPr lang="en-US" sz="2400" i="1">
                <a:solidFill>
                  <a:schemeClr val="accent5">
                    <a:lumMod val="50000"/>
                  </a:schemeClr>
                </a:solidFill>
              </a:rPr>
              <a:t>PQRS </a:t>
            </a:r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như ở </a:t>
            </a:r>
            <a:r>
              <a:rPr lang="en-US" sz="2400" i="1">
                <a:solidFill>
                  <a:schemeClr val="accent5">
                    <a:lumMod val="50000"/>
                  </a:schemeClr>
                </a:solidFill>
              </a:rPr>
              <a:t>Hình 23</a:t>
            </a:r>
            <a:r>
              <a:rPr lang="en-US" sz="2400">
                <a:solidFill>
                  <a:schemeClr val="accent5">
                    <a:lumMod val="50000"/>
                  </a:schemeClr>
                </a:solidFill>
              </a:rPr>
              <a:t>, thực hiện hoạt động sau:</a:t>
            </a: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1DCDAC-1201-668C-FCC5-A021BEA1CA5D}"/>
              </a:ext>
            </a:extLst>
          </p:cNvPr>
          <p:cNvSpPr txBox="1"/>
          <p:nvPr/>
        </p:nvSpPr>
        <p:spPr>
          <a:xfrm>
            <a:off x="736890" y="2849807"/>
            <a:ext cx="5240082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indent="-1371600" algn="just">
              <a:lnSpc>
                <a:spcPct val="150000"/>
              </a:lnSpc>
            </a:pP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So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sánh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cặp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cạnh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đối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PQ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và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rgbClr val="FF7707"/>
                </a:solidFill>
              </a:rPr>
              <a:t>RS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;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cặp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cạnh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đối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rgbClr val="FF7707"/>
                </a:solidFill>
              </a:rPr>
              <a:t>PS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và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QR.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89DB07-443E-9791-6051-183221361435}"/>
              </a:ext>
            </a:extLst>
          </p:cNvPr>
          <p:cNvSpPr txBox="1"/>
          <p:nvPr/>
        </p:nvSpPr>
        <p:spPr>
          <a:xfrm>
            <a:off x="736890" y="4041629"/>
            <a:ext cx="5240082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indent="-1371600" algn="just">
              <a:lnSpc>
                <a:spcPct val="150000"/>
              </a:lnSpc>
            </a:pP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So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sánh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góc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rgbClr val="FF7707"/>
                </a:solidFill>
              </a:rPr>
              <a:t>PSR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và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góc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PQR.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13FA902-1712-FDB7-13AA-573B34D66BCE}"/>
              </a:ext>
            </a:extLst>
          </p:cNvPr>
          <p:cNvGrpSpPr/>
          <p:nvPr/>
        </p:nvGrpSpPr>
        <p:grpSpPr>
          <a:xfrm>
            <a:off x="5976972" y="2962600"/>
            <a:ext cx="4158093" cy="2876273"/>
            <a:chOff x="6275082" y="2747770"/>
            <a:chExt cx="4158093" cy="287627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C62C91F-2891-8BA6-E563-C20C5A6D94D8}"/>
                </a:ext>
              </a:extLst>
            </p:cNvPr>
            <p:cNvSpPr txBox="1"/>
            <p:nvPr/>
          </p:nvSpPr>
          <p:spPr>
            <a:xfrm>
              <a:off x="9765792" y="5100823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rgbClr val="FF7707"/>
                  </a:solidFill>
                </a:rPr>
                <a:t>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930AF78-D2C3-F58F-C05B-E148F0EFFBD8}"/>
                </a:ext>
              </a:extLst>
            </p:cNvPr>
            <p:cNvSpPr txBox="1"/>
            <p:nvPr/>
          </p:nvSpPr>
          <p:spPr>
            <a:xfrm>
              <a:off x="7025248" y="2747770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rgbClr val="FF7707"/>
                  </a:solidFill>
                </a:rPr>
                <a:t>P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AFEC6EB-BBA5-ACA2-56DD-9EFE88E9006A}"/>
                </a:ext>
              </a:extLst>
            </p:cNvPr>
            <p:cNvSpPr txBox="1"/>
            <p:nvPr/>
          </p:nvSpPr>
          <p:spPr>
            <a:xfrm>
              <a:off x="6275082" y="4873125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rgbClr val="FF7707"/>
                  </a:solidFill>
                </a:rPr>
                <a:t>S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8CDBA43-5361-01A1-2904-4FDB2D22A44A}"/>
              </a:ext>
            </a:extLst>
          </p:cNvPr>
          <p:cNvGrpSpPr/>
          <p:nvPr/>
        </p:nvGrpSpPr>
        <p:grpSpPr>
          <a:xfrm>
            <a:off x="6310663" y="3010457"/>
            <a:ext cx="4043166" cy="2846618"/>
            <a:chOff x="7333505" y="2526125"/>
            <a:chExt cx="4043166" cy="284661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9B0A099-5025-B69B-BBE8-F49DB89C6325}"/>
                </a:ext>
              </a:extLst>
            </p:cNvPr>
            <p:cNvSpPr txBox="1"/>
            <p:nvPr/>
          </p:nvSpPr>
          <p:spPr>
            <a:xfrm>
              <a:off x="7333505" y="4849523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chemeClr val="accent5">
                      <a:lumMod val="50000"/>
                    </a:schemeClr>
                  </a:solidFill>
                </a:rPr>
                <a:t>Q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1B03C95-7D32-93B4-ED3B-4B0C9C182475}"/>
                </a:ext>
              </a:extLst>
            </p:cNvPr>
            <p:cNvSpPr txBox="1"/>
            <p:nvPr/>
          </p:nvSpPr>
          <p:spPr>
            <a:xfrm>
              <a:off x="10709288" y="4485021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chemeClr val="accent5">
                      <a:lumMod val="50000"/>
                    </a:schemeClr>
                  </a:solidFill>
                </a:rPr>
                <a:t>P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7F32A76-BD39-E131-A9B3-6222C37CA919}"/>
                </a:ext>
              </a:extLst>
            </p:cNvPr>
            <p:cNvSpPr txBox="1"/>
            <p:nvPr/>
          </p:nvSpPr>
          <p:spPr>
            <a:xfrm>
              <a:off x="8153628" y="2526125"/>
              <a:ext cx="6673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>
                  <a:solidFill>
                    <a:schemeClr val="accent5">
                      <a:lumMod val="50000"/>
                    </a:schemeClr>
                  </a:solidFill>
                </a:rPr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589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86A75-322A-4AE5-9E18-29040AB9F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974" y="23209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rgbClr val="FF7707"/>
                </a:solidFill>
              </a:rPr>
              <a:t>I. Nhận biết hình bình hành</a:t>
            </a:r>
            <a:endParaRPr lang="en-US" sz="3600" dirty="0">
              <a:solidFill>
                <a:srgbClr val="FF7707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5B8ADA-F91B-4EF1-B8EC-644B5CD4E1F8}"/>
              </a:ext>
            </a:extLst>
          </p:cNvPr>
          <p:cNvSpPr txBox="1"/>
          <p:nvPr/>
        </p:nvSpPr>
        <p:spPr>
          <a:xfrm>
            <a:off x="390574" y="1632748"/>
            <a:ext cx="9985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>
                <a:solidFill>
                  <a:srgbClr val="002060"/>
                </a:solidFill>
              </a:rPr>
              <a:t>Nhận</a:t>
            </a:r>
            <a:r>
              <a:rPr lang="en-US" sz="2400" i="1" dirty="0">
                <a:solidFill>
                  <a:srgbClr val="002060"/>
                </a:solidFill>
              </a:rPr>
              <a:t> </a:t>
            </a:r>
            <a:r>
              <a:rPr lang="en-US" sz="2400" i="1" dirty="0" err="1">
                <a:solidFill>
                  <a:srgbClr val="002060"/>
                </a:solidFill>
              </a:rPr>
              <a:t>xét</a:t>
            </a:r>
            <a:r>
              <a:rPr lang="en-US" sz="2400" i="1" dirty="0">
                <a:solidFill>
                  <a:srgbClr val="002060"/>
                </a:solidFill>
              </a:rPr>
              <a:t>: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Hình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bình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hành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ABCD (</a:t>
            </a:r>
            <a:r>
              <a:rPr lang="en-US" sz="2400" i="1" dirty="0" err="1">
                <a:solidFill>
                  <a:schemeClr val="accent5">
                    <a:lumMod val="50000"/>
                  </a:schemeClr>
                </a:solidFill>
              </a:rPr>
              <a:t>Hình</a:t>
            </a: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 25)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có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:</a:t>
            </a:r>
            <a:endParaRPr lang="en-US" sz="2400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1DCDAC-1201-668C-FCC5-A021BEA1CA5D}"/>
              </a:ext>
            </a:extLst>
          </p:cNvPr>
          <p:cNvSpPr txBox="1"/>
          <p:nvPr/>
        </p:nvSpPr>
        <p:spPr>
          <a:xfrm>
            <a:off x="390574" y="2270697"/>
            <a:ext cx="6541167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8000"/>
                </a:solidFill>
              </a:rPr>
              <a:t>Hai </a:t>
            </a:r>
            <a:r>
              <a:rPr lang="en-US" sz="2400" dirty="0" err="1">
                <a:solidFill>
                  <a:srgbClr val="008000"/>
                </a:solidFill>
              </a:rPr>
              <a:t>cạnh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đối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i="1" dirty="0">
                <a:solidFill>
                  <a:srgbClr val="008000"/>
                </a:solidFill>
              </a:rPr>
              <a:t>AB </a:t>
            </a:r>
            <a:r>
              <a:rPr lang="en-US" sz="2400" dirty="0" err="1">
                <a:solidFill>
                  <a:srgbClr val="008000"/>
                </a:solidFill>
              </a:rPr>
              <a:t>và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i="1" dirty="0">
                <a:solidFill>
                  <a:srgbClr val="008000"/>
                </a:solidFill>
              </a:rPr>
              <a:t>CD</a:t>
            </a:r>
            <a:r>
              <a:rPr lang="en-US" sz="2400" dirty="0">
                <a:solidFill>
                  <a:srgbClr val="008000"/>
                </a:solidFill>
              </a:rPr>
              <a:t>, </a:t>
            </a:r>
            <a:r>
              <a:rPr lang="en-US" sz="2400" i="1" dirty="0">
                <a:solidFill>
                  <a:srgbClr val="008000"/>
                </a:solidFill>
              </a:rPr>
              <a:t>BC </a:t>
            </a:r>
            <a:r>
              <a:rPr lang="en-US" sz="2400" dirty="0" err="1">
                <a:solidFill>
                  <a:srgbClr val="008000"/>
                </a:solidFill>
              </a:rPr>
              <a:t>và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i="1" dirty="0">
                <a:solidFill>
                  <a:srgbClr val="008000"/>
                </a:solidFill>
              </a:rPr>
              <a:t>AD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br>
              <a:rPr lang="en-US" sz="2400" dirty="0">
                <a:solidFill>
                  <a:srgbClr val="008000"/>
                </a:solidFill>
              </a:rPr>
            </a:br>
            <a:r>
              <a:rPr lang="en-US" sz="2400" dirty="0">
                <a:solidFill>
                  <a:srgbClr val="008000"/>
                </a:solidFill>
              </a:rPr>
              <a:t>song </a:t>
            </a:r>
            <a:r>
              <a:rPr lang="en-US" sz="2400" dirty="0" err="1">
                <a:solidFill>
                  <a:srgbClr val="008000"/>
                </a:solidFill>
              </a:rPr>
              <a:t>song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với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nhau</a:t>
            </a:r>
            <a:r>
              <a:rPr lang="en-US" sz="2400" dirty="0">
                <a:solidFill>
                  <a:srgbClr val="008000"/>
                </a:solidFill>
              </a:rPr>
              <a:t>;</a:t>
            </a:r>
            <a:endParaRPr lang="en-US" sz="2400" i="1" dirty="0">
              <a:solidFill>
                <a:srgbClr val="008000"/>
              </a:solidFill>
            </a:endParaRPr>
          </a:p>
        </p:txBody>
      </p:sp>
      <p:pic>
        <p:nvPicPr>
          <p:cNvPr id="10" name="Picture 9" descr="Text&#10;&#10;Description automatically generated with medium confidence">
            <a:extLst>
              <a:ext uri="{FF2B5EF4-FFF2-40B4-BE49-F238E27FC236}">
                <a16:creationId xmlns:a16="http://schemas.microsoft.com/office/drawing/2014/main" id="{68DEF8A2-9499-B345-8E8D-2307A4F6C9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81" t="11961" r="5887" b="26674"/>
          <a:stretch/>
        </p:blipFill>
        <p:spPr>
          <a:xfrm>
            <a:off x="7045103" y="2385741"/>
            <a:ext cx="5024251" cy="322389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1E308A9-AAA1-901F-B6D7-17D5AA89D296}"/>
              </a:ext>
            </a:extLst>
          </p:cNvPr>
          <p:cNvSpPr txBox="1"/>
          <p:nvPr/>
        </p:nvSpPr>
        <p:spPr>
          <a:xfrm>
            <a:off x="390576" y="3556637"/>
            <a:ext cx="6747644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8000"/>
                </a:solidFill>
              </a:rPr>
              <a:t>Hai </a:t>
            </a:r>
            <a:r>
              <a:rPr lang="en-US" sz="2400" dirty="0" err="1">
                <a:solidFill>
                  <a:srgbClr val="008000"/>
                </a:solidFill>
              </a:rPr>
              <a:t>cạnh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đối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bằng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nhau</a:t>
            </a:r>
            <a:r>
              <a:rPr lang="en-US" sz="2400" dirty="0">
                <a:solidFill>
                  <a:srgbClr val="008000"/>
                </a:solidFill>
              </a:rPr>
              <a:t>: </a:t>
            </a:r>
            <a:r>
              <a:rPr lang="en-US" sz="2400" i="1" dirty="0">
                <a:solidFill>
                  <a:srgbClr val="008000"/>
                </a:solidFill>
              </a:rPr>
              <a:t>AB </a:t>
            </a:r>
            <a:r>
              <a:rPr lang="en-US" sz="2400" dirty="0">
                <a:solidFill>
                  <a:srgbClr val="008000"/>
                </a:solidFill>
              </a:rPr>
              <a:t>=</a:t>
            </a:r>
            <a:r>
              <a:rPr lang="en-US" sz="2400" i="1" dirty="0">
                <a:solidFill>
                  <a:srgbClr val="008000"/>
                </a:solidFill>
              </a:rPr>
              <a:t> CD; BC </a:t>
            </a:r>
            <a:r>
              <a:rPr lang="en-US" sz="2400" dirty="0">
                <a:solidFill>
                  <a:srgbClr val="008000"/>
                </a:solidFill>
              </a:rPr>
              <a:t>= </a:t>
            </a:r>
            <a:r>
              <a:rPr lang="en-US" sz="2400" i="1" dirty="0">
                <a:solidFill>
                  <a:srgbClr val="008000"/>
                </a:solidFill>
              </a:rPr>
              <a:t>AD;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424610-A54D-9CD9-8BEB-278B1FF1E463}"/>
              </a:ext>
            </a:extLst>
          </p:cNvPr>
          <p:cNvSpPr txBox="1"/>
          <p:nvPr/>
        </p:nvSpPr>
        <p:spPr>
          <a:xfrm>
            <a:off x="390576" y="4288579"/>
            <a:ext cx="6747644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8000"/>
                </a:solidFill>
              </a:rPr>
              <a:t>Hai </a:t>
            </a:r>
            <a:r>
              <a:rPr lang="en-US" sz="2400" dirty="0" err="1">
                <a:solidFill>
                  <a:srgbClr val="008000"/>
                </a:solidFill>
              </a:rPr>
              <a:t>góc</a:t>
            </a:r>
            <a:r>
              <a:rPr lang="en-US" sz="2400" dirty="0">
                <a:solidFill>
                  <a:srgbClr val="008000"/>
                </a:solidFill>
              </a:rPr>
              <a:t> ở </a:t>
            </a:r>
            <a:r>
              <a:rPr lang="en-US" sz="2400" dirty="0" err="1">
                <a:solidFill>
                  <a:srgbClr val="008000"/>
                </a:solidFill>
              </a:rPr>
              <a:t>các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đỉnh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i="1" dirty="0">
                <a:solidFill>
                  <a:srgbClr val="008000"/>
                </a:solidFill>
              </a:rPr>
              <a:t>A </a:t>
            </a:r>
            <a:r>
              <a:rPr lang="en-US" sz="2400" dirty="0" err="1">
                <a:solidFill>
                  <a:srgbClr val="008000"/>
                </a:solidFill>
              </a:rPr>
              <a:t>và</a:t>
            </a:r>
            <a:r>
              <a:rPr lang="en-US" sz="2400" i="1" dirty="0">
                <a:solidFill>
                  <a:srgbClr val="008000"/>
                </a:solidFill>
              </a:rPr>
              <a:t> C </a:t>
            </a:r>
            <a:r>
              <a:rPr lang="en-US" sz="2400" dirty="0" err="1">
                <a:solidFill>
                  <a:srgbClr val="008000"/>
                </a:solidFill>
              </a:rPr>
              <a:t>bằng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nhau</a:t>
            </a:r>
            <a:r>
              <a:rPr lang="en-US" sz="2400" dirty="0">
                <a:solidFill>
                  <a:srgbClr val="008000"/>
                </a:solidFill>
              </a:rPr>
              <a:t>;</a:t>
            </a:r>
            <a:br>
              <a:rPr lang="en-US" sz="2400" dirty="0">
                <a:solidFill>
                  <a:srgbClr val="008000"/>
                </a:solidFill>
              </a:rPr>
            </a:br>
            <a:r>
              <a:rPr lang="en-US" sz="2400" dirty="0" err="1">
                <a:solidFill>
                  <a:srgbClr val="008000"/>
                </a:solidFill>
              </a:rPr>
              <a:t>hai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góc</a:t>
            </a:r>
            <a:r>
              <a:rPr lang="en-US" sz="2400" dirty="0">
                <a:solidFill>
                  <a:srgbClr val="008000"/>
                </a:solidFill>
              </a:rPr>
              <a:t> ở </a:t>
            </a:r>
            <a:r>
              <a:rPr lang="en-US" sz="2400" dirty="0" err="1">
                <a:solidFill>
                  <a:srgbClr val="008000"/>
                </a:solidFill>
              </a:rPr>
              <a:t>các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đỉnh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i="1" dirty="0">
                <a:solidFill>
                  <a:srgbClr val="008000"/>
                </a:solidFill>
              </a:rPr>
              <a:t>B </a:t>
            </a:r>
            <a:r>
              <a:rPr lang="en-US" sz="2400" dirty="0" err="1">
                <a:solidFill>
                  <a:srgbClr val="008000"/>
                </a:solidFill>
              </a:rPr>
              <a:t>và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i="1" dirty="0">
                <a:solidFill>
                  <a:srgbClr val="008000"/>
                </a:solidFill>
              </a:rPr>
              <a:t>D </a:t>
            </a:r>
            <a:r>
              <a:rPr lang="en-US" sz="2400" dirty="0" err="1">
                <a:solidFill>
                  <a:srgbClr val="008000"/>
                </a:solidFill>
              </a:rPr>
              <a:t>bằng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nhau</a:t>
            </a:r>
            <a:r>
              <a:rPr lang="en-US" sz="2400" dirty="0">
                <a:solidFill>
                  <a:srgbClr val="008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8149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86A75-322A-4AE5-9E18-29040AB9F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974" y="232094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>
                <a:solidFill>
                  <a:srgbClr val="FF7707"/>
                </a:solidFill>
              </a:rPr>
              <a:t>I. Nhận biết hình bình hành</a:t>
            </a:r>
            <a:endParaRPr lang="en-US" sz="3600" dirty="0">
              <a:solidFill>
                <a:srgbClr val="FF7707"/>
              </a:solidFill>
            </a:endParaRPr>
          </a:p>
        </p:txBody>
      </p:sp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0D16D3A9-5880-24C1-5F16-25509B0932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2"/>
          <a:stretch/>
        </p:blipFill>
        <p:spPr>
          <a:xfrm>
            <a:off x="308486" y="1324522"/>
            <a:ext cx="11575027" cy="472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619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0631" y="2916356"/>
            <a:ext cx="9144000" cy="899928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2497</TotalTime>
  <Words>404</Words>
  <Application>Microsoft Office PowerPoint</Application>
  <PresentationFormat>Widescreen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UTM Avo</vt:lpstr>
      <vt:lpstr>Arial</vt:lpstr>
      <vt:lpstr>Office Theme</vt:lpstr>
      <vt:lpstr>PowerPoint Presentation</vt:lpstr>
      <vt:lpstr>PowerPoint Presentation</vt:lpstr>
      <vt:lpstr>I. Nhận biết hình bình hành</vt:lpstr>
      <vt:lpstr>I. Nhận biết hình bình hành</vt:lpstr>
      <vt:lpstr>I. Nhận biết hình bình hành</vt:lpstr>
      <vt:lpstr>I. Nhận biết hình bình hành</vt:lpstr>
      <vt:lpstr>I. Nhận biết hình bình hành</vt:lpstr>
      <vt:lpstr>I. Nhận biết hình bình hành</vt:lpstr>
      <vt:lpstr>I. Nhận biết hình bình hành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163</cp:revision>
  <dcterms:created xsi:type="dcterms:W3CDTF">2021-11-01T08:16:43Z</dcterms:created>
  <dcterms:modified xsi:type="dcterms:W3CDTF">2022-10-26T07:28:48Z</dcterms:modified>
</cp:coreProperties>
</file>