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583" r:id="rId2"/>
    <p:sldId id="289" r:id="rId3"/>
    <p:sldId id="290" r:id="rId4"/>
    <p:sldId id="303" r:id="rId5"/>
    <p:sldId id="306" r:id="rId6"/>
    <p:sldId id="307" r:id="rId7"/>
    <p:sldId id="320" r:id="rId8"/>
    <p:sldId id="321" r:id="rId9"/>
    <p:sldId id="323" r:id="rId10"/>
    <p:sldId id="324" r:id="rId11"/>
    <p:sldId id="325" r:id="rId12"/>
    <p:sldId id="266" r:id="rId13"/>
    <p:sldId id="314" r:id="rId14"/>
    <p:sldId id="316" r:id="rId15"/>
    <p:sldId id="317" r:id="rId16"/>
    <p:sldId id="258" r:id="rId17"/>
    <p:sldId id="315" r:id="rId18"/>
    <p:sldId id="265" r:id="rId19"/>
    <p:sldId id="270" r:id="rId20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mbria Math" panose="02040503050406030204" pitchFamily="18" charset="0"/>
      <p:regular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FFFF"/>
    <a:srgbClr val="FF7707"/>
    <a:srgbClr val="FF8119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5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7DB2B6-EF5C-4A95-BBCC-848547D0CB1E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26114-8A8F-4341-BB72-18F68570C65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2A4D93-6278-4035-AABD-6306C482BBC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128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211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42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E26114-8A8F-4341-BB72-18F68570C651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Google Shape;12;p7">
            <a:extLst>
              <a:ext uri="{FF2B5EF4-FFF2-40B4-BE49-F238E27FC236}">
                <a16:creationId xmlns:a16="http://schemas.microsoft.com/office/drawing/2014/main" id="{2FEB1E1E-FBF1-2D6C-BA79-FE3411D3C95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01446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E8708B2C-8181-2D6D-F3C7-3D7B54571719}"/>
              </a:ext>
            </a:extLst>
          </p:cNvPr>
          <p:cNvSpPr/>
          <p:nvPr userDrawn="1"/>
        </p:nvSpPr>
        <p:spPr>
          <a:xfrm>
            <a:off x="11265380" y="0"/>
            <a:ext cx="1104978" cy="15874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0;p8">
            <a:extLst>
              <a:ext uri="{FF2B5EF4-FFF2-40B4-BE49-F238E27FC236}">
                <a16:creationId xmlns:a16="http://schemas.microsoft.com/office/drawing/2014/main" id="{EA607983-42D6-CE96-28A4-82E67AB20742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12184879" cy="68167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7C0B9AB8-74AB-2298-AE77-F64DA54E82C6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oogle Shape;27;p9">
            <a:extLst>
              <a:ext uri="{FF2B5EF4-FFF2-40B4-BE49-F238E27FC236}">
                <a16:creationId xmlns:a16="http://schemas.microsoft.com/office/drawing/2014/main" id="{26CA0E0C-6C3A-E137-2A95-53AF87DBD83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78AC8FE4-75BA-46DC-0271-9E5E5C20CCFF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952B0258-BD2B-46C8-9E45-6FF81DCDBA0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oogle Shape;27;p9">
            <a:extLst>
              <a:ext uri="{FF2B5EF4-FFF2-40B4-BE49-F238E27FC236}">
                <a16:creationId xmlns:a16="http://schemas.microsoft.com/office/drawing/2014/main" id="{71083046-A087-E2C3-031C-D92010A5A60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6DF410FF-E2F4-DB5C-64C7-0365192BF4E0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FB5A1F0D-61F3-C324-6C7C-32BD1F1EFD7B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4F95FA6F-6E2B-EE08-45E2-F6FBF521BD25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956630DA-DBD6-77C8-9C91-E27079E2039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0" name="Google Shape;12;p7">
            <a:extLst>
              <a:ext uri="{FF2B5EF4-FFF2-40B4-BE49-F238E27FC236}">
                <a16:creationId xmlns:a16="http://schemas.microsoft.com/office/drawing/2014/main" id="{5E19D093-FEAD-07CC-9F86-57053A77D4E4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A8191AC5-8F85-CA2E-B20E-777310F66B06}"/>
              </a:ext>
            </a:extLst>
          </p:cNvPr>
          <p:cNvSpPr/>
          <p:nvPr userDrawn="1"/>
        </p:nvSpPr>
        <p:spPr>
          <a:xfrm>
            <a:off x="11297866" y="40525"/>
            <a:ext cx="1104978" cy="158747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10/27/2022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49C48C4-D4C8-4CDF-B610-604A7471652D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7189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10/27/2022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GIF"/><Relationship Id="rId18" Type="http://schemas.openxmlformats.org/officeDocument/2006/relationships/slide" Target="slide3.xml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20.png"/><Relationship Id="rId7" Type="http://schemas.microsoft.com/office/2007/relationships/hdphoto" Target="../media/hdphoto1.wdp"/><Relationship Id="rId12" Type="http://schemas.openxmlformats.org/officeDocument/2006/relationships/image" Target="../media/image14.GIF"/><Relationship Id="rId17" Type="http://schemas.openxmlformats.org/officeDocument/2006/relationships/image" Target="../media/image18.png"/><Relationship Id="rId2" Type="http://schemas.openxmlformats.org/officeDocument/2006/relationships/audio" Target="../media/media1.wma"/><Relationship Id="rId16" Type="http://schemas.openxmlformats.org/officeDocument/2006/relationships/image" Target="../media/image17.png"/><Relationship Id="rId20" Type="http://schemas.openxmlformats.org/officeDocument/2006/relationships/slide" Target="slide4.xml"/><Relationship Id="rId1" Type="http://schemas.microsoft.com/office/2007/relationships/media" Target="../media/media1.wma"/><Relationship Id="rId6" Type="http://schemas.openxmlformats.org/officeDocument/2006/relationships/image" Target="../media/image9.png"/><Relationship Id="rId11" Type="http://schemas.openxmlformats.org/officeDocument/2006/relationships/image" Target="../media/image13.GIF"/><Relationship Id="rId24" Type="http://schemas.openxmlformats.org/officeDocument/2006/relationships/image" Target="../media/image22.png"/><Relationship Id="rId5" Type="http://schemas.openxmlformats.org/officeDocument/2006/relationships/audio" Target="../media/audio1.wav"/><Relationship Id="rId15" Type="http://schemas.openxmlformats.org/officeDocument/2006/relationships/slide" Target="slide6.xml"/><Relationship Id="rId23" Type="http://schemas.openxmlformats.org/officeDocument/2006/relationships/image" Target="../media/image21.png"/><Relationship Id="rId10" Type="http://schemas.openxmlformats.org/officeDocument/2006/relationships/image" Target="../media/image12.png"/><Relationship Id="rId19" Type="http://schemas.openxmlformats.org/officeDocument/2006/relationships/image" Target="../media/image19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audio" Target="../media/audio3.wav"/><Relationship Id="rId7" Type="http://schemas.openxmlformats.org/officeDocument/2006/relationships/image" Target="../media/image2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11" Type="http://schemas.openxmlformats.org/officeDocument/2006/relationships/image" Target="../media/image28.png"/><Relationship Id="rId5" Type="http://schemas.openxmlformats.org/officeDocument/2006/relationships/image" Target="../media/image23.png"/><Relationship Id="rId10" Type="http://schemas.openxmlformats.org/officeDocument/2006/relationships/image" Target="../media/image27.png"/><Relationship Id="rId4" Type="http://schemas.openxmlformats.org/officeDocument/2006/relationships/audio" Target="../media/audio4.wav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9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openxmlformats.org/officeDocument/2006/relationships/image" Target="../media/image270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2.xml"/><Relationship Id="rId4" Type="http://schemas.openxmlformats.org/officeDocument/2006/relationships/audio" Target="../media/audio4.wav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4.png"/><Relationship Id="rId18" Type="http://schemas.openxmlformats.org/officeDocument/2006/relationships/image" Target="../media/image18.png"/><Relationship Id="rId3" Type="http://schemas.openxmlformats.org/officeDocument/2006/relationships/slideLayout" Target="../slideLayouts/slideLayout1.xml"/><Relationship Id="rId7" Type="http://schemas.microsoft.com/office/2007/relationships/hdphoto" Target="../media/hdphoto3.wdp"/><Relationship Id="rId12" Type="http://schemas.openxmlformats.org/officeDocument/2006/relationships/image" Target="../media/image53.png"/><Relationship Id="rId17" Type="http://schemas.openxmlformats.org/officeDocument/2006/relationships/image" Target="../media/image56.png"/><Relationship Id="rId2" Type="http://schemas.openxmlformats.org/officeDocument/2006/relationships/audio" Target="../media/media2.mp3"/><Relationship Id="rId16" Type="http://schemas.openxmlformats.org/officeDocument/2006/relationships/slide" Target="slide13.xml"/><Relationship Id="rId1" Type="http://schemas.microsoft.com/office/2007/relationships/media" Target="../media/media2.mp3"/><Relationship Id="rId6" Type="http://schemas.openxmlformats.org/officeDocument/2006/relationships/image" Target="../media/image48.png"/><Relationship Id="rId11" Type="http://schemas.openxmlformats.org/officeDocument/2006/relationships/image" Target="../media/image52.png"/><Relationship Id="rId5" Type="http://schemas.microsoft.com/office/2007/relationships/hdphoto" Target="../media/hdphoto2.wdp"/><Relationship Id="rId15" Type="http://schemas.openxmlformats.org/officeDocument/2006/relationships/image" Target="../media/image55.png"/><Relationship Id="rId10" Type="http://schemas.openxmlformats.org/officeDocument/2006/relationships/image" Target="../media/image51.png"/><Relationship Id="rId19" Type="http://schemas.openxmlformats.org/officeDocument/2006/relationships/image" Target="../media/image57.png"/><Relationship Id="rId4" Type="http://schemas.openxmlformats.org/officeDocument/2006/relationships/image" Target="../media/image47.png"/><Relationship Id="rId9" Type="http://schemas.openxmlformats.org/officeDocument/2006/relationships/image" Target="../media/image50.png"/><Relationship Id="rId1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slide" Target="slide18.xml"/><Relationship Id="rId7" Type="http://schemas.openxmlformats.org/officeDocument/2006/relationships/image" Target="../media/image51.png"/><Relationship Id="rId12" Type="http://schemas.openxmlformats.org/officeDocument/2006/relationships/slide" Target="slide15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slide" Target="slide14.xml"/><Relationship Id="rId5" Type="http://schemas.microsoft.com/office/2007/relationships/hdphoto" Target="../media/hdphoto3.wdp"/><Relationship Id="rId10" Type="http://schemas.openxmlformats.org/officeDocument/2006/relationships/slide" Target="slide17.xml"/><Relationship Id="rId4" Type="http://schemas.openxmlformats.org/officeDocument/2006/relationships/image" Target="../media/image48.png"/><Relationship Id="rId9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audio" Target="../media/audio4.wav"/><Relationship Id="rId7" Type="http://schemas.openxmlformats.org/officeDocument/2006/relationships/image" Target="../media/image51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5" Type="http://schemas.microsoft.com/office/2007/relationships/hdphoto" Target="../media/hdphoto5.wdp"/><Relationship Id="rId4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13" Type="http://schemas.openxmlformats.org/officeDocument/2006/relationships/image" Target="../media/image64.png"/><Relationship Id="rId3" Type="http://schemas.openxmlformats.org/officeDocument/2006/relationships/audio" Target="../media/audio4.wav"/><Relationship Id="rId7" Type="http://schemas.openxmlformats.org/officeDocument/2006/relationships/image" Target="../media/image52.png"/><Relationship Id="rId12" Type="http://schemas.openxmlformats.org/officeDocument/2006/relationships/image" Target="../media/image6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1.xml"/><Relationship Id="rId6" Type="http://schemas.openxmlformats.org/officeDocument/2006/relationships/slide" Target="slide13.xml"/><Relationship Id="rId11" Type="http://schemas.openxmlformats.org/officeDocument/2006/relationships/image" Target="../media/image62.png"/><Relationship Id="rId5" Type="http://schemas.microsoft.com/office/2007/relationships/hdphoto" Target="../media/hdphoto5.wdp"/><Relationship Id="rId10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00.png"/><Relationship Id="rId1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70.png"/><Relationship Id="rId3" Type="http://schemas.openxmlformats.org/officeDocument/2006/relationships/audio" Target="../media/audio3.wav"/><Relationship Id="rId7" Type="http://schemas.openxmlformats.org/officeDocument/2006/relationships/slide" Target="slide13.xml"/><Relationship Id="rId12" Type="http://schemas.openxmlformats.org/officeDocument/2006/relationships/image" Target="../media/image67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5" Type="http://schemas.openxmlformats.org/officeDocument/2006/relationships/image" Target="../media/image64.png"/><Relationship Id="rId10" Type="http://schemas.openxmlformats.org/officeDocument/2006/relationships/image" Target="../media/image65.png"/><Relationship Id="rId4" Type="http://schemas.openxmlformats.org/officeDocument/2006/relationships/audio" Target="../media/audio4.wav"/><Relationship Id="rId9" Type="http://schemas.microsoft.com/office/2007/relationships/hdphoto" Target="../media/hdphoto3.wdp"/><Relationship Id="rId14" Type="http://schemas.openxmlformats.org/officeDocument/2006/relationships/image" Target="../media/image6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audio" Target="../media/audio3.wav"/><Relationship Id="rId7" Type="http://schemas.openxmlformats.org/officeDocument/2006/relationships/slide" Target="slide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11" Type="http://schemas.openxmlformats.org/officeDocument/2006/relationships/image" Target="../media/image57.png"/><Relationship Id="rId5" Type="http://schemas.openxmlformats.org/officeDocument/2006/relationships/image" Target="../media/image60.png"/><Relationship Id="rId10" Type="http://schemas.openxmlformats.org/officeDocument/2006/relationships/image" Target="../media/image70.png"/><Relationship Id="rId4" Type="http://schemas.openxmlformats.org/officeDocument/2006/relationships/audio" Target="../media/audio4.wav"/><Relationship Id="rId9" Type="http://schemas.openxmlformats.org/officeDocument/2006/relationships/image" Target="../media/image6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11" Type="http://schemas.openxmlformats.org/officeDocument/2006/relationships/slide" Target="slide13.xml"/><Relationship Id="rId5" Type="http://schemas.openxmlformats.org/officeDocument/2006/relationships/image" Target="../media/image74.png"/><Relationship Id="rId10" Type="http://schemas.microsoft.com/office/2007/relationships/hdphoto" Target="../media/hdphoto3.wdp"/><Relationship Id="rId4" Type="http://schemas.openxmlformats.org/officeDocument/2006/relationships/image" Target="../media/image73.png"/><Relationship Id="rId9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61648" y="7620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6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851026" y="2771314"/>
            <a:ext cx="11340974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28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6: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cộng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,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phép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trừ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số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thập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phân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– </a:t>
            </a:r>
            <a:r>
              <a:rPr lang="en-US" sz="5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5000" b="1" dirty="0">
                <a:solidFill>
                  <a:srgbClr val="FF0000"/>
                </a:solidFill>
                <a:latin typeface="UTM Avo" panose="02040603050506020204" pitchFamily="18" charset="0"/>
              </a:rPr>
              <a:t> 1</a:t>
            </a:r>
            <a:endParaRPr sz="50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FA059E-5313-4C90-8C3E-C5942623E2FB}"/>
              </a:ext>
            </a:extLst>
          </p:cNvPr>
          <p:cNvSpPr/>
          <p:nvPr/>
        </p:nvSpPr>
        <p:spPr>
          <a:xfrm>
            <a:off x="11019254" y="7225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/>
          <p:cNvSpPr/>
          <p:nvPr/>
        </p:nvSpPr>
        <p:spPr>
          <a:xfrm>
            <a:off x="6102977" y="1806211"/>
            <a:ext cx="4599705" cy="60843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dirty="0">
                <a:latin typeface="+mj-lt"/>
              </a:rPr>
              <a:t>Hai </a:t>
            </a:r>
            <a:r>
              <a:rPr lang="en-US" sz="1600" b="0" i="0" dirty="0" err="1">
                <a:latin typeface="+mj-lt"/>
              </a:rPr>
              <a:t>số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nguyên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đối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nhau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có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tổng</a:t>
            </a:r>
            <a:r>
              <a:rPr lang="en-US" sz="1600" b="0" i="0" dirty="0">
                <a:latin typeface="+mj-lt"/>
              </a:rPr>
              <a:t> </a:t>
            </a:r>
            <a:r>
              <a:rPr lang="en-US" sz="1600" b="0" i="0" dirty="0" err="1">
                <a:latin typeface="+mj-lt"/>
              </a:rPr>
              <a:t>bằng</a:t>
            </a:r>
            <a:r>
              <a:rPr lang="en-US" sz="1600" b="0" i="0" dirty="0">
                <a:latin typeface="+mj-lt"/>
              </a:rPr>
              <a:t> bao </a:t>
            </a:r>
            <a:r>
              <a:rPr lang="en-US" sz="1600" b="0" i="0" dirty="0" err="1">
                <a:latin typeface="+mj-lt"/>
              </a:rPr>
              <a:t>nhiêu</a:t>
            </a:r>
            <a:r>
              <a:rPr lang="en-US" sz="1600" b="0" i="0" dirty="0">
                <a:latin typeface="+mj-lt"/>
              </a:rPr>
              <a:t>?</a:t>
            </a:r>
            <a:endParaRPr lang="en-US" sz="1050" dirty="0"/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0318" b="60506" l="1902" r="126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" t="26545" r="86058" b="35721"/>
          <a:stretch>
            <a:fillRect/>
          </a:stretch>
        </p:blipFill>
        <p:spPr>
          <a:xfrm>
            <a:off x="-109760" y="1786557"/>
            <a:ext cx="1630421" cy="2588049"/>
          </a:xfrm>
          <a:prstGeom prst="rect">
            <a:avLst/>
          </a:prstGeom>
        </p:spPr>
      </p:pic>
      <p:pic>
        <p:nvPicPr>
          <p:cNvPr id="124" name="den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80" y="736464"/>
            <a:ext cx="2651990" cy="2651990"/>
          </a:xfrm>
          <a:prstGeom prst="rect">
            <a:avLst/>
          </a:prstGeom>
        </p:spPr>
      </p:pic>
      <p:pic>
        <p:nvPicPr>
          <p:cNvPr id="125" name="den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6431" y="1100845"/>
            <a:ext cx="2639810" cy="2639810"/>
          </a:xfrm>
          <a:prstGeom prst="rect">
            <a:avLst/>
          </a:prstGeom>
        </p:spPr>
      </p:pic>
      <p:pic>
        <p:nvPicPr>
          <p:cNvPr id="126" name="den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98" y="739513"/>
            <a:ext cx="2639810" cy="2645893"/>
          </a:xfrm>
          <a:prstGeom prst="rect">
            <a:avLst/>
          </a:prstGeom>
        </p:spPr>
      </p:pic>
      <p:pic>
        <p:nvPicPr>
          <p:cNvPr id="146" name="Picture 1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968" y="1101452"/>
            <a:ext cx="1168595" cy="1168595"/>
          </a:xfrm>
          <a:prstGeom prst="rect">
            <a:avLst/>
          </a:prstGeom>
        </p:spPr>
      </p:pic>
      <p:pic>
        <p:nvPicPr>
          <p:cNvPr id="147" name="Picture 1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042" y="4589279"/>
            <a:ext cx="1061107" cy="1061107"/>
          </a:xfrm>
          <a:prstGeom prst="rect">
            <a:avLst/>
          </a:prstGeom>
        </p:spPr>
      </p:pic>
      <p:pic>
        <p:nvPicPr>
          <p:cNvPr id="148" name="Picture 1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63" y="3780999"/>
            <a:ext cx="1127571" cy="1127571"/>
          </a:xfrm>
          <a:prstGeom prst="rect">
            <a:avLst/>
          </a:prstGeom>
        </p:spPr>
      </p:pic>
      <p:pic>
        <p:nvPicPr>
          <p:cNvPr id="149" name="Picture 14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232" y="-207789"/>
            <a:ext cx="1761897" cy="6059949"/>
          </a:xfrm>
          <a:prstGeom prst="rect">
            <a:avLst/>
          </a:prstGeom>
        </p:spPr>
      </p:pic>
      <p:pic>
        <p:nvPicPr>
          <p:cNvPr id="159" name="Picture 158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4" name="vuidehoc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139" name="mau1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034" y="735718"/>
            <a:ext cx="2651990" cy="2651990"/>
          </a:xfrm>
          <a:prstGeom prst="rect">
            <a:avLst/>
          </a:prstGeom>
        </p:spPr>
      </p:pic>
      <p:pic>
        <p:nvPicPr>
          <p:cNvPr id="140" name="mau2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3610" y="1094739"/>
            <a:ext cx="2633741" cy="2639810"/>
          </a:xfrm>
          <a:prstGeom prst="rect">
            <a:avLst/>
          </a:prstGeom>
        </p:spPr>
      </p:pic>
      <p:pic>
        <p:nvPicPr>
          <p:cNvPr id="141" name="mau3">
            <a:hlinkClick r:id="rId22" action="ppaction://hlinksldjump"/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98" y="745878"/>
            <a:ext cx="2639810" cy="263981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533" b="66578" l="20160" r="31016">
                        <a14:foregroundMark x1="24162" y1="51378" x2="26763" y2="59200"/>
                        <a14:foregroundMark x1="26763" y1="59200" x2="27114" y2="63467"/>
                        <a14:foregroundMark x1="20310" y1="62578" x2="29915" y2="51911"/>
                        <a14:foregroundMark x1="25913" y1="47644" x2="24162" y2="62844"/>
                        <a14:foregroundMark x1="31016" y1="58578" x2="31016" y2="60000"/>
                        <a14:foregroundMark x1="27914" y1="66578" x2="27564" y2="66222"/>
                        <a14:foregroundMark x1="28564" y1="65956" x2="25513" y2="645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813" t="32986" r="67606" b="30780"/>
          <a:stretch>
            <a:fillRect/>
          </a:stretch>
        </p:blipFill>
        <p:spPr>
          <a:xfrm>
            <a:off x="1785738" y="1774908"/>
            <a:ext cx="1655112" cy="248522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536604" y="314422"/>
            <a:ext cx="8723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em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hãy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trả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lời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đúng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câu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hỏi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tương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ứng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để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lật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các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mảnh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ghép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550" fill="hold">
                                          <p:stCondLst>
                                            <p:cond delay="5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550" fill="hold">
                                          <p:stCondLst>
                                            <p:cond delay="11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550" fill="hold">
                                          <p:stCondLst>
                                            <p:cond delay="165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550" fill="hold">
                                          <p:stCondLst>
                                            <p:cond delay="22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05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0" name="Snip Diagonal Corner Rectangle 39"/>
              <p:cNvSpPr/>
              <p:nvPr/>
            </p:nvSpPr>
            <p:spPr>
              <a:xfrm>
                <a:off x="1605280" y="1016625"/>
                <a:ext cx="9193349" cy="1226803"/>
              </a:xfrm>
              <a:prstGeom prst="snip2DiagRect">
                <a:avLst/>
              </a:prstGeom>
              <a:solidFill>
                <a:srgbClr val="00206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Câu</a:t>
                </a:r>
                <a:r>
                  <a:rPr kumimoji="0" lang="en-US" sz="28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1. </a:t>
                </a:r>
                <a:r>
                  <a:rPr kumimoji="0" lang="en-US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Tính</a:t>
                </a:r>
                <a:r>
                  <a:rPr kumimoji="0" lang="en-US" sz="28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(−</m:t>
                    </m:r>
                    <m:r>
                      <a:rPr kumimoji="0" lang="en-US" sz="2800" b="1" i="1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𝟔</m:t>
                    </m:r>
                    <m:r>
                      <a:rPr kumimoji="0" lang="en-US" sz="2800" b="1" i="1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) + </m:t>
                    </m:r>
                    <m:r>
                      <a:rPr kumimoji="0" lang="en-US" sz="2800" b="1" i="1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  <m:r>
                      <a:rPr kumimoji="0" lang="en-US" sz="2800" b="1" i="1" u="none" strike="noStrike" kern="1200" cap="none" spc="0" normalizeH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bằng</a:t>
                </a:r>
                <a:endPara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Snip Diagonal Corner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5280" y="1016625"/>
                <a:ext cx="9193349" cy="1226803"/>
              </a:xfrm>
              <a:prstGeom prst="snip2Diag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" name="Picture 45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/>
              <p:cNvSpPr/>
              <p:nvPr/>
            </p:nvSpPr>
            <p:spPr>
              <a:xfrm>
                <a:off x="2103482" y="2823468"/>
                <a:ext cx="1165592" cy="757895"/>
              </a:xfrm>
              <a:prstGeom prst="roundRect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A.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𝟏𝟎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: Rounded Corners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3482" y="2823468"/>
                <a:ext cx="1165592" cy="757895"/>
              </a:xfrm>
              <a:prstGeom prst="roundRect">
                <a:avLst/>
              </a:prstGeom>
              <a:blipFill>
                <a:blip r:embed="rId8"/>
                <a:stretch>
                  <a:fillRect l="-5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: Rounded Corners 8"/>
              <p:cNvSpPr/>
              <p:nvPr/>
            </p:nvSpPr>
            <p:spPr>
              <a:xfrm>
                <a:off x="4463401" y="2823468"/>
                <a:ext cx="1224617" cy="757895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6"/>
              </a:fillRef>
              <a:effectRef idx="1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defTabSz="914400"/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B.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1" i="1" dirty="0" smtClean="0">
                        <a:solidFill>
                          <a:prstClr val="white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Rectangle: Rounded Corners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401" y="2823468"/>
                <a:ext cx="1224617" cy="757895"/>
              </a:xfrm>
              <a:prstGeom prst="roundRect">
                <a:avLst/>
              </a:prstGeom>
              <a:blipFill>
                <a:blip r:embed="rId9"/>
                <a:stretch>
                  <a:fillRect l="-4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/>
              <p:cNvSpPr/>
              <p:nvPr/>
            </p:nvSpPr>
            <p:spPr>
              <a:xfrm>
                <a:off x="6882345" y="2823468"/>
                <a:ext cx="1224617" cy="75789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C.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𝟏𝟎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1" name="Rectangle: Rounded Corners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2345" y="2823468"/>
                <a:ext cx="1224617" cy="757895"/>
              </a:xfrm>
              <a:prstGeom prst="roundRect">
                <a:avLst/>
              </a:prstGeom>
              <a:blipFill>
                <a:blip r:embed="rId10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/>
              <p:cNvSpPr/>
              <p:nvPr/>
            </p:nvSpPr>
            <p:spPr>
              <a:xfrm>
                <a:off x="9138816" y="2823468"/>
                <a:ext cx="1229568" cy="757895"/>
              </a:xfrm>
              <a:prstGeom prst="roundRect">
                <a:avLst/>
              </a:prstGeom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b="1" dirty="0">
                    <a:solidFill>
                      <a:prstClr val="white"/>
                    </a:solidFill>
                    <a:latin typeface="UTM Avo" panose="02040603050506020204"/>
                  </a:rPr>
                  <a:t>D</a:t>
                </a: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. </a:t>
                </a:r>
                <a14:m>
                  <m:oMath xmlns:m="http://schemas.openxmlformats.org/officeDocument/2006/math">
                    <m:r>
                      <a:rPr kumimoji="0" lang="en-US" sz="2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𝟐</m:t>
                    </m:r>
                  </m:oMath>
                </a14:m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Rectangle: Rounded Corners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8816" y="2823468"/>
                <a:ext cx="1229568" cy="757895"/>
              </a:xfrm>
              <a:prstGeom prst="roundRect">
                <a:avLst/>
              </a:prstGeom>
              <a:blipFill>
                <a:blip r:embed="rId11"/>
                <a:stretch>
                  <a:fillRect l="-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40" grpId="0" animBg="1"/>
      <p:bldP spid="2" grpId="0" animBg="1"/>
      <p:bldP spid="2" grpId="1" animBg="1"/>
      <p:bldP spid="9" grpId="0" animBg="1"/>
      <p:bldP spid="11" grpId="0" animBg="1"/>
      <p:bldP spid="11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Snip Diagonal Corner Rectangle 39"/>
              <p:cNvSpPr/>
              <p:nvPr/>
            </p:nvSpPr>
            <p:spPr>
              <a:xfrm>
                <a:off x="834572" y="944881"/>
                <a:ext cx="10522857" cy="1176628"/>
              </a:xfrm>
              <a:prstGeom prst="snip2DiagRect">
                <a:avLst/>
              </a:prstGeom>
              <a:solidFill>
                <a:srgbClr val="00206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Câu 2.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Tính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giá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trị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biểu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thức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kumimoji="0" lang="en-US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𝟏𝟕</m:t>
                        </m:r>
                      </m:e>
                    </m:d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d>
                      <m:dPr>
                        <m:ctrlPr>
                          <a:rPr kumimoji="0" lang="en-US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2400" b="1" i="1" u="none" strike="noStrike" kern="1200" cap="none" spc="0" normalizeH="0" noProof="0" smtClean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𝟐𝟑</m:t>
                        </m:r>
                      </m:e>
                    </m:d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+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𝟒𝟒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</m:oMath>
                </a14:m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bằng</a:t>
                </a:r>
              </a:p>
            </p:txBody>
          </p:sp>
        </mc:Choice>
        <mc:Fallback xmlns="">
          <p:sp>
            <p:nvSpPr>
              <p:cNvPr id="6" name="Snip Diagonal Corner 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72" y="944881"/>
                <a:ext cx="10522857" cy="1176628"/>
              </a:xfrm>
              <a:prstGeom prst="snip2Diag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: Rounded Corners 11"/>
          <p:cNvSpPr/>
          <p:nvPr/>
        </p:nvSpPr>
        <p:spPr>
          <a:xfrm>
            <a:off x="4113302" y="2807236"/>
            <a:ext cx="1477689" cy="7578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UTM Avo" panose="02040603050506020204"/>
              </a:rPr>
              <a:t>B. 44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/>
              <a:ea typeface="+mn-ea"/>
              <a:cs typeface="+mn-cs"/>
            </a:endParaRPr>
          </a:p>
        </p:txBody>
      </p:sp>
      <p:sp>
        <p:nvSpPr>
          <p:cNvPr id="13" name="Rectangle: Rounded Corners 12"/>
          <p:cNvSpPr/>
          <p:nvPr/>
        </p:nvSpPr>
        <p:spPr>
          <a:xfrm>
            <a:off x="1607806" y="2807236"/>
            <a:ext cx="1477689" cy="7578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A. 4</a:t>
            </a:r>
          </a:p>
        </p:txBody>
      </p:sp>
      <p:sp>
        <p:nvSpPr>
          <p:cNvPr id="14" name="Rectangle: Rounded Corners 13"/>
          <p:cNvSpPr/>
          <p:nvPr/>
        </p:nvSpPr>
        <p:spPr>
          <a:xfrm>
            <a:off x="6778903" y="2807236"/>
            <a:ext cx="1477689" cy="7578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C. – 84 </a:t>
            </a:r>
          </a:p>
        </p:txBody>
      </p:sp>
      <p:sp>
        <p:nvSpPr>
          <p:cNvPr id="15" name="Rectangle: Rounded Corners 14"/>
          <p:cNvSpPr/>
          <p:nvPr/>
        </p:nvSpPr>
        <p:spPr>
          <a:xfrm>
            <a:off x="9225749" y="2807235"/>
            <a:ext cx="1477689" cy="7578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UTM Avo" panose="02040603050506020204"/>
              </a:rPr>
              <a:t>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. – 4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2" grpId="1" animBg="1"/>
      <p:bldP spid="13" grpId="0" animBg="1"/>
      <p:bldP spid="14" grpId="0" animBg="1"/>
      <p:bldP spid="14" grpId="1" animBg="1"/>
      <p:bldP spid="15" grpId="0" animBg="1"/>
      <p:bldP spid="1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4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Snip Diagonal Corner Rectangle 39">
                <a:extLst>
                  <a:ext uri="{FF2B5EF4-FFF2-40B4-BE49-F238E27FC236}">
                    <a16:creationId xmlns:a16="http://schemas.microsoft.com/office/drawing/2014/main" id="{38632602-7BEE-4E52-BB29-EAD5E95CED50}"/>
                  </a:ext>
                </a:extLst>
              </p:cNvPr>
              <p:cNvSpPr/>
              <p:nvPr/>
            </p:nvSpPr>
            <p:spPr>
              <a:xfrm>
                <a:off x="834572" y="944881"/>
                <a:ext cx="10522857" cy="1176628"/>
              </a:xfrm>
              <a:prstGeom prst="snip2DiagRect">
                <a:avLst/>
              </a:prstGeom>
              <a:solidFill>
                <a:srgbClr val="002060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24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Câu</a:t>
                </a:r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3.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Tính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giá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trị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biểu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:r>
                  <a:rPr kumimoji="0" lang="en-US" sz="2400" b="1" i="0" u="none" strike="noStrike" kern="1200" cap="none" spc="0" normalizeH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thức</a:t>
                </a:r>
                <a:r>
                  <a:rPr kumimoji="0" lang="en-US" sz="2400" b="1" i="0" u="none" strike="noStrike" kern="1200" cap="none" spc="0" normalizeH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𝟎𝟎𝟎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𝟏𝟐𝟏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−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𝟕𝟗</m:t>
                    </m:r>
                    <m:r>
                      <a:rPr kumimoji="0" lang="en-US" sz="2400" b="1" i="1" u="none" strike="noStrike" kern="1200" cap="none" spc="0" normalizeH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 </m:t>
                    </m:r>
                  </m:oMath>
                </a14:m>
                <a:r>
                  <a:rPr kumimoji="0" 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/>
                    <a:ea typeface="+mn-ea"/>
                    <a:cs typeface="+mn-cs"/>
                  </a:rPr>
                  <a:t>bằng</a:t>
                </a:r>
              </a:p>
            </p:txBody>
          </p:sp>
        </mc:Choice>
        <mc:Fallback xmlns="">
          <p:sp>
            <p:nvSpPr>
              <p:cNvPr id="7" name="Snip Diagonal Corner Rectangle 39">
                <a:extLst>
                  <a:ext uri="{FF2B5EF4-FFF2-40B4-BE49-F238E27FC236}">
                    <a16:creationId xmlns:a16="http://schemas.microsoft.com/office/drawing/2014/main" id="{38632602-7BEE-4E52-BB29-EAD5E95CED5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72" y="944881"/>
                <a:ext cx="10522857" cy="1176628"/>
              </a:xfrm>
              <a:prstGeom prst="snip2Diag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B16556A-FC65-41DB-9938-C44BBBDCFAA3}"/>
              </a:ext>
            </a:extLst>
          </p:cNvPr>
          <p:cNvSpPr/>
          <p:nvPr/>
        </p:nvSpPr>
        <p:spPr>
          <a:xfrm>
            <a:off x="4111662" y="2814695"/>
            <a:ext cx="1545215" cy="7578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UTM Avo" panose="02040603050506020204"/>
              </a:rPr>
              <a:t>B. 1 200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DABC1EB-A539-40CB-AAFA-BC7EBBF494C1}"/>
              </a:ext>
            </a:extLst>
          </p:cNvPr>
          <p:cNvSpPr/>
          <p:nvPr/>
        </p:nvSpPr>
        <p:spPr>
          <a:xfrm>
            <a:off x="1478575" y="2814696"/>
            <a:ext cx="1622187" cy="7578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A. </a:t>
            </a:r>
            <a:r>
              <a:rPr lang="en-US" b="1" dirty="0">
                <a:solidFill>
                  <a:prstClr val="white"/>
                </a:solidFill>
                <a:latin typeface="UTM Avo" panose="02040603050506020204"/>
              </a:rPr>
              <a:t>800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/>
              <a:ea typeface="+mn-ea"/>
              <a:cs typeface="+mn-cs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F6A07CE5-1F2A-4717-9596-8AC088044EC4}"/>
              </a:ext>
            </a:extLst>
          </p:cNvPr>
          <p:cNvSpPr/>
          <p:nvPr/>
        </p:nvSpPr>
        <p:spPr>
          <a:xfrm>
            <a:off x="6667777" y="2814696"/>
            <a:ext cx="1545215" cy="7578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C. – 800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49B11B6-3506-4DB8-AF90-D818F5928139}"/>
              </a:ext>
            </a:extLst>
          </p:cNvPr>
          <p:cNvSpPr/>
          <p:nvPr/>
        </p:nvSpPr>
        <p:spPr>
          <a:xfrm>
            <a:off x="9091240" y="2814696"/>
            <a:ext cx="1545215" cy="7578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b="1" dirty="0">
                <a:solidFill>
                  <a:prstClr val="white"/>
                </a:solidFill>
                <a:latin typeface="UTM Avo" panose="02040603050506020204"/>
              </a:rPr>
              <a:t>D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/>
                <a:ea typeface="+mn-ea"/>
                <a:cs typeface="+mn-cs"/>
              </a:rPr>
              <a:t>. 799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1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40480" y="0"/>
            <a:ext cx="404368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I.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ĐỐI</a:t>
            </a:r>
            <a:r>
              <a:rPr lang="en-US" b="1" dirty="0"/>
              <a:t> </a:t>
            </a:r>
            <a:r>
              <a:rPr lang="en-US" b="1" dirty="0" err="1"/>
              <a:t>CỦA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10" name="Picture 9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7258DA8-DB36-41E7-BC73-7131A57353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684248"/>
            <a:ext cx="9604189" cy="58372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Thought Bubble: Cloud 10">
            <a:extLst>
              <a:ext uri="{FF2B5EF4-FFF2-40B4-BE49-F238E27FC236}">
                <a16:creationId xmlns:a16="http://schemas.microsoft.com/office/drawing/2014/main" id="{4B66D0A0-C8A6-4360-83F8-C8A9F798696F}"/>
              </a:ext>
            </a:extLst>
          </p:cNvPr>
          <p:cNvSpPr/>
          <p:nvPr/>
        </p:nvSpPr>
        <p:spPr>
          <a:xfrm>
            <a:off x="6207564" y="2424723"/>
            <a:ext cx="5222631" cy="1846385"/>
          </a:xfrm>
          <a:prstGeom prst="cloudCallout">
            <a:avLst>
              <a:gd name="adj1" fmla="val -40082"/>
              <a:gd name="adj2" fmla="val 68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Lê Tú </a:t>
            </a:r>
            <a:r>
              <a:rPr lang="en-US" dirty="0" err="1"/>
              <a:t>Chinh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nhanh</a:t>
            </a:r>
            <a:r>
              <a:rPr lang="en-US" dirty="0"/>
              <a:t> </a:t>
            </a:r>
            <a:r>
              <a:rPr lang="en-US" dirty="0" err="1"/>
              <a:t>hơn</a:t>
            </a:r>
            <a:r>
              <a:rPr lang="en-US" dirty="0"/>
              <a:t> </a:t>
            </a:r>
            <a:r>
              <a:rPr lang="en-US" dirty="0" err="1"/>
              <a:t>Cris-ti-na</a:t>
            </a:r>
            <a:r>
              <a:rPr lang="en-US" dirty="0"/>
              <a:t> Ma-</a:t>
            </a:r>
            <a:r>
              <a:rPr lang="en-US" dirty="0" err="1"/>
              <a:t>ri</a:t>
            </a:r>
            <a:r>
              <a:rPr lang="en-US" dirty="0"/>
              <a:t> </a:t>
            </a:r>
            <a:r>
              <a:rPr lang="en-US" dirty="0" err="1"/>
              <a:t>Cơ-nốt</a:t>
            </a:r>
            <a:r>
              <a:rPr lang="en-US" dirty="0"/>
              <a:t>: </a:t>
            </a:r>
          </a:p>
          <a:p>
            <a:r>
              <a:rPr lang="en-US" dirty="0"/>
              <a:t>11,55 – 11,54 = 0, 01 </a:t>
            </a:r>
            <a:r>
              <a:rPr lang="en-US" dirty="0" err="1"/>
              <a:t>giây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Text&#10;&#10;Description automatically generated">
            <a:extLst>
              <a:ext uri="{FF2B5EF4-FFF2-40B4-BE49-F238E27FC236}">
                <a16:creationId xmlns:a16="http://schemas.microsoft.com/office/drawing/2014/main" id="{19FB3F7E-90EB-49F3-A976-17F8D86D46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4" t="40728" r="27616" b="12649"/>
          <a:stretch/>
        </p:blipFill>
        <p:spPr>
          <a:xfrm>
            <a:off x="5016795" y="2990419"/>
            <a:ext cx="5212078" cy="15331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5" name="Rectangle: Rounded Corners 4"/>
          <p:cNvSpPr/>
          <p:nvPr/>
        </p:nvSpPr>
        <p:spPr>
          <a:xfrm>
            <a:off x="8089722" y="678354"/>
            <a:ext cx="3865761" cy="766490"/>
          </a:xfrm>
          <a:custGeom>
            <a:avLst/>
            <a:gdLst>
              <a:gd name="connsiteX0" fmla="*/ 0 w 7091680"/>
              <a:gd name="connsiteY0" fmla="*/ 127751 h 766490"/>
              <a:gd name="connsiteX1" fmla="*/ 127751 w 7091680"/>
              <a:gd name="connsiteY1" fmla="*/ 0 h 766490"/>
              <a:gd name="connsiteX2" fmla="*/ 6963929 w 7091680"/>
              <a:gd name="connsiteY2" fmla="*/ 0 h 766490"/>
              <a:gd name="connsiteX3" fmla="*/ 7091680 w 7091680"/>
              <a:gd name="connsiteY3" fmla="*/ 127751 h 766490"/>
              <a:gd name="connsiteX4" fmla="*/ 7091680 w 7091680"/>
              <a:gd name="connsiteY4" fmla="*/ 638739 h 766490"/>
              <a:gd name="connsiteX5" fmla="*/ 6963929 w 7091680"/>
              <a:gd name="connsiteY5" fmla="*/ 766490 h 766490"/>
              <a:gd name="connsiteX6" fmla="*/ 127751 w 7091680"/>
              <a:gd name="connsiteY6" fmla="*/ 766490 h 766490"/>
              <a:gd name="connsiteX7" fmla="*/ 0 w 7091680"/>
              <a:gd name="connsiteY7" fmla="*/ 638739 h 766490"/>
              <a:gd name="connsiteX8" fmla="*/ 0 w 7091680"/>
              <a:gd name="connsiteY8" fmla="*/ 127751 h 766490"/>
              <a:gd name="connsiteX0-1" fmla="*/ 0 w 7091680"/>
              <a:gd name="connsiteY0-2" fmla="*/ 127751 h 766490"/>
              <a:gd name="connsiteX1-3" fmla="*/ 127751 w 7091680"/>
              <a:gd name="connsiteY1-4" fmla="*/ 0 h 766490"/>
              <a:gd name="connsiteX2-5" fmla="*/ 6963929 w 7091680"/>
              <a:gd name="connsiteY2-6" fmla="*/ 0 h 766490"/>
              <a:gd name="connsiteX3-7" fmla="*/ 7091680 w 7091680"/>
              <a:gd name="connsiteY3-8" fmla="*/ 127751 h 766490"/>
              <a:gd name="connsiteX4-9" fmla="*/ 7091680 w 7091680"/>
              <a:gd name="connsiteY4-10" fmla="*/ 638739 h 766490"/>
              <a:gd name="connsiteX5-11" fmla="*/ 6963929 w 7091680"/>
              <a:gd name="connsiteY5-12" fmla="*/ 766490 h 766490"/>
              <a:gd name="connsiteX6-13" fmla="*/ 127751 w 7091680"/>
              <a:gd name="connsiteY6-14" fmla="*/ 766490 h 766490"/>
              <a:gd name="connsiteX7-15" fmla="*/ 152400 w 7091680"/>
              <a:gd name="connsiteY7-16" fmla="*/ 598099 h 766490"/>
              <a:gd name="connsiteX8-17" fmla="*/ 0 w 7091680"/>
              <a:gd name="connsiteY8-18" fmla="*/ 127751 h 766490"/>
              <a:gd name="connsiteX0-19" fmla="*/ 0 w 7721600"/>
              <a:gd name="connsiteY0-20" fmla="*/ 127751 h 766490"/>
              <a:gd name="connsiteX1-21" fmla="*/ 127751 w 7721600"/>
              <a:gd name="connsiteY1-22" fmla="*/ 0 h 766490"/>
              <a:gd name="connsiteX2-23" fmla="*/ 6963929 w 7721600"/>
              <a:gd name="connsiteY2-24" fmla="*/ 0 h 766490"/>
              <a:gd name="connsiteX3-25" fmla="*/ 7721600 w 7721600"/>
              <a:gd name="connsiteY3-26" fmla="*/ 127751 h 766490"/>
              <a:gd name="connsiteX4-27" fmla="*/ 7091680 w 7721600"/>
              <a:gd name="connsiteY4-28" fmla="*/ 638739 h 766490"/>
              <a:gd name="connsiteX5-29" fmla="*/ 6963929 w 7721600"/>
              <a:gd name="connsiteY5-30" fmla="*/ 766490 h 766490"/>
              <a:gd name="connsiteX6-31" fmla="*/ 127751 w 7721600"/>
              <a:gd name="connsiteY6-32" fmla="*/ 766490 h 766490"/>
              <a:gd name="connsiteX7-33" fmla="*/ 152400 w 7721600"/>
              <a:gd name="connsiteY7-34" fmla="*/ 598099 h 766490"/>
              <a:gd name="connsiteX8-35" fmla="*/ 0 w 7721600"/>
              <a:gd name="connsiteY8-36" fmla="*/ 127751 h 766490"/>
              <a:gd name="connsiteX0-37" fmla="*/ 0 w 7721600"/>
              <a:gd name="connsiteY0-38" fmla="*/ 127751 h 766490"/>
              <a:gd name="connsiteX1-39" fmla="*/ 127751 w 7721600"/>
              <a:gd name="connsiteY1-40" fmla="*/ 0 h 766490"/>
              <a:gd name="connsiteX2-41" fmla="*/ 6384809 w 7721600"/>
              <a:gd name="connsiteY2-42" fmla="*/ 60960 h 766490"/>
              <a:gd name="connsiteX3-43" fmla="*/ 7721600 w 7721600"/>
              <a:gd name="connsiteY3-44" fmla="*/ 127751 h 766490"/>
              <a:gd name="connsiteX4-45" fmla="*/ 7091680 w 7721600"/>
              <a:gd name="connsiteY4-46" fmla="*/ 638739 h 766490"/>
              <a:gd name="connsiteX5-47" fmla="*/ 6963929 w 7721600"/>
              <a:gd name="connsiteY5-48" fmla="*/ 766490 h 766490"/>
              <a:gd name="connsiteX6-49" fmla="*/ 127751 w 7721600"/>
              <a:gd name="connsiteY6-50" fmla="*/ 766490 h 766490"/>
              <a:gd name="connsiteX7-51" fmla="*/ 152400 w 7721600"/>
              <a:gd name="connsiteY7-52" fmla="*/ 598099 h 766490"/>
              <a:gd name="connsiteX8-53" fmla="*/ 0 w 7721600"/>
              <a:gd name="connsiteY8-54" fmla="*/ 127751 h 766490"/>
              <a:gd name="connsiteX0-55" fmla="*/ 0 w 8036560"/>
              <a:gd name="connsiteY0-56" fmla="*/ 127751 h 766490"/>
              <a:gd name="connsiteX1-57" fmla="*/ 127751 w 8036560"/>
              <a:gd name="connsiteY1-58" fmla="*/ 0 h 766490"/>
              <a:gd name="connsiteX2-59" fmla="*/ 6384809 w 8036560"/>
              <a:gd name="connsiteY2-60" fmla="*/ 60960 h 766490"/>
              <a:gd name="connsiteX3-61" fmla="*/ 8036560 w 8036560"/>
              <a:gd name="connsiteY3-62" fmla="*/ 249671 h 766490"/>
              <a:gd name="connsiteX4-63" fmla="*/ 7091680 w 8036560"/>
              <a:gd name="connsiteY4-64" fmla="*/ 638739 h 766490"/>
              <a:gd name="connsiteX5-65" fmla="*/ 6963929 w 8036560"/>
              <a:gd name="connsiteY5-66" fmla="*/ 766490 h 766490"/>
              <a:gd name="connsiteX6-67" fmla="*/ 127751 w 8036560"/>
              <a:gd name="connsiteY6-68" fmla="*/ 766490 h 766490"/>
              <a:gd name="connsiteX7-69" fmla="*/ 152400 w 8036560"/>
              <a:gd name="connsiteY7-70" fmla="*/ 598099 h 766490"/>
              <a:gd name="connsiteX8-71" fmla="*/ 0 w 8036560"/>
              <a:gd name="connsiteY8-72" fmla="*/ 127751 h 7664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036560" h="766490">
                <a:moveTo>
                  <a:pt x="0" y="127751"/>
                </a:moveTo>
                <a:cubicBezTo>
                  <a:pt x="0" y="57196"/>
                  <a:pt x="57196" y="0"/>
                  <a:pt x="127751" y="0"/>
                </a:cubicBezTo>
                <a:lnTo>
                  <a:pt x="6384809" y="60960"/>
                </a:lnTo>
                <a:cubicBezTo>
                  <a:pt x="6455364" y="60960"/>
                  <a:pt x="8036560" y="179116"/>
                  <a:pt x="8036560" y="249671"/>
                </a:cubicBezTo>
                <a:lnTo>
                  <a:pt x="7091680" y="638739"/>
                </a:lnTo>
                <a:cubicBezTo>
                  <a:pt x="7091680" y="709294"/>
                  <a:pt x="7034484" y="766490"/>
                  <a:pt x="6963929" y="766490"/>
                </a:cubicBezTo>
                <a:lnTo>
                  <a:pt x="127751" y="766490"/>
                </a:lnTo>
                <a:cubicBezTo>
                  <a:pt x="57196" y="766490"/>
                  <a:pt x="152400" y="668654"/>
                  <a:pt x="152400" y="598099"/>
                </a:cubicBezTo>
                <a:cubicBezTo>
                  <a:pt x="152400" y="427770"/>
                  <a:pt x="0" y="298080"/>
                  <a:pt x="0" y="127751"/>
                </a:cubicBezTo>
                <a:close/>
              </a:path>
            </a:pathLst>
          </a:cu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Ví</a:t>
            </a:r>
            <a:r>
              <a:rPr lang="en-US" dirty="0"/>
              <a:t> </a:t>
            </a:r>
            <a:r>
              <a:rPr lang="en-US" dirty="0" err="1"/>
              <a:t>dụ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đối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11,5 </a:t>
            </a:r>
            <a:r>
              <a:rPr lang="en-US" dirty="0" err="1"/>
              <a:t>là</a:t>
            </a:r>
            <a:r>
              <a:rPr lang="en-US" dirty="0"/>
              <a:t> -11,5</a:t>
            </a:r>
          </a:p>
        </p:txBody>
      </p:sp>
      <p:sp>
        <p:nvSpPr>
          <p:cNvPr id="26" name="Rectangle: Rounded Corners 4"/>
          <p:cNvSpPr/>
          <p:nvPr/>
        </p:nvSpPr>
        <p:spPr>
          <a:xfrm>
            <a:off x="4731018" y="5531563"/>
            <a:ext cx="3278601" cy="766490"/>
          </a:xfrm>
          <a:custGeom>
            <a:avLst/>
            <a:gdLst>
              <a:gd name="connsiteX0" fmla="*/ 0 w 7091680"/>
              <a:gd name="connsiteY0" fmla="*/ 127751 h 766490"/>
              <a:gd name="connsiteX1" fmla="*/ 127751 w 7091680"/>
              <a:gd name="connsiteY1" fmla="*/ 0 h 766490"/>
              <a:gd name="connsiteX2" fmla="*/ 6963929 w 7091680"/>
              <a:gd name="connsiteY2" fmla="*/ 0 h 766490"/>
              <a:gd name="connsiteX3" fmla="*/ 7091680 w 7091680"/>
              <a:gd name="connsiteY3" fmla="*/ 127751 h 766490"/>
              <a:gd name="connsiteX4" fmla="*/ 7091680 w 7091680"/>
              <a:gd name="connsiteY4" fmla="*/ 638739 h 766490"/>
              <a:gd name="connsiteX5" fmla="*/ 6963929 w 7091680"/>
              <a:gd name="connsiteY5" fmla="*/ 766490 h 766490"/>
              <a:gd name="connsiteX6" fmla="*/ 127751 w 7091680"/>
              <a:gd name="connsiteY6" fmla="*/ 766490 h 766490"/>
              <a:gd name="connsiteX7" fmla="*/ 0 w 7091680"/>
              <a:gd name="connsiteY7" fmla="*/ 638739 h 766490"/>
              <a:gd name="connsiteX8" fmla="*/ 0 w 7091680"/>
              <a:gd name="connsiteY8" fmla="*/ 127751 h 766490"/>
              <a:gd name="connsiteX0-1" fmla="*/ 0 w 7091680"/>
              <a:gd name="connsiteY0-2" fmla="*/ 127751 h 766490"/>
              <a:gd name="connsiteX1-3" fmla="*/ 127751 w 7091680"/>
              <a:gd name="connsiteY1-4" fmla="*/ 0 h 766490"/>
              <a:gd name="connsiteX2-5" fmla="*/ 6963929 w 7091680"/>
              <a:gd name="connsiteY2-6" fmla="*/ 0 h 766490"/>
              <a:gd name="connsiteX3-7" fmla="*/ 7091680 w 7091680"/>
              <a:gd name="connsiteY3-8" fmla="*/ 127751 h 766490"/>
              <a:gd name="connsiteX4-9" fmla="*/ 7091680 w 7091680"/>
              <a:gd name="connsiteY4-10" fmla="*/ 638739 h 766490"/>
              <a:gd name="connsiteX5-11" fmla="*/ 6963929 w 7091680"/>
              <a:gd name="connsiteY5-12" fmla="*/ 766490 h 766490"/>
              <a:gd name="connsiteX6-13" fmla="*/ 127751 w 7091680"/>
              <a:gd name="connsiteY6-14" fmla="*/ 766490 h 766490"/>
              <a:gd name="connsiteX7-15" fmla="*/ 152400 w 7091680"/>
              <a:gd name="connsiteY7-16" fmla="*/ 598099 h 766490"/>
              <a:gd name="connsiteX8-17" fmla="*/ 0 w 7091680"/>
              <a:gd name="connsiteY8-18" fmla="*/ 127751 h 766490"/>
              <a:gd name="connsiteX0-19" fmla="*/ 0 w 7721600"/>
              <a:gd name="connsiteY0-20" fmla="*/ 127751 h 766490"/>
              <a:gd name="connsiteX1-21" fmla="*/ 127751 w 7721600"/>
              <a:gd name="connsiteY1-22" fmla="*/ 0 h 766490"/>
              <a:gd name="connsiteX2-23" fmla="*/ 6963929 w 7721600"/>
              <a:gd name="connsiteY2-24" fmla="*/ 0 h 766490"/>
              <a:gd name="connsiteX3-25" fmla="*/ 7721600 w 7721600"/>
              <a:gd name="connsiteY3-26" fmla="*/ 127751 h 766490"/>
              <a:gd name="connsiteX4-27" fmla="*/ 7091680 w 7721600"/>
              <a:gd name="connsiteY4-28" fmla="*/ 638739 h 766490"/>
              <a:gd name="connsiteX5-29" fmla="*/ 6963929 w 7721600"/>
              <a:gd name="connsiteY5-30" fmla="*/ 766490 h 766490"/>
              <a:gd name="connsiteX6-31" fmla="*/ 127751 w 7721600"/>
              <a:gd name="connsiteY6-32" fmla="*/ 766490 h 766490"/>
              <a:gd name="connsiteX7-33" fmla="*/ 152400 w 7721600"/>
              <a:gd name="connsiteY7-34" fmla="*/ 598099 h 766490"/>
              <a:gd name="connsiteX8-35" fmla="*/ 0 w 7721600"/>
              <a:gd name="connsiteY8-36" fmla="*/ 127751 h 766490"/>
              <a:gd name="connsiteX0-37" fmla="*/ 0 w 7721600"/>
              <a:gd name="connsiteY0-38" fmla="*/ 127751 h 766490"/>
              <a:gd name="connsiteX1-39" fmla="*/ 127751 w 7721600"/>
              <a:gd name="connsiteY1-40" fmla="*/ 0 h 766490"/>
              <a:gd name="connsiteX2-41" fmla="*/ 6384809 w 7721600"/>
              <a:gd name="connsiteY2-42" fmla="*/ 60960 h 766490"/>
              <a:gd name="connsiteX3-43" fmla="*/ 7721600 w 7721600"/>
              <a:gd name="connsiteY3-44" fmla="*/ 127751 h 766490"/>
              <a:gd name="connsiteX4-45" fmla="*/ 7091680 w 7721600"/>
              <a:gd name="connsiteY4-46" fmla="*/ 638739 h 766490"/>
              <a:gd name="connsiteX5-47" fmla="*/ 6963929 w 7721600"/>
              <a:gd name="connsiteY5-48" fmla="*/ 766490 h 766490"/>
              <a:gd name="connsiteX6-49" fmla="*/ 127751 w 7721600"/>
              <a:gd name="connsiteY6-50" fmla="*/ 766490 h 766490"/>
              <a:gd name="connsiteX7-51" fmla="*/ 152400 w 7721600"/>
              <a:gd name="connsiteY7-52" fmla="*/ 598099 h 766490"/>
              <a:gd name="connsiteX8-53" fmla="*/ 0 w 7721600"/>
              <a:gd name="connsiteY8-54" fmla="*/ 127751 h 766490"/>
              <a:gd name="connsiteX0-55" fmla="*/ 0 w 8036560"/>
              <a:gd name="connsiteY0-56" fmla="*/ 127751 h 766490"/>
              <a:gd name="connsiteX1-57" fmla="*/ 127751 w 8036560"/>
              <a:gd name="connsiteY1-58" fmla="*/ 0 h 766490"/>
              <a:gd name="connsiteX2-59" fmla="*/ 6384809 w 8036560"/>
              <a:gd name="connsiteY2-60" fmla="*/ 60960 h 766490"/>
              <a:gd name="connsiteX3-61" fmla="*/ 8036560 w 8036560"/>
              <a:gd name="connsiteY3-62" fmla="*/ 249671 h 766490"/>
              <a:gd name="connsiteX4-63" fmla="*/ 7091680 w 8036560"/>
              <a:gd name="connsiteY4-64" fmla="*/ 638739 h 766490"/>
              <a:gd name="connsiteX5-65" fmla="*/ 6963929 w 8036560"/>
              <a:gd name="connsiteY5-66" fmla="*/ 766490 h 766490"/>
              <a:gd name="connsiteX6-67" fmla="*/ 127751 w 8036560"/>
              <a:gd name="connsiteY6-68" fmla="*/ 766490 h 766490"/>
              <a:gd name="connsiteX7-69" fmla="*/ 152400 w 8036560"/>
              <a:gd name="connsiteY7-70" fmla="*/ 598099 h 766490"/>
              <a:gd name="connsiteX8-71" fmla="*/ 0 w 8036560"/>
              <a:gd name="connsiteY8-72" fmla="*/ 127751 h 7664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8036560" h="766490">
                <a:moveTo>
                  <a:pt x="0" y="127751"/>
                </a:moveTo>
                <a:cubicBezTo>
                  <a:pt x="0" y="57196"/>
                  <a:pt x="57196" y="0"/>
                  <a:pt x="127751" y="0"/>
                </a:cubicBezTo>
                <a:lnTo>
                  <a:pt x="6384809" y="60960"/>
                </a:lnTo>
                <a:cubicBezTo>
                  <a:pt x="6455364" y="60960"/>
                  <a:pt x="8036560" y="179116"/>
                  <a:pt x="8036560" y="249671"/>
                </a:cubicBezTo>
                <a:lnTo>
                  <a:pt x="7091680" y="638739"/>
                </a:lnTo>
                <a:cubicBezTo>
                  <a:pt x="7091680" y="709294"/>
                  <a:pt x="7034484" y="766490"/>
                  <a:pt x="6963929" y="766490"/>
                </a:cubicBezTo>
                <a:lnTo>
                  <a:pt x="127751" y="766490"/>
                </a:lnTo>
                <a:cubicBezTo>
                  <a:pt x="57196" y="766490"/>
                  <a:pt x="152400" y="668654"/>
                  <a:pt x="152400" y="598099"/>
                </a:cubicBezTo>
                <a:cubicBezTo>
                  <a:pt x="152400" y="427770"/>
                  <a:pt x="0" y="298080"/>
                  <a:pt x="0" y="127751"/>
                </a:cubicBezTo>
                <a:close/>
              </a:path>
            </a:pathLst>
          </a:cu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đối</a:t>
            </a:r>
            <a:r>
              <a:rPr lang="en-US" dirty="0"/>
              <a:t> </a:t>
            </a:r>
            <a:r>
              <a:rPr lang="en-US" dirty="0" err="1"/>
              <a:t>của</a:t>
            </a:r>
            <a:r>
              <a:rPr lang="en-US" dirty="0"/>
              <a:t> 12,49 </a:t>
            </a:r>
            <a:r>
              <a:rPr lang="en-US" dirty="0" err="1"/>
              <a:t>là</a:t>
            </a:r>
            <a:r>
              <a:rPr lang="en-US" dirty="0"/>
              <a:t> -12,49.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: Rounded Corners 4"/>
              <p:cNvSpPr/>
              <p:nvPr/>
            </p:nvSpPr>
            <p:spPr>
              <a:xfrm flipH="1">
                <a:off x="8232654" y="5496827"/>
                <a:ext cx="3278602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-1" fmla="*/ 0 w 7091680"/>
                  <a:gd name="connsiteY0-2" fmla="*/ 127751 h 766490"/>
                  <a:gd name="connsiteX1-3" fmla="*/ 127751 w 7091680"/>
                  <a:gd name="connsiteY1-4" fmla="*/ 0 h 766490"/>
                  <a:gd name="connsiteX2-5" fmla="*/ 6963929 w 7091680"/>
                  <a:gd name="connsiteY2-6" fmla="*/ 0 h 766490"/>
                  <a:gd name="connsiteX3-7" fmla="*/ 7091680 w 7091680"/>
                  <a:gd name="connsiteY3-8" fmla="*/ 127751 h 766490"/>
                  <a:gd name="connsiteX4-9" fmla="*/ 7091680 w 7091680"/>
                  <a:gd name="connsiteY4-10" fmla="*/ 638739 h 766490"/>
                  <a:gd name="connsiteX5-11" fmla="*/ 6963929 w 7091680"/>
                  <a:gd name="connsiteY5-12" fmla="*/ 766490 h 766490"/>
                  <a:gd name="connsiteX6-13" fmla="*/ 127751 w 7091680"/>
                  <a:gd name="connsiteY6-14" fmla="*/ 766490 h 766490"/>
                  <a:gd name="connsiteX7-15" fmla="*/ 152400 w 7091680"/>
                  <a:gd name="connsiteY7-16" fmla="*/ 598099 h 766490"/>
                  <a:gd name="connsiteX8-17" fmla="*/ 0 w 7091680"/>
                  <a:gd name="connsiteY8-18" fmla="*/ 127751 h 766490"/>
                  <a:gd name="connsiteX0-19" fmla="*/ 0 w 7721600"/>
                  <a:gd name="connsiteY0-20" fmla="*/ 127751 h 766490"/>
                  <a:gd name="connsiteX1-21" fmla="*/ 127751 w 7721600"/>
                  <a:gd name="connsiteY1-22" fmla="*/ 0 h 766490"/>
                  <a:gd name="connsiteX2-23" fmla="*/ 6963929 w 7721600"/>
                  <a:gd name="connsiteY2-24" fmla="*/ 0 h 766490"/>
                  <a:gd name="connsiteX3-25" fmla="*/ 7721600 w 7721600"/>
                  <a:gd name="connsiteY3-26" fmla="*/ 127751 h 766490"/>
                  <a:gd name="connsiteX4-27" fmla="*/ 7091680 w 7721600"/>
                  <a:gd name="connsiteY4-28" fmla="*/ 638739 h 766490"/>
                  <a:gd name="connsiteX5-29" fmla="*/ 6963929 w 7721600"/>
                  <a:gd name="connsiteY5-30" fmla="*/ 766490 h 766490"/>
                  <a:gd name="connsiteX6-31" fmla="*/ 127751 w 7721600"/>
                  <a:gd name="connsiteY6-32" fmla="*/ 766490 h 766490"/>
                  <a:gd name="connsiteX7-33" fmla="*/ 152400 w 7721600"/>
                  <a:gd name="connsiteY7-34" fmla="*/ 598099 h 766490"/>
                  <a:gd name="connsiteX8-35" fmla="*/ 0 w 7721600"/>
                  <a:gd name="connsiteY8-36" fmla="*/ 127751 h 766490"/>
                  <a:gd name="connsiteX0-37" fmla="*/ 0 w 7721600"/>
                  <a:gd name="connsiteY0-38" fmla="*/ 127751 h 766490"/>
                  <a:gd name="connsiteX1-39" fmla="*/ 127751 w 7721600"/>
                  <a:gd name="connsiteY1-40" fmla="*/ 0 h 766490"/>
                  <a:gd name="connsiteX2-41" fmla="*/ 6384809 w 7721600"/>
                  <a:gd name="connsiteY2-42" fmla="*/ 60960 h 766490"/>
                  <a:gd name="connsiteX3-43" fmla="*/ 7721600 w 7721600"/>
                  <a:gd name="connsiteY3-44" fmla="*/ 127751 h 766490"/>
                  <a:gd name="connsiteX4-45" fmla="*/ 7091680 w 7721600"/>
                  <a:gd name="connsiteY4-46" fmla="*/ 638739 h 766490"/>
                  <a:gd name="connsiteX5-47" fmla="*/ 6963929 w 7721600"/>
                  <a:gd name="connsiteY5-48" fmla="*/ 766490 h 766490"/>
                  <a:gd name="connsiteX6-49" fmla="*/ 127751 w 7721600"/>
                  <a:gd name="connsiteY6-50" fmla="*/ 766490 h 766490"/>
                  <a:gd name="connsiteX7-51" fmla="*/ 152400 w 7721600"/>
                  <a:gd name="connsiteY7-52" fmla="*/ 598099 h 766490"/>
                  <a:gd name="connsiteX8-53" fmla="*/ 0 w 7721600"/>
                  <a:gd name="connsiteY8-54" fmla="*/ 127751 h 766490"/>
                  <a:gd name="connsiteX0-55" fmla="*/ 0 w 8036560"/>
                  <a:gd name="connsiteY0-56" fmla="*/ 127751 h 766490"/>
                  <a:gd name="connsiteX1-57" fmla="*/ 127751 w 8036560"/>
                  <a:gd name="connsiteY1-58" fmla="*/ 0 h 766490"/>
                  <a:gd name="connsiteX2-59" fmla="*/ 6384809 w 8036560"/>
                  <a:gd name="connsiteY2-60" fmla="*/ 60960 h 766490"/>
                  <a:gd name="connsiteX3-61" fmla="*/ 8036560 w 8036560"/>
                  <a:gd name="connsiteY3-62" fmla="*/ 249671 h 766490"/>
                  <a:gd name="connsiteX4-63" fmla="*/ 7091680 w 8036560"/>
                  <a:gd name="connsiteY4-64" fmla="*/ 638739 h 766490"/>
                  <a:gd name="connsiteX5-65" fmla="*/ 6963929 w 8036560"/>
                  <a:gd name="connsiteY5-66" fmla="*/ 766490 h 766490"/>
                  <a:gd name="connsiteX6-67" fmla="*/ 127751 w 8036560"/>
                  <a:gd name="connsiteY6-68" fmla="*/ 766490 h 766490"/>
                  <a:gd name="connsiteX7-69" fmla="*/ 152400 w 8036560"/>
                  <a:gd name="connsiteY7-70" fmla="*/ 598099 h 766490"/>
                  <a:gd name="connsiteX8-71" fmla="*/ 0 w 8036560"/>
                  <a:gd name="connsiteY8-72" fmla="*/ 127751 h 766490"/>
                  <a:gd name="connsiteX0-73" fmla="*/ 0 w 8615641"/>
                  <a:gd name="connsiteY0-74" fmla="*/ 127751 h 766490"/>
                  <a:gd name="connsiteX1-75" fmla="*/ 127751 w 8615641"/>
                  <a:gd name="connsiteY1-76" fmla="*/ 0 h 766490"/>
                  <a:gd name="connsiteX2-77" fmla="*/ 6384809 w 8615641"/>
                  <a:gd name="connsiteY2-78" fmla="*/ 60960 h 766490"/>
                  <a:gd name="connsiteX3-79" fmla="*/ 8036560 w 8615641"/>
                  <a:gd name="connsiteY3-80" fmla="*/ 249671 h 766490"/>
                  <a:gd name="connsiteX4-81" fmla="*/ 7091680 w 8615641"/>
                  <a:gd name="connsiteY4-82" fmla="*/ 638739 h 766490"/>
                  <a:gd name="connsiteX5-83" fmla="*/ 8613364 w 8615641"/>
                  <a:gd name="connsiteY5-84" fmla="*/ 766490 h 766490"/>
                  <a:gd name="connsiteX6-85" fmla="*/ 127751 w 8615641"/>
                  <a:gd name="connsiteY6-86" fmla="*/ 766490 h 766490"/>
                  <a:gd name="connsiteX7-87" fmla="*/ 152400 w 8615641"/>
                  <a:gd name="connsiteY7-88" fmla="*/ 598099 h 766490"/>
                  <a:gd name="connsiteX8-89" fmla="*/ 0 w 8615641"/>
                  <a:gd name="connsiteY8-90" fmla="*/ 127751 h 766490"/>
                  <a:gd name="connsiteX0-91" fmla="*/ 0 w 8620526"/>
                  <a:gd name="connsiteY0-92" fmla="*/ 127751 h 766490"/>
                  <a:gd name="connsiteX1-93" fmla="*/ 127751 w 8620526"/>
                  <a:gd name="connsiteY1-94" fmla="*/ 0 h 766490"/>
                  <a:gd name="connsiteX2-95" fmla="*/ 6384809 w 8620526"/>
                  <a:gd name="connsiteY2-96" fmla="*/ 60960 h 766490"/>
                  <a:gd name="connsiteX3-97" fmla="*/ 8036560 w 8620526"/>
                  <a:gd name="connsiteY3-98" fmla="*/ 249671 h 766490"/>
                  <a:gd name="connsiteX4-99" fmla="*/ 8209943 w 8620526"/>
                  <a:gd name="connsiteY4-100" fmla="*/ 606841 h 766490"/>
                  <a:gd name="connsiteX5-101" fmla="*/ 8613364 w 8620526"/>
                  <a:gd name="connsiteY5-102" fmla="*/ 766490 h 766490"/>
                  <a:gd name="connsiteX6-103" fmla="*/ 127751 w 8620526"/>
                  <a:gd name="connsiteY6-104" fmla="*/ 766490 h 766490"/>
                  <a:gd name="connsiteX7-105" fmla="*/ 152400 w 8620526"/>
                  <a:gd name="connsiteY7-106" fmla="*/ 598099 h 766490"/>
                  <a:gd name="connsiteX8-107" fmla="*/ 0 w 8620526"/>
                  <a:gd name="connsiteY8-108" fmla="*/ 127751 h 766490"/>
                  <a:gd name="connsiteX0-109" fmla="*/ 0 w 8620526"/>
                  <a:gd name="connsiteY0-110" fmla="*/ 127751 h 766490"/>
                  <a:gd name="connsiteX1-111" fmla="*/ 127751 w 8620526"/>
                  <a:gd name="connsiteY1-112" fmla="*/ 0 h 766490"/>
                  <a:gd name="connsiteX2-113" fmla="*/ 6384809 w 8620526"/>
                  <a:gd name="connsiteY2-114" fmla="*/ 60960 h 766490"/>
                  <a:gd name="connsiteX3-115" fmla="*/ 8232255 w 8620526"/>
                  <a:gd name="connsiteY3-116" fmla="*/ 175243 h 766490"/>
                  <a:gd name="connsiteX4-117" fmla="*/ 8209943 w 8620526"/>
                  <a:gd name="connsiteY4-118" fmla="*/ 606841 h 766490"/>
                  <a:gd name="connsiteX5-119" fmla="*/ 8613364 w 8620526"/>
                  <a:gd name="connsiteY5-120" fmla="*/ 766490 h 766490"/>
                  <a:gd name="connsiteX6-121" fmla="*/ 127751 w 8620526"/>
                  <a:gd name="connsiteY6-122" fmla="*/ 766490 h 766490"/>
                  <a:gd name="connsiteX7-123" fmla="*/ 152400 w 8620526"/>
                  <a:gd name="connsiteY7-124" fmla="*/ 598099 h 766490"/>
                  <a:gd name="connsiteX8-125" fmla="*/ 0 w 8620526"/>
                  <a:gd name="connsiteY8-126" fmla="*/ 127751 h 7664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8620526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232255" y="104688"/>
                      <a:pt x="8232255" y="175243"/>
                    </a:cubicBezTo>
                    <a:lnTo>
                      <a:pt x="8209943" y="606841"/>
                    </a:lnTo>
                    <a:cubicBezTo>
                      <a:pt x="8209943" y="677396"/>
                      <a:pt x="8683919" y="766490"/>
                      <a:pt x="8613364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ln>
                <a:solidFill>
                  <a:schemeClr val="accent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S</m:t>
                    </m:r>
                    <m:r>
                      <m:rPr>
                        <m:nor/>
                      </m:rPr>
                      <a:rPr lang="en-US" dirty="0"/>
                      <m:t>ố đố</m:t>
                    </m:r>
                    <m:r>
                      <m:rPr>
                        <m:nor/>
                      </m:rPr>
                      <a:rPr lang="en-US" dirty="0"/>
                      <m:t>i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  <m:r>
                      <m:rPr>
                        <m:nor/>
                      </m:rPr>
                      <a:rPr lang="en-US" dirty="0"/>
                      <m:t>c</m:t>
                    </m:r>
                    <m:r>
                      <m:rPr>
                        <m:nor/>
                      </m:rPr>
                      <a:rPr lang="en-US" dirty="0"/>
                      <m:t>ủ</m:t>
                    </m:r>
                    <m:r>
                      <m:rPr>
                        <m:nor/>
                      </m:rPr>
                      <a:rPr lang="en-US" dirty="0"/>
                      <m:t>a</m:t>
                    </m:r>
                    <m:r>
                      <m:rPr>
                        <m:nor/>
                      </m:rPr>
                      <a:rPr lang="en-US" dirty="0"/>
                      <m:t> </m:t>
                    </m:r>
                  </m:oMath>
                </a14:m>
                <a:r>
                  <a:rPr lang="en-US" dirty="0"/>
                  <a:t>-10,25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dirty="0"/>
                      <m:t>l</m:t>
                    </m:r>
                    <m:r>
                      <m:rPr>
                        <m:nor/>
                      </m:rPr>
                      <a:rPr lang="en-US" dirty="0"/>
                      <m:t>à 10,25.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7" name="Rectangle: Rounded Corners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8232654" y="5496827"/>
                <a:ext cx="3278602" cy="766490"/>
              </a:xfrm>
              <a:custGeom>
                <a:avLst/>
                <a:gdLst>
                  <a:gd name="connsiteX0" fmla="*/ 0 w 7091680"/>
                  <a:gd name="connsiteY0" fmla="*/ 127751 h 766490"/>
                  <a:gd name="connsiteX1" fmla="*/ 127751 w 7091680"/>
                  <a:gd name="connsiteY1" fmla="*/ 0 h 766490"/>
                  <a:gd name="connsiteX2" fmla="*/ 6963929 w 7091680"/>
                  <a:gd name="connsiteY2" fmla="*/ 0 h 766490"/>
                  <a:gd name="connsiteX3" fmla="*/ 7091680 w 7091680"/>
                  <a:gd name="connsiteY3" fmla="*/ 127751 h 766490"/>
                  <a:gd name="connsiteX4" fmla="*/ 7091680 w 7091680"/>
                  <a:gd name="connsiteY4" fmla="*/ 638739 h 766490"/>
                  <a:gd name="connsiteX5" fmla="*/ 6963929 w 7091680"/>
                  <a:gd name="connsiteY5" fmla="*/ 766490 h 766490"/>
                  <a:gd name="connsiteX6" fmla="*/ 127751 w 7091680"/>
                  <a:gd name="connsiteY6" fmla="*/ 766490 h 766490"/>
                  <a:gd name="connsiteX7" fmla="*/ 0 w 7091680"/>
                  <a:gd name="connsiteY7" fmla="*/ 638739 h 766490"/>
                  <a:gd name="connsiteX8" fmla="*/ 0 w 7091680"/>
                  <a:gd name="connsiteY8" fmla="*/ 127751 h 766490"/>
                  <a:gd name="connsiteX0-1" fmla="*/ 0 w 7091680"/>
                  <a:gd name="connsiteY0-2" fmla="*/ 127751 h 766490"/>
                  <a:gd name="connsiteX1-3" fmla="*/ 127751 w 7091680"/>
                  <a:gd name="connsiteY1-4" fmla="*/ 0 h 766490"/>
                  <a:gd name="connsiteX2-5" fmla="*/ 6963929 w 7091680"/>
                  <a:gd name="connsiteY2-6" fmla="*/ 0 h 766490"/>
                  <a:gd name="connsiteX3-7" fmla="*/ 7091680 w 7091680"/>
                  <a:gd name="connsiteY3-8" fmla="*/ 127751 h 766490"/>
                  <a:gd name="connsiteX4-9" fmla="*/ 7091680 w 7091680"/>
                  <a:gd name="connsiteY4-10" fmla="*/ 638739 h 766490"/>
                  <a:gd name="connsiteX5-11" fmla="*/ 6963929 w 7091680"/>
                  <a:gd name="connsiteY5-12" fmla="*/ 766490 h 766490"/>
                  <a:gd name="connsiteX6-13" fmla="*/ 127751 w 7091680"/>
                  <a:gd name="connsiteY6-14" fmla="*/ 766490 h 766490"/>
                  <a:gd name="connsiteX7-15" fmla="*/ 152400 w 7091680"/>
                  <a:gd name="connsiteY7-16" fmla="*/ 598099 h 766490"/>
                  <a:gd name="connsiteX8-17" fmla="*/ 0 w 7091680"/>
                  <a:gd name="connsiteY8-18" fmla="*/ 127751 h 766490"/>
                  <a:gd name="connsiteX0-19" fmla="*/ 0 w 7721600"/>
                  <a:gd name="connsiteY0-20" fmla="*/ 127751 h 766490"/>
                  <a:gd name="connsiteX1-21" fmla="*/ 127751 w 7721600"/>
                  <a:gd name="connsiteY1-22" fmla="*/ 0 h 766490"/>
                  <a:gd name="connsiteX2-23" fmla="*/ 6963929 w 7721600"/>
                  <a:gd name="connsiteY2-24" fmla="*/ 0 h 766490"/>
                  <a:gd name="connsiteX3-25" fmla="*/ 7721600 w 7721600"/>
                  <a:gd name="connsiteY3-26" fmla="*/ 127751 h 766490"/>
                  <a:gd name="connsiteX4-27" fmla="*/ 7091680 w 7721600"/>
                  <a:gd name="connsiteY4-28" fmla="*/ 638739 h 766490"/>
                  <a:gd name="connsiteX5-29" fmla="*/ 6963929 w 7721600"/>
                  <a:gd name="connsiteY5-30" fmla="*/ 766490 h 766490"/>
                  <a:gd name="connsiteX6-31" fmla="*/ 127751 w 7721600"/>
                  <a:gd name="connsiteY6-32" fmla="*/ 766490 h 766490"/>
                  <a:gd name="connsiteX7-33" fmla="*/ 152400 w 7721600"/>
                  <a:gd name="connsiteY7-34" fmla="*/ 598099 h 766490"/>
                  <a:gd name="connsiteX8-35" fmla="*/ 0 w 7721600"/>
                  <a:gd name="connsiteY8-36" fmla="*/ 127751 h 766490"/>
                  <a:gd name="connsiteX0-37" fmla="*/ 0 w 7721600"/>
                  <a:gd name="connsiteY0-38" fmla="*/ 127751 h 766490"/>
                  <a:gd name="connsiteX1-39" fmla="*/ 127751 w 7721600"/>
                  <a:gd name="connsiteY1-40" fmla="*/ 0 h 766490"/>
                  <a:gd name="connsiteX2-41" fmla="*/ 6384809 w 7721600"/>
                  <a:gd name="connsiteY2-42" fmla="*/ 60960 h 766490"/>
                  <a:gd name="connsiteX3-43" fmla="*/ 7721600 w 7721600"/>
                  <a:gd name="connsiteY3-44" fmla="*/ 127751 h 766490"/>
                  <a:gd name="connsiteX4-45" fmla="*/ 7091680 w 7721600"/>
                  <a:gd name="connsiteY4-46" fmla="*/ 638739 h 766490"/>
                  <a:gd name="connsiteX5-47" fmla="*/ 6963929 w 7721600"/>
                  <a:gd name="connsiteY5-48" fmla="*/ 766490 h 766490"/>
                  <a:gd name="connsiteX6-49" fmla="*/ 127751 w 7721600"/>
                  <a:gd name="connsiteY6-50" fmla="*/ 766490 h 766490"/>
                  <a:gd name="connsiteX7-51" fmla="*/ 152400 w 7721600"/>
                  <a:gd name="connsiteY7-52" fmla="*/ 598099 h 766490"/>
                  <a:gd name="connsiteX8-53" fmla="*/ 0 w 7721600"/>
                  <a:gd name="connsiteY8-54" fmla="*/ 127751 h 766490"/>
                  <a:gd name="connsiteX0-55" fmla="*/ 0 w 8036560"/>
                  <a:gd name="connsiteY0-56" fmla="*/ 127751 h 766490"/>
                  <a:gd name="connsiteX1-57" fmla="*/ 127751 w 8036560"/>
                  <a:gd name="connsiteY1-58" fmla="*/ 0 h 766490"/>
                  <a:gd name="connsiteX2-59" fmla="*/ 6384809 w 8036560"/>
                  <a:gd name="connsiteY2-60" fmla="*/ 60960 h 766490"/>
                  <a:gd name="connsiteX3-61" fmla="*/ 8036560 w 8036560"/>
                  <a:gd name="connsiteY3-62" fmla="*/ 249671 h 766490"/>
                  <a:gd name="connsiteX4-63" fmla="*/ 7091680 w 8036560"/>
                  <a:gd name="connsiteY4-64" fmla="*/ 638739 h 766490"/>
                  <a:gd name="connsiteX5-65" fmla="*/ 6963929 w 8036560"/>
                  <a:gd name="connsiteY5-66" fmla="*/ 766490 h 766490"/>
                  <a:gd name="connsiteX6-67" fmla="*/ 127751 w 8036560"/>
                  <a:gd name="connsiteY6-68" fmla="*/ 766490 h 766490"/>
                  <a:gd name="connsiteX7-69" fmla="*/ 152400 w 8036560"/>
                  <a:gd name="connsiteY7-70" fmla="*/ 598099 h 766490"/>
                  <a:gd name="connsiteX8-71" fmla="*/ 0 w 8036560"/>
                  <a:gd name="connsiteY8-72" fmla="*/ 127751 h 766490"/>
                  <a:gd name="connsiteX0-73" fmla="*/ 0 w 8615641"/>
                  <a:gd name="connsiteY0-74" fmla="*/ 127751 h 766490"/>
                  <a:gd name="connsiteX1-75" fmla="*/ 127751 w 8615641"/>
                  <a:gd name="connsiteY1-76" fmla="*/ 0 h 766490"/>
                  <a:gd name="connsiteX2-77" fmla="*/ 6384809 w 8615641"/>
                  <a:gd name="connsiteY2-78" fmla="*/ 60960 h 766490"/>
                  <a:gd name="connsiteX3-79" fmla="*/ 8036560 w 8615641"/>
                  <a:gd name="connsiteY3-80" fmla="*/ 249671 h 766490"/>
                  <a:gd name="connsiteX4-81" fmla="*/ 7091680 w 8615641"/>
                  <a:gd name="connsiteY4-82" fmla="*/ 638739 h 766490"/>
                  <a:gd name="connsiteX5-83" fmla="*/ 8613364 w 8615641"/>
                  <a:gd name="connsiteY5-84" fmla="*/ 766490 h 766490"/>
                  <a:gd name="connsiteX6-85" fmla="*/ 127751 w 8615641"/>
                  <a:gd name="connsiteY6-86" fmla="*/ 766490 h 766490"/>
                  <a:gd name="connsiteX7-87" fmla="*/ 152400 w 8615641"/>
                  <a:gd name="connsiteY7-88" fmla="*/ 598099 h 766490"/>
                  <a:gd name="connsiteX8-89" fmla="*/ 0 w 8615641"/>
                  <a:gd name="connsiteY8-90" fmla="*/ 127751 h 766490"/>
                  <a:gd name="connsiteX0-91" fmla="*/ 0 w 8620526"/>
                  <a:gd name="connsiteY0-92" fmla="*/ 127751 h 766490"/>
                  <a:gd name="connsiteX1-93" fmla="*/ 127751 w 8620526"/>
                  <a:gd name="connsiteY1-94" fmla="*/ 0 h 766490"/>
                  <a:gd name="connsiteX2-95" fmla="*/ 6384809 w 8620526"/>
                  <a:gd name="connsiteY2-96" fmla="*/ 60960 h 766490"/>
                  <a:gd name="connsiteX3-97" fmla="*/ 8036560 w 8620526"/>
                  <a:gd name="connsiteY3-98" fmla="*/ 249671 h 766490"/>
                  <a:gd name="connsiteX4-99" fmla="*/ 8209943 w 8620526"/>
                  <a:gd name="connsiteY4-100" fmla="*/ 606841 h 766490"/>
                  <a:gd name="connsiteX5-101" fmla="*/ 8613364 w 8620526"/>
                  <a:gd name="connsiteY5-102" fmla="*/ 766490 h 766490"/>
                  <a:gd name="connsiteX6-103" fmla="*/ 127751 w 8620526"/>
                  <a:gd name="connsiteY6-104" fmla="*/ 766490 h 766490"/>
                  <a:gd name="connsiteX7-105" fmla="*/ 152400 w 8620526"/>
                  <a:gd name="connsiteY7-106" fmla="*/ 598099 h 766490"/>
                  <a:gd name="connsiteX8-107" fmla="*/ 0 w 8620526"/>
                  <a:gd name="connsiteY8-108" fmla="*/ 127751 h 766490"/>
                  <a:gd name="connsiteX0-109" fmla="*/ 0 w 8620526"/>
                  <a:gd name="connsiteY0-110" fmla="*/ 127751 h 766490"/>
                  <a:gd name="connsiteX1-111" fmla="*/ 127751 w 8620526"/>
                  <a:gd name="connsiteY1-112" fmla="*/ 0 h 766490"/>
                  <a:gd name="connsiteX2-113" fmla="*/ 6384809 w 8620526"/>
                  <a:gd name="connsiteY2-114" fmla="*/ 60960 h 766490"/>
                  <a:gd name="connsiteX3-115" fmla="*/ 8232255 w 8620526"/>
                  <a:gd name="connsiteY3-116" fmla="*/ 175243 h 766490"/>
                  <a:gd name="connsiteX4-117" fmla="*/ 8209943 w 8620526"/>
                  <a:gd name="connsiteY4-118" fmla="*/ 606841 h 766490"/>
                  <a:gd name="connsiteX5-119" fmla="*/ 8613364 w 8620526"/>
                  <a:gd name="connsiteY5-120" fmla="*/ 766490 h 766490"/>
                  <a:gd name="connsiteX6-121" fmla="*/ 127751 w 8620526"/>
                  <a:gd name="connsiteY6-122" fmla="*/ 766490 h 766490"/>
                  <a:gd name="connsiteX7-123" fmla="*/ 152400 w 8620526"/>
                  <a:gd name="connsiteY7-124" fmla="*/ 598099 h 766490"/>
                  <a:gd name="connsiteX8-125" fmla="*/ 0 w 8620526"/>
                  <a:gd name="connsiteY8-126" fmla="*/ 127751 h 76649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8620526" h="766490">
                    <a:moveTo>
                      <a:pt x="0" y="127751"/>
                    </a:moveTo>
                    <a:cubicBezTo>
                      <a:pt x="0" y="57196"/>
                      <a:pt x="57196" y="0"/>
                      <a:pt x="127751" y="0"/>
                    </a:cubicBezTo>
                    <a:lnTo>
                      <a:pt x="6384809" y="60960"/>
                    </a:lnTo>
                    <a:cubicBezTo>
                      <a:pt x="6455364" y="60960"/>
                      <a:pt x="8232255" y="104688"/>
                      <a:pt x="8232255" y="175243"/>
                    </a:cubicBezTo>
                    <a:lnTo>
                      <a:pt x="8209943" y="606841"/>
                    </a:lnTo>
                    <a:cubicBezTo>
                      <a:pt x="8209943" y="677396"/>
                      <a:pt x="8683919" y="766490"/>
                      <a:pt x="8613364" y="766490"/>
                    </a:cubicBezTo>
                    <a:lnTo>
                      <a:pt x="127751" y="766490"/>
                    </a:lnTo>
                    <a:cubicBezTo>
                      <a:pt x="57196" y="766490"/>
                      <a:pt x="152400" y="668654"/>
                      <a:pt x="152400" y="598099"/>
                    </a:cubicBezTo>
                    <a:cubicBezTo>
                      <a:pt x="152400" y="427770"/>
                      <a:pt x="0" y="298080"/>
                      <a:pt x="0" y="127751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Rectangle 20">
            <a:extLst>
              <a:ext uri="{FF2B5EF4-FFF2-40B4-BE49-F238E27FC236}">
                <a16:creationId xmlns:a16="http://schemas.microsoft.com/office/drawing/2014/main" id="{2CEB838B-EF32-4395-A996-5D9FB5393986}"/>
              </a:ext>
            </a:extLst>
          </p:cNvPr>
          <p:cNvSpPr/>
          <p:nvPr/>
        </p:nvSpPr>
        <p:spPr>
          <a:xfrm>
            <a:off x="3840480" y="0"/>
            <a:ext cx="404368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I.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ĐỐI</a:t>
            </a:r>
            <a:r>
              <a:rPr lang="en-US" b="1" dirty="0"/>
              <a:t> </a:t>
            </a:r>
            <a:r>
              <a:rPr lang="en-US" b="1" dirty="0" err="1"/>
              <a:t>CỦA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4" name="Picture 3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AA6CB360-69B4-4055-A447-0F210F8B0CF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4" t="24350" r="18722" b="30722"/>
          <a:stretch/>
        </p:blipFill>
        <p:spPr>
          <a:xfrm>
            <a:off x="236517" y="469738"/>
            <a:ext cx="7527851" cy="1499191"/>
          </a:xfrm>
          <a:prstGeom prst="rect">
            <a:avLst/>
          </a:prstGeom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2EACEFC3-0558-4CEB-B9A3-1F603E615D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05" t="17340" r="32812" b="30722"/>
          <a:stretch/>
        </p:blipFill>
        <p:spPr>
          <a:xfrm>
            <a:off x="210761" y="2208212"/>
            <a:ext cx="3789681" cy="17331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91F29ADB-28E9-44F5-8533-E35E232885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04" t="9374" r="27616" b="55574"/>
          <a:stretch/>
        </p:blipFill>
        <p:spPr>
          <a:xfrm>
            <a:off x="4978400" y="1982455"/>
            <a:ext cx="5288869" cy="11696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22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892DBB4A-83B4-46A8-A05E-675985D703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12" t="20039" r="33721" b="28041"/>
          <a:stretch/>
        </p:blipFill>
        <p:spPr>
          <a:xfrm>
            <a:off x="347219" y="4832383"/>
            <a:ext cx="3789681" cy="16689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5760" y="0"/>
            <a:ext cx="542544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II.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CỘNG</a:t>
            </a:r>
            <a:r>
              <a:rPr lang="en-US" b="1" dirty="0"/>
              <a:t>,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TRỪ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1928513-939D-492A-BF47-14830FB165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t="1333" r="29774" b="79556"/>
          <a:stretch/>
        </p:blipFill>
        <p:spPr>
          <a:xfrm>
            <a:off x="182880" y="568960"/>
            <a:ext cx="7874000" cy="1310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1910BD-5CF4-4FC4-9667-E1C07EA8AD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21481" r="54304" b="56815"/>
          <a:stretch/>
        </p:blipFill>
        <p:spPr>
          <a:xfrm>
            <a:off x="182880" y="2159000"/>
            <a:ext cx="5100321" cy="148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C019C0-7567-49B8-A120-170E851D8C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50889" r="54304" b="41482"/>
          <a:stretch/>
        </p:blipFill>
        <p:spPr>
          <a:xfrm>
            <a:off x="182880" y="4165600"/>
            <a:ext cx="5100321" cy="52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FB029EDF-D4D7-458A-94DB-EF9C83E415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9" t="26820" r="8254" b="56645"/>
          <a:stretch/>
        </p:blipFill>
        <p:spPr>
          <a:xfrm>
            <a:off x="6685281" y="2077720"/>
            <a:ext cx="4378960" cy="1061720"/>
          </a:xfrm>
          <a:prstGeom prst="rect">
            <a:avLst/>
          </a:prstGeom>
        </p:spPr>
      </p:pic>
      <p:pic>
        <p:nvPicPr>
          <p:cNvPr id="26" name="Picture 25" descr="Table&#10;&#10;Description automatically generated">
            <a:extLst>
              <a:ext uri="{FF2B5EF4-FFF2-40B4-BE49-F238E27FC236}">
                <a16:creationId xmlns:a16="http://schemas.microsoft.com/office/drawing/2014/main" id="{E071CF3A-5658-403C-9437-51C8B17981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9" t="42208" r="8254" b="49010"/>
          <a:stretch/>
        </p:blipFill>
        <p:spPr>
          <a:xfrm>
            <a:off x="6685281" y="3055620"/>
            <a:ext cx="4378960" cy="563880"/>
          </a:xfrm>
          <a:prstGeom prst="rect">
            <a:avLst/>
          </a:prstGeom>
        </p:spPr>
      </p:pic>
      <p:pic>
        <p:nvPicPr>
          <p:cNvPr id="28" name="Picture 27" descr="Table&#10;&#10;Description automatically generated">
            <a:extLst>
              <a:ext uri="{FF2B5EF4-FFF2-40B4-BE49-F238E27FC236}">
                <a16:creationId xmlns:a16="http://schemas.microsoft.com/office/drawing/2014/main" id="{DE50DAF9-8ED3-47AC-A9C8-D2083A9F8B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9" t="49961" r="8254" b="41257"/>
          <a:stretch/>
        </p:blipFill>
        <p:spPr>
          <a:xfrm>
            <a:off x="6685281" y="3589241"/>
            <a:ext cx="4378960" cy="56388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324E20E8-6A21-43C2-AF6E-15543314E095}"/>
              </a:ext>
            </a:extLst>
          </p:cNvPr>
          <p:cNvSpPr/>
          <p:nvPr/>
        </p:nvSpPr>
        <p:spPr>
          <a:xfrm>
            <a:off x="2560320" y="2692400"/>
            <a:ext cx="34544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EB419ADB-BF72-45D0-A2CB-EDFC933A1444}"/>
              </a:ext>
            </a:extLst>
          </p:cNvPr>
          <p:cNvSpPr/>
          <p:nvPr/>
        </p:nvSpPr>
        <p:spPr>
          <a:xfrm>
            <a:off x="2560320" y="3093720"/>
            <a:ext cx="34544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3855C2B-FA7D-4E5C-B501-A330210FBD5A}"/>
              </a:ext>
            </a:extLst>
          </p:cNvPr>
          <p:cNvSpPr txBox="1"/>
          <p:nvPr/>
        </p:nvSpPr>
        <p:spPr>
          <a:xfrm>
            <a:off x="3017520" y="2915920"/>
            <a:ext cx="34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+</a:t>
            </a:r>
            <a:endParaRPr 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C814C5-6571-4AFA-BEB5-1F0C412C28CB}"/>
              </a:ext>
            </a:extLst>
          </p:cNvPr>
          <p:cNvSpPr txBox="1"/>
          <p:nvPr/>
        </p:nvSpPr>
        <p:spPr>
          <a:xfrm>
            <a:off x="2539054" y="3700127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6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EE32720-5626-41BE-BA69-79D64FC0A738}"/>
              </a:ext>
            </a:extLst>
          </p:cNvPr>
          <p:cNvSpPr/>
          <p:nvPr/>
        </p:nvSpPr>
        <p:spPr>
          <a:xfrm>
            <a:off x="2387600" y="2692400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6E1E9BC-1ED6-41A3-B19A-D31C5A915D47}"/>
              </a:ext>
            </a:extLst>
          </p:cNvPr>
          <p:cNvSpPr/>
          <p:nvPr/>
        </p:nvSpPr>
        <p:spPr>
          <a:xfrm>
            <a:off x="2387600" y="3093720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1160464-09AB-4DA9-A992-E4EFCFDC6E5D}"/>
              </a:ext>
            </a:extLst>
          </p:cNvPr>
          <p:cNvSpPr txBox="1"/>
          <p:nvPr/>
        </p:nvSpPr>
        <p:spPr>
          <a:xfrm>
            <a:off x="2844800" y="2915920"/>
            <a:ext cx="34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+</a:t>
            </a:r>
            <a:endParaRPr 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8BBDB02-DD41-401A-977B-0D9900C0AA40}"/>
              </a:ext>
            </a:extLst>
          </p:cNvPr>
          <p:cNvSpPr txBox="1"/>
          <p:nvPr/>
        </p:nvSpPr>
        <p:spPr>
          <a:xfrm>
            <a:off x="2366334" y="3700127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CE60546-148D-4C21-8988-DEF36646CFFD}"/>
              </a:ext>
            </a:extLst>
          </p:cNvPr>
          <p:cNvSpPr/>
          <p:nvPr/>
        </p:nvSpPr>
        <p:spPr>
          <a:xfrm>
            <a:off x="2205666" y="2660506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ADFF5876-2CCB-4188-B9EE-866BECAEE41A}"/>
              </a:ext>
            </a:extLst>
          </p:cNvPr>
          <p:cNvSpPr/>
          <p:nvPr/>
        </p:nvSpPr>
        <p:spPr>
          <a:xfrm>
            <a:off x="2205666" y="3061826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A73775A-EA19-40F9-82FF-3FF543716E42}"/>
              </a:ext>
            </a:extLst>
          </p:cNvPr>
          <p:cNvSpPr txBox="1"/>
          <p:nvPr/>
        </p:nvSpPr>
        <p:spPr>
          <a:xfrm>
            <a:off x="2662866" y="2884026"/>
            <a:ext cx="34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+</a:t>
            </a:r>
            <a:endParaRPr lang="en-US" b="1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750DB9E-6F6A-4036-968B-CE041776BE96}"/>
              </a:ext>
            </a:extLst>
          </p:cNvPr>
          <p:cNvSpPr txBox="1"/>
          <p:nvPr/>
        </p:nvSpPr>
        <p:spPr>
          <a:xfrm>
            <a:off x="2207085" y="3700694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67DBDCA6-12A6-45ED-A7A2-94A0DC91E7EB}"/>
              </a:ext>
            </a:extLst>
          </p:cNvPr>
          <p:cNvSpPr/>
          <p:nvPr/>
        </p:nvSpPr>
        <p:spPr>
          <a:xfrm>
            <a:off x="1971040" y="2681200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5F3D1D9A-69C2-4D83-8E7D-662B52E81202}"/>
              </a:ext>
            </a:extLst>
          </p:cNvPr>
          <p:cNvSpPr/>
          <p:nvPr/>
        </p:nvSpPr>
        <p:spPr>
          <a:xfrm>
            <a:off x="1971040" y="3082520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C7A5AF8-E514-4245-A89D-0BAC8D26770F}"/>
              </a:ext>
            </a:extLst>
          </p:cNvPr>
          <p:cNvSpPr txBox="1"/>
          <p:nvPr/>
        </p:nvSpPr>
        <p:spPr>
          <a:xfrm>
            <a:off x="2428240" y="2904720"/>
            <a:ext cx="34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+</a:t>
            </a:r>
            <a:endParaRPr lang="en-US" b="1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9B11260-2443-47F3-912D-C050DDA4C507}"/>
              </a:ext>
            </a:extLst>
          </p:cNvPr>
          <p:cNvSpPr txBox="1"/>
          <p:nvPr/>
        </p:nvSpPr>
        <p:spPr>
          <a:xfrm>
            <a:off x="1971040" y="3689588"/>
            <a:ext cx="4297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2,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F51505A6-F875-4C0F-9613-8823FB79D251}"/>
              </a:ext>
            </a:extLst>
          </p:cNvPr>
          <p:cNvSpPr/>
          <p:nvPr/>
        </p:nvSpPr>
        <p:spPr>
          <a:xfrm>
            <a:off x="1818640" y="2672736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C7C4C329-2B0D-4E2E-8864-28050BFDE579}"/>
              </a:ext>
            </a:extLst>
          </p:cNvPr>
          <p:cNvSpPr/>
          <p:nvPr/>
        </p:nvSpPr>
        <p:spPr>
          <a:xfrm>
            <a:off x="1818640" y="3074056"/>
            <a:ext cx="284480" cy="447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C904CCD-BB99-4D4C-B9C5-59A854FEF8DF}"/>
              </a:ext>
            </a:extLst>
          </p:cNvPr>
          <p:cNvSpPr txBox="1"/>
          <p:nvPr/>
        </p:nvSpPr>
        <p:spPr>
          <a:xfrm>
            <a:off x="2275840" y="2896256"/>
            <a:ext cx="3454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+</a:t>
            </a:r>
            <a:endParaRPr lang="en-US" b="1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34C4C459-056E-4AA4-BB51-18676EFA5755}"/>
              </a:ext>
            </a:extLst>
          </p:cNvPr>
          <p:cNvSpPr txBox="1"/>
          <p:nvPr/>
        </p:nvSpPr>
        <p:spPr>
          <a:xfrm>
            <a:off x="1782021" y="3700127"/>
            <a:ext cx="34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6AFC083-F015-4600-A88B-147D7AD53D0B}"/>
              </a:ext>
            </a:extLst>
          </p:cNvPr>
          <p:cNvSpPr txBox="1"/>
          <p:nvPr/>
        </p:nvSpPr>
        <p:spPr>
          <a:xfrm>
            <a:off x="3353746" y="2660506"/>
            <a:ext cx="7920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Nhớ</a:t>
            </a:r>
            <a:r>
              <a:rPr lang="en-US" sz="1400" b="1" dirty="0"/>
              <a:t> 1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3.33333E-6 L -0.16133 0.07801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3" y="3889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29" grpId="0" animBg="1"/>
      <p:bldP spid="29" grpId="1" animBg="1"/>
      <p:bldP spid="9" grpId="0"/>
      <p:bldP spid="9" grpId="1"/>
      <p:bldP spid="11" grpId="0"/>
      <p:bldP spid="30" grpId="0" animBg="1"/>
      <p:bldP spid="30" grpId="1" animBg="1"/>
      <p:bldP spid="31" grpId="0" animBg="1"/>
      <p:bldP spid="31" grpId="1" animBg="1"/>
      <p:bldP spid="32" grpId="0"/>
      <p:bldP spid="32" grpId="1"/>
      <p:bldP spid="33" grpId="0"/>
      <p:bldP spid="34" grpId="0" animBg="1"/>
      <p:bldP spid="34" grpId="1" animBg="1"/>
      <p:bldP spid="35" grpId="0" animBg="1"/>
      <p:bldP spid="35" grpId="1" animBg="1"/>
      <p:bldP spid="36" grpId="0"/>
      <p:bldP spid="36" grpId="1"/>
      <p:bldP spid="37" grpId="0"/>
      <p:bldP spid="38" grpId="0" animBg="1"/>
      <p:bldP spid="38" grpId="1" animBg="1"/>
      <p:bldP spid="39" grpId="0" animBg="1"/>
      <p:bldP spid="39" grpId="1" animBg="1"/>
      <p:bldP spid="40" grpId="0"/>
      <p:bldP spid="40" grpId="1"/>
      <p:bldP spid="41" grpId="0"/>
      <p:bldP spid="42" grpId="0" animBg="1"/>
      <p:bldP spid="42" grpId="1" animBg="1"/>
      <p:bldP spid="43" grpId="0" animBg="1"/>
      <p:bldP spid="43" grpId="1" animBg="1"/>
      <p:bldP spid="44" grpId="0"/>
      <p:bldP spid="44" grpId="1"/>
      <p:bldP spid="45" grpId="0"/>
      <p:bldP spid="46" grpId="0"/>
      <p:bldP spid="46" grpId="1"/>
      <p:bldP spid="46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5760" y="0"/>
            <a:ext cx="542544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II.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CỘNG</a:t>
            </a:r>
            <a:r>
              <a:rPr lang="en-US" b="1" dirty="0"/>
              <a:t>,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TRỪ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21928513-939D-492A-BF47-14830FB1652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t="1333" r="29774" b="79556"/>
          <a:stretch/>
        </p:blipFill>
        <p:spPr>
          <a:xfrm>
            <a:off x="182880" y="568960"/>
            <a:ext cx="7874000" cy="1310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A1910BD-5CF4-4FC4-9667-E1C07EA8AD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21481" r="54304" b="56815"/>
          <a:stretch/>
        </p:blipFill>
        <p:spPr>
          <a:xfrm>
            <a:off x="182880" y="2159000"/>
            <a:ext cx="5100321" cy="1488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838563-20C8-4429-AA23-D3D982AD7FB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43185" r="54304" b="49852"/>
          <a:stretch/>
        </p:blipFill>
        <p:spPr>
          <a:xfrm>
            <a:off x="182880" y="3667760"/>
            <a:ext cx="5100321" cy="477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C019C0-7567-49B8-A120-170E851D8C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7" t="50889" r="54304" b="41482"/>
          <a:stretch/>
        </p:blipFill>
        <p:spPr>
          <a:xfrm>
            <a:off x="182880" y="4165600"/>
            <a:ext cx="5100321" cy="523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Table&#10;&#10;Description automatically generated">
            <a:extLst>
              <a:ext uri="{FF2B5EF4-FFF2-40B4-BE49-F238E27FC236}">
                <a16:creationId xmlns:a16="http://schemas.microsoft.com/office/drawing/2014/main" id="{FB029EDF-D4D7-458A-94DB-EF9C83E415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9" t="26820" r="8254" b="56645"/>
          <a:stretch/>
        </p:blipFill>
        <p:spPr>
          <a:xfrm>
            <a:off x="6685281" y="2077720"/>
            <a:ext cx="4378960" cy="1061720"/>
          </a:xfrm>
          <a:prstGeom prst="rect">
            <a:avLst/>
          </a:prstGeom>
        </p:spPr>
      </p:pic>
      <p:pic>
        <p:nvPicPr>
          <p:cNvPr id="26" name="Picture 25" descr="Table&#10;&#10;Description automatically generated">
            <a:extLst>
              <a:ext uri="{FF2B5EF4-FFF2-40B4-BE49-F238E27FC236}">
                <a16:creationId xmlns:a16="http://schemas.microsoft.com/office/drawing/2014/main" id="{E071CF3A-5658-403C-9437-51C8B17981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9" t="42208" r="8254" b="49010"/>
          <a:stretch/>
        </p:blipFill>
        <p:spPr>
          <a:xfrm>
            <a:off x="6685281" y="3083560"/>
            <a:ext cx="4378960" cy="563880"/>
          </a:xfrm>
          <a:prstGeom prst="rect">
            <a:avLst/>
          </a:prstGeom>
        </p:spPr>
      </p:pic>
      <p:pic>
        <p:nvPicPr>
          <p:cNvPr id="27" name="Picture 26" descr="Table&#10;&#10;Description automatically generated">
            <a:extLst>
              <a:ext uri="{FF2B5EF4-FFF2-40B4-BE49-F238E27FC236}">
                <a16:creationId xmlns:a16="http://schemas.microsoft.com/office/drawing/2014/main" id="{4FD49604-0ABE-407D-9EF1-6B83AF6CF6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" t="57913" r="3046" b="4271"/>
          <a:stretch/>
        </p:blipFill>
        <p:spPr>
          <a:xfrm>
            <a:off x="903235" y="4611718"/>
            <a:ext cx="10385529" cy="22462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8" name="Picture 27" descr="Table&#10;&#10;Description automatically generated">
            <a:extLst>
              <a:ext uri="{FF2B5EF4-FFF2-40B4-BE49-F238E27FC236}">
                <a16:creationId xmlns:a16="http://schemas.microsoft.com/office/drawing/2014/main" id="{DE50DAF9-8ED3-47AC-A9C8-D2083A9F8B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49" t="49961" r="8254" b="41257"/>
          <a:stretch/>
        </p:blipFill>
        <p:spPr>
          <a:xfrm>
            <a:off x="6685281" y="3657600"/>
            <a:ext cx="4378960" cy="563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69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5760" y="0"/>
            <a:ext cx="542544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II.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CỘNG</a:t>
            </a:r>
            <a:r>
              <a:rPr lang="en-US" b="1" dirty="0"/>
              <a:t>,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TRỪ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F0C1E2F8-4D0A-4002-AEB1-0398F482D7C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t="25390" r="33372" b="52431"/>
          <a:stretch/>
        </p:blipFill>
        <p:spPr>
          <a:xfrm>
            <a:off x="4508205" y="527368"/>
            <a:ext cx="6358270" cy="6035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A0B16D-BC47-4726-B57B-952646B9F6D8}"/>
              </a:ext>
            </a:extLst>
          </p:cNvPr>
          <p:cNvSpPr txBox="1"/>
          <p:nvPr/>
        </p:nvSpPr>
        <p:spPr>
          <a:xfrm>
            <a:off x="350875" y="527369"/>
            <a:ext cx="339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Cộng</a:t>
            </a:r>
            <a:r>
              <a:rPr lang="en-US" b="1" dirty="0"/>
              <a:t> </a:t>
            </a:r>
            <a:r>
              <a:rPr lang="en-US" b="1" dirty="0" err="1"/>
              <a:t>hai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28ADFC-9C12-48C7-BE6B-115AAF005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422" y="1020024"/>
            <a:ext cx="6097790" cy="524207"/>
          </a:xfrm>
          <a:prstGeom prst="rect">
            <a:avLst/>
          </a:prstGeom>
        </p:spPr>
      </p:pic>
      <p:pic>
        <p:nvPicPr>
          <p:cNvPr id="13" name="Picture 12" descr="Text, letter&#10;&#10;Description automatically generated">
            <a:extLst>
              <a:ext uri="{FF2B5EF4-FFF2-40B4-BE49-F238E27FC236}">
                <a16:creationId xmlns:a16="http://schemas.microsoft.com/office/drawing/2014/main" id="{BE7118E3-5953-410C-981B-D3F022C51E7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5006" r="21512" b="60124"/>
          <a:stretch/>
        </p:blipFill>
        <p:spPr>
          <a:xfrm>
            <a:off x="176614" y="2607129"/>
            <a:ext cx="6889897" cy="1209960"/>
          </a:xfrm>
          <a:prstGeom prst="rect">
            <a:avLst/>
          </a:prstGeom>
        </p:spPr>
      </p:pic>
      <p:pic>
        <p:nvPicPr>
          <p:cNvPr id="20" name="Picture 19" descr="Text, letter&#10;&#10;Description automatically generated">
            <a:extLst>
              <a:ext uri="{FF2B5EF4-FFF2-40B4-BE49-F238E27FC236}">
                <a16:creationId xmlns:a16="http://schemas.microsoft.com/office/drawing/2014/main" id="{FD2D39EA-1774-475F-9AB1-86CF183787A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42907" r="21512" b="25193"/>
          <a:stretch/>
        </p:blipFill>
        <p:spPr>
          <a:xfrm>
            <a:off x="176614" y="3922279"/>
            <a:ext cx="6889897" cy="1106922"/>
          </a:xfrm>
          <a:prstGeom prst="rect">
            <a:avLst/>
          </a:prstGeom>
        </p:spPr>
      </p:pic>
      <p:pic>
        <p:nvPicPr>
          <p:cNvPr id="21" name="Picture 20" descr="Text, letter&#10;&#10;Description automatically generated">
            <a:extLst>
              <a:ext uri="{FF2B5EF4-FFF2-40B4-BE49-F238E27FC236}">
                <a16:creationId xmlns:a16="http://schemas.microsoft.com/office/drawing/2014/main" id="{3E9C3D08-7B6A-4D09-A5BB-3F9B005779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77" t="71641" r="21512" b="9322"/>
          <a:stretch/>
        </p:blipFill>
        <p:spPr>
          <a:xfrm>
            <a:off x="176614" y="4963056"/>
            <a:ext cx="6889897" cy="660565"/>
          </a:xfrm>
          <a:prstGeom prst="rect">
            <a:avLst/>
          </a:prstGeom>
        </p:spPr>
      </p:pic>
      <p:sp>
        <p:nvSpPr>
          <p:cNvPr id="22" name="Thought Bubble: Cloud 21">
            <a:extLst>
              <a:ext uri="{FF2B5EF4-FFF2-40B4-BE49-F238E27FC236}">
                <a16:creationId xmlns:a16="http://schemas.microsoft.com/office/drawing/2014/main" id="{417B2B6E-EB95-4897-AE8E-6DEF8474DA8A}"/>
              </a:ext>
            </a:extLst>
          </p:cNvPr>
          <p:cNvSpPr/>
          <p:nvPr/>
        </p:nvSpPr>
        <p:spPr>
          <a:xfrm>
            <a:off x="-333749" y="1499778"/>
            <a:ext cx="6889897" cy="1121666"/>
          </a:xfrm>
          <a:prstGeom prst="cloudCallout">
            <a:avLst>
              <a:gd name="adj1" fmla="val 51843"/>
              <a:gd name="adj2" fmla="val -9269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0" dirty="0" err="1"/>
              <a:t>Cộng</a:t>
            </a:r>
            <a:r>
              <a:rPr lang="en-US" b="0" dirty="0"/>
              <a:t> </a:t>
            </a:r>
            <a:r>
              <a:rPr lang="en-US" b="0" dirty="0" err="1"/>
              <a:t>hai</a:t>
            </a:r>
            <a:r>
              <a:rPr lang="en-US" b="0" dirty="0"/>
              <a:t> </a:t>
            </a:r>
            <a:r>
              <a:rPr lang="en-US" b="0" dirty="0" err="1"/>
              <a:t>số</a:t>
            </a:r>
            <a:r>
              <a:rPr lang="en-US" b="0" dirty="0"/>
              <a:t> </a:t>
            </a:r>
            <a:r>
              <a:rPr lang="en-US" b="0" dirty="0" err="1"/>
              <a:t>thập</a:t>
            </a:r>
            <a:r>
              <a:rPr lang="en-US" b="0" dirty="0"/>
              <a:t> </a:t>
            </a:r>
            <a:r>
              <a:rPr lang="en-US" b="0" dirty="0" err="1"/>
              <a:t>phân</a:t>
            </a:r>
            <a:r>
              <a:rPr lang="en-US" b="0" dirty="0"/>
              <a:t> (</a:t>
            </a:r>
            <a:r>
              <a:rPr lang="en-US" b="0" dirty="0" err="1"/>
              <a:t>cùng</a:t>
            </a:r>
            <a:r>
              <a:rPr lang="en-US" b="0" dirty="0"/>
              <a:t> </a:t>
            </a:r>
            <a:r>
              <a:rPr lang="en-US" b="0" dirty="0" err="1"/>
              <a:t>dấu</a:t>
            </a:r>
            <a:r>
              <a:rPr lang="en-US" b="0" dirty="0"/>
              <a:t> </a:t>
            </a:r>
            <a:r>
              <a:rPr lang="en-US" b="0" dirty="0" err="1"/>
              <a:t>hoặc</a:t>
            </a:r>
            <a:r>
              <a:rPr lang="en-US" b="0" dirty="0"/>
              <a:t> </a:t>
            </a:r>
            <a:r>
              <a:rPr lang="en-US" b="0" dirty="0" err="1"/>
              <a:t>khác</a:t>
            </a:r>
            <a:r>
              <a:rPr lang="en-US" b="0" dirty="0"/>
              <a:t> </a:t>
            </a:r>
            <a:r>
              <a:rPr lang="en-US" b="0" dirty="0" err="1"/>
              <a:t>dấu</a:t>
            </a:r>
            <a:r>
              <a:rPr lang="en-US" b="0" dirty="0"/>
              <a:t>) </a:t>
            </a:r>
            <a:r>
              <a:rPr lang="en-US" b="0" dirty="0" err="1"/>
              <a:t>được</a:t>
            </a:r>
            <a:r>
              <a:rPr lang="en-US" b="0" dirty="0"/>
              <a:t> </a:t>
            </a:r>
            <a:r>
              <a:rPr lang="en-US" b="0" dirty="0" err="1"/>
              <a:t>thực</a:t>
            </a:r>
            <a:r>
              <a:rPr lang="en-US" b="0" dirty="0"/>
              <a:t> </a:t>
            </a:r>
            <a:r>
              <a:rPr lang="en-US" b="0" dirty="0" err="1"/>
              <a:t>hiện</a:t>
            </a:r>
            <a:r>
              <a:rPr lang="en-US" b="0" dirty="0"/>
              <a:t> </a:t>
            </a:r>
            <a:r>
              <a:rPr lang="en-US" b="0" dirty="0" err="1"/>
              <a:t>giống</a:t>
            </a:r>
            <a:r>
              <a:rPr lang="en-US" b="0" dirty="0"/>
              <a:t> </a:t>
            </a:r>
            <a:r>
              <a:rPr lang="en-US" b="0" dirty="0" err="1"/>
              <a:t>quy</a:t>
            </a:r>
            <a:r>
              <a:rPr lang="en-US" b="0" dirty="0"/>
              <a:t> </a:t>
            </a:r>
            <a:r>
              <a:rPr lang="en-US" b="0" dirty="0" err="1"/>
              <a:t>tắc</a:t>
            </a:r>
            <a:r>
              <a:rPr lang="en-US" b="0" dirty="0"/>
              <a:t> </a:t>
            </a:r>
            <a:r>
              <a:rPr lang="en-US" b="0" dirty="0" err="1"/>
              <a:t>cộng</a:t>
            </a:r>
            <a:r>
              <a:rPr lang="en-US" b="0" dirty="0"/>
              <a:t> </a:t>
            </a:r>
            <a:r>
              <a:rPr lang="en-US" b="0" dirty="0" err="1"/>
              <a:t>hai</a:t>
            </a:r>
            <a:r>
              <a:rPr lang="en-US" b="0" dirty="0"/>
              <a:t> </a:t>
            </a:r>
            <a:r>
              <a:rPr lang="en-US" b="0" dirty="0" err="1"/>
              <a:t>số</a:t>
            </a:r>
            <a:r>
              <a:rPr lang="en-US" b="0" dirty="0"/>
              <a:t> </a:t>
            </a:r>
            <a:r>
              <a:rPr lang="en-US" b="0" dirty="0" err="1"/>
              <a:t>nguyên</a:t>
            </a:r>
            <a:r>
              <a:rPr lang="en-US" b="0" dirty="0"/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CA334A9-D4F0-45A3-A533-C36C0DE2CD5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48127" y="1012559"/>
            <a:ext cx="6043873" cy="1489380"/>
          </a:xfrm>
          <a:prstGeom prst="rect">
            <a:avLst/>
          </a:prstGeom>
        </p:spPr>
      </p:pic>
      <p:pic>
        <p:nvPicPr>
          <p:cNvPr id="15" name="Picture 1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4796BB48-071F-410B-802B-A59F7CCD659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1" t="30800" r="30407" b="38369"/>
          <a:stretch/>
        </p:blipFill>
        <p:spPr>
          <a:xfrm>
            <a:off x="7173434" y="2446028"/>
            <a:ext cx="5018566" cy="10287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hought Bubble: Cloud 24">
                <a:extLst>
                  <a:ext uri="{FF2B5EF4-FFF2-40B4-BE49-F238E27FC236}">
                    <a16:creationId xmlns:a16="http://schemas.microsoft.com/office/drawing/2014/main" id="{57373A88-96E6-4D91-8785-6709A99B05B4}"/>
                  </a:ext>
                </a:extLst>
              </p:cNvPr>
              <p:cNvSpPr/>
              <p:nvPr/>
            </p:nvSpPr>
            <p:spPr>
              <a:xfrm>
                <a:off x="8169693" y="3922279"/>
                <a:ext cx="4022307" cy="1945758"/>
              </a:xfrm>
              <a:prstGeom prst="cloudCallout">
                <a:avLst>
                  <a:gd name="adj1" fmla="val -20834"/>
                  <a:gd name="adj2" fmla="val -76844"/>
                </a:avLst>
              </a:prstGeom>
              <a:solidFill>
                <a:srgbClr val="FFC000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−16,5</m:t>
                          </m:r>
                        </m:e>
                      </m:d>
                      <m:r>
                        <a:rPr lang="en-US" sz="20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+1,5        =−</m:t>
                      </m:r>
                      <m:d>
                        <m:dPr>
                          <m:ctrlP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16,5−1,5</m:t>
                          </m:r>
                        </m:e>
                      </m:d>
                      <m:r>
                        <a:rPr lang="en-US" sz="20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     =−15</m:t>
                      </m:r>
                    </m:oMath>
                  </m:oMathPara>
                </a14:m>
                <a:endPara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 xmlns="">
          <p:sp>
            <p:nvSpPr>
              <p:cNvPr id="25" name="Thought Bubble: Cloud 24">
                <a:extLst>
                  <a:ext uri="{FF2B5EF4-FFF2-40B4-BE49-F238E27FC236}">
                    <a16:creationId xmlns:a16="http://schemas.microsoft.com/office/drawing/2014/main" id="{57373A88-96E6-4D91-8785-6709A99B0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9693" y="3922279"/>
                <a:ext cx="4022307" cy="1945758"/>
              </a:xfrm>
              <a:prstGeom prst="cloudCallout">
                <a:avLst>
                  <a:gd name="adj1" fmla="val -20834"/>
                  <a:gd name="adj2" fmla="val -76844"/>
                </a:avLst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086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5760" y="0"/>
            <a:ext cx="5425440" cy="4368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II.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CỘNG</a:t>
            </a:r>
            <a:r>
              <a:rPr lang="en-US" b="1" dirty="0"/>
              <a:t>, </a:t>
            </a:r>
            <a:r>
              <a:rPr lang="en-US" b="1" dirty="0" err="1"/>
              <a:t>PHÉP</a:t>
            </a:r>
            <a:r>
              <a:rPr lang="en-US" b="1" dirty="0"/>
              <a:t> </a:t>
            </a:r>
            <a:r>
              <a:rPr lang="en-US" b="1" dirty="0" err="1"/>
              <a:t>TRỪ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A0B16D-BC47-4726-B57B-952646B9F6D8}"/>
              </a:ext>
            </a:extLst>
          </p:cNvPr>
          <p:cNvSpPr txBox="1"/>
          <p:nvPr/>
        </p:nvSpPr>
        <p:spPr>
          <a:xfrm>
            <a:off x="350875" y="527369"/>
            <a:ext cx="339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</a:t>
            </a:r>
            <a:r>
              <a:rPr lang="en-US" b="1" dirty="0" err="1"/>
              <a:t>Cộng</a:t>
            </a:r>
            <a:r>
              <a:rPr lang="en-US" b="1" dirty="0"/>
              <a:t> </a:t>
            </a:r>
            <a:r>
              <a:rPr lang="en-US" b="1" dirty="0" err="1"/>
              <a:t>hai</a:t>
            </a:r>
            <a:r>
              <a:rPr lang="en-US" b="1" dirty="0"/>
              <a:t> </a:t>
            </a:r>
            <a:r>
              <a:rPr lang="en-US" b="1" dirty="0" err="1"/>
              <a:t>số</a:t>
            </a:r>
            <a:r>
              <a:rPr lang="en-US" b="1" dirty="0"/>
              <a:t> </a:t>
            </a:r>
            <a:r>
              <a:rPr lang="en-US" b="1" dirty="0" err="1"/>
              <a:t>thập</a:t>
            </a:r>
            <a:r>
              <a:rPr lang="en-US" b="1" dirty="0"/>
              <a:t> </a:t>
            </a:r>
            <a:r>
              <a:rPr lang="en-US" b="1" dirty="0" err="1"/>
              <a:t>phân</a:t>
            </a:r>
            <a:endParaRPr lang="en-US" b="1" dirty="0"/>
          </a:p>
        </p:txBody>
      </p:sp>
      <p:pic>
        <p:nvPicPr>
          <p:cNvPr id="4" name="Picture 3" descr="Text, letter&#10;&#10;Description automatically generated">
            <a:extLst>
              <a:ext uri="{FF2B5EF4-FFF2-40B4-BE49-F238E27FC236}">
                <a16:creationId xmlns:a16="http://schemas.microsoft.com/office/drawing/2014/main" id="{2C9979FF-F760-4A16-84D8-19ECDFC36C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" t="22835" r="45408" b="58047"/>
          <a:stretch/>
        </p:blipFill>
        <p:spPr>
          <a:xfrm>
            <a:off x="5178647" y="527369"/>
            <a:ext cx="6305106" cy="637954"/>
          </a:xfrm>
          <a:prstGeom prst="rect">
            <a:avLst/>
          </a:prstGeom>
        </p:spPr>
      </p:pic>
      <p:pic>
        <p:nvPicPr>
          <p:cNvPr id="8" name="Picture 7" descr="Text, letter&#10;&#10;Description automatically generated">
            <a:extLst>
              <a:ext uri="{FF2B5EF4-FFF2-40B4-BE49-F238E27FC236}">
                <a16:creationId xmlns:a16="http://schemas.microsoft.com/office/drawing/2014/main" id="{899ABA3B-4C2F-4479-827F-9B6BEEB6FD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" t="41689" r="3459" b="28492"/>
          <a:stretch/>
        </p:blipFill>
        <p:spPr>
          <a:xfrm>
            <a:off x="478465" y="1165323"/>
            <a:ext cx="11419368" cy="995017"/>
          </a:xfrm>
          <a:prstGeom prst="rect">
            <a:avLst/>
          </a:prstGeom>
        </p:spPr>
      </p:pic>
      <p:pic>
        <p:nvPicPr>
          <p:cNvPr id="12" name="Picture 11" descr="Text, letter&#10;&#10;Description automatically generated">
            <a:extLst>
              <a:ext uri="{FF2B5EF4-FFF2-40B4-BE49-F238E27FC236}">
                <a16:creationId xmlns:a16="http://schemas.microsoft.com/office/drawing/2014/main" id="{53AD0E95-9E1A-449D-ACE9-9CDBDF4ED0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134" b="56551"/>
          <a:stretch/>
        </p:blipFill>
        <p:spPr>
          <a:xfrm>
            <a:off x="435344" y="2258316"/>
            <a:ext cx="5348177" cy="132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Text, letter&#10;&#10;Description automatically generated">
            <a:extLst>
              <a:ext uri="{FF2B5EF4-FFF2-40B4-BE49-F238E27FC236}">
                <a16:creationId xmlns:a16="http://schemas.microsoft.com/office/drawing/2014/main" id="{86D7AF1C-7AB0-4AF2-8BE7-EFC8F7483C1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t="41452" r="23954" b="22123"/>
          <a:stretch/>
        </p:blipFill>
        <p:spPr>
          <a:xfrm>
            <a:off x="521586" y="3417179"/>
            <a:ext cx="9005777" cy="1110215"/>
          </a:xfrm>
          <a:prstGeom prst="rect">
            <a:avLst/>
          </a:prstGeom>
        </p:spPr>
      </p:pic>
      <p:pic>
        <p:nvPicPr>
          <p:cNvPr id="23" name="Picture 22" descr="Text, letter&#10;&#10;Description automatically generated">
            <a:extLst>
              <a:ext uri="{FF2B5EF4-FFF2-40B4-BE49-F238E27FC236}">
                <a16:creationId xmlns:a16="http://schemas.microsoft.com/office/drawing/2014/main" id="{37E6B556-951E-4868-BCFE-3CD108971F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" t="77877" r="23954"/>
          <a:stretch/>
        </p:blipFill>
        <p:spPr>
          <a:xfrm>
            <a:off x="521586" y="4429205"/>
            <a:ext cx="9005777" cy="674283"/>
          </a:xfrm>
          <a:prstGeom prst="rect">
            <a:avLst/>
          </a:prstGeom>
        </p:spPr>
      </p:pic>
      <p:pic>
        <p:nvPicPr>
          <p:cNvPr id="18" name="Picture 17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4E0F9F9-1F1A-443F-BC3F-ECAB6C19E82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58" t="24668" r="29709" b="28811"/>
          <a:stretch/>
        </p:blipFill>
        <p:spPr>
          <a:xfrm>
            <a:off x="573567" y="5217505"/>
            <a:ext cx="5209954" cy="155235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hought Bubble: Cloud 24">
                <a:extLst>
                  <a:ext uri="{FF2B5EF4-FFF2-40B4-BE49-F238E27FC236}">
                    <a16:creationId xmlns:a16="http://schemas.microsoft.com/office/drawing/2014/main" id="{57373A88-96E6-4D91-8785-6709A99B05B4}"/>
                  </a:ext>
                </a:extLst>
              </p:cNvPr>
              <p:cNvSpPr/>
              <p:nvPr/>
            </p:nvSpPr>
            <p:spPr>
              <a:xfrm>
                <a:off x="5783521" y="5059109"/>
                <a:ext cx="6276926" cy="1824765"/>
              </a:xfrm>
              <a:prstGeom prst="cloudCallout">
                <a:avLst>
                  <a:gd name="adj1" fmla="val -53014"/>
                  <a:gd name="adj2" fmla="val 16052"/>
                </a:avLst>
              </a:prstGeom>
              <a:solidFill>
                <a:srgbClr val="FFC000"/>
              </a:solidFill>
            </p:spPr>
            <p:style>
              <a:lnRef idx="3">
                <a:schemeClr val="lt1"/>
              </a:lnRef>
              <a:fillRef idx="1">
                <a:schemeClr val="accent5"/>
              </a:fillRef>
              <a:effectRef idx="1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000" b="0" i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89,45+</m:t>
                      </m:r>
                      <m:d>
                        <m:dPr>
                          <m:ctrlP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−3,28</m:t>
                          </m:r>
                        </m:e>
                      </m:d>
                      <m:r>
                        <a:rPr lang="en-US" sz="2000" b="0" i="1" smtClean="0">
                          <a:ln w="0"/>
                          <a:solidFill>
                            <a:schemeClr val="tx1"/>
                          </a:soli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</a:rPr>
                        <m:t>+0,55+</m:t>
                      </m:r>
                      <m:d>
                        <m:dPr>
                          <m:ctrlP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n w="0"/>
                              <a:solidFill>
                                <a:schemeClr val="tx1"/>
                              </a:solidFill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−6,72</m:t>
                          </m:r>
                        </m:e>
                      </m:d>
                    </m:oMath>
                  </m:oMathPara>
                </a14:m>
                <a:endParaRPr lang="en-US" sz="2000" b="0" i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2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89,45+0,55</m:t>
                        </m:r>
                      </m:e>
                    </m:d>
                    <m:r>
                      <a:rPr lang="en-US" sz="2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ctrlPr>
                          <a:rPr lang="en-US" sz="2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3,28+6,72</m:t>
                        </m:r>
                      </m:e>
                    </m:d>
                  </m:oMath>
                </a14:m>
                <a:r>
                  <a:rPr lang="en-US" sz="2000" b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=90−10 </m:t>
                    </m:r>
                  </m:oMath>
                </a14:m>
                <a:r>
                  <a:rPr lang="en-US" sz="2000" b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dirty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=80 </m:t>
                    </m:r>
                  </m:oMath>
                </a14:m>
                <a:r>
                  <a:rPr lang="en-US" sz="2000" b="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</a:rPr>
                  <a:t> </a:t>
                </a:r>
              </a:p>
              <a:p>
                <a:pPr algn="ctr"/>
                <a:endParaRPr lang="en-US" sz="2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endParaRPr>
              </a:p>
            </p:txBody>
          </p:sp>
        </mc:Choice>
        <mc:Fallback>
          <p:sp>
            <p:nvSpPr>
              <p:cNvPr id="25" name="Thought Bubble: Cloud 24">
                <a:extLst>
                  <a:ext uri="{FF2B5EF4-FFF2-40B4-BE49-F238E27FC236}">
                    <a16:creationId xmlns:a16="http://schemas.microsoft.com/office/drawing/2014/main" id="{57373A88-96E6-4D91-8785-6709A99B05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3521" y="5059109"/>
                <a:ext cx="6276926" cy="1824765"/>
              </a:xfrm>
              <a:prstGeom prst="cloudCallout">
                <a:avLst>
                  <a:gd name="adj1" fmla="val -53014"/>
                  <a:gd name="adj2" fmla="val 16052"/>
                </a:avLst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574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694" y="-99588"/>
            <a:ext cx="12641965" cy="76027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117150" y="3301202"/>
            <a:ext cx="1806431" cy="34322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702559" y="336945"/>
            <a:ext cx="1244391" cy="2502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2681" flipH="1">
            <a:off x="322310" y="779738"/>
            <a:ext cx="943432" cy="193565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67812" y="2432585"/>
            <a:ext cx="3073042" cy="478271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734913" y="528600"/>
            <a:ext cx="1921689" cy="31028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0358">
            <a:off x="8073984" y="-2074053"/>
            <a:ext cx="2397137" cy="4119794"/>
          </a:xfrm>
          <a:prstGeom prst="rect">
            <a:avLst/>
          </a:prstGeom>
        </p:spPr>
      </p:pic>
      <p:pic>
        <p:nvPicPr>
          <p:cNvPr id="2050" name="Picture 2" descr="Káº¿t quáº£ hÃ¬nh áº£nh cho frame cloud cartoon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18927" y1="8621" x2="13277" y2="23276"/>
                        <a14:foregroundMark x1="3672" y1="32328" x2="62429" y2="87931"/>
                        <a14:foregroundMark x1="72316" y1="4741" x2="32768" y2="8190"/>
                        <a14:foregroundMark x1="32486" y1="9052" x2="21751" y2="24138"/>
                        <a14:foregroundMark x1="3107" y1="30603" x2="5932" y2="74138"/>
                        <a14:foregroundMark x1="4802" y1="77155" x2="33333" y2="65948"/>
                        <a14:foregroundMark x1="9322" y1="84483" x2="39831" y2="84914"/>
                        <a14:foregroundMark x1="30791" y1="90948" x2="47740" y2="94397"/>
                        <a14:foregroundMark x1="97458" y1="61638" x2="75141" y2="80172"/>
                        <a14:foregroundMark x1="75706" y1="9483" x2="94633" y2="43534"/>
                        <a14:foregroundMark x1="91525" y1="21121" x2="94350" y2="33621"/>
                        <a14:backgroundMark x1="84463" y1="5172" x2="94350" y2="10345"/>
                        <a14:backgroundMark x1="94350" y1="84483" x2="82768" y2="93103"/>
                        <a14:backgroundMark x1="7062" y1="91379" x2="15819" y2="95259"/>
                        <a14:backgroundMark x1="9887" y1="4310" x2="7062" y2="17241"/>
                        <a14:backgroundMark x1="847" y1="48707" x2="847" y2="53879"/>
                        <a14:backgroundMark x1="58475" y1="1293" x2="60169" y2="17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900" y="495217"/>
            <a:ext cx="4956730" cy="2847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13149">
            <a:off x="7612986" y="3210735"/>
            <a:ext cx="1393654" cy="2318590"/>
          </a:xfrm>
          <a:prstGeom prst="rect">
            <a:avLst/>
          </a:prstGeom>
        </p:spPr>
      </p:pic>
      <p:pic>
        <p:nvPicPr>
          <p:cNvPr id="14" name="Picture 10" descr="C:\Users\ADMIN\Desktop\Tai nguyen thiet ke tro choi\Angry birds epic birds\1505573783630 (2).png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5925" y="3538423"/>
            <a:ext cx="1152193" cy="700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198317" y="1362846"/>
            <a:ext cx="40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BAY LÊN NÀO</a:t>
            </a:r>
          </a:p>
        </p:txBody>
      </p:sp>
      <p:pic>
        <p:nvPicPr>
          <p:cNvPr id="2" name="Nhac Gunb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2603516" y="5981700"/>
            <a:ext cx="609600" cy="609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61138" y="4331458"/>
            <a:ext cx="4315729" cy="20313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dirty="0">
                <a:solidFill>
                  <a:srgbClr val="7030A0"/>
                </a:solidFill>
              </a:rPr>
              <a:t>-</a:t>
            </a:r>
            <a:r>
              <a:rPr lang="en-US" dirty="0" err="1">
                <a:solidFill>
                  <a:srgbClr val="7030A0"/>
                </a:solidFill>
              </a:rPr>
              <a:t>Tham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gia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chơi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bằng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cách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chọn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một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khinh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khí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cầu</a:t>
            </a:r>
            <a:r>
              <a:rPr lang="en-US" dirty="0">
                <a:solidFill>
                  <a:srgbClr val="7030A0"/>
                </a:solidFill>
              </a:rPr>
              <a:t>, click </a:t>
            </a:r>
            <a:r>
              <a:rPr lang="en-US" dirty="0" err="1">
                <a:solidFill>
                  <a:srgbClr val="7030A0"/>
                </a:solidFill>
              </a:rPr>
              <a:t>vào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tên</a:t>
            </a:r>
            <a:r>
              <a:rPr lang="en-US" dirty="0">
                <a:solidFill>
                  <a:srgbClr val="7030A0"/>
                </a:solidFill>
              </a:rPr>
              <a:t> con </a:t>
            </a:r>
            <a:r>
              <a:rPr lang="en-US" dirty="0" err="1">
                <a:solidFill>
                  <a:srgbClr val="7030A0"/>
                </a:solidFill>
              </a:rPr>
              <a:t>vật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để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đến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câu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hỏi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pPr algn="just"/>
            <a:r>
              <a:rPr lang="en-US" dirty="0">
                <a:solidFill>
                  <a:srgbClr val="7030A0"/>
                </a:solidFill>
              </a:rPr>
              <a:t>-Click </a:t>
            </a:r>
            <a:r>
              <a:rPr lang="en-US" dirty="0" err="1">
                <a:solidFill>
                  <a:srgbClr val="7030A0"/>
                </a:solidFill>
              </a:rPr>
              <a:t>vào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khinh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khí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cầu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đã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chọn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để</a:t>
            </a:r>
            <a:r>
              <a:rPr lang="en-US" dirty="0">
                <a:solidFill>
                  <a:srgbClr val="7030A0"/>
                </a:solidFill>
              </a:rPr>
              <a:t> quay </a:t>
            </a:r>
            <a:r>
              <a:rPr lang="en-US" dirty="0" err="1">
                <a:solidFill>
                  <a:srgbClr val="7030A0"/>
                </a:solidFill>
              </a:rPr>
              <a:t>lại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trang</a:t>
            </a:r>
            <a:r>
              <a:rPr lang="en-US" dirty="0">
                <a:solidFill>
                  <a:srgbClr val="7030A0"/>
                </a:solidFill>
              </a:rPr>
              <a:t> ban </a:t>
            </a:r>
            <a:r>
              <a:rPr lang="en-US" dirty="0" err="1">
                <a:solidFill>
                  <a:srgbClr val="7030A0"/>
                </a:solidFill>
              </a:rPr>
              <a:t>đầu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  <a:p>
            <a:pPr algn="just"/>
            <a:r>
              <a:rPr lang="en-US" dirty="0">
                <a:solidFill>
                  <a:srgbClr val="7030A0"/>
                </a:solidFill>
              </a:rPr>
              <a:t>-</a:t>
            </a:r>
            <a:r>
              <a:rPr lang="en-US" dirty="0" err="1">
                <a:solidFill>
                  <a:srgbClr val="7030A0"/>
                </a:solidFill>
              </a:rPr>
              <a:t>Câu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hỏi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trả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lời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đúng</a:t>
            </a:r>
            <a:r>
              <a:rPr lang="en-US" dirty="0">
                <a:solidFill>
                  <a:srgbClr val="7030A0"/>
                </a:solidFill>
              </a:rPr>
              <a:t>, click </a:t>
            </a:r>
            <a:r>
              <a:rPr lang="en-US" dirty="0" err="1">
                <a:solidFill>
                  <a:srgbClr val="7030A0"/>
                </a:solidFill>
              </a:rPr>
              <a:t>vào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khinh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khí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cầu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để</a:t>
            </a:r>
            <a:r>
              <a:rPr lang="en-US" dirty="0">
                <a:solidFill>
                  <a:srgbClr val="7030A0"/>
                </a:solidFill>
              </a:rPr>
              <a:t> bay </a:t>
            </a:r>
            <a:r>
              <a:rPr lang="en-US" dirty="0" err="1">
                <a:solidFill>
                  <a:srgbClr val="7030A0"/>
                </a:solidFill>
              </a:rPr>
              <a:t>lên</a:t>
            </a:r>
            <a:r>
              <a:rPr lang="en-US" dirty="0">
                <a:solidFill>
                  <a:srgbClr val="7030A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2ADDE8-F757-66E7-2385-B372089FB7A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9908" y="-171425"/>
            <a:ext cx="1830705" cy="813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entagon 4">
            <a:hlinkClick r:id="rId3" action="ppaction://hlinksldjump"/>
          </p:cNvPr>
          <p:cNvSpPr/>
          <p:nvPr/>
        </p:nvSpPr>
        <p:spPr>
          <a:xfrm>
            <a:off x="10458438" y="209550"/>
            <a:ext cx="1678906" cy="571500"/>
          </a:xfrm>
          <a:prstGeom prst="homePlate">
            <a:avLst/>
          </a:prstGeom>
          <a:solidFill>
            <a:srgbClr val="FFFF00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8000"/>
                </a:solidFill>
              </a:rPr>
              <a:t>Khám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phá</a:t>
            </a:r>
            <a:endParaRPr lang="en-US" b="1" dirty="0">
              <a:solidFill>
                <a:srgbClr val="0080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6472" y="2518750"/>
            <a:ext cx="1806431" cy="34322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725" y="1397568"/>
            <a:ext cx="1702671" cy="3424431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69" y="1589030"/>
            <a:ext cx="2175133" cy="338525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018" y="3109784"/>
            <a:ext cx="1921689" cy="3102833"/>
          </a:xfrm>
          <a:prstGeom prst="rect">
            <a:avLst/>
          </a:prstGeom>
        </p:spPr>
      </p:pic>
      <p:sp>
        <p:nvSpPr>
          <p:cNvPr id="28" name="Rounded Rectangle 27">
            <a:hlinkClick r:id="rId9" action="ppaction://hlinksldjump"/>
          </p:cNvPr>
          <p:cNvSpPr/>
          <p:nvPr/>
        </p:nvSpPr>
        <p:spPr>
          <a:xfrm>
            <a:off x="6662264" y="5693339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</a:rPr>
              <a:t>Khỉ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29" name="Rounded Rectangle 28">
            <a:hlinkClick r:id="rId10" action="ppaction://hlinksldjump"/>
          </p:cNvPr>
          <p:cNvSpPr/>
          <p:nvPr/>
        </p:nvSpPr>
        <p:spPr>
          <a:xfrm>
            <a:off x="8223583" y="4832895"/>
            <a:ext cx="1178480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008000"/>
                </a:solidFill>
              </a:rPr>
              <a:t>Tê</a:t>
            </a:r>
            <a:r>
              <a:rPr lang="en-US" b="1" dirty="0">
                <a:solidFill>
                  <a:srgbClr val="008000"/>
                </a:solidFill>
              </a:rPr>
              <a:t> </a:t>
            </a:r>
            <a:r>
              <a:rPr lang="en-US" b="1" dirty="0" err="1">
                <a:solidFill>
                  <a:srgbClr val="008000"/>
                </a:solidFill>
              </a:rPr>
              <a:t>giác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31" name="Rounded Rectangle 30">
            <a:hlinkClick r:id="rId11" action="ppaction://hlinksldjump"/>
          </p:cNvPr>
          <p:cNvSpPr/>
          <p:nvPr/>
        </p:nvSpPr>
        <p:spPr>
          <a:xfrm>
            <a:off x="945588" y="4974899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</a:rPr>
              <a:t>Hổ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32" name="Rounded Rectangle 31">
            <a:hlinkClick r:id="rId12" action="ppaction://hlinksldjump"/>
          </p:cNvPr>
          <p:cNvSpPr/>
          <p:nvPr/>
        </p:nvSpPr>
        <p:spPr>
          <a:xfrm>
            <a:off x="3580581" y="6188632"/>
            <a:ext cx="828561" cy="435428"/>
          </a:xfrm>
          <a:prstGeom prst="round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8000"/>
                </a:solidFill>
              </a:rPr>
              <a:t>Voi</a:t>
            </a:r>
            <a:endParaRPr lang="en-US" sz="2400" b="1" dirty="0">
              <a:solidFill>
                <a:srgbClr val="008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4C946B8-AF0A-3F79-A8F5-FB6831059B8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6556" y="-32597"/>
            <a:ext cx="1830705" cy="813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07407E-6 L 0.01237 -1.02107 " pathEditMode="relative" rAng="0" ptsTypes="AA">
                                      <p:cBhvr>
                                        <p:cTn id="33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2" y="-51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4.44444E-6 L -0.00234 -0.7882 " pathEditMode="relative" rAng="0" ptsTypes="AA">
                                      <p:cBhvr>
                                        <p:cTn id="38" dur="8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39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1.11111E-6 L -0.01446 -0.73819 " pathEditMode="relative" rAng="0" ptsTypes="AA">
                                      <p:cBhvr>
                                        <p:cTn id="43" dur="8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" y="-36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1.85185E-6 L -0.00547 -0.99213 " pathEditMode="relative" rAng="0" ptsTypes="AA">
                                      <p:cBhvr>
                                        <p:cTn id="48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-49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1" grpId="0" animBg="1"/>
      <p:bldP spid="3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99852">
            <a:off x="10016932" y="208540"/>
            <a:ext cx="2175133" cy="3385256"/>
          </a:xfrm>
          <a:prstGeom prst="rect">
            <a:avLst/>
          </a:prstGeom>
        </p:spPr>
      </p:pic>
      <p:sp>
        <p:nvSpPr>
          <p:cNvPr id="12" name="Rectangle: Rounded Corners 11"/>
          <p:cNvSpPr/>
          <p:nvPr/>
        </p:nvSpPr>
        <p:spPr>
          <a:xfrm>
            <a:off x="1747890" y="4702893"/>
            <a:ext cx="1194070" cy="84346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A. &lt;</a:t>
            </a:r>
            <a:endParaRPr lang="en-US" sz="2800" dirty="0"/>
          </a:p>
        </p:txBody>
      </p:sp>
      <p:sp>
        <p:nvSpPr>
          <p:cNvPr id="13" name="Rectangle: Rounded Corners 12"/>
          <p:cNvSpPr/>
          <p:nvPr/>
        </p:nvSpPr>
        <p:spPr>
          <a:xfrm>
            <a:off x="4792975" y="4751301"/>
            <a:ext cx="1194070" cy="8470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B. &gt;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89805" y="2149965"/>
            <a:ext cx="9513451" cy="1341656"/>
          </a:xfrm>
          <a:prstGeom prst="wedgeEllipseCallout">
            <a:avLst>
              <a:gd name="adj1" fmla="val 1967"/>
              <a:gd name="adj2" fmla="val 10450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Điền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dấu</a:t>
            </a:r>
            <a:r>
              <a:rPr lang="en-US" sz="2400" dirty="0">
                <a:solidFill>
                  <a:schemeClr val="tx1"/>
                </a:solidFill>
              </a:rPr>
              <a:t> “&gt;; = ; &lt;” </a:t>
            </a:r>
            <a:r>
              <a:rPr lang="en-US" sz="2400" dirty="0" err="1">
                <a:solidFill>
                  <a:schemeClr val="tx1"/>
                </a:solidFill>
              </a:rPr>
              <a:t>thích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hợp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vào</a:t>
            </a:r>
            <a:r>
              <a:rPr lang="en-US" sz="2400" dirty="0">
                <a:solidFill>
                  <a:schemeClr val="tx1"/>
                </a:solidFill>
              </a:rPr>
              <a:t> ô </a:t>
            </a:r>
            <a:r>
              <a:rPr lang="en-US" sz="2400" dirty="0" err="1">
                <a:solidFill>
                  <a:schemeClr val="tx1"/>
                </a:solidFill>
              </a:rPr>
              <a:t>trống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rgbClr val="7030A0"/>
                </a:solidFill>
              </a:rPr>
              <a:t>539,6 + 73,945 </a:t>
            </a:r>
            <a:r>
              <a:rPr lang="en-US" sz="3200" dirty="0">
                <a:solidFill>
                  <a:srgbClr val="7030A0"/>
                </a:solidFill>
                <a:sym typeface="Wingdings 2" panose="05020102010507070707" pitchFamily="18" charset="2"/>
              </a:rPr>
              <a:t> </a:t>
            </a:r>
            <a:r>
              <a:rPr lang="en-US" sz="2400" dirty="0">
                <a:solidFill>
                  <a:srgbClr val="7030A0"/>
                </a:solidFill>
                <a:sym typeface="Wingdings 2" panose="05020102010507070707" pitchFamily="18" charset="2"/>
              </a:rPr>
              <a:t>247,06 + 316,492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0" name="Rectangle: Rounded Corners 9"/>
          <p:cNvSpPr/>
          <p:nvPr/>
        </p:nvSpPr>
        <p:spPr>
          <a:xfrm>
            <a:off x="7642438" y="4739029"/>
            <a:ext cx="1194070" cy="85216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C. =</a:t>
            </a:r>
            <a:endParaRPr lang="en-US" sz="2800" dirty="0"/>
          </a:p>
        </p:txBody>
      </p:sp>
      <p:sp>
        <p:nvSpPr>
          <p:cNvPr id="2" name="Flowchart: Process 1">
            <a:extLst>
              <a:ext uri="{FF2B5EF4-FFF2-40B4-BE49-F238E27FC236}">
                <a16:creationId xmlns:a16="http://schemas.microsoft.com/office/drawing/2014/main" id="{6BFCD31E-4A33-4ABC-90EA-FF7E9656B5CC}"/>
              </a:ext>
            </a:extLst>
          </p:cNvPr>
          <p:cNvSpPr/>
          <p:nvPr/>
        </p:nvSpPr>
        <p:spPr>
          <a:xfrm>
            <a:off x="2517976" y="3696150"/>
            <a:ext cx="1881963" cy="5422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= 613,545</a:t>
            </a:r>
          </a:p>
        </p:txBody>
      </p:sp>
      <p:sp>
        <p:nvSpPr>
          <p:cNvPr id="14" name="Flowchart: Process 13">
            <a:extLst>
              <a:ext uri="{FF2B5EF4-FFF2-40B4-BE49-F238E27FC236}">
                <a16:creationId xmlns:a16="http://schemas.microsoft.com/office/drawing/2014/main" id="{EA866509-9C4B-4069-85D6-6D4B7A5430A2}"/>
              </a:ext>
            </a:extLst>
          </p:cNvPr>
          <p:cNvSpPr/>
          <p:nvPr/>
        </p:nvSpPr>
        <p:spPr>
          <a:xfrm>
            <a:off x="5604962" y="3709850"/>
            <a:ext cx="1881963" cy="54226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= 563,552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86A0B0-9655-00ED-BA49-BD250175541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30705" cy="813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0" grpId="0" animBg="1"/>
      <p:bldP spid="10" grpId="1" animBg="1"/>
      <p:bldP spid="2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702" y="-109914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2933">
            <a:off x="10242147" y="134983"/>
            <a:ext cx="1921689" cy="3102833"/>
          </a:xfrm>
          <a:prstGeom prst="rect">
            <a:avLst/>
          </a:prstGeom>
        </p:spPr>
      </p:pic>
      <p:sp>
        <p:nvSpPr>
          <p:cNvPr id="14" name="Rectangle: Rounded Corners 13"/>
          <p:cNvSpPr/>
          <p:nvPr/>
        </p:nvSpPr>
        <p:spPr>
          <a:xfrm>
            <a:off x="10642060" y="6203113"/>
            <a:ext cx="1420238" cy="54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Giải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329205" y="1482895"/>
                <a:ext cx="6186790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Tính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một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cách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hợp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lí</a:t>
                </a:r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18,65+281,35−26,75−13,25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endParaRPr lang="en-US" sz="24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205" y="1482895"/>
                <a:ext cx="6186790" cy="1200329"/>
              </a:xfrm>
              <a:prstGeom prst="rect">
                <a:avLst/>
              </a:prstGeom>
              <a:blipFill>
                <a:blip r:embed="rId8"/>
                <a:stretch>
                  <a:fillRect t="-40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/>
              <p:cNvSpPr/>
              <p:nvPr/>
            </p:nvSpPr>
            <p:spPr>
              <a:xfrm>
                <a:off x="3499439" y="2802481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A.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𝟔𝟎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: Rounded Corners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439" y="2802481"/>
                <a:ext cx="2113107" cy="997729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/>
              <p:cNvSpPr/>
              <p:nvPr/>
            </p:nvSpPr>
            <p:spPr>
              <a:xfrm>
                <a:off x="7402888" y="2812479"/>
                <a:ext cx="2113107" cy="997728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C.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𝟐𝟔𝟎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2" name="Rectangle: Rounded Corners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8" y="2812479"/>
                <a:ext cx="2113107" cy="997728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/>
              <p:cNvSpPr/>
              <p:nvPr/>
            </p:nvSpPr>
            <p:spPr>
              <a:xfrm>
                <a:off x="3499438" y="4227204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B.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𝟑𝟒𝟎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: Rounded Corners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9438" y="4227204"/>
                <a:ext cx="2113107" cy="997729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6"/>
              <p:cNvSpPr/>
              <p:nvPr/>
            </p:nvSpPr>
            <p:spPr>
              <a:xfrm>
                <a:off x="7402888" y="4248122"/>
                <a:ext cx="2113107" cy="997729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D.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𝟐𝟔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: Rounded Corners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02888" y="4248122"/>
                <a:ext cx="2113107" cy="997729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582CBA93-D3CC-43B9-81F8-B310820F1A99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27797" t="63101" r="28227" b="25891"/>
          <a:stretch/>
        </p:blipFill>
        <p:spPr>
          <a:xfrm>
            <a:off x="2889402" y="3478801"/>
            <a:ext cx="7066396" cy="99493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80E710-D9EB-5BAB-A7F4-C83646B07A8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9702" y="-110865"/>
            <a:ext cx="1830705" cy="813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6" grpId="0" animBg="1"/>
      <p:bldP spid="16" grpId="1" animBg="1"/>
      <p:bldP spid="17" grpId="0" animBg="1"/>
      <p:bldP spid="1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35416">
            <a:off x="10290319" y="1"/>
            <a:ext cx="1806431" cy="34322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/>
              <p:cNvSpPr/>
              <p:nvPr/>
            </p:nvSpPr>
            <p:spPr>
              <a:xfrm>
                <a:off x="3251659" y="2995001"/>
                <a:ext cx="2030611" cy="81911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A.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𝟑𝟗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𝟗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4" name="Rectangle: Rounded Corners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659" y="2995001"/>
                <a:ext cx="2030611" cy="819111"/>
              </a:xfrm>
              <a:prstGeom prst="round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: Rounded Corners 14"/>
              <p:cNvSpPr/>
              <p:nvPr/>
            </p:nvSpPr>
            <p:spPr>
              <a:xfrm>
                <a:off x="3251659" y="4188225"/>
                <a:ext cx="2073350" cy="81911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B.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𝟑𝟗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𝟗𝟑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5" name="Rectangle: Rounded Corners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1659" y="4188225"/>
                <a:ext cx="2073350" cy="819111"/>
              </a:xfrm>
              <a:prstGeom prst="round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: Rounded Corners 15"/>
              <p:cNvSpPr/>
              <p:nvPr/>
            </p:nvSpPr>
            <p:spPr>
              <a:xfrm>
                <a:off x="7171633" y="2966167"/>
                <a:ext cx="2004266" cy="819111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C.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𝟗𝟗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6" name="Rectangle: Rounded Corners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1633" y="2966167"/>
                <a:ext cx="2004266" cy="819111"/>
              </a:xfrm>
              <a:prstGeom prst="round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: Rounded Corners 16"/>
              <p:cNvSpPr/>
              <p:nvPr/>
            </p:nvSpPr>
            <p:spPr>
              <a:xfrm>
                <a:off x="7133308" y="4177754"/>
                <a:ext cx="2004267" cy="840054"/>
              </a:xfrm>
              <a:prstGeom prst="roundRect">
                <a:avLst/>
              </a:prstGeom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/>
                  <a:t>D.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𝟑𝟗𝟗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𝟑</m:t>
                    </m:r>
                  </m:oMath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17" name="Rectangle: Rounded Corners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33308" y="4177754"/>
                <a:ext cx="2004267" cy="840054"/>
              </a:xfrm>
              <a:prstGeom prst="round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07155" y="1377886"/>
                <a:ext cx="8734437" cy="1264980"/>
              </a:xfrm>
              <a:prstGeom prst="cloudCallou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chemeClr val="tx1"/>
                    </a:solidFill>
                  </a:rPr>
                  <a:t>Tính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một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cách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hợp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lí</a:t>
                </a:r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38,25−18,25+21,64−11,64+9,93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155" y="1377886"/>
                <a:ext cx="8734437" cy="1264980"/>
              </a:xfrm>
              <a:prstGeom prst="cloudCallou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: Rounded Corners 9"/>
          <p:cNvSpPr/>
          <p:nvPr/>
        </p:nvSpPr>
        <p:spPr>
          <a:xfrm>
            <a:off x="10642060" y="6203113"/>
            <a:ext cx="1420238" cy="54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Giải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2A1EC51-6B22-4D1E-85AA-AF93C5F5773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7797" t="73492" r="28227" b="16745"/>
          <a:stretch/>
        </p:blipFill>
        <p:spPr>
          <a:xfrm>
            <a:off x="1907155" y="5145081"/>
            <a:ext cx="8472497" cy="105803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F2E43D-7ABB-0934-40C4-0792B85E4B16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170" y="-124578"/>
            <a:ext cx="1830705" cy="813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6" grpId="0" animBg="1"/>
      <p:bldP spid="16" grpId="1" animBg="1"/>
      <p:bldP spid="17" grpId="0" animBg="1"/>
      <p:bldP spid="1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Ã¬nh áº£nh cÃ³ liÃªn quan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0544">
            <a:off x="10029011" y="13057"/>
            <a:ext cx="1769764" cy="3559369"/>
          </a:xfrm>
          <a:prstGeom prst="rect">
            <a:avLst/>
          </a:prstGeom>
        </p:spPr>
      </p:pic>
      <p:sp>
        <p:nvSpPr>
          <p:cNvPr id="12" name="Rectangle: Rounded Corners 11"/>
          <p:cNvSpPr/>
          <p:nvPr/>
        </p:nvSpPr>
        <p:spPr>
          <a:xfrm>
            <a:off x="2917365" y="3709616"/>
            <a:ext cx="1574097" cy="84681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B. 90</a:t>
            </a:r>
            <a:endParaRPr lang="en-US" sz="2400" dirty="0"/>
          </a:p>
        </p:txBody>
      </p:sp>
      <p:sp>
        <p:nvSpPr>
          <p:cNvPr id="14" name="Rectangle: Rounded Corners 13"/>
          <p:cNvSpPr/>
          <p:nvPr/>
        </p:nvSpPr>
        <p:spPr>
          <a:xfrm>
            <a:off x="2917365" y="2249890"/>
            <a:ext cx="1574097" cy="9634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A. 60</a:t>
            </a:r>
            <a:endParaRPr lang="en-US" sz="2400" dirty="0"/>
          </a:p>
        </p:txBody>
      </p:sp>
      <p:sp>
        <p:nvSpPr>
          <p:cNvPr id="15" name="Rectangle: Rounded Corners 14"/>
          <p:cNvSpPr/>
          <p:nvPr/>
        </p:nvSpPr>
        <p:spPr>
          <a:xfrm>
            <a:off x="7563348" y="2222058"/>
            <a:ext cx="1564603" cy="96342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C. 70</a:t>
            </a:r>
            <a:endParaRPr lang="en-US" sz="2400" dirty="0"/>
          </a:p>
        </p:txBody>
      </p:sp>
      <p:sp>
        <p:nvSpPr>
          <p:cNvPr id="16" name="Rectangle: Rounded Corners 15"/>
          <p:cNvSpPr/>
          <p:nvPr/>
        </p:nvSpPr>
        <p:spPr>
          <a:xfrm>
            <a:off x="7563348" y="3709616"/>
            <a:ext cx="1564603" cy="846815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b="1" dirty="0"/>
              <a:t>D. 80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907623" y="396564"/>
                <a:ext cx="8734437" cy="1264980"/>
              </a:xfrm>
              <a:prstGeom prst="cloudCallou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just"/>
                <a:r>
                  <a:rPr lang="en-US" sz="2400" dirty="0">
                    <a:solidFill>
                      <a:schemeClr val="tx1"/>
                    </a:solidFill>
                  </a:rPr>
                  <a:t>Tính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một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cách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hợp</a:t>
                </a: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lí</a:t>
                </a:r>
                <a:r>
                  <a:rPr lang="en-US" sz="2400" dirty="0">
                    <a:solidFill>
                      <a:schemeClr val="tx1"/>
                    </a:solidFill>
                  </a:rPr>
                  <a:t>:</a:t>
                </a: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72,69+18,47</m:t>
                          </m:r>
                        </m:e>
                      </m:d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−(8,47+22,69)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623" y="396564"/>
                <a:ext cx="8734437" cy="1264980"/>
              </a:xfrm>
              <a:prstGeom prst="cloudCallou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E91821F9-E9CA-44BD-9947-B101E437EA76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28359" t="37933" r="32529" b="49077"/>
          <a:stretch/>
        </p:blipFill>
        <p:spPr>
          <a:xfrm>
            <a:off x="1997957" y="4802877"/>
            <a:ext cx="7414938" cy="1385271"/>
          </a:xfrm>
          <a:prstGeom prst="rect">
            <a:avLst/>
          </a:prstGeom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B634CB79-A200-4E9C-813F-660EF602AA36}"/>
              </a:ext>
            </a:extLst>
          </p:cNvPr>
          <p:cNvSpPr/>
          <p:nvPr/>
        </p:nvSpPr>
        <p:spPr>
          <a:xfrm>
            <a:off x="10642060" y="6203113"/>
            <a:ext cx="1420238" cy="5459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Giải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15C71-BCB3-611D-C271-4DBC68BE37F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287" y="-67552"/>
            <a:ext cx="1830705" cy="813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5" grpId="0" animBg="1"/>
      <p:bldP spid="15" grpId="1" animBg="1"/>
      <p:bldP spid="16" grpId="0" animBg="1"/>
      <p:bldP spid="16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2460452" y="869497"/>
            <a:ext cx="977453" cy="188807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4504141" y="1699251"/>
            <a:ext cx="1300698" cy="25196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2589" y="48986"/>
            <a:ext cx="1303585" cy="2028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329" y="2781300"/>
            <a:ext cx="1355983" cy="21894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10785" y="2959064"/>
            <a:ext cx="1958265" cy="33655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57925" y="841302"/>
            <a:ext cx="885475" cy="140795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0239570" y="3091084"/>
            <a:ext cx="1510274" cy="2892729"/>
          </a:xfrm>
          <a:prstGeom prst="rect">
            <a:avLst/>
          </a:prstGeom>
        </p:spPr>
      </p:pic>
      <p:sp>
        <p:nvSpPr>
          <p:cNvPr id="2" name="Action Button: Go Home 1">
            <a:hlinkClick r:id="rId11" action="ppaction://hlinksldjump" highlightClick="1"/>
          </p:cNvPr>
          <p:cNvSpPr/>
          <p:nvPr/>
        </p:nvSpPr>
        <p:spPr>
          <a:xfrm>
            <a:off x="11388587" y="6192078"/>
            <a:ext cx="616226" cy="61622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1.85185E-6 L 2.06628 -0.04514 " pathEditMode="relative" rAng="0" ptsTypes="AA">
                                      <p:cBhvr>
                                        <p:cTn id="6" dur="6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307" y="-226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48148E-6 L 1.48151 0.00556 " pathEditMode="relative" rAng="0" ptsTypes="AA">
                                      <p:cBhvr>
                                        <p:cTn id="8" dur="6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076" y="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2.59259E-6 L 1.35027 0.01158 " pathEditMode="relative" rAng="0" ptsTypes="AA">
                                      <p:cBhvr>
                                        <p:cTn id="10" dur="6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513" y="57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7037E-6 L 1.3487 -0.04098 " pathEditMode="relative" rAng="0" ptsTypes="AA">
                                      <p:cBhvr>
                                        <p:cTn id="12" dur="6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435" y="-206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85185E-6 L 1.39049 0.02871 " pathEditMode="relative" rAng="0" ptsTypes="AA">
                                      <p:cBhvr>
                                        <p:cTn id="14" dur="6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518" y="143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1.48148E-6 L 1.34141 -0.0125 " pathEditMode="relative" rAng="0" ptsTypes="AA">
                                      <p:cBhvr>
                                        <p:cTn id="16" dur="6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70" y="-62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1.88411 0.04954 " pathEditMode="relative" rAng="0" ptsTypes="AA">
                                      <p:cBhvr>
                                        <p:cTn id="18" dur="6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206" y="2477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1524000" y="2840855"/>
            <a:ext cx="9144000" cy="899928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US" sz="4800" b="1" dirty="0">
                <a:solidFill>
                  <a:srgbClr val="FF811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496</Words>
  <Application>Microsoft Office PowerPoint</Application>
  <PresentationFormat>Widescreen</PresentationFormat>
  <Paragraphs>98</Paragraphs>
  <Slides>19</Slides>
  <Notes>8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Cambria Math</vt:lpstr>
      <vt:lpstr>Calibri</vt:lpstr>
      <vt:lpstr>UTM Avo</vt:lpstr>
      <vt:lpstr>Office Theme</vt:lpstr>
      <vt:lpstr>Tuần 28 Bài 6: Phép cộng, phép trừ số thập phân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430</cp:revision>
  <dcterms:created xsi:type="dcterms:W3CDTF">2021-11-01T08:16:00Z</dcterms:created>
  <dcterms:modified xsi:type="dcterms:W3CDTF">2022-10-27T03:51:10Z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7AA4D4BB9FFC46B8A1993F4B69D48B95</vt:lpwstr>
  </property>
  <property fmtid="{D5CDD505-2E9C-101B-9397-08002B2CF9AE}" pid="3" name="KSOProductBuildVer">
    <vt:lpwstr>1033-11.2.0.11042</vt:lpwstr>
  </property>
</Properties>
</file>