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sldIdLst>
    <p:sldId id="332" r:id="rId2"/>
    <p:sldId id="317" r:id="rId3"/>
    <p:sldId id="291" r:id="rId4"/>
    <p:sldId id="292" r:id="rId5"/>
    <p:sldId id="293" r:id="rId6"/>
    <p:sldId id="306" r:id="rId7"/>
    <p:sldId id="294" r:id="rId8"/>
    <p:sldId id="295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07" r:id="rId17"/>
    <p:sldId id="308" r:id="rId18"/>
    <p:sldId id="303" r:id="rId19"/>
    <p:sldId id="304" r:id="rId20"/>
    <p:sldId id="305" r:id="rId21"/>
    <p:sldId id="309" r:id="rId22"/>
    <p:sldId id="310" r:id="rId23"/>
    <p:sldId id="311" r:id="rId24"/>
    <p:sldId id="312" r:id="rId25"/>
    <p:sldId id="315" r:id="rId26"/>
  </p:sldIdLst>
  <p:sldSz cx="12192000" cy="6858000"/>
  <p:notesSz cx="6858000" cy="9144000"/>
  <p:embeddedFontLst>
    <p:embeddedFont>
      <p:font typeface="宋体" panose="02010600030101010101" pitchFamily="2" charset="-122"/>
      <p:regular r:id="rId28"/>
    </p:embeddedFont>
    <p:embeddedFont>
      <p:font typeface=".VnAvant" panose="020B7200000000000000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  <p:embeddedFont>
      <p:font typeface="UTM Avo" panose="02040603050506020204" pitchFamily="18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FF8119"/>
    <a:srgbClr val="FFFFFF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57" autoAdjust="0"/>
    <p:restoredTop sz="99627" autoAdjust="0"/>
  </p:normalViewPr>
  <p:slideViewPr>
    <p:cSldViewPr snapToGrid="0">
      <p:cViewPr varScale="1">
        <p:scale>
          <a:sx n="90" d="100"/>
          <a:sy n="90" d="100"/>
        </p:scale>
        <p:origin x="13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F17CF2-DFBE-4D86-8FE2-A0AAB315BEE7}" type="datetimeFigureOut">
              <a:rPr lang="en-US" smtClean="0"/>
              <a:t>12/27/2022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2A876-8361-4CE2-B276-AEE593D12A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1E84AA1-2FC6-4A83-A347-393CF2C0195D}"/>
              </a:ext>
            </a:extLst>
          </p:cNvPr>
          <p:cNvSpPr/>
          <p:nvPr userDrawn="1"/>
        </p:nvSpPr>
        <p:spPr>
          <a:xfrm>
            <a:off x="11232107" y="0"/>
            <a:ext cx="1105469" cy="143301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833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12/27/2022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641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12/27/2022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855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5299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12/27/2022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055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12/27/2022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F01DB3E3-6CF8-4226-960A-84F9CF84D663}"/>
              </a:ext>
            </a:extLst>
          </p:cNvPr>
          <p:cNvSpPr/>
          <p:nvPr userDrawn="1"/>
        </p:nvSpPr>
        <p:spPr>
          <a:xfrm>
            <a:off x="10952102" y="178613"/>
            <a:ext cx="1105469" cy="143301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462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E305D72-7B4B-4CDF-85DC-6F8C6E3A17B2}"/>
              </a:ext>
            </a:extLst>
          </p:cNvPr>
          <p:cNvSpPr/>
          <p:nvPr userDrawn="1"/>
        </p:nvSpPr>
        <p:spPr>
          <a:xfrm>
            <a:off x="11232107" y="0"/>
            <a:ext cx="1105469" cy="143301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12/27/2022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D7772DC0-217A-4725-879C-8C114F79AE28}"/>
              </a:ext>
            </a:extLst>
          </p:cNvPr>
          <p:cNvSpPr/>
          <p:nvPr userDrawn="1"/>
        </p:nvSpPr>
        <p:spPr>
          <a:xfrm>
            <a:off x="11232107" y="0"/>
            <a:ext cx="1105469" cy="143301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0276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pPr/>
              <a:t>12/27/2022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49" r:id="rId7"/>
    <p:sldLayoutId id="2147483650" r:id="rId8"/>
    <p:sldLayoutId id="2147483685" r:id="rId9"/>
    <p:sldLayoutId id="2147483652" r:id="rId10"/>
    <p:sldLayoutId id="2147483651" r:id="rId11"/>
    <p:sldLayoutId id="2147483654" r:id="rId12"/>
    <p:sldLayoutId id="2147483655" r:id="rId13"/>
    <p:sldLayoutId id="2147483656" r:id="rId14"/>
    <p:sldLayoutId id="2147483657" r:id="rId15"/>
    <p:sldLayoutId id="2147483658" r:id="rId16"/>
    <p:sldLayoutId id="2147483659" r:id="rId17"/>
    <p:sldLayoutId id="2147483653" r:id="rId18"/>
    <p:sldLayoutId id="2147483686" r:id="rId19"/>
    <p:sldLayoutId id="2147483693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audio" Target="../media/audio1.wav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10" Type="http://schemas.openxmlformats.org/officeDocument/2006/relationships/image" Target="../media/image17.jpeg"/><Relationship Id="rId4" Type="http://schemas.openxmlformats.org/officeDocument/2006/relationships/audio" Target="../media/audio2.wav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6" Type="http://schemas.openxmlformats.org/officeDocument/2006/relationships/slide" Target="slide2.xml"/><Relationship Id="rId5" Type="http://schemas.openxmlformats.org/officeDocument/2006/relationships/image" Target="../media/image13.png"/><Relationship Id="rId4" Type="http://schemas.openxmlformats.org/officeDocument/2006/relationships/audio" Target="../media/audio2.wav"/><Relationship Id="rId9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audio" Target="../media/audio1.wav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6" Type="http://schemas.openxmlformats.org/officeDocument/2006/relationships/slide" Target="slide2.xml"/><Relationship Id="rId5" Type="http://schemas.openxmlformats.org/officeDocument/2006/relationships/image" Target="../media/image13.png"/><Relationship Id="rId10" Type="http://schemas.openxmlformats.org/officeDocument/2006/relationships/image" Target="../media/image20.jpeg"/><Relationship Id="rId4" Type="http://schemas.openxmlformats.org/officeDocument/2006/relationships/audio" Target="../media/audio2.wav"/><Relationship Id="rId9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1.gif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9.jpe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0.jpe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4.gif"/><Relationship Id="rId4" Type="http://schemas.openxmlformats.org/officeDocument/2006/relationships/image" Target="../media/image43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51.png"/><Relationship Id="rId4" Type="http://schemas.openxmlformats.org/officeDocument/2006/relationships/image" Target="../media/image50.gi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294033" y="1658131"/>
            <a:ext cx="5833648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17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89: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ưng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vi-VN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ư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 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8869877" y="116847"/>
            <a:ext cx="28600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738978" y="763178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7E1121C-3B77-4A89-8636-B5869D7029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6166" y="-258085"/>
            <a:ext cx="7487444" cy="86050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50003" y="2459504"/>
            <a:ext cx="3880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chemeClr val="bg1"/>
                </a:solidFill>
              </a:rPr>
              <a:t>KHỞI ĐỘNG </a:t>
            </a:r>
            <a:endParaRPr lang="en-US" sz="6000" b="1" dirty="0">
              <a:solidFill>
                <a:schemeClr val="bg1"/>
              </a:solidFill>
            </a:endParaRPr>
          </a:p>
        </p:txBody>
      </p:sp>
      <p:pic>
        <p:nvPicPr>
          <p:cNvPr id="5" name="55">
            <a:extLst>
              <a:ext uri="{FF2B5EF4-FFF2-40B4-BE49-F238E27FC236}">
                <a16:creationId xmlns:a16="http://schemas.microsoft.com/office/drawing/2014/main" id="{C939F5E3-6B2A-46DE-B2F7-5964B5DF46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99" y="2109019"/>
            <a:ext cx="4249241" cy="465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97241"/>
            <a:ext cx="12193057" cy="646075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39545" y="909395"/>
            <a:ext cx="10500851" cy="321133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684161" y="5010660"/>
            <a:ext cx="4683803" cy="63432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FFFFFF"/>
                </a:solidFill>
                <a:latin typeface="UTM Avo" pitchFamily="18" charset="0"/>
              </a:rPr>
              <a:t>B. </a:t>
            </a:r>
            <a:r>
              <a:rPr lang="vi-VN" sz="4000" b="1" dirty="0">
                <a:solidFill>
                  <a:srgbClr val="FFFFFF"/>
                </a:solidFill>
                <a:latin typeface="UTM Avo" pitchFamily="18" charset="0"/>
              </a:rPr>
              <a:t>Hoa súng</a:t>
            </a:r>
            <a:endParaRPr lang="en-US" sz="4000" b="1" dirty="0">
              <a:solidFill>
                <a:srgbClr val="FFFFFF"/>
              </a:solidFill>
              <a:latin typeface="UTM Avo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55910" y="4948383"/>
            <a:ext cx="4683803" cy="634327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rgbClr val="FFFFFF"/>
                </a:solidFill>
                <a:latin typeface="UTM Avo" pitchFamily="18" charset="0"/>
              </a:rPr>
              <a:t>A. </a:t>
            </a:r>
            <a:r>
              <a:rPr lang="vi-VN" sz="4000" b="1" dirty="0">
                <a:solidFill>
                  <a:srgbClr val="FFFFFF"/>
                </a:solidFill>
                <a:latin typeface="UTM Avo" pitchFamily="18" charset="0"/>
              </a:rPr>
              <a:t>Hoa sen</a:t>
            </a:r>
            <a:endParaRPr lang="en-US" sz="4000" b="1" dirty="0">
              <a:solidFill>
                <a:srgbClr val="FFFFFF"/>
              </a:solidFill>
              <a:latin typeface="UTM Avo" pitchFamily="18" charset="0"/>
            </a:endParaRPr>
          </a:p>
        </p:txBody>
      </p:sp>
      <p:pic>
        <p:nvPicPr>
          <p:cNvPr id="6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44837" y="4252839"/>
            <a:ext cx="1092200" cy="1164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98723" y="4196462"/>
            <a:ext cx="1339598" cy="123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29" y="5507594"/>
            <a:ext cx="2112579" cy="110984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781065" y="2101197"/>
            <a:ext cx="3638841" cy="7114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FFC000"/>
                </a:solidFill>
                <a:latin typeface="UTM Avo" pitchFamily="18" charset="0"/>
              </a:rPr>
              <a:t>Tranh</a:t>
            </a:r>
            <a:r>
              <a:rPr lang="en-US" sz="4000" b="1" dirty="0">
                <a:solidFill>
                  <a:srgbClr val="FFC000"/>
                </a:solidFill>
                <a:latin typeface="UTM Avo" pitchFamily="18" charset="0"/>
              </a:rPr>
              <a:t> </a:t>
            </a:r>
            <a:r>
              <a:rPr lang="en-US" sz="4000" b="1" dirty="0" err="1">
                <a:solidFill>
                  <a:srgbClr val="FFC000"/>
                </a:solidFill>
                <a:latin typeface="UTM Avo" pitchFamily="18" charset="0"/>
              </a:rPr>
              <a:t>vẽ</a:t>
            </a:r>
            <a:r>
              <a:rPr lang="en-US" sz="4000" b="1" dirty="0">
                <a:solidFill>
                  <a:srgbClr val="FFC000"/>
                </a:solidFill>
                <a:latin typeface="UTM Avo" pitchFamily="18" charset="0"/>
              </a:rPr>
              <a:t> </a:t>
            </a:r>
            <a:r>
              <a:rPr lang="en-US" sz="4000" b="1" dirty="0" err="1">
                <a:solidFill>
                  <a:srgbClr val="FFC000"/>
                </a:solidFill>
                <a:latin typeface="UTM Avo" pitchFamily="18" charset="0"/>
              </a:rPr>
              <a:t>gì</a:t>
            </a:r>
            <a:r>
              <a:rPr lang="en-US" sz="4000" b="1" dirty="0">
                <a:solidFill>
                  <a:srgbClr val="FFC000"/>
                </a:solidFill>
                <a:latin typeface="UTM Avo" pitchFamily="18" charset="0"/>
              </a:rPr>
              <a:t>?</a:t>
            </a:r>
          </a:p>
        </p:txBody>
      </p:sp>
      <p:pic>
        <p:nvPicPr>
          <p:cNvPr id="10" name="Picture 9" descr="hoa-sung-1a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14515" y="914401"/>
            <a:ext cx="5325881" cy="32113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12233"/>
            <a:ext cx="12192000" cy="6445768"/>
          </a:xfrm>
          <a:prstGeom prst="rect">
            <a:avLst/>
          </a:prstGeom>
        </p:spPr>
      </p:pic>
      <p:pic>
        <p:nvPicPr>
          <p:cNvPr id="3" name="Picture 2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5637148"/>
            <a:ext cx="2872757" cy="11334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84201" y="1297601"/>
            <a:ext cx="10500851" cy="2164999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601991" y="4448048"/>
            <a:ext cx="3053229" cy="852892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FFFF"/>
                </a:solidFill>
                <a:latin typeface="UTM Avo" pitchFamily="18" charset="0"/>
              </a:rPr>
              <a:t>A.   </a:t>
            </a:r>
            <a:r>
              <a:rPr lang="vi-VN" sz="4800" b="1" dirty="0">
                <a:solidFill>
                  <a:srgbClr val="FFFFFF"/>
                </a:solidFill>
                <a:latin typeface="UTM Avo" pitchFamily="18" charset="0"/>
              </a:rPr>
              <a:t>m</a:t>
            </a:r>
            <a:endParaRPr lang="en-US" sz="4800" b="1" dirty="0">
              <a:solidFill>
                <a:srgbClr val="FFFFFF"/>
              </a:solidFill>
              <a:latin typeface="UTM Avo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94792" y="4554192"/>
            <a:ext cx="2751612" cy="82156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rgbClr val="FFFFFF"/>
                </a:solidFill>
                <a:latin typeface="UTM Avo" pitchFamily="18" charset="0"/>
              </a:rPr>
              <a:t>B.    </a:t>
            </a:r>
            <a:r>
              <a:rPr lang="vi-VN" sz="4800" b="1" dirty="0">
                <a:solidFill>
                  <a:srgbClr val="FFFFFF"/>
                </a:solidFill>
                <a:latin typeface="UTM Avo" pitchFamily="18" charset="0"/>
              </a:rPr>
              <a:t>x</a:t>
            </a:r>
            <a:endParaRPr lang="en-US" sz="4800" b="1" dirty="0">
              <a:solidFill>
                <a:srgbClr val="FFFFFF"/>
              </a:solidFill>
              <a:latin typeface="UTM Avo" pitchFamily="18" charset="0"/>
            </a:endParaRPr>
          </a:p>
        </p:txBody>
      </p:sp>
      <p:pic>
        <p:nvPicPr>
          <p:cNvPr id="7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9882986" y="3876242"/>
            <a:ext cx="1092200" cy="1033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3998014" y="3674723"/>
            <a:ext cx="1339598" cy="109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690457" y="1525476"/>
            <a:ext cx="831530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solidFill>
                  <a:srgbClr val="FFFF00"/>
                </a:solidFill>
                <a:latin typeface="UTM Avo" pitchFamily="18" charset="0"/>
              </a:rPr>
              <a:t>Điền</a:t>
            </a:r>
            <a:r>
              <a:rPr lang="en-US" sz="3200" b="1" dirty="0">
                <a:solidFill>
                  <a:srgbClr val="FFFF00"/>
                </a:solidFill>
                <a:latin typeface="UTM Avo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itchFamily="18" charset="0"/>
              </a:rPr>
              <a:t>chữ</a:t>
            </a:r>
            <a:r>
              <a:rPr lang="en-US" sz="3200" b="1" dirty="0">
                <a:solidFill>
                  <a:srgbClr val="FFFF00"/>
                </a:solidFill>
                <a:latin typeface="UTM Avo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itchFamily="18" charset="0"/>
              </a:rPr>
              <a:t>cái</a:t>
            </a:r>
            <a:r>
              <a:rPr lang="en-US" sz="3200" b="1" dirty="0">
                <a:solidFill>
                  <a:srgbClr val="FFFF00"/>
                </a:solidFill>
                <a:latin typeface="UTM Avo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itchFamily="18" charset="0"/>
              </a:rPr>
              <a:t>thích</a:t>
            </a:r>
            <a:r>
              <a:rPr lang="en-US" sz="3200" b="1" dirty="0">
                <a:solidFill>
                  <a:srgbClr val="FFFF00"/>
                </a:solidFill>
                <a:latin typeface="UTM Avo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itchFamily="18" charset="0"/>
              </a:rPr>
              <a:t>hợp</a:t>
            </a:r>
            <a:r>
              <a:rPr lang="en-US" sz="3200" b="1" dirty="0">
                <a:solidFill>
                  <a:srgbClr val="FFFF00"/>
                </a:solidFill>
                <a:latin typeface="UTM Avo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itchFamily="18" charset="0"/>
              </a:rPr>
              <a:t>vào</a:t>
            </a:r>
            <a:r>
              <a:rPr lang="en-US" sz="3200" b="1" dirty="0">
                <a:solidFill>
                  <a:srgbClr val="FFFF00"/>
                </a:solidFill>
                <a:latin typeface="UTM Avo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itchFamily="18" charset="0"/>
              </a:rPr>
              <a:t>chỗ</a:t>
            </a:r>
            <a:r>
              <a:rPr lang="en-US" sz="3200" b="1" dirty="0">
                <a:solidFill>
                  <a:srgbClr val="FFFF00"/>
                </a:solidFill>
                <a:latin typeface="UTM Avo" pitchFamily="18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UTM Avo" pitchFamily="18" charset="0"/>
              </a:rPr>
              <a:t>chấm</a:t>
            </a:r>
            <a:endParaRPr lang="en-US" sz="3200" b="1" dirty="0">
              <a:solidFill>
                <a:srgbClr val="FFFF00"/>
              </a:solidFill>
              <a:latin typeface="UTM Avo" pitchFamily="18" charset="0"/>
            </a:endParaRPr>
          </a:p>
          <a:p>
            <a:pPr algn="ctr"/>
            <a:r>
              <a:rPr lang="en-US" sz="5400" dirty="0">
                <a:solidFill>
                  <a:srgbClr val="FFFF00"/>
                </a:solidFill>
                <a:latin typeface="UTM Avo" pitchFamily="18" charset="0"/>
              </a:rPr>
              <a:t>…..</a:t>
            </a:r>
            <a:r>
              <a:rPr lang="vi-VN" sz="5400" dirty="0">
                <a:solidFill>
                  <a:srgbClr val="FFFF00"/>
                </a:solidFill>
                <a:latin typeface="UTM Avo" pitchFamily="18" charset="0"/>
              </a:rPr>
              <a:t>úc</a:t>
            </a:r>
            <a:r>
              <a:rPr lang="en-US" sz="5400" dirty="0">
                <a:solidFill>
                  <a:srgbClr val="FFFF00"/>
                </a:solidFill>
                <a:latin typeface="UTM Avo" pitchFamily="18" charset="0"/>
              </a:rPr>
              <a:t> </a:t>
            </a:r>
            <a:r>
              <a:rPr lang="vi-VN" sz="5400" dirty="0">
                <a:solidFill>
                  <a:srgbClr val="FFFF00"/>
                </a:solidFill>
                <a:latin typeface="UTM Avo" pitchFamily="18" charset="0"/>
              </a:rPr>
              <a:t> nước</a:t>
            </a:r>
            <a:endParaRPr lang="en-US" sz="5400" dirty="0">
              <a:solidFill>
                <a:srgbClr val="FFFF00"/>
              </a:solidFill>
              <a:latin typeface="UTM Av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12231"/>
            <a:ext cx="12193057" cy="6445769"/>
          </a:xfrm>
          <a:prstGeom prst="rect">
            <a:avLst/>
          </a:prstGeom>
        </p:spPr>
      </p:pic>
      <p:pic>
        <p:nvPicPr>
          <p:cNvPr id="3" name="Picture 2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" y="5605881"/>
            <a:ext cx="2353706" cy="124902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24374" y="1007496"/>
            <a:ext cx="10343299" cy="2717116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649558" y="4999221"/>
            <a:ext cx="2893574" cy="834978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UTM Avo" pitchFamily="18" charset="0"/>
              </a:rPr>
              <a:t>B. </a:t>
            </a:r>
            <a:r>
              <a:rPr lang="vi-VN" sz="2800" b="1" dirty="0">
                <a:solidFill>
                  <a:schemeClr val="bg1"/>
                </a:solidFill>
                <a:latin typeface="UTM Avo" pitchFamily="18" charset="0"/>
              </a:rPr>
              <a:t>Thùng rác</a:t>
            </a:r>
            <a:endParaRPr lang="en-US" sz="2800" b="1" dirty="0">
              <a:solidFill>
                <a:schemeClr val="bg1"/>
              </a:solidFill>
              <a:latin typeface="UTM Avo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76071" y="5014210"/>
            <a:ext cx="2498062" cy="785301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UTM Avo" pitchFamily="18" charset="0"/>
              </a:rPr>
              <a:t>A. </a:t>
            </a:r>
            <a:r>
              <a:rPr lang="vi-VN" sz="2800" b="1" dirty="0">
                <a:solidFill>
                  <a:schemeClr val="bg1"/>
                </a:solidFill>
                <a:latin typeface="UTM Avo" pitchFamily="18" charset="0"/>
              </a:rPr>
              <a:t>Xô rác</a:t>
            </a:r>
            <a:endParaRPr lang="en-US" sz="2800" b="1" dirty="0">
              <a:solidFill>
                <a:schemeClr val="bg1"/>
              </a:solidFill>
              <a:latin typeface="UTM Avo" pitchFamily="18" charset="0"/>
            </a:endParaRPr>
          </a:p>
        </p:txBody>
      </p:sp>
      <p:pic>
        <p:nvPicPr>
          <p:cNvPr id="7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177610" y="4748413"/>
            <a:ext cx="1092200" cy="967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9755294" y="4606626"/>
            <a:ext cx="1339598" cy="1028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003876" y="2035774"/>
            <a:ext cx="46141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solidFill>
                  <a:srgbClr val="FFC000"/>
                </a:solidFill>
                <a:latin typeface="UTM Avo" pitchFamily="18" charset="0"/>
              </a:rPr>
              <a:t>Tranh</a:t>
            </a:r>
            <a:r>
              <a:rPr lang="en-US" sz="4800" b="1" dirty="0">
                <a:solidFill>
                  <a:srgbClr val="FFC000"/>
                </a:solidFill>
                <a:latin typeface="UTM Avo" pitchFamily="18" charset="0"/>
              </a:rPr>
              <a:t> </a:t>
            </a:r>
            <a:r>
              <a:rPr lang="en-US" sz="4800" b="1" dirty="0" err="1">
                <a:solidFill>
                  <a:srgbClr val="FFC000"/>
                </a:solidFill>
                <a:latin typeface="UTM Avo" pitchFamily="18" charset="0"/>
              </a:rPr>
              <a:t>vẽ</a:t>
            </a:r>
            <a:r>
              <a:rPr lang="en-US" sz="4800" b="1" dirty="0">
                <a:solidFill>
                  <a:srgbClr val="FFC000"/>
                </a:solidFill>
                <a:latin typeface="UTM Avo" pitchFamily="18" charset="0"/>
              </a:rPr>
              <a:t> </a:t>
            </a:r>
            <a:r>
              <a:rPr lang="en-US" sz="4800" b="1" dirty="0" err="1">
                <a:solidFill>
                  <a:srgbClr val="FFC000"/>
                </a:solidFill>
                <a:latin typeface="UTM Avo" pitchFamily="18" charset="0"/>
              </a:rPr>
              <a:t>gì</a:t>
            </a:r>
            <a:r>
              <a:rPr lang="vi-VN" sz="4800" b="1" dirty="0">
                <a:solidFill>
                  <a:srgbClr val="FFC000"/>
                </a:solidFill>
                <a:latin typeface="UTM Avo" pitchFamily="18" charset="0"/>
              </a:rPr>
              <a:t> </a:t>
            </a:r>
            <a:r>
              <a:rPr lang="en-US" sz="4800" b="1" dirty="0">
                <a:solidFill>
                  <a:srgbClr val="FFC000"/>
                </a:solidFill>
                <a:latin typeface="UTM Avo" pitchFamily="18" charset="0"/>
              </a:rPr>
              <a:t>?</a:t>
            </a:r>
          </a:p>
        </p:txBody>
      </p:sp>
      <p:pic>
        <p:nvPicPr>
          <p:cNvPr id="12" name="Picture 11" descr="thung-rac-nhua-240-lit-2-1.jp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643423" y="1022523"/>
            <a:ext cx="352425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941696" y="1342844"/>
            <a:ext cx="4967785" cy="3133623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00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ưng</a:t>
            </a:r>
            <a:endParaRPr lang="en-US" sz="100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9" name="Picture 8" descr="anh-dong-powerpoint-vo-tay_013558838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76467"/>
            <a:ext cx="2470245" cy="1965276"/>
          </a:xfrm>
          <a:prstGeom prst="rect">
            <a:avLst/>
          </a:prstGeom>
        </p:spPr>
      </p:pic>
      <p:pic>
        <p:nvPicPr>
          <p:cNvPr id="10" name="Picture 9" descr="1-mau_slide_powerpoint_dep_ctu.vn_(4)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9628" y="0"/>
            <a:ext cx="1861457" cy="1322614"/>
          </a:xfrm>
          <a:prstGeom prst="rect">
            <a:avLst/>
          </a:prstGeom>
        </p:spPr>
      </p:pic>
      <p:pic>
        <p:nvPicPr>
          <p:cNvPr id="12" name="Picture 11" descr="Ảnh-động-slide-học-tập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7898" y="4217158"/>
            <a:ext cx="3129317" cy="2640842"/>
          </a:xfrm>
          <a:prstGeom prst="rect">
            <a:avLst/>
          </a:prstGeom>
        </p:spPr>
      </p:pic>
      <p:sp>
        <p:nvSpPr>
          <p:cNvPr id="13" name="Oval 12"/>
          <p:cNvSpPr/>
          <p:nvPr/>
        </p:nvSpPr>
        <p:spPr>
          <a:xfrm>
            <a:off x="6731755" y="1397434"/>
            <a:ext cx="4885898" cy="3079033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100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ưc</a:t>
            </a:r>
            <a:endParaRPr lang="en-US" sz="10000" b="1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399643"/>
      </p:ext>
    </p:extLst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h-nen-power-point-173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6556"/>
            <a:ext cx="12192000" cy="6431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llu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539" y="1404911"/>
            <a:ext cx="7270228" cy="45869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dep-cho-powerpoint_11585625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9903"/>
            <a:ext cx="12192000" cy="6388098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97230" y="971310"/>
            <a:ext cx="3138253" cy="64313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latin typeface="Times New Roman" pitchFamily="18" charset="0"/>
                <a:cs typeface="Times New Roman" pitchFamily="18" charset="0"/>
              </a:rPr>
              <a:t>1. Làm quen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5634" y="4704995"/>
            <a:ext cx="318144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latin typeface="+mj-lt"/>
                <a:cs typeface="Times New Roman" pitchFamily="18" charset="0"/>
              </a:rPr>
              <a:t>lưng  </a:t>
            </a:r>
            <a:endParaRPr lang="en-US" sz="5400" b="1" dirty="0">
              <a:latin typeface="+mj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3890" y="4705578"/>
            <a:ext cx="17393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solidFill>
                  <a:srgbClr val="FF0000"/>
                </a:solidFill>
              </a:rPr>
              <a:t>ưng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98244" y="1450109"/>
            <a:ext cx="3248168" cy="120032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72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ưng</a:t>
            </a:r>
            <a:endParaRPr lang="en-US" sz="72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7" name="Group 15"/>
          <p:cNvGrpSpPr/>
          <p:nvPr/>
        </p:nvGrpSpPr>
        <p:grpSpPr>
          <a:xfrm>
            <a:off x="4784594" y="2731758"/>
            <a:ext cx="3261817" cy="2250830"/>
            <a:chOff x="3810000" y="1447800"/>
            <a:chExt cx="2209800" cy="1524000"/>
          </a:xfrm>
        </p:grpSpPr>
        <p:sp>
          <p:nvSpPr>
            <p:cNvPr id="8" name="Rectangle 7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ưng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ư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ng</a:t>
              </a:r>
              <a:endParaRPr lang="en-US" sz="60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4496029" y="5339626"/>
            <a:ext cx="41073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b="1" dirty="0">
                <a:latin typeface="+mj-lt"/>
                <a:cs typeface="Times New Roman" pitchFamily="18" charset="0"/>
              </a:rPr>
              <a:t>ư - ngờ - ưng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14320" y="1678987"/>
            <a:ext cx="3063096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+mj-lt"/>
              </a:rPr>
              <a:t> </a:t>
            </a:r>
            <a:r>
              <a:rPr lang="vi-VN" sz="5400" b="1" dirty="0">
                <a:latin typeface="+mj-lt"/>
                <a:cs typeface="Times New Roman" pitchFamily="18" charset="0"/>
              </a:rPr>
              <a:t>l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948395" y="2615692"/>
            <a:ext cx="1047684" cy="77792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l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996079" y="2622515"/>
            <a:ext cx="1654911" cy="764275"/>
          </a:xfrm>
          <a:prstGeom prst="roundRect">
            <a:avLst>
              <a:gd name="adj" fmla="val 0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ưng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973927" y="4520924"/>
            <a:ext cx="2517200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l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ưng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333158" y="3616590"/>
            <a:ext cx="38898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000" dirty="0"/>
              <a:t>lờ - ưng – lưng </a:t>
            </a:r>
            <a:endParaRPr lang="en-US" sz="4000" dirty="0"/>
          </a:p>
        </p:txBody>
      </p:sp>
      <p:pic>
        <p:nvPicPr>
          <p:cNvPr id="18" name="Picture 17" descr="llung.png"/>
          <p:cNvPicPr>
            <a:picLocks noChangeAspect="1"/>
          </p:cNvPicPr>
          <p:nvPr/>
        </p:nvPicPr>
        <p:blipFill rotWithShape="1">
          <a:blip r:embed="rId4"/>
          <a:srcRect l="6814" t="10816" r="7089" b="5377"/>
          <a:stretch/>
        </p:blipFill>
        <p:spPr>
          <a:xfrm>
            <a:off x="617355" y="1884111"/>
            <a:ext cx="3265255" cy="25145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nh-nen-power-point-173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8150"/>
            <a:ext cx="12192000" cy="6419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 descr="mự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980" y="978109"/>
            <a:ext cx="7984513" cy="49017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dep-cho-powerpoint_11585625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8625"/>
            <a:ext cx="12192000" cy="64293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899" y="4860663"/>
            <a:ext cx="318144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latin typeface="+mj-lt"/>
                <a:cs typeface="Times New Roman" pitchFamily="18" charset="0"/>
              </a:rPr>
              <a:t>mực  </a:t>
            </a:r>
            <a:endParaRPr lang="en-US" sz="5400" b="1" dirty="0">
              <a:latin typeface="+mj-lt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7293" y="4856436"/>
            <a:ext cx="14659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solidFill>
                  <a:srgbClr val="FF0000"/>
                </a:solidFill>
              </a:rPr>
              <a:t>ực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27260" y="1227021"/>
            <a:ext cx="3248168" cy="1200321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1" tIns="45716" rIns="91431" bIns="45716" rtlCol="0">
            <a:spAutoFit/>
          </a:bodyPr>
          <a:lstStyle/>
          <a:p>
            <a:pPr algn="ctr"/>
            <a:r>
              <a:rPr lang="vi-VN" sz="72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ưc</a:t>
            </a:r>
            <a:endParaRPr lang="en-US" sz="72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grpSp>
        <p:nvGrpSpPr>
          <p:cNvPr id="6" name="Group 15"/>
          <p:cNvGrpSpPr/>
          <p:nvPr/>
        </p:nvGrpSpPr>
        <p:grpSpPr>
          <a:xfrm>
            <a:off x="4420435" y="2517897"/>
            <a:ext cx="3261818" cy="2250830"/>
            <a:chOff x="3810000" y="1447800"/>
            <a:chExt cx="2209800" cy="1524000"/>
          </a:xfrm>
        </p:grpSpPr>
        <p:sp>
          <p:nvSpPr>
            <p:cNvPr id="7" name="Rectangle 6"/>
            <p:cNvSpPr/>
            <p:nvPr/>
          </p:nvSpPr>
          <p:spPr>
            <a:xfrm>
              <a:off x="3810000" y="1447800"/>
              <a:ext cx="2209800" cy="838200"/>
            </a:xfrm>
            <a:prstGeom prst="rect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ưc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+mj-lt"/>
                  <a:cs typeface="Times New Roman" pitchFamily="18" charset="0"/>
                </a:rPr>
                <a:t>ư</a:t>
              </a:r>
              <a:endParaRPr lang="en-US" sz="6000" b="1" dirty="0">
                <a:solidFill>
                  <a:srgbClr val="FF0000"/>
                </a:solidFill>
                <a:latin typeface="+mj-lt"/>
                <a:cs typeface="Times New Roman" pitchFamily="18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309"/>
              <a:r>
                <a:rPr lang="vi-VN" sz="60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c</a:t>
              </a:r>
              <a:endParaRPr lang="en-US" sz="6000" b="1" dirty="0">
                <a:solidFill>
                  <a:srgbClr val="FF0000"/>
                </a:solidFill>
                <a:latin typeface="UTM Avo" panose="020406030505060202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4484680" y="4948769"/>
            <a:ext cx="36025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4800" b="1" dirty="0">
                <a:latin typeface="+mj-lt"/>
                <a:cs typeface="Times New Roman" pitchFamily="18" charset="0"/>
              </a:rPr>
              <a:t>ư - cờ - ức</a:t>
            </a:r>
            <a:endParaRPr lang="en-US" sz="4800" b="1" dirty="0">
              <a:latin typeface="+mj-lt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79543" y="1509541"/>
            <a:ext cx="255451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.VnAvant" pitchFamily="34" charset="0"/>
              </a:rPr>
              <a:t> </a:t>
            </a:r>
            <a:r>
              <a:rPr lang="vi-VN" sz="5400" b="1" dirty="0">
                <a:latin typeface="+mj-lt"/>
                <a:cs typeface="Times New Roman" pitchFamily="18" charset="0"/>
              </a:rPr>
              <a:t>m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ực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767728" y="2437749"/>
            <a:ext cx="1226003" cy="777923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m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988672" y="2444572"/>
            <a:ext cx="1134282" cy="7642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ực</a:t>
            </a:r>
            <a:endParaRPr lang="en-US" sz="48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63934" y="4794006"/>
            <a:ext cx="2188934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m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ực</a:t>
            </a:r>
            <a:endParaRPr lang="en-US" sz="5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13487" y="3447144"/>
            <a:ext cx="3889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dirty="0">
                <a:latin typeface="+mj-lt"/>
              </a:rPr>
              <a:t>mờ - ưc – mức – nặng- mực </a:t>
            </a:r>
            <a:endParaRPr lang="en-US" sz="3600" dirty="0">
              <a:latin typeface="+mj-lt"/>
            </a:endParaRPr>
          </a:p>
        </p:txBody>
      </p:sp>
      <p:pic>
        <p:nvPicPr>
          <p:cNvPr id="17" name="Picture 16" descr="mự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843" y="1509540"/>
            <a:ext cx="3447737" cy="30582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10" grpId="0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ình-nền-powerpoint-màu-trắng-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8151"/>
            <a:ext cx="12192000" cy="64198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05109" y="3807656"/>
            <a:ext cx="3465881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m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ực 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06420" y="3955360"/>
            <a:ext cx="3670381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latin typeface="+mj-lt"/>
                <a:cs typeface="Times New Roman" pitchFamily="18" charset="0"/>
              </a:rPr>
              <a:t>l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ưng</a:t>
            </a:r>
            <a:r>
              <a:rPr lang="vi-VN" sz="54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8867" y="4715302"/>
            <a:ext cx="3317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34355" y="4625831"/>
            <a:ext cx="27399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ực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8" name="Picture 7" descr="llu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224" y="929456"/>
            <a:ext cx="4419004" cy="28593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mự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6649" y="914942"/>
            <a:ext cx="4397828" cy="27577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4503762" y="522516"/>
            <a:ext cx="3493827" cy="1228299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srgbClr val="C00000"/>
                </a:solidFill>
              </a:rPr>
              <a:t>So sánh</a:t>
            </a:r>
            <a:endParaRPr lang="en-US" sz="40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496629" y="2489202"/>
            <a:ext cx="1553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/>
              <a:t>ip</a:t>
            </a:r>
            <a:endParaRPr lang="en-US" sz="6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823200" y="2481944"/>
            <a:ext cx="15530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b="1" dirty="0">
                <a:solidFill>
                  <a:srgbClr val="FF0000"/>
                </a:solidFill>
              </a:rPr>
              <a:t>i</a:t>
            </a:r>
            <a:endParaRPr lang="en-US" sz="6000" b="1" dirty="0">
              <a:solidFill>
                <a:srgbClr val="FF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543" y="1490100"/>
            <a:ext cx="4804228" cy="48187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025" y="1668929"/>
            <a:ext cx="4804228" cy="46399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80530" y="2468792"/>
            <a:ext cx="20682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/>
              <a:t>ưng</a:t>
            </a:r>
            <a:endParaRPr lang="en-US" sz="6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143184" y="2413337"/>
            <a:ext cx="20682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6000" b="1" dirty="0"/>
              <a:t>ưc</a:t>
            </a:r>
            <a:endParaRPr lang="en-US" sz="6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171485" y="2466525"/>
            <a:ext cx="11901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b="1" dirty="0">
                <a:solidFill>
                  <a:srgbClr val="FF0000"/>
                </a:solidFill>
              </a:rPr>
              <a:t>ư</a:t>
            </a:r>
            <a:endParaRPr lang="en-US" sz="60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95733" y="2412096"/>
            <a:ext cx="11901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b="1" dirty="0">
                <a:solidFill>
                  <a:srgbClr val="FF0000"/>
                </a:solidFill>
              </a:rPr>
              <a:t>ư</a:t>
            </a:r>
            <a:endParaRPr lang="en-US" sz="6000" b="1" dirty="0">
              <a:solidFill>
                <a:srgbClr val="FF0000"/>
              </a:solidFill>
            </a:endParaRPr>
          </a:p>
        </p:txBody>
      </p:sp>
      <p:pic>
        <p:nvPicPr>
          <p:cNvPr id="12" name="Picture 11" descr="2-ctu.vn_anh_dong_mau_slide_powerpoint_dep_(1)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8812" y="2365831"/>
            <a:ext cx="714375" cy="190137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ackground-mam-non_04010966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6337"/>
            <a:ext cx="12191999" cy="64026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171" y="1885950"/>
            <a:ext cx="6243163" cy="48509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Rounded Rectangular Callout 3"/>
          <p:cNvSpPr/>
          <p:nvPr/>
        </p:nvSpPr>
        <p:spPr>
          <a:xfrm>
            <a:off x="3463623" y="541111"/>
            <a:ext cx="6234546" cy="803563"/>
          </a:xfrm>
          <a:prstGeom prst="wedgeRoundRect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5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Cài bảng cài</a:t>
            </a:r>
            <a:endParaRPr lang="en-US" sz="5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36888" y="2774676"/>
            <a:ext cx="1978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ưng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70274" y="3821455"/>
            <a:ext cx="20334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>
                <a:latin typeface="+mj-lt"/>
                <a:cs typeface="Times New Roman" pitchFamily="18" charset="0"/>
              </a:rPr>
              <a:t> lưng</a:t>
            </a:r>
            <a:endParaRPr lang="en-US" sz="5400" b="1" dirty="0"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143802" y="2709361"/>
            <a:ext cx="1978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5400" b="1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ưc</a:t>
            </a:r>
            <a:endParaRPr lang="en-US" sz="5400" b="1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78387" y="3884727"/>
            <a:ext cx="21136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5400" b="1" dirty="0"/>
              <a:t>mực</a:t>
            </a:r>
            <a:endParaRPr lang="en-US" sz="5400" b="1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7834" y="397239"/>
            <a:ext cx="80564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2060"/>
                </a:solidFill>
              </a:rPr>
              <a:t>Tìm từ ngữ ứng với mỗi hình </a:t>
            </a:r>
            <a:endParaRPr lang="en-US" sz="3200" b="1" dirty="0">
              <a:solidFill>
                <a:srgbClr val="002060"/>
              </a:solidFill>
            </a:endParaRPr>
          </a:p>
        </p:txBody>
      </p:sp>
      <p:pic>
        <p:nvPicPr>
          <p:cNvPr id="3" name="Picture 2" descr="image (2)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1875"/>
            <a:ext cx="12192000" cy="5906125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rot="5400000">
            <a:off x="3725055" y="2218544"/>
            <a:ext cx="1708879" cy="115424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 rot="10800000">
            <a:off x="4047343" y="2106118"/>
            <a:ext cx="1079292" cy="59960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10800000" flipV="1">
            <a:off x="3972392" y="4699416"/>
            <a:ext cx="1229194" cy="71952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rot="5400000" flipH="1" flipV="1">
            <a:off x="7337685" y="2443397"/>
            <a:ext cx="1199213" cy="106430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7037881" y="4751883"/>
            <a:ext cx="1753849" cy="107929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7375160" y="5388964"/>
            <a:ext cx="1094282" cy="584616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51464" y="742044"/>
            <a:ext cx="43542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400" b="1" dirty="0">
                <a:solidFill>
                  <a:srgbClr val="C00000"/>
                </a:solidFill>
              </a:rPr>
              <a:t>THƯ GIÃN</a:t>
            </a:r>
            <a:endParaRPr lang="en-US" sz="4400" b="1" dirty="0">
              <a:solidFill>
                <a:srgbClr val="C00000"/>
              </a:solidFill>
            </a:endParaRPr>
          </a:p>
        </p:txBody>
      </p:sp>
      <p:pic>
        <p:nvPicPr>
          <p:cNvPr id="6" name="Picture 5" descr="53195130-vector-illustration-of-choir-girls-and-boys-singing-a-song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00137" y="1574801"/>
            <a:ext cx="9991725" cy="5257800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y2mate.com - Chiếc bụng đói Tiên Cookieft Thanh Ngân Chú Heo Tham Ăn bé Cuabi_v720P_Trim">
            <a:hlinkClick r:id="" action="ppaction://media"/>
            <a:extLst>
              <a:ext uri="{FF2B5EF4-FFF2-40B4-BE49-F238E27FC236}">
                <a16:creationId xmlns:a16="http://schemas.microsoft.com/office/drawing/2014/main" id="{0E99C84A-DDC4-48ED-AB74-A371E8AD149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59867"/>
            <a:ext cx="12192000" cy="6398132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0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ưc.png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110"/>
          <a:stretch/>
        </p:blipFill>
        <p:spPr>
          <a:xfrm>
            <a:off x="1419501" y="649479"/>
            <a:ext cx="9505674" cy="5495751"/>
          </a:xfrm>
          <a:prstGeom prst="rect">
            <a:avLst/>
          </a:prstGeom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1" y="419100"/>
            <a:ext cx="12192000" cy="3545800"/>
          </a:xfrm>
          <a:prstGeom prst="rect">
            <a:avLst/>
          </a:prstGeom>
        </p:spPr>
      </p:pic>
      <p:pic>
        <p:nvPicPr>
          <p:cNvPr id="3" name="Picture 2" descr="ư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01" y="3919929"/>
            <a:ext cx="12172399" cy="2938071"/>
          </a:xfrm>
          <a:prstGeom prst="rect">
            <a:avLst/>
          </a:prstGeom>
        </p:spPr>
      </p:pic>
      <p:sp>
        <p:nvSpPr>
          <p:cNvPr id="5" name="Flowchart: Connector 4"/>
          <p:cNvSpPr/>
          <p:nvPr/>
        </p:nvSpPr>
        <p:spPr>
          <a:xfrm>
            <a:off x="1003509" y="1769818"/>
            <a:ext cx="318653" cy="277751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1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Flowchart: Connector 5"/>
          <p:cNvSpPr/>
          <p:nvPr/>
        </p:nvSpPr>
        <p:spPr>
          <a:xfrm>
            <a:off x="6055194" y="1544966"/>
            <a:ext cx="318653" cy="277751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2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Flowchart: Connector 6"/>
          <p:cNvSpPr/>
          <p:nvPr/>
        </p:nvSpPr>
        <p:spPr>
          <a:xfrm>
            <a:off x="4421266" y="2219524"/>
            <a:ext cx="318653" cy="277751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3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Flowchart: Connector 7"/>
          <p:cNvSpPr/>
          <p:nvPr/>
        </p:nvSpPr>
        <p:spPr>
          <a:xfrm>
            <a:off x="8318709" y="2159563"/>
            <a:ext cx="318653" cy="277751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4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Flowchart: Connector 8"/>
          <p:cNvSpPr/>
          <p:nvPr/>
        </p:nvSpPr>
        <p:spPr>
          <a:xfrm>
            <a:off x="2637437" y="2714199"/>
            <a:ext cx="318653" cy="277751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5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10042578" y="2714199"/>
            <a:ext cx="318653" cy="277751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6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Flowchart: Connector 10"/>
          <p:cNvSpPr/>
          <p:nvPr/>
        </p:nvSpPr>
        <p:spPr>
          <a:xfrm>
            <a:off x="2247693" y="3388955"/>
            <a:ext cx="318653" cy="277751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>
                <a:latin typeface="Times New Roman" pitchFamily="18" charset="0"/>
                <a:cs typeface="Times New Roman" pitchFamily="18" charset="0"/>
              </a:rPr>
              <a:t>7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2" name="Straight Connector 11"/>
          <p:cNvCxnSpPr>
            <a:cxnSpLocks/>
          </p:cNvCxnSpPr>
          <p:nvPr/>
        </p:nvCxnSpPr>
        <p:spPr>
          <a:xfrm>
            <a:off x="1353898" y="2158968"/>
            <a:ext cx="4742102" cy="2099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>
            <a:off x="2910268" y="3341849"/>
            <a:ext cx="7080569" cy="1498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/>
        </p:nvCxnSpPr>
        <p:spPr>
          <a:xfrm flipV="1">
            <a:off x="4726684" y="2704620"/>
            <a:ext cx="3797723" cy="898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 flipV="1">
            <a:off x="6435563" y="2179964"/>
            <a:ext cx="4936975" cy="898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 flipV="1">
            <a:off x="889202" y="2719610"/>
            <a:ext cx="3527900" cy="898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V="1">
            <a:off x="803426" y="3910846"/>
            <a:ext cx="1444267" cy="898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cxnSpLocks/>
          </p:cNvCxnSpPr>
          <p:nvPr/>
        </p:nvCxnSpPr>
        <p:spPr>
          <a:xfrm flipV="1">
            <a:off x="2566346" y="3901960"/>
            <a:ext cx="3407978" cy="898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>
          <a:xfrm>
            <a:off x="10233285" y="3356838"/>
            <a:ext cx="1064302" cy="158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</p:cNvCxnSpPr>
          <p:nvPr/>
        </p:nvCxnSpPr>
        <p:spPr>
          <a:xfrm>
            <a:off x="8684087" y="2713605"/>
            <a:ext cx="2613500" cy="600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>
            <a:cxnSpLocks/>
          </p:cNvCxnSpPr>
          <p:nvPr/>
        </p:nvCxnSpPr>
        <p:spPr>
          <a:xfrm>
            <a:off x="899715" y="3315180"/>
            <a:ext cx="1843790" cy="1499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39495461-little-boy-reading-a-blue-book-a-little-cute-boy-reading-a-blue-book-w_0907202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41553" y="478538"/>
            <a:ext cx="1425725" cy="915673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7200"/>
            <a:ext cx="12192000" cy="3507699"/>
          </a:xfrm>
          <a:prstGeom prst="rect">
            <a:avLst/>
          </a:prstGeom>
        </p:spPr>
      </p:pic>
      <p:pic>
        <p:nvPicPr>
          <p:cNvPr id="3" name="Picture 2" descr="ư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0" y="3919929"/>
            <a:ext cx="12172399" cy="2938071"/>
          </a:xfrm>
          <a:prstGeom prst="rect">
            <a:avLst/>
          </a:prstGeom>
        </p:spPr>
      </p:pic>
      <p:pic>
        <p:nvPicPr>
          <p:cNvPr id="4" name="Picture 3" descr="39495461-little-boy-reading-a-blue-book-a-little-cute-boy-reading-a-blue-book-w_09072021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11947" y="0"/>
            <a:ext cx="1551709" cy="108065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3333064f4c6a43082b10f9f89f7427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8859"/>
            <a:ext cx="12192000" cy="63891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88564" y="1465914"/>
            <a:ext cx="1439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002060"/>
                </a:solidFill>
              </a:rPr>
              <a:t>Biển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516506" y="2172950"/>
            <a:ext cx="30105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x</a:t>
            </a:r>
            <a:r>
              <a:rPr lang="vi-VN" sz="3600" b="1" dirty="0">
                <a:solidFill>
                  <a:srgbClr val="002060"/>
                </a:solidFill>
              </a:rPr>
              <a:t>a tít tắp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01514" y="2967429"/>
            <a:ext cx="3085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latin typeface="+mj-lt"/>
              </a:rPr>
              <a:t>v</a:t>
            </a:r>
            <a:r>
              <a:rPr lang="vi-VN" sz="3600" b="1" dirty="0">
                <a:solidFill>
                  <a:srgbClr val="002060"/>
                </a:solidFill>
                <a:latin typeface="+mj-lt"/>
              </a:rPr>
              <a:t>ầng hồng</a:t>
            </a:r>
            <a:endParaRPr lang="en-US" sz="36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12567" y="1573346"/>
            <a:ext cx="28456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002060"/>
                </a:solidFill>
              </a:rPr>
              <a:t>ửng hồng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3134134" y="468859"/>
            <a:ext cx="6505732" cy="1124262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sz="3200" b="1" dirty="0">
                <a:solidFill>
                  <a:srgbClr val="C00000"/>
                </a:solidFill>
              </a:rPr>
              <a:t>Luyện đọc từ ngữ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75223" y="2415295"/>
            <a:ext cx="3937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s</a:t>
            </a:r>
            <a:r>
              <a:rPr lang="vi-VN" sz="3600" b="1" dirty="0">
                <a:solidFill>
                  <a:srgbClr val="002060"/>
                </a:solidFill>
              </a:rPr>
              <a:t>óng nhấp nhô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40311" y="3164801"/>
            <a:ext cx="3907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n</a:t>
            </a:r>
            <a:r>
              <a:rPr lang="vi-VN" sz="3600" b="1" dirty="0">
                <a:solidFill>
                  <a:srgbClr val="002060"/>
                </a:solidFill>
              </a:rPr>
              <a:t>ắng sớm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93953" y="3914310"/>
            <a:ext cx="26332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n</a:t>
            </a:r>
            <a:r>
              <a:rPr lang="vi-VN" sz="3600" b="1" dirty="0">
                <a:solidFill>
                  <a:srgbClr val="002060"/>
                </a:solidFill>
              </a:rPr>
              <a:t>ô đùa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40115" y="3989261"/>
            <a:ext cx="32328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s</a:t>
            </a:r>
            <a:r>
              <a:rPr lang="vi-VN" sz="3600" b="1" dirty="0">
                <a:solidFill>
                  <a:srgbClr val="002060"/>
                </a:solidFill>
              </a:rPr>
              <a:t>áng rực 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  <p:bldP spid="9" grpId="0"/>
      <p:bldP spid="10" grpId="0"/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Ảnh-động-đặt-câu-hỏi-thắc-mắc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3986" y="292932"/>
            <a:ext cx="1873771" cy="145404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62222" y="2233917"/>
            <a:ext cx="3977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</a:rPr>
              <a:t>ửng hồng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62727" y="877549"/>
            <a:ext cx="7045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rgbClr val="002060"/>
                </a:solidFill>
              </a:rPr>
              <a:t>Nói tiếp để hoàn thành câu </a:t>
            </a:r>
            <a:endParaRPr lang="en-US" sz="36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0480" y="2305541"/>
            <a:ext cx="11826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rgbClr val="002060"/>
                </a:solidFill>
              </a:rPr>
              <a:t>a) </a:t>
            </a:r>
            <a:r>
              <a:rPr lang="vi-VN" sz="3600" b="1" dirty="0">
                <a:solidFill>
                  <a:schemeClr val="accent1">
                    <a:lumMod val="50000"/>
                  </a:schemeClr>
                </a:solidFill>
              </a:rPr>
              <a:t>Khi vầng hồng nhô lên, mặt biển ....</a:t>
            </a:r>
            <a:r>
              <a:rPr lang="en-US" sz="3600" b="1" dirty="0">
                <a:solidFill>
                  <a:schemeClr val="accent1">
                    <a:lumMod val="50000"/>
                  </a:schemeClr>
                </a:solidFill>
              </a:rPr>
              <a:t>............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480" y="3732666"/>
            <a:ext cx="100824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rgbClr val="002060"/>
                </a:solidFill>
              </a:rPr>
              <a:t>b) Những tia nắng sớm .......</a:t>
            </a:r>
            <a:r>
              <a:rPr lang="en-US" sz="3600" b="1" dirty="0">
                <a:solidFill>
                  <a:srgbClr val="002060"/>
                </a:solidFill>
              </a:rPr>
              <a:t>......................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70012" y="3661042"/>
            <a:ext cx="4586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600" b="1" dirty="0">
                <a:solidFill>
                  <a:srgbClr val="FF0000"/>
                </a:solidFill>
              </a:rPr>
              <a:t>nô đùa trên sóng</a:t>
            </a:r>
            <a:endParaRPr lang="en-US" sz="3600" b="1" dirty="0">
              <a:solidFill>
                <a:srgbClr val="FF0000"/>
              </a:solidFill>
            </a:endParaRPr>
          </a:p>
        </p:txBody>
      </p:sp>
      <p:pic>
        <p:nvPicPr>
          <p:cNvPr id="9" name="Picture 8" descr="3-mau_slide_powerpoint_dep_ctu.vn_(116)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3115" y="4984853"/>
            <a:ext cx="1698885" cy="1753225"/>
          </a:xfrm>
          <a:prstGeom prst="rect">
            <a:avLst/>
          </a:prstGeom>
        </p:spPr>
      </p:pic>
      <p:pic>
        <p:nvPicPr>
          <p:cNvPr id="10" name="Picture 9" descr="1-ctu.vn_anh_dong_mau_slide_powerpoint_dep_(8)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194716"/>
            <a:ext cx="1678898" cy="1663284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oc-tap-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04812"/>
            <a:ext cx="12192000" cy="645318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53657" y="2061745"/>
            <a:ext cx="62846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9600" b="1" dirty="0">
                <a:solidFill>
                  <a:schemeClr val="bg1"/>
                </a:solidFill>
              </a:rPr>
              <a:t>Tập viết</a:t>
            </a:r>
            <a:endParaRPr lang="en-US" sz="9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033485" y="558800"/>
            <a:ext cx="6241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4800" b="1">
                <a:solidFill>
                  <a:srgbClr val="002060"/>
                </a:solidFill>
              </a:rPr>
              <a:t>VIẾT BẢNG CON</a:t>
            </a:r>
            <a:endParaRPr lang="en-US" sz="4800" b="1" dirty="0">
              <a:solidFill>
                <a:srgbClr val="00206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BB1111-66E1-4657-9EB0-F00914067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3010" y="1809335"/>
            <a:ext cx="3018408" cy="20724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03186B-2C0E-4DD6-88C3-60F677C967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404" t="31853" r="11751" b="32212"/>
          <a:stretch/>
        </p:blipFill>
        <p:spPr>
          <a:xfrm>
            <a:off x="8133010" y="4515949"/>
            <a:ext cx="3087330" cy="13022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1E249E-250E-46D8-8D16-5838C247C5B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88" t="20193" r="6031" b="20116"/>
          <a:stretch/>
        </p:blipFill>
        <p:spPr>
          <a:xfrm>
            <a:off x="620433" y="1809335"/>
            <a:ext cx="6421702" cy="4008886"/>
          </a:xfrm>
          <a:prstGeom prst="rect">
            <a:avLst/>
          </a:prstGeom>
        </p:spPr>
      </p:pic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nh-nen-powerpoint-voi-nhung-chiec-la-mua-thu_09272305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21896"/>
            <a:ext cx="12192000" cy="5936104"/>
          </a:xfrm>
          <a:prstGeom prst="rect">
            <a:avLst/>
          </a:prstGeom>
        </p:spPr>
      </p:pic>
      <p:pic>
        <p:nvPicPr>
          <p:cNvPr id="3" name="Picture 2" descr="AW311202_11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55771" y="412230"/>
            <a:ext cx="2685143" cy="19158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924" y="2507785"/>
            <a:ext cx="12147382" cy="1915885"/>
          </a:xfrm>
          <a:prstGeom prst="rect">
            <a:avLst/>
          </a:prstGeom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ransition>
    <p:dissolv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941</TotalTime>
  <Words>211</Words>
  <Application>Microsoft Office PowerPoint</Application>
  <PresentationFormat>Widescreen</PresentationFormat>
  <Paragraphs>84</Paragraphs>
  <Slides>25</Slides>
  <Notes>20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.VnAvant</vt:lpstr>
      <vt:lpstr>宋体</vt:lpstr>
      <vt:lpstr>UTM Avo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76</cp:revision>
  <dcterms:created xsi:type="dcterms:W3CDTF">2021-11-01T08:16:43Z</dcterms:created>
  <dcterms:modified xsi:type="dcterms:W3CDTF">2022-12-27T09:33:47Z</dcterms:modified>
</cp:coreProperties>
</file>