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304" r:id="rId8"/>
    <p:sldId id="303" r:id="rId9"/>
    <p:sldId id="302" r:id="rId10"/>
    <p:sldId id="301" r:id="rId11"/>
    <p:sldId id="300" r:id="rId12"/>
    <p:sldId id="299" r:id="rId13"/>
    <p:sldId id="272" r:id="rId14"/>
    <p:sldId id="273" r:id="rId15"/>
    <p:sldId id="323" r:id="rId16"/>
    <p:sldId id="322" r:id="rId17"/>
    <p:sldId id="321" r:id="rId18"/>
    <p:sldId id="320" r:id="rId19"/>
    <p:sldId id="319" r:id="rId20"/>
    <p:sldId id="318" r:id="rId21"/>
    <p:sldId id="317" r:id="rId22"/>
    <p:sldId id="274" r:id="rId23"/>
    <p:sldId id="275" r:id="rId24"/>
    <p:sldId id="261" r:id="rId25"/>
    <p:sldId id="262" r:id="rId26"/>
    <p:sldId id="329" r:id="rId27"/>
    <p:sldId id="328" r:id="rId28"/>
    <p:sldId id="327" r:id="rId29"/>
    <p:sldId id="326" r:id="rId30"/>
    <p:sldId id="271" r:id="rId31"/>
    <p:sldId id="267" r:id="rId32"/>
    <p:sldId id="330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03597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8903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620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734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097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2891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9795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6760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6184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3618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1943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5862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378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4330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33843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0674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5987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69878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160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0130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2087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608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284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814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7868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08183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3576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0023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7634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58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48848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4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hyperlink" Target="https://youtu.be/ZOZ1U2BseMc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hyperlink" Target="https://www.youtube.com/watch?v=ZOZ1U2BseMc&amp;ab_channel=H%E1%BB%8Dc1bi%E1%BA%BFt10" TargetMode="Externa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SSlghcoEZU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1.png"/><Relationship Id="rId7" Type="http://schemas.openxmlformats.org/officeDocument/2006/relationships/hyperlink" Target="https://youtu.be/tSSlghcoEZU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hyperlink" Target="https://www.youtube.com/watch?v=tSSlghcoEZU&amp;ab_channel=H%E1%BB%8Dc1bi%E1%BA%BFt10" TargetMode="Externa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5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5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546934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Kết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nối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bạn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bè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1;p12">
            <a:extLst>
              <a:ext uri="{FF2B5EF4-FFF2-40B4-BE49-F238E27FC236}">
                <a16:creationId xmlns:a16="http://schemas.microsoft.com/office/drawing/2014/main" id="{5E12BB59-8474-A425-8651-BE6973ECE60B}"/>
              </a:ext>
            </a:extLst>
          </p:cNvPr>
          <p:cNvSpPr txBox="1">
            <a:spLocks/>
          </p:cNvSpPr>
          <p:nvPr/>
        </p:nvSpPr>
        <p:spPr>
          <a:xfrm>
            <a:off x="4019107" y="952785"/>
            <a:ext cx="4483244" cy="7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400" b="1" dirty="0">
                <a:latin typeface="UTM Avo" panose="02040603050506020204" pitchFamily="18" charset="0"/>
              </a:rPr>
              <a:t>Ai </a:t>
            </a:r>
            <a:r>
              <a:rPr lang="en-US" sz="2400" b="1" dirty="0" err="1">
                <a:latin typeface="UTM Avo" panose="02040603050506020204" pitchFamily="18" charset="0"/>
              </a:rPr>
              <a:t>nhanh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trí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hơn</a:t>
            </a:r>
            <a:r>
              <a:rPr lang="en-US" sz="2400" b="1" dirty="0">
                <a:latin typeface="UTM Avo" panose="02040603050506020204" pitchFamily="18" charset="0"/>
              </a:rPr>
              <a:t>?</a:t>
            </a:r>
            <a:endParaRPr lang="vi-VN" sz="2400" b="1" dirty="0"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0104F7-4458-BD0A-48F3-BB518CB39261}"/>
              </a:ext>
            </a:extLst>
          </p:cNvPr>
          <p:cNvSpPr txBox="1"/>
          <p:nvPr/>
        </p:nvSpPr>
        <p:spPr>
          <a:xfrm>
            <a:off x="920191" y="2002416"/>
            <a:ext cx="10796887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Theo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lưu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E3F502-39A2-7C86-0F7F-4A04B86DE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32" y="3030897"/>
            <a:ext cx="2585605" cy="2585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F7F08F-9CB1-8600-8A2B-3998AD94BFE2}"/>
              </a:ext>
            </a:extLst>
          </p:cNvPr>
          <p:cNvSpPr txBox="1"/>
          <p:nvPr/>
        </p:nvSpPr>
        <p:spPr>
          <a:xfrm>
            <a:off x="1563623" y="5470202"/>
            <a:ext cx="1712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Chụp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ảnh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42B286-A4CD-B1D5-679F-2F216AC7EF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151" y="2883495"/>
            <a:ext cx="2734063" cy="27340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F34021-3138-444C-EE1D-94B693E2C3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86654"/>
            <a:ext cx="3171189" cy="2322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9FD974-2AB4-8327-F6E5-4EC7541BD14E}"/>
              </a:ext>
            </a:extLst>
          </p:cNvPr>
          <p:cNvSpPr txBox="1"/>
          <p:nvPr/>
        </p:nvSpPr>
        <p:spPr>
          <a:xfrm>
            <a:off x="4352085" y="5470201"/>
            <a:ext cx="1479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3DC89-01E1-14CF-E25D-828F66D6261D}"/>
              </a:ext>
            </a:extLst>
          </p:cNvPr>
          <p:cNvSpPr txBox="1"/>
          <p:nvPr/>
        </p:nvSpPr>
        <p:spPr>
          <a:xfrm>
            <a:off x="6907666" y="5481836"/>
            <a:ext cx="2062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</a:rPr>
              <a:t>Nặn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tượng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5FC229-7F57-3728-0BB8-D77E64E894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326" y="899677"/>
            <a:ext cx="700859" cy="720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84;p14">
            <a:extLst>
              <a:ext uri="{FF2B5EF4-FFF2-40B4-BE49-F238E27FC236}">
                <a16:creationId xmlns:a16="http://schemas.microsoft.com/office/drawing/2014/main" id="{B6777B4B-805B-1C8B-824D-004372AC29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846" t="14096" r="19678"/>
          <a:stretch/>
        </p:blipFill>
        <p:spPr>
          <a:xfrm>
            <a:off x="1626500" y="4257933"/>
            <a:ext cx="1571600" cy="1563200"/>
          </a:xfrm>
          <a:prstGeom prst="roundRect">
            <a:avLst>
              <a:gd name="adj" fmla="val 865"/>
            </a:avLst>
          </a:prstGeom>
          <a:noFill/>
          <a:ln>
            <a:noFill/>
          </a:ln>
        </p:spPr>
      </p:pic>
      <p:sp>
        <p:nvSpPr>
          <p:cNvPr id="4" name="Google Shape;88;p14">
            <a:extLst>
              <a:ext uri="{FF2B5EF4-FFF2-40B4-BE49-F238E27FC236}">
                <a16:creationId xmlns:a16="http://schemas.microsoft.com/office/drawing/2014/main" id="{F96A9940-9137-EA70-8FE3-3387D919065F}"/>
              </a:ext>
            </a:extLst>
          </p:cNvPr>
          <p:cNvSpPr/>
          <p:nvPr/>
        </p:nvSpPr>
        <p:spPr>
          <a:xfrm>
            <a:off x="2736380" y="5463118"/>
            <a:ext cx="739539" cy="716029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D36968-9E57-05FB-0364-93FF708BBAD9}"/>
              </a:ext>
            </a:extLst>
          </p:cNvPr>
          <p:cNvSpPr/>
          <p:nvPr/>
        </p:nvSpPr>
        <p:spPr>
          <a:xfrm>
            <a:off x="1626499" y="2162830"/>
            <a:ext cx="9410095" cy="157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4000"/>
              </a:lnSpc>
            </a:pPr>
            <a:r>
              <a:rPr lang="vi-VN" sz="2600" dirty="0">
                <a:solidFill>
                  <a:srgbClr val="002060"/>
                </a:solidFill>
                <a:latin typeface="UTM Avo" panose="02040603050506020204" pitchFamily="18" charset="0"/>
              </a:rPr>
              <a:t>Mỗi người đều có những đặc điểm riêng về chân dung, đặc biệt là qua khuôn mặt, đó cũng chính yếu tố để phân biệt người này với người khác. </a:t>
            </a:r>
            <a:r>
              <a:rPr lang="vi-VN" sz="2600" dirty="0">
                <a:solidFill>
                  <a:srgbClr val="002060"/>
                </a:solidFill>
              </a:rPr>
              <a:t>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9">
            <a:extLst>
              <a:ext uri="{FF2B5EF4-FFF2-40B4-BE49-F238E27FC236}">
                <a16:creationId xmlns:a16="http://schemas.microsoft.com/office/drawing/2014/main" id="{CFEC17AA-B780-5F65-1486-897C41FD7D0C}"/>
              </a:ext>
            </a:extLst>
          </p:cNvPr>
          <p:cNvSpPr txBox="1">
            <a:spLocks/>
          </p:cNvSpPr>
          <p:nvPr/>
        </p:nvSpPr>
        <p:spPr>
          <a:xfrm>
            <a:off x="1424434" y="1557931"/>
            <a:ext cx="4114293" cy="7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Hoạt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nhóm</a:t>
            </a:r>
            <a:endParaRPr lang="en-US" sz="2400" b="1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519E1A-55CA-D633-984B-D76E86CE1EC8}"/>
              </a:ext>
            </a:extLst>
          </p:cNvPr>
          <p:cNvSpPr/>
          <p:nvPr/>
        </p:nvSpPr>
        <p:spPr>
          <a:xfrm>
            <a:off x="426441" y="2105095"/>
            <a:ext cx="71003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</a:rPr>
              <a:t>Chia </a:t>
            </a:r>
            <a:r>
              <a:rPr lang="en-US" sz="2400" b="1" dirty="0" err="1">
                <a:latin typeface="UTM Avo" panose="02040603050506020204" pitchFamily="18" charset="0"/>
              </a:rPr>
              <a:t>lớp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thành</a:t>
            </a:r>
            <a:r>
              <a:rPr lang="en-US" sz="2400" b="1" dirty="0">
                <a:latin typeface="UTM Avo" panose="02040603050506020204" pitchFamily="18" charset="0"/>
              </a:rPr>
              <a:t> 6 </a:t>
            </a: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thảo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luận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trong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thời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gian</a:t>
            </a:r>
            <a:r>
              <a:rPr lang="en-US" sz="2400" b="1" dirty="0">
                <a:latin typeface="UTM Avo" panose="02040603050506020204" pitchFamily="18" charset="0"/>
              </a:rPr>
              <a:t> 3 </a:t>
            </a:r>
            <a:r>
              <a:rPr lang="en-US" sz="2400" b="1" dirty="0" err="1">
                <a:latin typeface="UTM Avo" panose="02040603050506020204" pitchFamily="18" charset="0"/>
              </a:rPr>
              <a:t>phút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</a:p>
          <a:p>
            <a:pPr marL="380990" indent="-38099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1,2: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</a:rPr>
              <a:t> La </a:t>
            </a:r>
            <a:r>
              <a:rPr lang="en-US" sz="2400" dirty="0" err="1">
                <a:latin typeface="UTM Avo" panose="02040603050506020204" pitchFamily="18" charset="0"/>
              </a:rPr>
              <a:t>Mã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đại</a:t>
            </a:r>
            <a:endParaRPr lang="en-US" sz="2400" dirty="0">
              <a:latin typeface="UTM Avo" panose="02040603050506020204" pitchFamily="18" charset="0"/>
            </a:endParaRPr>
          </a:p>
          <a:p>
            <a:pPr marL="380990" indent="-38099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3,4: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thuật</a:t>
            </a:r>
            <a:r>
              <a:rPr lang="en-US" sz="2400" dirty="0">
                <a:latin typeface="UTM Avo" panose="02040603050506020204" pitchFamily="18" charset="0"/>
              </a:rPr>
              <a:t> Ai </a:t>
            </a:r>
            <a:r>
              <a:rPr lang="en-US" sz="2400" dirty="0" err="1">
                <a:latin typeface="UTM Avo" panose="02040603050506020204" pitchFamily="18" charset="0"/>
              </a:rPr>
              <a:t>Cập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cổ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đại</a:t>
            </a:r>
            <a:endParaRPr lang="en-US" sz="2400" dirty="0">
              <a:latin typeface="UTM Avo" panose="02040603050506020204" pitchFamily="18" charset="0"/>
            </a:endParaRPr>
          </a:p>
          <a:p>
            <a:pPr marL="380990" indent="-38099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5,6: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Mai</a:t>
            </a:r>
          </a:p>
          <a:p>
            <a:r>
              <a:rPr lang="en-US" sz="2400" dirty="0">
                <a:latin typeface="UTM Avo" panose="02040603050506020204" pitchFamily="18" charset="0"/>
              </a:rPr>
              <a:t> </a:t>
            </a:r>
          </a:p>
        </p:txBody>
      </p:sp>
      <p:pic>
        <p:nvPicPr>
          <p:cNvPr id="9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3B79A9A9-7F3E-E9CF-6DB1-25DC40BFDE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9877" y="626917"/>
            <a:ext cx="1655135" cy="931014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3D8936-9E3F-980B-AF43-00966022C9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2257" y="1984135"/>
            <a:ext cx="1936788" cy="28897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01F333-D1AA-EEDC-76C7-7A8188272B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0286" y="3085157"/>
            <a:ext cx="1974780" cy="35774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53F1DCE-67C6-FE1E-DA46-C6008F02EB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9201" y="807839"/>
            <a:ext cx="1821058" cy="218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6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10A42-BE64-DBFE-2AF2-228D9D45B115}"/>
              </a:ext>
            </a:extLst>
          </p:cNvPr>
          <p:cNvSpPr/>
          <p:nvPr/>
        </p:nvSpPr>
        <p:spPr>
          <a:xfrm>
            <a:off x="692869" y="1928711"/>
            <a:ext cx="75579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Tranh vẽ về ai? Biểu cảm trên khuôn mặt của nhân vật trong tranh như thế nào?</a:t>
            </a:r>
          </a:p>
          <a:p>
            <a:pPr lvl="0"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Loại chân dung (diễn tả khuôn mặt, nửa người, cả người,...)? </a:t>
            </a:r>
          </a:p>
          <a:p>
            <a:pPr lvl="0"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Đặc điểm lứa tuổi, đặc điểm của khuôn mặt nhân vật </a:t>
            </a:r>
            <a:r>
              <a:rPr lang="vi-VN" sz="2600">
                <a:latin typeface="UTM Avo" panose="02040603050506020204" pitchFamily="18" charset="0"/>
              </a:rPr>
              <a:t>trong tranh</a:t>
            </a:r>
            <a:r>
              <a:rPr lang="en-US" sz="2600">
                <a:latin typeface="UTM Avo" panose="02040603050506020204" pitchFamily="18" charset="0"/>
              </a:rPr>
              <a:t>?</a:t>
            </a:r>
            <a:endParaRPr lang="vi-VN" sz="2600" dirty="0"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8EE01C-400D-708B-13D5-30BD656ED6FD}"/>
              </a:ext>
            </a:extLst>
          </p:cNvPr>
          <p:cNvSpPr txBox="1"/>
          <p:nvPr/>
        </p:nvSpPr>
        <p:spPr>
          <a:xfrm>
            <a:off x="3883751" y="1183373"/>
            <a:ext cx="4016239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Nội</a:t>
            </a:r>
            <a:r>
              <a:rPr lang="en-US" sz="2600" b="1" dirty="0">
                <a:latin typeface="UTM Avo" panose="02040603050506020204" pitchFamily="18" charset="0"/>
              </a:rPr>
              <a:t> dung </a:t>
            </a:r>
            <a:r>
              <a:rPr lang="en-US" sz="2600" b="1" dirty="0" err="1">
                <a:latin typeface="UTM Avo" panose="02040603050506020204" pitchFamily="18" charset="0"/>
              </a:rPr>
              <a:t>tìm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hiểu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EBC46-EEB7-4F77-97E2-6B17740475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051" y="1888832"/>
            <a:ext cx="1936788" cy="2889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B69334-E630-0CB5-2CC6-2D8C7B022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358" y="3240764"/>
            <a:ext cx="1974780" cy="3577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FCB193-E201-5A61-BBA5-E2584D095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1219" y="836076"/>
            <a:ext cx="1821058" cy="218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9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5E75C08-CF4E-97FC-A75E-22280563A8B2}"/>
              </a:ext>
            </a:extLst>
          </p:cNvPr>
          <p:cNvSpPr/>
          <p:nvPr/>
        </p:nvSpPr>
        <p:spPr>
          <a:xfrm>
            <a:off x="549363" y="2525008"/>
            <a:ext cx="7740584" cy="3608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Tóc và trang phục có gì đặc biệt? 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Trạng thái tình cảm của nhân vật thế nào?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Bố cục, đường nét, màu sắc trong tranh (gam màu chủ đạo trong tranh, màu được sử dụng nhiều trong tranh) ra sao?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Em ấn tượng với điều gì trong tranh?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555C81-55BF-5853-7D88-A946BF694AC4}"/>
              </a:ext>
            </a:extLst>
          </p:cNvPr>
          <p:cNvSpPr txBox="1"/>
          <p:nvPr/>
        </p:nvSpPr>
        <p:spPr>
          <a:xfrm>
            <a:off x="2544049" y="1767155"/>
            <a:ext cx="3225886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</a:rPr>
              <a:t>Nội</a:t>
            </a:r>
            <a:r>
              <a:rPr lang="en-US" sz="2600" b="1" dirty="0">
                <a:latin typeface="UTM Avo" panose="02040603050506020204" pitchFamily="18" charset="0"/>
              </a:rPr>
              <a:t> dung </a:t>
            </a:r>
            <a:r>
              <a:rPr lang="en-US" sz="2600" b="1" dirty="0" err="1">
                <a:latin typeface="UTM Avo" panose="02040603050506020204" pitchFamily="18" charset="0"/>
              </a:rPr>
              <a:t>tìm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hiểu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E2D910-A986-731E-4D41-AE73FD571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051" y="1888832"/>
            <a:ext cx="1936788" cy="2889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3201F8-4CEC-5A4A-FD04-2E330E4E0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4358" y="3240764"/>
            <a:ext cx="1974780" cy="35774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06806D-647C-E312-E6D4-3A7914ABB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1219" y="836076"/>
            <a:ext cx="1821058" cy="218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1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2;p20">
            <a:extLst>
              <a:ext uri="{FF2B5EF4-FFF2-40B4-BE49-F238E27FC236}">
                <a16:creationId xmlns:a16="http://schemas.microsoft.com/office/drawing/2014/main" id="{B25045D5-5A3D-75D8-948A-09669F1D4AC6}"/>
              </a:ext>
            </a:extLst>
          </p:cNvPr>
          <p:cNvSpPr txBox="1">
            <a:spLocks/>
          </p:cNvSpPr>
          <p:nvPr/>
        </p:nvSpPr>
        <p:spPr>
          <a:xfrm>
            <a:off x="5185837" y="1579761"/>
            <a:ext cx="2533400" cy="7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Kết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luận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4" name="Google Shape;143;p20">
            <a:extLst>
              <a:ext uri="{FF2B5EF4-FFF2-40B4-BE49-F238E27FC236}">
                <a16:creationId xmlns:a16="http://schemas.microsoft.com/office/drawing/2014/main" id="{2136B40C-3457-A20F-FBCF-C81CB4928A42}"/>
              </a:ext>
            </a:extLst>
          </p:cNvPr>
          <p:cNvSpPr txBox="1">
            <a:spLocks/>
          </p:cNvSpPr>
          <p:nvPr/>
        </p:nvSpPr>
        <p:spPr>
          <a:xfrm>
            <a:off x="3945091" y="2316161"/>
            <a:ext cx="5440097" cy="429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vi-VN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- Tranh chân dung là loại tranh vẽ về người, diễn tả nổi bật đặc điểm vẻ ngoài nhất là qua khuôn mặt.</a:t>
            </a:r>
          </a:p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vi-VN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- Qua tranh có thể biết được trạng thái cảm xúc, tính cách, tình cảm, lứa tuổi, của nhân vật.</a:t>
            </a:r>
            <a:endParaRPr lang="vi-VN" sz="240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  <a:p>
            <a:pPr>
              <a:spcAft>
                <a:spcPts val="1067"/>
              </a:spcAft>
            </a:pPr>
            <a:endParaRPr lang="vi-VN" sz="2400" dirty="0"/>
          </a:p>
        </p:txBody>
      </p:sp>
      <p:pic>
        <p:nvPicPr>
          <p:cNvPr id="5" name="Google Shape;144;p20">
            <a:extLst>
              <a:ext uri="{FF2B5EF4-FFF2-40B4-BE49-F238E27FC236}">
                <a16:creationId xmlns:a16="http://schemas.microsoft.com/office/drawing/2014/main" id="{485DE735-E326-EF52-A91F-82E574C0EE45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35" y="2316162"/>
            <a:ext cx="2866400" cy="3932700"/>
          </a:xfrm>
          <a:prstGeom prst="rect">
            <a:avLst/>
          </a:prstGeom>
          <a:noFill/>
          <a:ln>
            <a:noFill/>
          </a:ln>
          <a:effectLst>
            <a:outerShdw blurRad="28575" dist="9525" dir="2580000" algn="bl" rotWithShape="0">
              <a:srgbClr val="000000">
                <a:alpha val="47000"/>
              </a:srgbClr>
            </a:outerShdw>
          </a:effectLst>
        </p:spPr>
      </p:pic>
      <p:pic>
        <p:nvPicPr>
          <p:cNvPr id="7" name="Google Shape;146;p20">
            <a:extLst>
              <a:ext uri="{FF2B5EF4-FFF2-40B4-BE49-F238E27FC236}">
                <a16:creationId xmlns:a16="http://schemas.microsoft.com/office/drawing/2014/main" id="{5F098BDB-93F3-B74A-5083-B00FE85606F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1">
            <a:off x="1800553" y="1438706"/>
            <a:ext cx="1078135" cy="345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011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2;p20">
            <a:extLst>
              <a:ext uri="{FF2B5EF4-FFF2-40B4-BE49-F238E27FC236}">
                <a16:creationId xmlns:a16="http://schemas.microsoft.com/office/drawing/2014/main" id="{E051B975-E848-A207-D2C3-AE4274094E36}"/>
              </a:ext>
            </a:extLst>
          </p:cNvPr>
          <p:cNvSpPr txBox="1">
            <a:spLocks/>
          </p:cNvSpPr>
          <p:nvPr/>
        </p:nvSpPr>
        <p:spPr>
          <a:xfrm>
            <a:off x="4954368" y="1466897"/>
            <a:ext cx="2767316" cy="7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6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Kết</a:t>
            </a: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luận</a:t>
            </a: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84A93B-6D6E-A8BF-A464-CBE34F6CFC48}"/>
              </a:ext>
            </a:extLst>
          </p:cNvPr>
          <p:cNvSpPr/>
          <p:nvPr/>
        </p:nvSpPr>
        <p:spPr>
          <a:xfrm>
            <a:off x="1368608" y="2384739"/>
            <a:ext cx="9938837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- Tranh chân dung được thể hiện bằng nhiều hình thức và chất liệu khác nhau, màu sắc trong tranh rất phong phú, được lựa chọn theo ý thích của người vẽ.</a:t>
            </a:r>
          </a:p>
        </p:txBody>
      </p:sp>
    </p:spTree>
    <p:extLst>
      <p:ext uri="{BB962C8B-B14F-4D97-AF65-F5344CB8AC3E}">
        <p14:creationId xmlns:p14="http://schemas.microsoft.com/office/powerpoint/2010/main" val="378161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21E8F2-A9A1-4A35-5E99-31728C1C9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81" y="1786088"/>
            <a:ext cx="3765400" cy="43151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03E5C2-66CD-D308-593F-00CBBB3C96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0" b="10113"/>
          <a:stretch/>
        </p:blipFill>
        <p:spPr>
          <a:xfrm>
            <a:off x="4369085" y="1786089"/>
            <a:ext cx="4027399" cy="43151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C4CA7A-71F8-EE2E-F603-A854167D8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188" y="1786088"/>
            <a:ext cx="3143471" cy="43222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07351C-3C0B-35C0-8312-629F0788EE81}"/>
              </a:ext>
            </a:extLst>
          </p:cNvPr>
          <p:cNvSpPr txBox="1"/>
          <p:nvPr/>
        </p:nvSpPr>
        <p:spPr>
          <a:xfrm>
            <a:off x="801943" y="6213397"/>
            <a:ext cx="2753475" cy="43088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200" dirty="0" err="1">
                <a:latin typeface="UTM Avo" panose="02040603050506020204" pitchFamily="18" charset="0"/>
              </a:rPr>
              <a:t>Chân</a:t>
            </a:r>
            <a:r>
              <a:rPr lang="en-US" sz="2200" dirty="0">
                <a:latin typeface="UTM Avo" panose="02040603050506020204" pitchFamily="18" charset="0"/>
              </a:rPr>
              <a:t> dung </a:t>
            </a:r>
            <a:r>
              <a:rPr lang="en-US" sz="2200" dirty="0" err="1">
                <a:latin typeface="UTM Avo" panose="02040603050506020204" pitchFamily="18" charset="0"/>
              </a:rPr>
              <a:t>bút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chì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0BAFE4-67E8-7D7D-63AA-100E702A78EB}"/>
              </a:ext>
            </a:extLst>
          </p:cNvPr>
          <p:cNvSpPr txBox="1"/>
          <p:nvPr/>
        </p:nvSpPr>
        <p:spPr>
          <a:xfrm>
            <a:off x="4854665" y="6201981"/>
            <a:ext cx="3056237" cy="43088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UTM Avo" panose="02040603050506020204" pitchFamily="18" charset="0"/>
              </a:rPr>
              <a:t>Chân</a:t>
            </a:r>
            <a:r>
              <a:rPr lang="en-US" sz="2200" dirty="0">
                <a:latin typeface="UTM Avo" panose="02040603050506020204" pitchFamily="18" charset="0"/>
              </a:rPr>
              <a:t> dung </a:t>
            </a:r>
            <a:r>
              <a:rPr lang="en-US" sz="2200" dirty="0" err="1">
                <a:latin typeface="UTM Avo" panose="02040603050506020204" pitchFamily="18" charset="0"/>
              </a:rPr>
              <a:t>sơn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dầu</a:t>
            </a:r>
            <a:endParaRPr lang="en-US" sz="2200" dirty="0"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C103C6-8DAF-9871-6A79-E53F4245E8AB}"/>
              </a:ext>
            </a:extLst>
          </p:cNvPr>
          <p:cNvSpPr txBox="1"/>
          <p:nvPr/>
        </p:nvSpPr>
        <p:spPr>
          <a:xfrm>
            <a:off x="8813022" y="6213397"/>
            <a:ext cx="2753475" cy="43088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UTM Avo" panose="02040603050506020204" pitchFamily="18" charset="0"/>
              </a:rPr>
              <a:t>Chân</a:t>
            </a:r>
            <a:r>
              <a:rPr lang="en-US" sz="2200" dirty="0">
                <a:latin typeface="UTM Avo" panose="02040603050506020204" pitchFamily="18" charset="0"/>
              </a:rPr>
              <a:t> dung </a:t>
            </a:r>
            <a:r>
              <a:rPr lang="en-US" sz="2200" dirty="0" err="1">
                <a:latin typeface="UTM Avo" panose="02040603050506020204" pitchFamily="18" charset="0"/>
              </a:rPr>
              <a:t>bút</a:t>
            </a:r>
            <a:r>
              <a:rPr lang="en-US" sz="2200" dirty="0">
                <a:latin typeface="UTM Avo" panose="02040603050506020204" pitchFamily="18" charset="0"/>
              </a:rPr>
              <a:t> bi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56859-B107-0ABC-2A0D-E63BB6AD4A16}"/>
              </a:ext>
            </a:extLst>
          </p:cNvPr>
          <p:cNvSpPr txBox="1"/>
          <p:nvPr/>
        </p:nvSpPr>
        <p:spPr>
          <a:xfrm>
            <a:off x="3914696" y="1061114"/>
            <a:ext cx="58013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Một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số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hình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thức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và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chất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thể</a:t>
            </a:r>
            <a:r>
              <a:rPr lang="en-US" sz="22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hiện</a:t>
            </a:r>
            <a:endParaRPr lang="en-US" sz="2200" b="1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46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Callout 1 (Border and Accent Bar) 2">
            <a:extLst>
              <a:ext uri="{FF2B5EF4-FFF2-40B4-BE49-F238E27FC236}">
                <a16:creationId xmlns:a16="http://schemas.microsoft.com/office/drawing/2014/main" id="{AD4922B9-0059-3C47-D03A-4046F80590F2}"/>
              </a:ext>
            </a:extLst>
          </p:cNvPr>
          <p:cNvSpPr/>
          <p:nvPr/>
        </p:nvSpPr>
        <p:spPr>
          <a:xfrm>
            <a:off x="770300" y="1977227"/>
            <a:ext cx="2054832" cy="671244"/>
          </a:xfrm>
          <a:prstGeom prst="accentBorderCallout1">
            <a:avLst>
              <a:gd name="adj1" fmla="val 18750"/>
              <a:gd name="adj2" fmla="val -8333"/>
              <a:gd name="adj3" fmla="val 18622"/>
              <a:gd name="adj4" fmla="val -3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Tìm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</a:rPr>
              <a:t> ý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</a:rPr>
              <a:t>tưởng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765C3E-CF57-D29D-600A-CF1AE7ACA2DD}"/>
              </a:ext>
            </a:extLst>
          </p:cNvPr>
          <p:cNvSpPr/>
          <p:nvPr/>
        </p:nvSpPr>
        <p:spPr>
          <a:xfrm>
            <a:off x="3501405" y="912889"/>
            <a:ext cx="7307008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Quan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sát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một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ảnh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vật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từ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vùng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miền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sau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biết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488284-3F9B-4C2D-6E4D-AF6717A18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339" y="3176256"/>
            <a:ext cx="3382779" cy="3342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058AD1-54DB-08F3-CBC5-B6D59B2FDA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2" r="15167"/>
          <a:stretch/>
        </p:blipFill>
        <p:spPr>
          <a:xfrm>
            <a:off x="9721452" y="2973119"/>
            <a:ext cx="2392405" cy="3748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D7C929-17B1-2A86-4F7C-8E0BCE8FF1B9}"/>
              </a:ext>
            </a:extLst>
          </p:cNvPr>
          <p:cNvSpPr/>
          <p:nvPr/>
        </p:nvSpPr>
        <p:spPr>
          <a:xfrm>
            <a:off x="189969" y="2676021"/>
            <a:ext cx="5950907" cy="4181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Em sẽ vẽ chân dung bạn nào? Bạn có đặc điểm chân dung gì nổi bật?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Em sẽ vẽ bằng cách nào? Em chọn vật liệu gì để vẽ chân dung: màu sáp, màu nước hay màu bột,...? 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</a:rPr>
              <a:t>Em vẽ hình bằng nét trước rồi vẽ màu hay vẽ các mảng màu trước và vẽ các nét chi tiết sau?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32BDF538-7F8D-39AB-4453-DC8C1549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210" y="1811281"/>
            <a:ext cx="4127204" cy="729778"/>
          </a:xfrm>
        </p:spPr>
        <p:txBody>
          <a:bodyPr/>
          <a:lstStyle/>
          <a:p>
            <a:r>
              <a:rPr lang="en-US" sz="23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Các</a:t>
            </a:r>
            <a:r>
              <a:rPr lang="en-US" sz="23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3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bước</a:t>
            </a:r>
            <a:r>
              <a:rPr lang="en-US" sz="23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3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tìm</a:t>
            </a:r>
            <a:r>
              <a:rPr lang="en-US" sz="23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ý </a:t>
            </a:r>
            <a:r>
              <a:rPr lang="en-US" sz="23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tưởng</a:t>
            </a:r>
            <a:endParaRPr lang="en-US" sz="2300" b="1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42D1996A-FAEA-674B-EF52-CC93296B824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21233" y="7089997"/>
            <a:ext cx="2743200" cy="365125"/>
          </a:xfrm>
        </p:spPr>
        <p:txBody>
          <a:bodyPr/>
          <a:lstStyle/>
          <a:p>
            <a:fld id="{00000000-1234-1234-1234-123412341234}" type="slidenum">
              <a:rPr lang="en" sz="2300" smtClean="0">
                <a:latin typeface="UTM Avo" panose="02040603050506020204" pitchFamily="18" charset="0"/>
              </a:rPr>
              <a:pPr/>
              <a:t>14</a:t>
            </a:fld>
            <a:endParaRPr lang="en" sz="2300">
              <a:latin typeface="UTM Avo" panose="02040603050506020204" pitchFamily="18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869F767-AEEB-A138-37BF-BCCE44641046}"/>
              </a:ext>
            </a:extLst>
          </p:cNvPr>
          <p:cNvSpPr/>
          <p:nvPr/>
        </p:nvSpPr>
        <p:spPr>
          <a:xfrm>
            <a:off x="2553132" y="2828790"/>
            <a:ext cx="5634567" cy="1055600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4D0566-554D-A0FB-E758-0DEB658B09EE}"/>
              </a:ext>
            </a:extLst>
          </p:cNvPr>
          <p:cNvSpPr/>
          <p:nvPr/>
        </p:nvSpPr>
        <p:spPr>
          <a:xfrm>
            <a:off x="2553132" y="4148447"/>
            <a:ext cx="5634567" cy="1055600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D6A0A4D-A2A9-87EB-8DD5-42F455F73D0A}"/>
              </a:ext>
            </a:extLst>
          </p:cNvPr>
          <p:cNvSpPr/>
          <p:nvPr/>
        </p:nvSpPr>
        <p:spPr>
          <a:xfrm>
            <a:off x="2553132" y="5511323"/>
            <a:ext cx="5634567" cy="1055600"/>
          </a:xfrm>
          <a:custGeom>
            <a:avLst/>
            <a:gdLst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9900 w 1739900"/>
              <a:gd name="connsiteY2" fmla="*/ 1257301 h 1257301"/>
              <a:gd name="connsiteX3" fmla="*/ 0 w 1739900"/>
              <a:gd name="connsiteY3" fmla="*/ 1257301 h 1257301"/>
              <a:gd name="connsiteX4" fmla="*/ 0 w 1739900"/>
              <a:gd name="connsiteY4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1739900"/>
              <a:gd name="connsiteY0" fmla="*/ 0 h 1257301"/>
              <a:gd name="connsiteX1" fmla="*/ 1739900 w 1739900"/>
              <a:gd name="connsiteY1" fmla="*/ 0 h 1257301"/>
              <a:gd name="connsiteX2" fmla="*/ 1733550 w 1739900"/>
              <a:gd name="connsiteY2" fmla="*/ 628651 h 1257301"/>
              <a:gd name="connsiteX3" fmla="*/ 1739900 w 1739900"/>
              <a:gd name="connsiteY3" fmla="*/ 1257301 h 1257301"/>
              <a:gd name="connsiteX4" fmla="*/ 0 w 1739900"/>
              <a:gd name="connsiteY4" fmla="*/ 1257301 h 1257301"/>
              <a:gd name="connsiteX5" fmla="*/ 0 w 1739900"/>
              <a:gd name="connsiteY5" fmla="*/ 0 h 1257301"/>
              <a:gd name="connsiteX0" fmla="*/ 0 w 2343162"/>
              <a:gd name="connsiteY0" fmla="*/ 0 h 1257301"/>
              <a:gd name="connsiteX1" fmla="*/ 1739900 w 2343162"/>
              <a:gd name="connsiteY1" fmla="*/ 0 h 1257301"/>
              <a:gd name="connsiteX2" fmla="*/ 2343150 w 2343162"/>
              <a:gd name="connsiteY2" fmla="*/ 622301 h 1257301"/>
              <a:gd name="connsiteX3" fmla="*/ 1739900 w 2343162"/>
              <a:gd name="connsiteY3" fmla="*/ 1257301 h 1257301"/>
              <a:gd name="connsiteX4" fmla="*/ 0 w 2343162"/>
              <a:gd name="connsiteY4" fmla="*/ 1257301 h 1257301"/>
              <a:gd name="connsiteX5" fmla="*/ 0 w 2343162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5"/>
              <a:gd name="connsiteY0" fmla="*/ 0 h 1257301"/>
              <a:gd name="connsiteX1" fmla="*/ 1739900 w 2343155"/>
              <a:gd name="connsiteY1" fmla="*/ 0 h 1257301"/>
              <a:gd name="connsiteX2" fmla="*/ 2343150 w 2343155"/>
              <a:gd name="connsiteY2" fmla="*/ 622301 h 1257301"/>
              <a:gd name="connsiteX3" fmla="*/ 1739900 w 2343155"/>
              <a:gd name="connsiteY3" fmla="*/ 1257301 h 1257301"/>
              <a:gd name="connsiteX4" fmla="*/ 0 w 2343155"/>
              <a:gd name="connsiteY4" fmla="*/ 1257301 h 1257301"/>
              <a:gd name="connsiteX5" fmla="*/ 0 w 2343155"/>
              <a:gd name="connsiteY5" fmla="*/ 0 h 1257301"/>
              <a:gd name="connsiteX0" fmla="*/ 0 w 2343150"/>
              <a:gd name="connsiteY0" fmla="*/ 0 h 1257301"/>
              <a:gd name="connsiteX1" fmla="*/ 1739900 w 2343150"/>
              <a:gd name="connsiteY1" fmla="*/ 0 h 1257301"/>
              <a:gd name="connsiteX2" fmla="*/ 2343150 w 2343150"/>
              <a:gd name="connsiteY2" fmla="*/ 622301 h 1257301"/>
              <a:gd name="connsiteX3" fmla="*/ 1739900 w 2343150"/>
              <a:gd name="connsiteY3" fmla="*/ 1257301 h 1257301"/>
              <a:gd name="connsiteX4" fmla="*/ 0 w 2343150"/>
              <a:gd name="connsiteY4" fmla="*/ 1257301 h 1257301"/>
              <a:gd name="connsiteX5" fmla="*/ 0 w 234315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362200"/>
              <a:gd name="connsiteY0" fmla="*/ 0 h 1257301"/>
              <a:gd name="connsiteX1" fmla="*/ 1739900 w 2362200"/>
              <a:gd name="connsiteY1" fmla="*/ 0 h 1257301"/>
              <a:gd name="connsiteX2" fmla="*/ 2362200 w 2362200"/>
              <a:gd name="connsiteY2" fmla="*/ 635001 h 1257301"/>
              <a:gd name="connsiteX3" fmla="*/ 1739900 w 2362200"/>
              <a:gd name="connsiteY3" fmla="*/ 1257301 h 1257301"/>
              <a:gd name="connsiteX4" fmla="*/ 0 w 2362200"/>
              <a:gd name="connsiteY4" fmla="*/ 1257301 h 1257301"/>
              <a:gd name="connsiteX5" fmla="*/ 0 w 2362200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  <a:gd name="connsiteX0" fmla="*/ 0 w 2049349"/>
              <a:gd name="connsiteY0" fmla="*/ 0 h 1257301"/>
              <a:gd name="connsiteX1" fmla="*/ 1739900 w 2049349"/>
              <a:gd name="connsiteY1" fmla="*/ 0 h 1257301"/>
              <a:gd name="connsiteX2" fmla="*/ 2049349 w 2049349"/>
              <a:gd name="connsiteY2" fmla="*/ 635001 h 1257301"/>
              <a:gd name="connsiteX3" fmla="*/ 1739900 w 2049349"/>
              <a:gd name="connsiteY3" fmla="*/ 1257301 h 1257301"/>
              <a:gd name="connsiteX4" fmla="*/ 0 w 2049349"/>
              <a:gd name="connsiteY4" fmla="*/ 1257301 h 1257301"/>
              <a:gd name="connsiteX5" fmla="*/ 0 w 2049349"/>
              <a:gd name="connsiteY5" fmla="*/ 0 h 125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9349" h="1257301">
                <a:moveTo>
                  <a:pt x="0" y="0"/>
                </a:moveTo>
                <a:lnTo>
                  <a:pt x="1739900" y="0"/>
                </a:lnTo>
                <a:cubicBezTo>
                  <a:pt x="2097919" y="736600"/>
                  <a:pt x="1710758" y="-66675"/>
                  <a:pt x="2049349" y="635001"/>
                </a:cubicBezTo>
                <a:cubicBezTo>
                  <a:pt x="1687248" y="1352551"/>
                  <a:pt x="2110278" y="514351"/>
                  <a:pt x="1739900" y="1257301"/>
                </a:cubicBezTo>
                <a:lnTo>
                  <a:pt x="0" y="12573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 Same Side Corner Rectangle 1">
            <a:extLst>
              <a:ext uri="{FF2B5EF4-FFF2-40B4-BE49-F238E27FC236}">
                <a16:creationId xmlns:a16="http://schemas.microsoft.com/office/drawing/2014/main" id="{E74B5333-8281-3A53-1A64-95EC5C5A16FC}"/>
              </a:ext>
            </a:extLst>
          </p:cNvPr>
          <p:cNvSpPr/>
          <p:nvPr/>
        </p:nvSpPr>
        <p:spPr>
          <a:xfrm rot="16200000">
            <a:off x="1732128" y="2290753"/>
            <a:ext cx="1055597" cy="2131673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0070C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ound Same Side Corner Rectangle 1">
            <a:extLst>
              <a:ext uri="{FF2B5EF4-FFF2-40B4-BE49-F238E27FC236}">
                <a16:creationId xmlns:a16="http://schemas.microsoft.com/office/drawing/2014/main" id="{48B2647F-0F4A-979B-CE1D-EB342AD078CA}"/>
              </a:ext>
            </a:extLst>
          </p:cNvPr>
          <p:cNvSpPr/>
          <p:nvPr/>
        </p:nvSpPr>
        <p:spPr>
          <a:xfrm rot="16200000">
            <a:off x="1727954" y="3603564"/>
            <a:ext cx="1069299" cy="2131673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7030A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ound Same Side Corner Rectangle 1">
            <a:extLst>
              <a:ext uri="{FF2B5EF4-FFF2-40B4-BE49-F238E27FC236}">
                <a16:creationId xmlns:a16="http://schemas.microsoft.com/office/drawing/2014/main" id="{D56A5194-9A54-1F0B-097B-A7E89E429AF4}"/>
              </a:ext>
            </a:extLst>
          </p:cNvPr>
          <p:cNvSpPr/>
          <p:nvPr/>
        </p:nvSpPr>
        <p:spPr>
          <a:xfrm rot="16200000">
            <a:off x="1732129" y="4973288"/>
            <a:ext cx="1055597" cy="2131673"/>
          </a:xfrm>
          <a:custGeom>
            <a:avLst/>
            <a:gdLst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330205 h 1416050"/>
              <a:gd name="connsiteX8" fmla="*/ 330205 w 1257300"/>
              <a:gd name="connsiteY8" fmla="*/ 0 h 1416050"/>
              <a:gd name="connsiteX0" fmla="*/ 330205 w 1257300"/>
              <a:gd name="connsiteY0" fmla="*/ 0 h 1416050"/>
              <a:gd name="connsiteX1" fmla="*/ 927095 w 1257300"/>
              <a:gd name="connsiteY1" fmla="*/ 0 h 1416050"/>
              <a:gd name="connsiteX2" fmla="*/ 1257300 w 1257300"/>
              <a:gd name="connsiteY2" fmla="*/ 330205 h 1416050"/>
              <a:gd name="connsiteX3" fmla="*/ 1257300 w 1257300"/>
              <a:gd name="connsiteY3" fmla="*/ 1416050 h 1416050"/>
              <a:gd name="connsiteX4" fmla="*/ 1257300 w 1257300"/>
              <a:gd name="connsiteY4" fmla="*/ 1416050 h 1416050"/>
              <a:gd name="connsiteX5" fmla="*/ 590550 w 1257300"/>
              <a:gd name="connsiteY5" fmla="*/ 1416050 h 1416050"/>
              <a:gd name="connsiteX6" fmla="*/ 0 w 1257300"/>
              <a:gd name="connsiteY6" fmla="*/ 1416050 h 1416050"/>
              <a:gd name="connsiteX7" fmla="*/ 0 w 1257300"/>
              <a:gd name="connsiteY7" fmla="*/ 1416050 h 1416050"/>
              <a:gd name="connsiteX8" fmla="*/ 0 w 1257300"/>
              <a:gd name="connsiteY8" fmla="*/ 330205 h 1416050"/>
              <a:gd name="connsiteX9" fmla="*/ 330205 w 1257300"/>
              <a:gd name="connsiteY9" fmla="*/ 0 h 1416050"/>
              <a:gd name="connsiteX0" fmla="*/ 330205 w 1257300"/>
              <a:gd name="connsiteY0" fmla="*/ 0 h 2038350"/>
              <a:gd name="connsiteX1" fmla="*/ 927095 w 1257300"/>
              <a:gd name="connsiteY1" fmla="*/ 0 h 2038350"/>
              <a:gd name="connsiteX2" fmla="*/ 1257300 w 1257300"/>
              <a:gd name="connsiteY2" fmla="*/ 330205 h 2038350"/>
              <a:gd name="connsiteX3" fmla="*/ 1257300 w 1257300"/>
              <a:gd name="connsiteY3" fmla="*/ 1416050 h 2038350"/>
              <a:gd name="connsiteX4" fmla="*/ 1257300 w 1257300"/>
              <a:gd name="connsiteY4" fmla="*/ 1416050 h 2038350"/>
              <a:gd name="connsiteX5" fmla="*/ 628650 w 1257300"/>
              <a:gd name="connsiteY5" fmla="*/ 2038350 h 2038350"/>
              <a:gd name="connsiteX6" fmla="*/ 0 w 1257300"/>
              <a:gd name="connsiteY6" fmla="*/ 1416050 h 2038350"/>
              <a:gd name="connsiteX7" fmla="*/ 0 w 1257300"/>
              <a:gd name="connsiteY7" fmla="*/ 1416050 h 2038350"/>
              <a:gd name="connsiteX8" fmla="*/ 0 w 1257300"/>
              <a:gd name="connsiteY8" fmla="*/ 330205 h 2038350"/>
              <a:gd name="connsiteX9" fmla="*/ 330205 w 1257300"/>
              <a:gd name="connsiteY9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7300" h="2038350">
                <a:moveTo>
                  <a:pt x="330205" y="0"/>
                </a:moveTo>
                <a:lnTo>
                  <a:pt x="927095" y="0"/>
                </a:lnTo>
                <a:cubicBezTo>
                  <a:pt x="1109462" y="0"/>
                  <a:pt x="1257300" y="147838"/>
                  <a:pt x="1257300" y="330205"/>
                </a:cubicBezTo>
                <a:lnTo>
                  <a:pt x="1257300" y="1416050"/>
                </a:lnTo>
                <a:lnTo>
                  <a:pt x="1257300" y="1416050"/>
                </a:lnTo>
                <a:lnTo>
                  <a:pt x="628650" y="2038350"/>
                </a:lnTo>
                <a:lnTo>
                  <a:pt x="0" y="1416050"/>
                </a:lnTo>
                <a:lnTo>
                  <a:pt x="0" y="1416050"/>
                </a:lnTo>
                <a:lnTo>
                  <a:pt x="0" y="330205"/>
                </a:lnTo>
                <a:cubicBezTo>
                  <a:pt x="0" y="147838"/>
                  <a:pt x="147838" y="0"/>
                  <a:pt x="330205" y="0"/>
                </a:cubicBezTo>
                <a:close/>
              </a:path>
            </a:pathLst>
          </a:custGeom>
          <a:solidFill>
            <a:srgbClr val="FFC000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n-US" sz="2300" kern="120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EFE8CF-75A6-EF3A-E5E9-1973AF6F1BB0}"/>
              </a:ext>
            </a:extLst>
          </p:cNvPr>
          <p:cNvSpPr txBox="1"/>
          <p:nvPr/>
        </p:nvSpPr>
        <p:spPr>
          <a:xfrm>
            <a:off x="1684573" y="3007775"/>
            <a:ext cx="13698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3F8B8D-731D-ACEA-3826-9CD78FD4AC8D}"/>
              </a:ext>
            </a:extLst>
          </p:cNvPr>
          <p:cNvSpPr txBox="1"/>
          <p:nvPr/>
        </p:nvSpPr>
        <p:spPr>
          <a:xfrm>
            <a:off x="1684573" y="4311244"/>
            <a:ext cx="13698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B88DD8-9418-FB01-8767-281FD20BB986}"/>
              </a:ext>
            </a:extLst>
          </p:cNvPr>
          <p:cNvSpPr txBox="1"/>
          <p:nvPr/>
        </p:nvSpPr>
        <p:spPr>
          <a:xfrm>
            <a:off x="1684573" y="5690310"/>
            <a:ext cx="13698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56E8DC-2F13-C5F7-5223-F45F50D46E15}"/>
              </a:ext>
            </a:extLst>
          </p:cNvPr>
          <p:cNvSpPr txBox="1"/>
          <p:nvPr/>
        </p:nvSpPr>
        <p:spPr>
          <a:xfrm>
            <a:off x="3325764" y="2775232"/>
            <a:ext cx="4013768" cy="1060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300" dirty="0" err="1">
                <a:latin typeface="UTM Avo" panose="02040603050506020204" pitchFamily="18" charset="0"/>
              </a:rPr>
              <a:t>Chọn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bạn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để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làm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mẫu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vẽ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chân</a:t>
            </a:r>
            <a:r>
              <a:rPr lang="en-US" sz="2300" dirty="0">
                <a:latin typeface="UTM Avo" panose="02040603050506020204" pitchFamily="18" charset="0"/>
              </a:rPr>
              <a:t> dung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F36CA1-1125-D1DD-EB37-995025FD6F1C}"/>
              </a:ext>
            </a:extLst>
          </p:cNvPr>
          <p:cNvSpPr txBox="1"/>
          <p:nvPr/>
        </p:nvSpPr>
        <p:spPr>
          <a:xfrm>
            <a:off x="3363530" y="4088044"/>
            <a:ext cx="4013768" cy="1047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300" dirty="0" err="1">
                <a:latin typeface="UTM Avo" panose="02040603050506020204" pitchFamily="18" charset="0"/>
              </a:rPr>
              <a:t>Chọn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đặc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điểm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điển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hình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của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bạn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để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thực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hiện</a:t>
            </a:r>
            <a:endParaRPr lang="en-US" sz="2300" dirty="0"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AD9FB1-3357-AB75-9164-A8313074CFEB}"/>
              </a:ext>
            </a:extLst>
          </p:cNvPr>
          <p:cNvSpPr txBox="1"/>
          <p:nvPr/>
        </p:nvSpPr>
        <p:spPr>
          <a:xfrm>
            <a:off x="3363530" y="5457767"/>
            <a:ext cx="4013768" cy="1060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300" dirty="0" err="1">
                <a:latin typeface="UTM Avo" panose="02040603050506020204" pitchFamily="18" charset="0"/>
              </a:rPr>
              <a:t>Xác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định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phương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pháp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thực</a:t>
            </a:r>
            <a:r>
              <a:rPr lang="en-US" sz="2300" dirty="0">
                <a:latin typeface="UTM Avo" panose="02040603050506020204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</a:rPr>
              <a:t>hành</a:t>
            </a:r>
            <a:endParaRPr lang="en-US" sz="2300" dirty="0">
              <a:latin typeface="UTM Avo" panose="02040603050506020204" pitchFamily="18" charset="0"/>
            </a:endParaRPr>
          </a:p>
        </p:txBody>
      </p:sp>
      <p:pic>
        <p:nvPicPr>
          <p:cNvPr id="16" name="Google Shape;161;p22">
            <a:extLst>
              <a:ext uri="{FF2B5EF4-FFF2-40B4-BE49-F238E27FC236}">
                <a16:creationId xmlns:a16="http://schemas.microsoft.com/office/drawing/2014/main" id="{8D5FADC1-70E7-07E3-E9E7-DFB6B1B908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8173" t="22154" r="40334"/>
          <a:stretch/>
        </p:blipFill>
        <p:spPr>
          <a:xfrm>
            <a:off x="8626433" y="1243614"/>
            <a:ext cx="1704400" cy="2129600"/>
          </a:xfrm>
          <a:prstGeom prst="roundRect">
            <a:avLst>
              <a:gd name="adj" fmla="val 1371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5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E105063-B2B6-47CA-722C-BAF9FB50E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254" y="954597"/>
            <a:ext cx="1969874" cy="736400"/>
          </a:xfrm>
        </p:spPr>
        <p:txBody>
          <a:bodyPr/>
          <a:lstStyle/>
          <a:p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hành</a:t>
            </a:r>
            <a:endParaRPr lang="en-US" sz="2400" b="1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4" name="Line Callout 1 (Border and Accent Bar) 3">
            <a:extLst>
              <a:ext uri="{FF2B5EF4-FFF2-40B4-BE49-F238E27FC236}">
                <a16:creationId xmlns:a16="http://schemas.microsoft.com/office/drawing/2014/main" id="{08A60A2B-6A1A-3309-1313-4501F667B55E}"/>
              </a:ext>
            </a:extLst>
          </p:cNvPr>
          <p:cNvSpPr/>
          <p:nvPr/>
        </p:nvSpPr>
        <p:spPr>
          <a:xfrm>
            <a:off x="1117175" y="1942811"/>
            <a:ext cx="2821969" cy="830216"/>
          </a:xfrm>
          <a:prstGeom prst="accentBorderCallout1">
            <a:avLst>
              <a:gd name="adj1" fmla="val 18750"/>
              <a:gd name="adj2" fmla="val -8333"/>
              <a:gd name="adj3" fmla="val 18623"/>
              <a:gd name="adj4" fmla="val -393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333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Cách</a:t>
            </a:r>
            <a:r>
              <a:rPr lang="en-US" sz="2400" b="1" dirty="0">
                <a:latin typeface="UTM Avo" panose="02040603050506020204" pitchFamily="18" charset="0"/>
              </a:rPr>
              <a:t> 1: </a:t>
            </a:r>
            <a:r>
              <a:rPr lang="en-US" sz="2400" b="1" dirty="0" err="1">
                <a:latin typeface="UTM Avo" panose="02040603050506020204" pitchFamily="18" charset="0"/>
              </a:rPr>
              <a:t>Vẽ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bằng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nét</a:t>
            </a:r>
            <a:endParaRPr lang="en-US" sz="2400" b="1" dirty="0">
              <a:latin typeface="UTM Avo" panose="02040603050506020204" pitchFamily="18" charset="0"/>
            </a:endParaRPr>
          </a:p>
        </p:txBody>
      </p:sp>
      <p:grpSp>
        <p:nvGrpSpPr>
          <p:cNvPr id="5" name="Google Shape;247;p29">
            <a:extLst>
              <a:ext uri="{FF2B5EF4-FFF2-40B4-BE49-F238E27FC236}">
                <a16:creationId xmlns:a16="http://schemas.microsoft.com/office/drawing/2014/main" id="{1DEC5D36-A390-2C66-08AA-73B11B676DC0}"/>
              </a:ext>
            </a:extLst>
          </p:cNvPr>
          <p:cNvGrpSpPr/>
          <p:nvPr/>
        </p:nvGrpSpPr>
        <p:grpSpPr>
          <a:xfrm>
            <a:off x="3144253" y="2384773"/>
            <a:ext cx="4403845" cy="4375865"/>
            <a:chOff x="2662213" y="676344"/>
            <a:chExt cx="3814835" cy="3790597"/>
          </a:xfrm>
        </p:grpSpPr>
        <p:sp>
          <p:nvSpPr>
            <p:cNvPr id="6" name="Google Shape;248;p29">
              <a:extLst>
                <a:ext uri="{FF2B5EF4-FFF2-40B4-BE49-F238E27FC236}">
                  <a16:creationId xmlns:a16="http://schemas.microsoft.com/office/drawing/2014/main" id="{DBAA8715-EC75-5B39-FE3A-6C047B99E2A8}"/>
                </a:ext>
              </a:extLst>
            </p:cNvPr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7789D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base">
                <a:buClrTx/>
                <a:defRPr/>
              </a:pPr>
              <a:endParaRPr sz="2400" kern="1200">
                <a:solidFill>
                  <a:sysClr val="windowText" lastClr="000000"/>
                </a:solidFill>
                <a:latin typeface="UTM Avo" panose="02040603050506020204" pitchFamily="18" charset="0"/>
                <a:cs typeface="Arial" charset="0"/>
              </a:endParaRPr>
            </a:p>
          </p:txBody>
        </p:sp>
        <p:sp>
          <p:nvSpPr>
            <p:cNvPr id="7" name="Google Shape;249;p29">
              <a:extLst>
                <a:ext uri="{FF2B5EF4-FFF2-40B4-BE49-F238E27FC236}">
                  <a16:creationId xmlns:a16="http://schemas.microsoft.com/office/drawing/2014/main" id="{9CC5D5C2-410D-4851-0F59-A2068A76C4B1}"/>
                </a:ext>
              </a:extLst>
            </p:cNvPr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F5BB17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base">
                <a:buClrTx/>
                <a:defRPr/>
              </a:pPr>
              <a:endParaRPr sz="2400" kern="1200">
                <a:solidFill>
                  <a:sysClr val="windowText" lastClr="000000"/>
                </a:solidFill>
                <a:latin typeface="UTM Avo" panose="02040603050506020204" pitchFamily="18" charset="0"/>
                <a:cs typeface="Arial" charset="0"/>
              </a:endParaRPr>
            </a:p>
          </p:txBody>
        </p:sp>
        <p:sp>
          <p:nvSpPr>
            <p:cNvPr id="8" name="Google Shape;250;p29">
              <a:extLst>
                <a:ext uri="{FF2B5EF4-FFF2-40B4-BE49-F238E27FC236}">
                  <a16:creationId xmlns:a16="http://schemas.microsoft.com/office/drawing/2014/main" id="{6A7DBE16-0139-FC8D-3453-9C0028E304D2}"/>
                </a:ext>
              </a:extLst>
            </p:cNvPr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rgbClr val="DA8282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 fontAlgn="base">
                <a:buClrTx/>
                <a:defRPr/>
              </a:pPr>
              <a:endParaRPr sz="2400" kern="1200">
                <a:solidFill>
                  <a:sysClr val="windowText" lastClr="000000"/>
                </a:solidFill>
                <a:latin typeface="UTM Avo" panose="02040603050506020204" pitchFamily="18" charset="0"/>
                <a:cs typeface="Arial" charset="0"/>
              </a:endParaRPr>
            </a:p>
          </p:txBody>
        </p:sp>
        <p:grpSp>
          <p:nvGrpSpPr>
            <p:cNvPr id="9" name="Google Shape;251;p29">
              <a:extLst>
                <a:ext uri="{FF2B5EF4-FFF2-40B4-BE49-F238E27FC236}">
                  <a16:creationId xmlns:a16="http://schemas.microsoft.com/office/drawing/2014/main" id="{4B73BC63-C8B3-4548-E849-71D701C62730}"/>
                </a:ext>
              </a:extLst>
            </p:cNvPr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19" name="Google Shape;252;p29">
                <a:extLst>
                  <a:ext uri="{FF2B5EF4-FFF2-40B4-BE49-F238E27FC236}">
                    <a16:creationId xmlns:a16="http://schemas.microsoft.com/office/drawing/2014/main" id="{94C416C4-CABA-8F21-5C6D-B3E01CDD56F4}"/>
                  </a:ext>
                </a:extLst>
              </p:cNvPr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DA8282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sp>
            <p:nvSpPr>
              <p:cNvPr id="20" name="Google Shape;253;p29">
                <a:extLst>
                  <a:ext uri="{FF2B5EF4-FFF2-40B4-BE49-F238E27FC236}">
                    <a16:creationId xmlns:a16="http://schemas.microsoft.com/office/drawing/2014/main" id="{F8FBBDB7-2F8C-315B-532C-CE567D41B221}"/>
                  </a:ext>
                </a:extLst>
              </p:cNvPr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DA828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</p:grpSp>
        <p:grpSp>
          <p:nvGrpSpPr>
            <p:cNvPr id="10" name="Google Shape;254;p29">
              <a:extLst>
                <a:ext uri="{FF2B5EF4-FFF2-40B4-BE49-F238E27FC236}">
                  <a16:creationId xmlns:a16="http://schemas.microsoft.com/office/drawing/2014/main" id="{6A1BFF5E-BECF-201A-2737-03A6874F7C52}"/>
                </a:ext>
              </a:extLst>
            </p:cNvPr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17" name="Google Shape;255;p29">
                <a:extLst>
                  <a:ext uri="{FF2B5EF4-FFF2-40B4-BE49-F238E27FC236}">
                    <a16:creationId xmlns:a16="http://schemas.microsoft.com/office/drawing/2014/main" id="{BA0CF49A-A6BB-2BC1-4BF1-C2096C559627}"/>
                  </a:ext>
                </a:extLst>
              </p:cNvPr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7789D7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sp>
            <p:nvSpPr>
              <p:cNvPr id="18" name="Google Shape;256;p29">
                <a:extLst>
                  <a:ext uri="{FF2B5EF4-FFF2-40B4-BE49-F238E27FC236}">
                    <a16:creationId xmlns:a16="http://schemas.microsoft.com/office/drawing/2014/main" id="{FAD4B936-E0CA-1D4B-3254-98B7764F2BCC}"/>
                  </a:ext>
                </a:extLst>
              </p:cNvPr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7789D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</p:grpSp>
        <p:grpSp>
          <p:nvGrpSpPr>
            <p:cNvPr id="11" name="Google Shape;257;p29">
              <a:extLst>
                <a:ext uri="{FF2B5EF4-FFF2-40B4-BE49-F238E27FC236}">
                  <a16:creationId xmlns:a16="http://schemas.microsoft.com/office/drawing/2014/main" id="{32CFA582-9F57-D92D-CEAF-943C5F6FB98B}"/>
                </a:ext>
              </a:extLst>
            </p:cNvPr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15" name="Google Shape;258;p29">
                <a:extLst>
                  <a:ext uri="{FF2B5EF4-FFF2-40B4-BE49-F238E27FC236}">
                    <a16:creationId xmlns:a16="http://schemas.microsoft.com/office/drawing/2014/main" id="{F16F26DE-B293-F145-C95B-B1EF7BB1685B}"/>
                  </a:ext>
                </a:extLst>
              </p:cNvPr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F5BB17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  <p:sp>
            <p:nvSpPr>
              <p:cNvPr id="16" name="Google Shape;259;p29">
                <a:extLst>
                  <a:ext uri="{FF2B5EF4-FFF2-40B4-BE49-F238E27FC236}">
                    <a16:creationId xmlns:a16="http://schemas.microsoft.com/office/drawing/2014/main" id="{77976D69-FAB9-6E27-B597-9A9E52DDEA33}"/>
                  </a:ext>
                </a:extLst>
              </p:cNvPr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F5BB1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 fontAlgn="base">
                  <a:buClrTx/>
                  <a:defRPr/>
                </a:pPr>
                <a:endParaRPr sz="2400" kern="120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 charset="0"/>
                </a:endParaRPr>
              </a:p>
            </p:txBody>
          </p:sp>
        </p:grpSp>
        <p:sp>
          <p:nvSpPr>
            <p:cNvPr id="12" name="Google Shape;260;p29">
              <a:extLst>
                <a:ext uri="{FF2B5EF4-FFF2-40B4-BE49-F238E27FC236}">
                  <a16:creationId xmlns:a16="http://schemas.microsoft.com/office/drawing/2014/main" id="{FAFDA6D2-5DC3-1191-7F9B-08AC9786FCE9}"/>
                </a:ext>
              </a:extLst>
            </p:cNvPr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70" fontAlgn="base">
                <a:buClrTx/>
                <a:defRPr/>
              </a:pPr>
              <a:r>
                <a:rPr lang="en" sz="2400" kern="1200" dirty="0">
                  <a:solidFill>
                    <a:srgbClr val="FFFFFF"/>
                  </a:solidFill>
                  <a:latin typeface="UTM Avo" panose="02040603050506020204" pitchFamily="18" charset="0"/>
                  <a:ea typeface="Vidaloka"/>
                  <a:cs typeface="Vidaloka"/>
                  <a:sym typeface="Vidaloka"/>
                </a:rPr>
                <a:t>03 </a:t>
              </a:r>
              <a:endParaRPr sz="2400" kern="1200" dirty="0">
                <a:solidFill>
                  <a:srgbClr val="FFFFFF"/>
                </a:solidFill>
                <a:latin typeface="UTM Avo" panose="02040603050506020204" pitchFamily="18" charset="0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13" name="Google Shape;261;p29">
              <a:extLst>
                <a:ext uri="{FF2B5EF4-FFF2-40B4-BE49-F238E27FC236}">
                  <a16:creationId xmlns:a16="http://schemas.microsoft.com/office/drawing/2014/main" id="{2A9AF599-C0E5-DDB5-DB6C-21B1621543D3}"/>
                </a:ext>
              </a:extLst>
            </p:cNvPr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70" fontAlgn="base">
                <a:buClrTx/>
                <a:defRPr/>
              </a:pPr>
              <a:r>
                <a:rPr lang="en" sz="2400" kern="1200">
                  <a:solidFill>
                    <a:srgbClr val="FFFFFF"/>
                  </a:solidFill>
                  <a:latin typeface="UTM Avo" panose="02040603050506020204" pitchFamily="18" charset="0"/>
                  <a:ea typeface="Vidaloka"/>
                  <a:cs typeface="Vidaloka"/>
                  <a:sym typeface="Vidaloka"/>
                </a:rPr>
                <a:t>01 </a:t>
              </a:r>
              <a:endParaRPr sz="2400" kern="1200">
                <a:solidFill>
                  <a:srgbClr val="FFFFFF"/>
                </a:solidFill>
                <a:latin typeface="UTM Avo" panose="02040603050506020204" pitchFamily="18" charset="0"/>
                <a:ea typeface="Vidaloka"/>
                <a:cs typeface="Vidaloka"/>
                <a:sym typeface="Vidaloka"/>
              </a:endParaRPr>
            </a:p>
          </p:txBody>
        </p:sp>
        <p:sp>
          <p:nvSpPr>
            <p:cNvPr id="14" name="Google Shape;262;p29">
              <a:extLst>
                <a:ext uri="{FF2B5EF4-FFF2-40B4-BE49-F238E27FC236}">
                  <a16:creationId xmlns:a16="http://schemas.microsoft.com/office/drawing/2014/main" id="{328C3502-6666-E557-CD06-5F8E0A341648}"/>
                </a:ext>
              </a:extLst>
            </p:cNvPr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 defTabSz="1219170" fontAlgn="base">
                <a:buClrTx/>
                <a:defRPr/>
              </a:pPr>
              <a:r>
                <a:rPr lang="en" sz="2400" kern="1200">
                  <a:solidFill>
                    <a:srgbClr val="FFFFFF"/>
                  </a:solidFill>
                  <a:latin typeface="UTM Avo" panose="02040603050506020204" pitchFamily="18" charset="0"/>
                  <a:ea typeface="Vidaloka"/>
                  <a:cs typeface="Vidaloka"/>
                  <a:sym typeface="Vidaloka"/>
                </a:rPr>
                <a:t>02 </a:t>
              </a:r>
              <a:endParaRPr sz="2400" kern="1200">
                <a:solidFill>
                  <a:srgbClr val="FFFFFF"/>
                </a:solidFill>
                <a:latin typeface="UTM Avo" panose="02040603050506020204" pitchFamily="18" charset="0"/>
                <a:ea typeface="Vidaloka"/>
                <a:cs typeface="Vidaloka"/>
                <a:sym typeface="Vidaloka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ECBE595-15CB-1211-30DB-0AC921EACFA6}"/>
              </a:ext>
            </a:extLst>
          </p:cNvPr>
          <p:cNvSpPr/>
          <p:nvPr/>
        </p:nvSpPr>
        <p:spPr>
          <a:xfrm>
            <a:off x="761694" y="3101839"/>
            <a:ext cx="2903756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bố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cục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dáng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chính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(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khuôn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mặt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trang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phục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...)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1D5716C-B8C2-FE58-0BDC-9003286309BE}"/>
              </a:ext>
            </a:extLst>
          </p:cNvPr>
          <p:cNvSpPr/>
          <p:nvPr/>
        </p:nvSpPr>
        <p:spPr>
          <a:xfrm>
            <a:off x="3740396" y="6205539"/>
            <a:ext cx="3757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chi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tiết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bộ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phận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6CE6A6-2DC1-215D-0EC0-2A33D27A95FB}"/>
              </a:ext>
            </a:extLst>
          </p:cNvPr>
          <p:cNvSpPr/>
          <p:nvPr/>
        </p:nvSpPr>
        <p:spPr>
          <a:xfrm>
            <a:off x="6168394" y="2700383"/>
            <a:ext cx="35349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màu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hoàn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thiện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20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9E27B-4383-F99E-CC8E-8C8D597780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1" t="2233" r="37696"/>
          <a:stretch/>
        </p:blipFill>
        <p:spPr>
          <a:xfrm>
            <a:off x="4736123" y="2261614"/>
            <a:ext cx="2719755" cy="41390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8194B6-CFC5-0A76-C810-9781F44C83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8" t="1291" r="35979"/>
          <a:stretch/>
        </p:blipFill>
        <p:spPr>
          <a:xfrm>
            <a:off x="835388" y="2261614"/>
            <a:ext cx="2719753" cy="4178881"/>
          </a:xfrm>
          <a:prstGeom prst="rect">
            <a:avLst/>
          </a:prstGeom>
        </p:spPr>
      </p:pic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80EFEC0E-37B2-30DA-7D4F-BBA2BEE0350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0" t="2866" r="36694"/>
          <a:stretch/>
        </p:blipFill>
        <p:spPr>
          <a:xfrm>
            <a:off x="8636861" y="2261614"/>
            <a:ext cx="2733153" cy="41122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481FFD-9C4A-4AC6-90E6-A0B3190BC9FB}"/>
              </a:ext>
            </a:extLst>
          </p:cNvPr>
          <p:cNvSpPr txBox="1"/>
          <p:nvPr/>
        </p:nvSpPr>
        <p:spPr>
          <a:xfrm>
            <a:off x="4383932" y="1367530"/>
            <a:ext cx="342413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002060"/>
                </a:solidFill>
                <a:latin typeface="UTM Avo" panose="02040603050506020204" pitchFamily="18" charset="0"/>
              </a:rPr>
              <a:t>Minh 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họa</a:t>
            </a:r>
            <a:endParaRPr lang="en-US" sz="2667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ight Arrow 12">
            <a:extLst>
              <a:ext uri="{FF2B5EF4-FFF2-40B4-BE49-F238E27FC236}">
                <a16:creationId xmlns:a16="http://schemas.microsoft.com/office/drawing/2014/main" id="{F9BF3651-C8DC-B761-E1D6-4E2AA8BAB196}"/>
              </a:ext>
            </a:extLst>
          </p:cNvPr>
          <p:cNvSpPr/>
          <p:nvPr/>
        </p:nvSpPr>
        <p:spPr>
          <a:xfrm>
            <a:off x="3795437" y="3767395"/>
            <a:ext cx="700391" cy="583660"/>
          </a:xfrm>
          <a:prstGeom prst="righ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8" name="Right Arrow 13">
            <a:extLst>
              <a:ext uri="{FF2B5EF4-FFF2-40B4-BE49-F238E27FC236}">
                <a16:creationId xmlns:a16="http://schemas.microsoft.com/office/drawing/2014/main" id="{C02C38A1-220F-05C2-013F-0AB0954C6B3B}"/>
              </a:ext>
            </a:extLst>
          </p:cNvPr>
          <p:cNvSpPr/>
          <p:nvPr/>
        </p:nvSpPr>
        <p:spPr>
          <a:xfrm>
            <a:off x="7688411" y="3818191"/>
            <a:ext cx="700391" cy="583660"/>
          </a:xfrm>
          <a:prstGeom prst="righ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pic>
        <p:nvPicPr>
          <p:cNvPr id="9" name="Picture 8">
            <a:hlinkClick r:id="rId7"/>
            <a:extLst>
              <a:ext uri="{FF2B5EF4-FFF2-40B4-BE49-F238E27FC236}">
                <a16:creationId xmlns:a16="http://schemas.microsoft.com/office/drawing/2014/main" id="{2244A76C-4CFB-5152-68C1-05C135B883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2710" y="1105444"/>
            <a:ext cx="1026938" cy="10269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29E2FA-051E-46EF-15D3-F2E19A416BDA}"/>
              </a:ext>
            </a:extLst>
          </p:cNvPr>
          <p:cNvSpPr txBox="1"/>
          <p:nvPr/>
        </p:nvSpPr>
        <p:spPr>
          <a:xfrm>
            <a:off x="10064062" y="857269"/>
            <a:ext cx="2032987" cy="367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UTM Avo" panose="02040603050506020204" pitchFamily="18" charset="0"/>
              </a:rPr>
              <a:t>Ấn để xem video</a:t>
            </a:r>
          </a:p>
        </p:txBody>
      </p:sp>
    </p:spTree>
    <p:extLst>
      <p:ext uri="{BB962C8B-B14F-4D97-AF65-F5344CB8AC3E}">
        <p14:creationId xmlns:p14="http://schemas.microsoft.com/office/powerpoint/2010/main" val="283535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88A0594-AA62-8BC3-89DA-7C54ED656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465" y="1753977"/>
            <a:ext cx="4957623" cy="736400"/>
          </a:xfrm>
        </p:spPr>
        <p:txBody>
          <a:bodyPr/>
          <a:lstStyle/>
          <a:p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Cách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2: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Vẽ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bằng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bảng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màu</a:t>
            </a:r>
            <a:endParaRPr lang="en-US" sz="2600" b="1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14377D-E9CE-736D-B9B5-1887BF7F190F}"/>
              </a:ext>
            </a:extLst>
          </p:cNvPr>
          <p:cNvSpPr/>
          <p:nvPr/>
        </p:nvSpPr>
        <p:spPr>
          <a:xfrm>
            <a:off x="417949" y="2701883"/>
            <a:ext cx="10491056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Bước 1: Vẽ nền bằng mảng màu lớn từ một hoặc nhiều màu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Bước 2: Dùng bút màu vẽ các hình mảng tạo hình ảnh cho nhân vật về khuôn mặt, đầu tóc, quần áo</a:t>
            </a:r>
          </a:p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+ Bước 3: Vẽ thêm các chi tiết để làm rõ đặc điểm nhận vật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39714" y="721110"/>
            <a:ext cx="2052286" cy="2065733"/>
            <a:chOff x="6734456" y="1026165"/>
            <a:chExt cx="2052286" cy="1905000"/>
          </a:xfrm>
        </p:grpSpPr>
        <p:pic>
          <p:nvPicPr>
            <p:cNvPr id="6" name="Picture 5" descr="Youtube PNG Free Images with Transparent Background - (410 Free Downloads)">
              <a:hlinkClick r:id="rId3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8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4CC5CF0-459C-2A71-119C-FB0A0AB9BEA5}"/>
              </a:ext>
            </a:extLst>
          </p:cNvPr>
          <p:cNvSpPr txBox="1"/>
          <p:nvPr/>
        </p:nvSpPr>
        <p:spPr>
          <a:xfrm>
            <a:off x="4386591" y="1378162"/>
            <a:ext cx="342413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solidFill>
                  <a:srgbClr val="002060"/>
                </a:solidFill>
                <a:latin typeface="UTM Avo" panose="02040603050506020204" pitchFamily="18" charset="0"/>
              </a:rPr>
              <a:t>Minh </a:t>
            </a:r>
            <a:r>
              <a:rPr lang="en-US" sz="2667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họa</a:t>
            </a:r>
            <a:endParaRPr lang="en-US" sz="2667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4C99F8-5643-07BA-C73A-BB5E2FFFA19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6" r="33657"/>
          <a:stretch/>
        </p:blipFill>
        <p:spPr>
          <a:xfrm>
            <a:off x="758088" y="2278172"/>
            <a:ext cx="3060971" cy="4233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C138B0-F580-1043-4FAA-1C6789B956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4" r="33380"/>
          <a:stretch/>
        </p:blipFill>
        <p:spPr>
          <a:xfrm>
            <a:off x="4749755" y="2278172"/>
            <a:ext cx="3060972" cy="4233551"/>
          </a:xfrm>
          <a:prstGeom prst="rect">
            <a:avLst/>
          </a:prstGeom>
        </p:spPr>
      </p:pic>
      <p:pic>
        <p:nvPicPr>
          <p:cNvPr id="6" name="Picture 5">
            <a:hlinkClick r:id="rId5"/>
            <a:extLst>
              <a:ext uri="{FF2B5EF4-FFF2-40B4-BE49-F238E27FC236}">
                <a16:creationId xmlns:a16="http://schemas.microsoft.com/office/drawing/2014/main" id="{2911D8E8-F8BC-ADB8-3567-0FA3619F11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4" r="33380"/>
          <a:stretch/>
        </p:blipFill>
        <p:spPr>
          <a:xfrm>
            <a:off x="8825755" y="2278172"/>
            <a:ext cx="3060972" cy="4233551"/>
          </a:xfrm>
          <a:prstGeom prst="rect">
            <a:avLst/>
          </a:prstGeom>
        </p:spPr>
      </p:pic>
      <p:sp>
        <p:nvSpPr>
          <p:cNvPr id="7" name="Right Arrow 10">
            <a:extLst>
              <a:ext uri="{FF2B5EF4-FFF2-40B4-BE49-F238E27FC236}">
                <a16:creationId xmlns:a16="http://schemas.microsoft.com/office/drawing/2014/main" id="{64DD80F8-C3F0-9C75-B47D-31FED71A3C42}"/>
              </a:ext>
            </a:extLst>
          </p:cNvPr>
          <p:cNvSpPr/>
          <p:nvPr/>
        </p:nvSpPr>
        <p:spPr>
          <a:xfrm>
            <a:off x="3965032" y="3998747"/>
            <a:ext cx="700391" cy="583660"/>
          </a:xfrm>
          <a:prstGeom prst="rightArrow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sp>
        <p:nvSpPr>
          <p:cNvPr id="8" name="Right Arrow 11">
            <a:extLst>
              <a:ext uri="{FF2B5EF4-FFF2-40B4-BE49-F238E27FC236}">
                <a16:creationId xmlns:a16="http://schemas.microsoft.com/office/drawing/2014/main" id="{0F916768-B63A-2B41-B430-553F26699EBB}"/>
              </a:ext>
            </a:extLst>
          </p:cNvPr>
          <p:cNvSpPr/>
          <p:nvPr/>
        </p:nvSpPr>
        <p:spPr>
          <a:xfrm>
            <a:off x="7979391" y="4103116"/>
            <a:ext cx="700391" cy="583660"/>
          </a:xfrm>
          <a:prstGeom prst="rightArrow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latin typeface="UTM Avo" panose="0204060305050602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10139714" y="721110"/>
            <a:ext cx="2052286" cy="2065733"/>
            <a:chOff x="6734456" y="1026165"/>
            <a:chExt cx="2052286" cy="1905000"/>
          </a:xfrm>
        </p:grpSpPr>
        <p:pic>
          <p:nvPicPr>
            <p:cNvPr id="10" name="Picture 9" descr="Youtube PNG Free Images with Transparent Background - (410 Free Downloads)">
              <a:hlinkClick r:id="rId7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1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51;p11">
            <a:extLst>
              <a:ext uri="{FF2B5EF4-FFF2-40B4-BE49-F238E27FC236}">
                <a16:creationId xmlns:a16="http://schemas.microsoft.com/office/drawing/2014/main" id="{F07C1F95-ED27-3B49-48A8-3C2038D3430C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6" y="5076640"/>
            <a:ext cx="1563200" cy="1563200"/>
          </a:xfrm>
          <a:prstGeom prst="roundRect">
            <a:avLst>
              <a:gd name="adj" fmla="val 865"/>
            </a:avLst>
          </a:prstGeom>
          <a:noFill/>
          <a:ln>
            <a:noFill/>
          </a:ln>
        </p:spPr>
      </p:pic>
      <p:pic>
        <p:nvPicPr>
          <p:cNvPr id="4" name="Google Shape;54;p11">
            <a:extLst>
              <a:ext uri="{FF2B5EF4-FFF2-40B4-BE49-F238E27FC236}">
                <a16:creationId xmlns:a16="http://schemas.microsoft.com/office/drawing/2014/main" id="{6E60AD22-C61F-186B-B28B-80E693D460CD}"/>
              </a:ext>
            </a:extLst>
          </p:cNvPr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r="5512"/>
          <a:stretch/>
        </p:blipFill>
        <p:spPr>
          <a:xfrm>
            <a:off x="10368095" y="808233"/>
            <a:ext cx="1684963" cy="20959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6;p11">
            <a:extLst>
              <a:ext uri="{FF2B5EF4-FFF2-40B4-BE49-F238E27FC236}">
                <a16:creationId xmlns:a16="http://schemas.microsoft.com/office/drawing/2014/main" id="{EEE6C6BF-322B-FF21-0222-BAD11B9AB409}"/>
              </a:ext>
            </a:extLst>
          </p:cNvPr>
          <p:cNvSpPr/>
          <p:nvPr/>
        </p:nvSpPr>
        <p:spPr>
          <a:xfrm>
            <a:off x="8404768" y="5326895"/>
            <a:ext cx="741305" cy="780559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600">
              <a:latin typeface="UTM Avo" panose="02040603050506020204" pitchFamily="18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8F0A95B-F446-6388-271A-1302258110AB}"/>
              </a:ext>
            </a:extLst>
          </p:cNvPr>
          <p:cNvSpPr/>
          <p:nvPr/>
        </p:nvSpPr>
        <p:spPr>
          <a:xfrm>
            <a:off x="4952213" y="1096375"/>
            <a:ext cx="2287573" cy="627829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Luyện</a:t>
            </a:r>
            <a:r>
              <a:rPr lang="en-US" sz="26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tập</a:t>
            </a:r>
            <a:endParaRPr lang="en-US" sz="26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6D554406-16BC-0DD5-2614-2CE3A87D738F}"/>
              </a:ext>
            </a:extLst>
          </p:cNvPr>
          <p:cNvSpPr txBox="1">
            <a:spLocks/>
          </p:cNvSpPr>
          <p:nvPr/>
        </p:nvSpPr>
        <p:spPr>
          <a:xfrm>
            <a:off x="845770" y="2090113"/>
            <a:ext cx="9431079" cy="1992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bức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tranh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chân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dung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một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bạn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trong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lớp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  <a:b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cầu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Khai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thác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đặc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điểm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khuôn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mặt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bạn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và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hãy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nói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về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bức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tranh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</a:rPr>
              <a:t>mình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61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833021-FA3E-36A3-662D-4AF25BAF7AB4}"/>
              </a:ext>
            </a:extLst>
          </p:cNvPr>
          <p:cNvSpPr txBox="1"/>
          <p:nvPr/>
        </p:nvSpPr>
        <p:spPr>
          <a:xfrm>
            <a:off x="3961925" y="948692"/>
            <a:ext cx="50860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</a:rPr>
              <a:t>Một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số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tranh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tham</a:t>
            </a:r>
            <a:r>
              <a:rPr lang="en-US" sz="2600" b="1" dirty="0"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</a:rPr>
              <a:t>khảo</a:t>
            </a:r>
            <a:endParaRPr lang="en-US" sz="2600" b="1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C73DC-2396-FCA0-6120-B9DC543CA0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69" y="1934096"/>
            <a:ext cx="3196171" cy="4599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DD33AB-47DC-2E7D-CB63-E9040E7C51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203" y="1913860"/>
            <a:ext cx="3195770" cy="4620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1CB996-FEAA-E325-FDF5-B90DE954C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385" y="1913860"/>
            <a:ext cx="3130137" cy="4620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589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;p11">
            <a:extLst>
              <a:ext uri="{FF2B5EF4-FFF2-40B4-BE49-F238E27FC236}">
                <a16:creationId xmlns:a16="http://schemas.microsoft.com/office/drawing/2014/main" id="{41F61446-97ED-C792-6876-36E0AC0C3982}"/>
              </a:ext>
            </a:extLst>
          </p:cNvPr>
          <p:cNvSpPr txBox="1">
            <a:spLocks/>
          </p:cNvSpPr>
          <p:nvPr/>
        </p:nvSpPr>
        <p:spPr>
          <a:xfrm>
            <a:off x="991654" y="1730364"/>
            <a:ext cx="9715332" cy="1174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ancing Script"/>
              <a:buNone/>
              <a:defRPr sz="2400" b="0" i="0" u="none" strike="noStrike" cap="none">
                <a:solidFill>
                  <a:schemeClr val="dk1"/>
                </a:solidFill>
                <a:latin typeface="Dancing Script"/>
                <a:ea typeface="Dancing Script"/>
                <a:cs typeface="Dancing Script"/>
                <a:sym typeface="Dancing Script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vi-VN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 charset="0"/>
              </a:rPr>
              <a:t>Trưng bày sản phẩm lên bảng hoặc xung quanh lớp để học sinh giới thiệu, chia sẻ:</a:t>
            </a:r>
          </a:p>
          <a:p>
            <a:pPr algn="just">
              <a:lnSpc>
                <a:spcPct val="150000"/>
              </a:lnSpc>
            </a:pPr>
            <a:endParaRPr lang="vi-VN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endParaRPr lang="en-US" dirty="0">
              <a:solidFill>
                <a:schemeClr val="tx1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endParaRPr lang="vi-VN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5" name="组合 3">
            <a:extLst>
              <a:ext uri="{FF2B5EF4-FFF2-40B4-BE49-F238E27FC236}">
                <a16:creationId xmlns:a16="http://schemas.microsoft.com/office/drawing/2014/main" id="{D1537801-BFDC-C833-4E36-517173877D5A}"/>
              </a:ext>
            </a:extLst>
          </p:cNvPr>
          <p:cNvGrpSpPr/>
          <p:nvPr/>
        </p:nvGrpSpPr>
        <p:grpSpPr>
          <a:xfrm>
            <a:off x="5059164" y="3156675"/>
            <a:ext cx="851389" cy="2824733"/>
            <a:chOff x="5354201" y="1393371"/>
            <a:chExt cx="1398543" cy="4773888"/>
          </a:xfrm>
        </p:grpSpPr>
        <p:sp>
          <p:nvSpPr>
            <p:cNvPr id="6" name="íślíḋè-Freeform: Shape 4">
              <a:extLst>
                <a:ext uri="{FF2B5EF4-FFF2-40B4-BE49-F238E27FC236}">
                  <a16:creationId xmlns:a16="http://schemas.microsoft.com/office/drawing/2014/main" id="{15975C55-D6AD-8D9C-F6E3-5884542EA653}"/>
                </a:ext>
              </a:extLst>
            </p:cNvPr>
            <p:cNvSpPr/>
            <p:nvPr/>
          </p:nvSpPr>
          <p:spPr bwMode="auto">
            <a:xfrm>
              <a:off x="5653078" y="4674505"/>
              <a:ext cx="1044440" cy="1492754"/>
            </a:xfrm>
            <a:custGeom>
              <a:avLst/>
              <a:gdLst>
                <a:gd name="T0" fmla="*/ 103 w 270"/>
                <a:gd name="T1" fmla="*/ 388 h 388"/>
                <a:gd name="T2" fmla="*/ 0 w 270"/>
                <a:gd name="T3" fmla="*/ 267 h 388"/>
                <a:gd name="T4" fmla="*/ 243 w 270"/>
                <a:gd name="T5" fmla="*/ 0 h 388"/>
                <a:gd name="T6" fmla="*/ 260 w 270"/>
                <a:gd name="T7" fmla="*/ 109 h 388"/>
                <a:gd name="T8" fmla="*/ 269 w 270"/>
                <a:gd name="T9" fmla="*/ 178 h 388"/>
                <a:gd name="T10" fmla="*/ 264 w 270"/>
                <a:gd name="T11" fmla="*/ 200 h 388"/>
                <a:gd name="T12" fmla="*/ 108 w 270"/>
                <a:gd name="T13" fmla="*/ 384 h 388"/>
                <a:gd name="T14" fmla="*/ 103 w 270"/>
                <a:gd name="T1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0" h="388">
                  <a:moveTo>
                    <a:pt x="103" y="388"/>
                  </a:moveTo>
                  <a:cubicBezTo>
                    <a:pt x="69" y="347"/>
                    <a:pt x="35" y="308"/>
                    <a:pt x="0" y="267"/>
                  </a:cubicBezTo>
                  <a:cubicBezTo>
                    <a:pt x="81" y="179"/>
                    <a:pt x="160" y="91"/>
                    <a:pt x="243" y="0"/>
                  </a:cubicBezTo>
                  <a:cubicBezTo>
                    <a:pt x="249" y="39"/>
                    <a:pt x="255" y="74"/>
                    <a:pt x="260" y="109"/>
                  </a:cubicBezTo>
                  <a:cubicBezTo>
                    <a:pt x="263" y="132"/>
                    <a:pt x="267" y="155"/>
                    <a:pt x="269" y="178"/>
                  </a:cubicBezTo>
                  <a:cubicBezTo>
                    <a:pt x="270" y="185"/>
                    <a:pt x="268" y="195"/>
                    <a:pt x="264" y="200"/>
                  </a:cubicBezTo>
                  <a:cubicBezTo>
                    <a:pt x="212" y="262"/>
                    <a:pt x="160" y="323"/>
                    <a:pt x="108" y="384"/>
                  </a:cubicBezTo>
                  <a:cubicBezTo>
                    <a:pt x="107" y="385"/>
                    <a:pt x="106" y="386"/>
                    <a:pt x="103" y="388"/>
                  </a:cubicBezTo>
                  <a:close/>
                </a:path>
              </a:pathLst>
            </a:custGeom>
            <a:solidFill>
              <a:srgbClr val="6198EA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7" name="íślíḋè-Freeform: Shape 3">
              <a:extLst>
                <a:ext uri="{FF2B5EF4-FFF2-40B4-BE49-F238E27FC236}">
                  <a16:creationId xmlns:a16="http://schemas.microsoft.com/office/drawing/2014/main" id="{C7A01AEC-1408-87E8-6E94-B03BD32F225E}"/>
                </a:ext>
              </a:extLst>
            </p:cNvPr>
            <p:cNvSpPr/>
            <p:nvPr/>
          </p:nvSpPr>
          <p:spPr bwMode="auto">
            <a:xfrm>
              <a:off x="5354201" y="1393371"/>
              <a:ext cx="1398543" cy="1380675"/>
            </a:xfrm>
            <a:custGeom>
              <a:avLst/>
              <a:gdLst>
                <a:gd name="T0" fmla="*/ 114 w 361"/>
                <a:gd name="T1" fmla="*/ 359 h 359"/>
                <a:gd name="T2" fmla="*/ 129 w 361"/>
                <a:gd name="T3" fmla="*/ 254 h 359"/>
                <a:gd name="T4" fmla="*/ 118 w 361"/>
                <a:gd name="T5" fmla="*/ 225 h 359"/>
                <a:gd name="T6" fmla="*/ 28 w 361"/>
                <a:gd name="T7" fmla="*/ 130 h 359"/>
                <a:gd name="T8" fmla="*/ 43 w 361"/>
                <a:gd name="T9" fmla="*/ 55 h 359"/>
                <a:gd name="T10" fmla="*/ 318 w 361"/>
                <a:gd name="T11" fmla="*/ 53 h 359"/>
                <a:gd name="T12" fmla="*/ 325 w 361"/>
                <a:gd name="T13" fmla="*/ 58 h 359"/>
                <a:gd name="T14" fmla="*/ 337 w 361"/>
                <a:gd name="T15" fmla="*/ 125 h 359"/>
                <a:gd name="T16" fmla="*/ 244 w 361"/>
                <a:gd name="T17" fmla="*/ 226 h 359"/>
                <a:gd name="T18" fmla="*/ 232 w 361"/>
                <a:gd name="T19" fmla="*/ 249 h 359"/>
                <a:gd name="T20" fmla="*/ 226 w 361"/>
                <a:gd name="T21" fmla="*/ 260 h 359"/>
                <a:gd name="T22" fmla="*/ 120 w 361"/>
                <a:gd name="T23" fmla="*/ 357 h 359"/>
                <a:gd name="T24" fmla="*/ 114 w 361"/>
                <a:gd name="T25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1" h="359">
                  <a:moveTo>
                    <a:pt x="114" y="359"/>
                  </a:moveTo>
                  <a:cubicBezTo>
                    <a:pt x="119" y="324"/>
                    <a:pt x="124" y="289"/>
                    <a:pt x="129" y="254"/>
                  </a:cubicBezTo>
                  <a:cubicBezTo>
                    <a:pt x="131" y="242"/>
                    <a:pt x="128" y="234"/>
                    <a:pt x="118" y="225"/>
                  </a:cubicBezTo>
                  <a:cubicBezTo>
                    <a:pt x="87" y="195"/>
                    <a:pt x="55" y="164"/>
                    <a:pt x="28" y="130"/>
                  </a:cubicBezTo>
                  <a:cubicBezTo>
                    <a:pt x="0" y="96"/>
                    <a:pt x="5" y="78"/>
                    <a:pt x="43" y="55"/>
                  </a:cubicBezTo>
                  <a:cubicBezTo>
                    <a:pt x="134" y="0"/>
                    <a:pt x="226" y="0"/>
                    <a:pt x="318" y="53"/>
                  </a:cubicBezTo>
                  <a:cubicBezTo>
                    <a:pt x="320" y="55"/>
                    <a:pt x="323" y="56"/>
                    <a:pt x="325" y="58"/>
                  </a:cubicBezTo>
                  <a:cubicBezTo>
                    <a:pt x="356" y="81"/>
                    <a:pt x="361" y="96"/>
                    <a:pt x="337" y="125"/>
                  </a:cubicBezTo>
                  <a:cubicBezTo>
                    <a:pt x="308" y="161"/>
                    <a:pt x="275" y="192"/>
                    <a:pt x="244" y="226"/>
                  </a:cubicBezTo>
                  <a:cubicBezTo>
                    <a:pt x="238" y="232"/>
                    <a:pt x="236" y="241"/>
                    <a:pt x="232" y="249"/>
                  </a:cubicBezTo>
                  <a:cubicBezTo>
                    <a:pt x="230" y="253"/>
                    <a:pt x="229" y="258"/>
                    <a:pt x="226" y="260"/>
                  </a:cubicBezTo>
                  <a:cubicBezTo>
                    <a:pt x="191" y="293"/>
                    <a:pt x="156" y="325"/>
                    <a:pt x="120" y="357"/>
                  </a:cubicBezTo>
                  <a:cubicBezTo>
                    <a:pt x="119" y="358"/>
                    <a:pt x="117" y="359"/>
                    <a:pt x="114" y="359"/>
                  </a:cubicBezTo>
                  <a:close/>
                </a:path>
              </a:pathLst>
            </a:custGeom>
            <a:solidFill>
              <a:srgbClr val="6198EA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8" name="íślíḋè-Freeform: Shape 5">
              <a:extLst>
                <a:ext uri="{FF2B5EF4-FFF2-40B4-BE49-F238E27FC236}">
                  <a16:creationId xmlns:a16="http://schemas.microsoft.com/office/drawing/2014/main" id="{DDFEBBD4-F11B-4CF2-E9D9-91C2C3508F69}"/>
                </a:ext>
              </a:extLst>
            </p:cNvPr>
            <p:cNvSpPr/>
            <p:nvPr/>
          </p:nvSpPr>
          <p:spPr bwMode="auto">
            <a:xfrm>
              <a:off x="5415926" y="3998786"/>
              <a:ext cx="1189005" cy="1468389"/>
            </a:xfrm>
            <a:custGeom>
              <a:avLst/>
              <a:gdLst>
                <a:gd name="T0" fmla="*/ 4 w 307"/>
                <a:gd name="T1" fmla="*/ 382 h 382"/>
                <a:gd name="T2" fmla="*/ 1 w 307"/>
                <a:gd name="T3" fmla="*/ 350 h 382"/>
                <a:gd name="T4" fmla="*/ 6 w 307"/>
                <a:gd name="T5" fmla="*/ 310 h 382"/>
                <a:gd name="T6" fmla="*/ 15 w 307"/>
                <a:gd name="T7" fmla="*/ 287 h 382"/>
                <a:gd name="T8" fmla="*/ 268 w 307"/>
                <a:gd name="T9" fmla="*/ 10 h 382"/>
                <a:gd name="T10" fmla="*/ 278 w 307"/>
                <a:gd name="T11" fmla="*/ 0 h 382"/>
                <a:gd name="T12" fmla="*/ 289 w 307"/>
                <a:gd name="T13" fmla="*/ 66 h 382"/>
                <a:gd name="T14" fmla="*/ 289 w 307"/>
                <a:gd name="T15" fmla="*/ 72 h 382"/>
                <a:gd name="T16" fmla="*/ 255 w 307"/>
                <a:gd name="T17" fmla="*/ 162 h 382"/>
                <a:gd name="T18" fmla="*/ 24 w 307"/>
                <a:gd name="T19" fmla="*/ 371 h 382"/>
                <a:gd name="T20" fmla="*/ 12 w 307"/>
                <a:gd name="T21" fmla="*/ 382 h 382"/>
                <a:gd name="T22" fmla="*/ 4 w 307"/>
                <a:gd name="T23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7" h="382">
                  <a:moveTo>
                    <a:pt x="4" y="382"/>
                  </a:moveTo>
                  <a:cubicBezTo>
                    <a:pt x="3" y="371"/>
                    <a:pt x="0" y="360"/>
                    <a:pt x="1" y="350"/>
                  </a:cubicBezTo>
                  <a:cubicBezTo>
                    <a:pt x="1" y="337"/>
                    <a:pt x="3" y="323"/>
                    <a:pt x="6" y="310"/>
                  </a:cubicBezTo>
                  <a:cubicBezTo>
                    <a:pt x="7" y="302"/>
                    <a:pt x="10" y="293"/>
                    <a:pt x="15" y="287"/>
                  </a:cubicBezTo>
                  <a:cubicBezTo>
                    <a:pt x="99" y="195"/>
                    <a:pt x="184" y="102"/>
                    <a:pt x="268" y="10"/>
                  </a:cubicBezTo>
                  <a:cubicBezTo>
                    <a:pt x="270" y="7"/>
                    <a:pt x="273" y="5"/>
                    <a:pt x="278" y="0"/>
                  </a:cubicBezTo>
                  <a:cubicBezTo>
                    <a:pt x="282" y="24"/>
                    <a:pt x="285" y="45"/>
                    <a:pt x="289" y="66"/>
                  </a:cubicBezTo>
                  <a:cubicBezTo>
                    <a:pt x="289" y="68"/>
                    <a:pt x="288" y="71"/>
                    <a:pt x="289" y="72"/>
                  </a:cubicBezTo>
                  <a:cubicBezTo>
                    <a:pt x="307" y="114"/>
                    <a:pt x="283" y="137"/>
                    <a:pt x="255" y="162"/>
                  </a:cubicBezTo>
                  <a:cubicBezTo>
                    <a:pt x="177" y="231"/>
                    <a:pt x="101" y="301"/>
                    <a:pt x="24" y="371"/>
                  </a:cubicBezTo>
                  <a:cubicBezTo>
                    <a:pt x="20" y="375"/>
                    <a:pt x="16" y="378"/>
                    <a:pt x="12" y="382"/>
                  </a:cubicBezTo>
                  <a:cubicBezTo>
                    <a:pt x="9" y="382"/>
                    <a:pt x="7" y="382"/>
                    <a:pt x="4" y="382"/>
                  </a:cubicBezTo>
                  <a:close/>
                </a:path>
              </a:pathLst>
            </a:custGeom>
            <a:solidFill>
              <a:srgbClr val="E1B88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9" name="íślíḋè-Freeform: Shape 6">
              <a:extLst>
                <a:ext uri="{FF2B5EF4-FFF2-40B4-BE49-F238E27FC236}">
                  <a16:creationId xmlns:a16="http://schemas.microsoft.com/office/drawing/2014/main" id="{D0315C62-B207-BE40-7AEF-E6C3210FEC87}"/>
                </a:ext>
              </a:extLst>
            </p:cNvPr>
            <p:cNvSpPr/>
            <p:nvPr/>
          </p:nvSpPr>
          <p:spPr bwMode="auto">
            <a:xfrm>
              <a:off x="5524757" y="3316570"/>
              <a:ext cx="932361" cy="1289713"/>
            </a:xfrm>
            <a:custGeom>
              <a:avLst/>
              <a:gdLst>
                <a:gd name="T0" fmla="*/ 225 w 241"/>
                <a:gd name="T1" fmla="*/ 0 h 335"/>
                <a:gd name="T2" fmla="*/ 240 w 241"/>
                <a:gd name="T3" fmla="*/ 107 h 335"/>
                <a:gd name="T4" fmla="*/ 233 w 241"/>
                <a:gd name="T5" fmla="*/ 126 h 335"/>
                <a:gd name="T6" fmla="*/ 7 w 241"/>
                <a:gd name="T7" fmla="*/ 332 h 335"/>
                <a:gd name="T8" fmla="*/ 0 w 241"/>
                <a:gd name="T9" fmla="*/ 335 h 335"/>
                <a:gd name="T10" fmla="*/ 16 w 241"/>
                <a:gd name="T11" fmla="*/ 232 h 335"/>
                <a:gd name="T12" fmla="*/ 23 w 241"/>
                <a:gd name="T13" fmla="*/ 220 h 335"/>
                <a:gd name="T14" fmla="*/ 217 w 241"/>
                <a:gd name="T15" fmla="*/ 6 h 335"/>
                <a:gd name="T16" fmla="*/ 225 w 241"/>
                <a:gd name="T17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335">
                  <a:moveTo>
                    <a:pt x="225" y="0"/>
                  </a:moveTo>
                  <a:cubicBezTo>
                    <a:pt x="230" y="37"/>
                    <a:pt x="236" y="72"/>
                    <a:pt x="240" y="107"/>
                  </a:cubicBezTo>
                  <a:cubicBezTo>
                    <a:pt x="241" y="113"/>
                    <a:pt x="238" y="122"/>
                    <a:pt x="233" y="126"/>
                  </a:cubicBezTo>
                  <a:cubicBezTo>
                    <a:pt x="158" y="195"/>
                    <a:pt x="83" y="263"/>
                    <a:pt x="7" y="332"/>
                  </a:cubicBezTo>
                  <a:cubicBezTo>
                    <a:pt x="6" y="333"/>
                    <a:pt x="4" y="333"/>
                    <a:pt x="0" y="335"/>
                  </a:cubicBezTo>
                  <a:cubicBezTo>
                    <a:pt x="5" y="299"/>
                    <a:pt x="10" y="266"/>
                    <a:pt x="16" y="232"/>
                  </a:cubicBezTo>
                  <a:cubicBezTo>
                    <a:pt x="16" y="227"/>
                    <a:pt x="20" y="223"/>
                    <a:pt x="23" y="220"/>
                  </a:cubicBezTo>
                  <a:cubicBezTo>
                    <a:pt x="87" y="148"/>
                    <a:pt x="152" y="77"/>
                    <a:pt x="217" y="6"/>
                  </a:cubicBezTo>
                  <a:cubicBezTo>
                    <a:pt x="219" y="4"/>
                    <a:pt x="220" y="3"/>
                    <a:pt x="225" y="0"/>
                  </a:cubicBezTo>
                  <a:close/>
                </a:path>
              </a:pathLst>
            </a:custGeom>
            <a:solidFill>
              <a:srgbClr val="6198EA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10" name="íślíḋè-Freeform: Shape 7">
              <a:extLst>
                <a:ext uri="{FF2B5EF4-FFF2-40B4-BE49-F238E27FC236}">
                  <a16:creationId xmlns:a16="http://schemas.microsoft.com/office/drawing/2014/main" id="{1E7685BF-89BF-08FE-94BB-EE291D7B2C0C}"/>
                </a:ext>
              </a:extLst>
            </p:cNvPr>
            <p:cNvSpPr/>
            <p:nvPr/>
          </p:nvSpPr>
          <p:spPr bwMode="auto">
            <a:xfrm>
              <a:off x="5664448" y="2640851"/>
              <a:ext cx="688713" cy="1046064"/>
            </a:xfrm>
            <a:custGeom>
              <a:avLst/>
              <a:gdLst>
                <a:gd name="T0" fmla="*/ 0 w 178"/>
                <a:gd name="T1" fmla="*/ 270 h 272"/>
                <a:gd name="T2" fmla="*/ 16 w 178"/>
                <a:gd name="T3" fmla="*/ 162 h 272"/>
                <a:gd name="T4" fmla="*/ 24 w 178"/>
                <a:gd name="T5" fmla="*/ 149 h 272"/>
                <a:gd name="T6" fmla="*/ 156 w 178"/>
                <a:gd name="T7" fmla="*/ 4 h 272"/>
                <a:gd name="T8" fmla="*/ 163 w 178"/>
                <a:gd name="T9" fmla="*/ 0 h 272"/>
                <a:gd name="T10" fmla="*/ 178 w 178"/>
                <a:gd name="T11" fmla="*/ 107 h 272"/>
                <a:gd name="T12" fmla="*/ 173 w 178"/>
                <a:gd name="T13" fmla="*/ 118 h 272"/>
                <a:gd name="T14" fmla="*/ 5 w 178"/>
                <a:gd name="T15" fmla="*/ 272 h 272"/>
                <a:gd name="T16" fmla="*/ 0 w 178"/>
                <a:gd name="T17" fmla="*/ 27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272">
                  <a:moveTo>
                    <a:pt x="0" y="270"/>
                  </a:moveTo>
                  <a:cubicBezTo>
                    <a:pt x="5" y="234"/>
                    <a:pt x="10" y="198"/>
                    <a:pt x="16" y="162"/>
                  </a:cubicBezTo>
                  <a:cubicBezTo>
                    <a:pt x="16" y="158"/>
                    <a:pt x="20" y="153"/>
                    <a:pt x="24" y="149"/>
                  </a:cubicBezTo>
                  <a:cubicBezTo>
                    <a:pt x="68" y="101"/>
                    <a:pt x="112" y="53"/>
                    <a:pt x="156" y="4"/>
                  </a:cubicBezTo>
                  <a:cubicBezTo>
                    <a:pt x="157" y="3"/>
                    <a:pt x="159" y="2"/>
                    <a:pt x="163" y="0"/>
                  </a:cubicBezTo>
                  <a:cubicBezTo>
                    <a:pt x="168" y="36"/>
                    <a:pt x="173" y="71"/>
                    <a:pt x="178" y="107"/>
                  </a:cubicBezTo>
                  <a:cubicBezTo>
                    <a:pt x="178" y="110"/>
                    <a:pt x="176" y="116"/>
                    <a:pt x="173" y="118"/>
                  </a:cubicBezTo>
                  <a:cubicBezTo>
                    <a:pt x="117" y="170"/>
                    <a:pt x="61" y="221"/>
                    <a:pt x="5" y="272"/>
                  </a:cubicBezTo>
                  <a:cubicBezTo>
                    <a:pt x="3" y="271"/>
                    <a:pt x="1" y="271"/>
                    <a:pt x="0" y="270"/>
                  </a:cubicBezTo>
                  <a:close/>
                </a:path>
              </a:pathLst>
            </a:custGeom>
            <a:solidFill>
              <a:srgbClr val="E1B88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solidFill>
                  <a:sysClr val="windowText" lastClr="000000"/>
                </a:solidFill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</p:grpSp>
      <p:grpSp>
        <p:nvGrpSpPr>
          <p:cNvPr id="11" name="组合 6">
            <a:extLst>
              <a:ext uri="{FF2B5EF4-FFF2-40B4-BE49-F238E27FC236}">
                <a16:creationId xmlns:a16="http://schemas.microsoft.com/office/drawing/2014/main" id="{A8414A1E-F34D-414F-CB62-00A2B841A156}"/>
              </a:ext>
            </a:extLst>
          </p:cNvPr>
          <p:cNvGrpSpPr/>
          <p:nvPr/>
        </p:nvGrpSpPr>
        <p:grpSpPr>
          <a:xfrm>
            <a:off x="1865395" y="3293665"/>
            <a:ext cx="3153376" cy="2104948"/>
            <a:chOff x="2528696" y="2401117"/>
            <a:chExt cx="2955471" cy="2103045"/>
          </a:xfrm>
        </p:grpSpPr>
        <p:cxnSp>
          <p:nvCxnSpPr>
            <p:cNvPr id="12" name="íślíḋè-Straight Connector 12">
              <a:extLst>
                <a:ext uri="{FF2B5EF4-FFF2-40B4-BE49-F238E27FC236}">
                  <a16:creationId xmlns:a16="http://schemas.microsoft.com/office/drawing/2014/main" id="{09CD7741-3779-92F7-5E77-6324C5BCD6DC}"/>
                </a:ext>
              </a:extLst>
            </p:cNvPr>
            <p:cNvCxnSpPr/>
            <p:nvPr/>
          </p:nvCxnSpPr>
          <p:spPr>
            <a:xfrm flipH="1">
              <a:off x="2659491" y="4426195"/>
              <a:ext cx="2797898" cy="0"/>
            </a:xfrm>
            <a:prstGeom prst="line">
              <a:avLst/>
            </a:prstGeom>
            <a:noFill/>
            <a:ln w="12700" cap="flat" cmpd="sng" algn="ctr">
              <a:solidFill>
                <a:schemeClr val="accent2">
                  <a:lumMod val="75000"/>
                </a:schemeClr>
              </a:solidFill>
              <a:prstDash val="sysDash"/>
              <a:miter lim="800000"/>
            </a:ln>
            <a:effectLst/>
          </p:spPr>
        </p:cxnSp>
        <p:sp>
          <p:nvSpPr>
            <p:cNvPr id="13" name="íślíḋè-Oval 13">
              <a:extLst>
                <a:ext uri="{FF2B5EF4-FFF2-40B4-BE49-F238E27FC236}">
                  <a16:creationId xmlns:a16="http://schemas.microsoft.com/office/drawing/2014/main" id="{54EE0346-ADCA-2337-840E-F0B250B8C20F}"/>
                </a:ext>
              </a:extLst>
            </p:cNvPr>
            <p:cNvSpPr/>
            <p:nvPr/>
          </p:nvSpPr>
          <p:spPr>
            <a:xfrm flipH="1">
              <a:off x="2528696" y="4348227"/>
              <a:ext cx="155936" cy="155935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rgbClr val="E1B88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14" name="íślíḋè-TextBox 22">
              <a:extLst>
                <a:ext uri="{FF2B5EF4-FFF2-40B4-BE49-F238E27FC236}">
                  <a16:creationId xmlns:a16="http://schemas.microsoft.com/office/drawing/2014/main" id="{DB0A8776-7E7C-5486-0CB1-CC649EA5F400}"/>
                </a:ext>
              </a:extLst>
            </p:cNvPr>
            <p:cNvSpPr txBox="1"/>
            <p:nvPr/>
          </p:nvSpPr>
          <p:spPr>
            <a:xfrm>
              <a:off x="5049050" y="2465917"/>
              <a:ext cx="435117" cy="44354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defTabSz="1219170">
                <a:buClrTx/>
                <a:defRPr/>
              </a:pPr>
              <a:r>
                <a:rPr lang="en-US" sz="2400" kern="1200" dirty="0">
                  <a:solidFill>
                    <a:sysClr val="windowText" lastClr="000000"/>
                  </a:solidFill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rPr>
                <a:t>01</a:t>
              </a:r>
            </a:p>
          </p:txBody>
        </p:sp>
        <p:sp>
          <p:nvSpPr>
            <p:cNvPr id="15" name="ergerg">
              <a:extLst>
                <a:ext uri="{FF2B5EF4-FFF2-40B4-BE49-F238E27FC236}">
                  <a16:creationId xmlns:a16="http://schemas.microsoft.com/office/drawing/2014/main" id="{0C3C0D7A-A32F-7FD6-C4FB-1B8B966132A0}"/>
                </a:ext>
              </a:extLst>
            </p:cNvPr>
            <p:cNvSpPr/>
            <p:nvPr/>
          </p:nvSpPr>
          <p:spPr>
            <a:xfrm rot="10800000">
              <a:off x="4955606" y="2401117"/>
              <a:ext cx="66529" cy="685392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E1B8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699" tIns="54849" rIns="109699" bIns="54849" rtlCol="0" anchor="ctr"/>
            <a:lstStyle/>
            <a:p>
              <a:pPr algn="ctr" defTabSz="1219170">
                <a:buClrTx/>
                <a:defRPr/>
              </a:pPr>
              <a:endParaRPr lang="bg-BG" sz="240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</p:grpSp>
      <p:grpSp>
        <p:nvGrpSpPr>
          <p:cNvPr id="16" name="组合 4">
            <a:extLst>
              <a:ext uri="{FF2B5EF4-FFF2-40B4-BE49-F238E27FC236}">
                <a16:creationId xmlns:a16="http://schemas.microsoft.com/office/drawing/2014/main" id="{282CA80D-A7BE-8AA8-8E66-625DBC3D5C80}"/>
              </a:ext>
            </a:extLst>
          </p:cNvPr>
          <p:cNvGrpSpPr/>
          <p:nvPr/>
        </p:nvGrpSpPr>
        <p:grpSpPr>
          <a:xfrm>
            <a:off x="5797081" y="3783407"/>
            <a:ext cx="3035936" cy="1058771"/>
            <a:chOff x="6301183" y="1612655"/>
            <a:chExt cx="3035936" cy="1058770"/>
          </a:xfrm>
        </p:grpSpPr>
        <p:cxnSp>
          <p:nvCxnSpPr>
            <p:cNvPr id="17" name="íślíḋè-Straight Connector 10">
              <a:extLst>
                <a:ext uri="{FF2B5EF4-FFF2-40B4-BE49-F238E27FC236}">
                  <a16:creationId xmlns:a16="http://schemas.microsoft.com/office/drawing/2014/main" id="{A3407C78-993E-908E-BA21-737321489034}"/>
                </a:ext>
              </a:extLst>
            </p:cNvPr>
            <p:cNvCxnSpPr/>
            <p:nvPr/>
          </p:nvCxnSpPr>
          <p:spPr>
            <a:xfrm>
              <a:off x="6301183" y="1690623"/>
              <a:ext cx="2957968" cy="0"/>
            </a:xfrm>
            <a:prstGeom prst="line">
              <a:avLst/>
            </a:prstGeom>
            <a:noFill/>
            <a:ln w="12700" cap="flat" cmpd="sng" algn="ctr">
              <a:solidFill>
                <a:srgbClr val="6198EA"/>
              </a:solidFill>
              <a:prstDash val="sysDash"/>
              <a:miter lim="800000"/>
            </a:ln>
            <a:effectLst/>
          </p:spPr>
        </p:cxnSp>
        <p:sp>
          <p:nvSpPr>
            <p:cNvPr id="18" name="íślíḋè-Oval 11">
              <a:extLst>
                <a:ext uri="{FF2B5EF4-FFF2-40B4-BE49-F238E27FC236}">
                  <a16:creationId xmlns:a16="http://schemas.microsoft.com/office/drawing/2014/main" id="{23DFC0CC-FB0F-C2C9-FA72-8DCAC49DCF45}"/>
                </a:ext>
              </a:extLst>
            </p:cNvPr>
            <p:cNvSpPr/>
            <p:nvPr/>
          </p:nvSpPr>
          <p:spPr>
            <a:xfrm>
              <a:off x="9181184" y="1612655"/>
              <a:ext cx="155935" cy="155935"/>
            </a:xfrm>
            <a:prstGeom prst="ellipse">
              <a:avLst/>
            </a:prstGeom>
            <a:solidFill>
              <a:srgbClr val="F9F9F9"/>
            </a:solidFill>
            <a:ln w="12700" cap="flat" cmpd="sng" algn="ctr">
              <a:solidFill>
                <a:srgbClr val="6198EA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 defTabSz="1219170">
                <a:buClrTx/>
                <a:defRPr/>
              </a:pPr>
              <a:endParaRPr sz="2400" kern="1200" dirty="0">
                <a:latin typeface="UTM Avo" panose="02040603050506020204" pitchFamily="18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  <p:sp>
          <p:nvSpPr>
            <p:cNvPr id="19" name="íślíḋè-TextBox 16">
              <a:extLst>
                <a:ext uri="{FF2B5EF4-FFF2-40B4-BE49-F238E27FC236}">
                  <a16:creationId xmlns:a16="http://schemas.microsoft.com/office/drawing/2014/main" id="{4DC9B42C-BBC9-7384-4305-A7EA9F8E70A1}"/>
                </a:ext>
              </a:extLst>
            </p:cNvPr>
            <p:cNvSpPr txBox="1"/>
            <p:nvPr/>
          </p:nvSpPr>
          <p:spPr>
            <a:xfrm>
              <a:off x="6517358" y="1951783"/>
              <a:ext cx="471807" cy="443541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defTabSz="1219170">
                <a:buClrTx/>
                <a:defRPr/>
              </a:pPr>
              <a:r>
                <a:rPr lang="en-US" sz="2400" kern="1200" dirty="0">
                  <a:solidFill>
                    <a:sysClr val="windowText" lastClr="000000"/>
                  </a:solidFill>
                  <a:latin typeface="UTM Avo" panose="02040603050506020204" pitchFamily="18" charset="0"/>
                  <a:ea typeface="字魂35号-经典雅黑" panose="02000000000000000000" pitchFamily="2" charset="-122"/>
                  <a:cs typeface="Montserrat SemiBold" panose="00000700000000000000" charset="0"/>
                </a:rPr>
                <a:t>02</a:t>
              </a:r>
            </a:p>
          </p:txBody>
        </p:sp>
        <p:sp>
          <p:nvSpPr>
            <p:cNvPr id="20" name="Round Same Side Corner Rectangle 67">
              <a:extLst>
                <a:ext uri="{FF2B5EF4-FFF2-40B4-BE49-F238E27FC236}">
                  <a16:creationId xmlns:a16="http://schemas.microsoft.com/office/drawing/2014/main" id="{116F0F36-B1D3-E535-AC01-8518C02F49B3}"/>
                </a:ext>
              </a:extLst>
            </p:cNvPr>
            <p:cNvSpPr/>
            <p:nvPr/>
          </p:nvSpPr>
          <p:spPr>
            <a:xfrm rot="10800000" flipH="1">
              <a:off x="7113955" y="1838690"/>
              <a:ext cx="66529" cy="832735"/>
            </a:xfrm>
            <a:prstGeom prst="round2SameRect">
              <a:avLst>
                <a:gd name="adj1" fmla="val 50000"/>
                <a:gd name="adj2" fmla="val 50000"/>
              </a:avLst>
            </a:prstGeom>
            <a:solidFill>
              <a:srgbClr val="E1B88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9699" tIns="54849" rIns="109699" bIns="54849" rtlCol="0" anchor="ctr"/>
            <a:lstStyle/>
            <a:p>
              <a:pPr algn="ctr" defTabSz="1219170">
                <a:buClrTx/>
                <a:defRPr/>
              </a:pPr>
              <a:endParaRPr lang="bg-BG" sz="2400" kern="1200" dirty="0">
                <a:solidFill>
                  <a:prstClr val="black">
                    <a:lumMod val="50000"/>
                    <a:lumOff val="50000"/>
                  </a:prstClr>
                </a:solidFill>
                <a:latin typeface="Montserrat SemiBold" panose="00000700000000000000" charset="0"/>
                <a:ea typeface="字魂35号-经典雅黑" panose="02000000000000000000" pitchFamily="2" charset="-122"/>
                <a:cs typeface="Montserrat SemiBold" panose="00000700000000000000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BA45AE0-F853-CC02-1B04-F03ECEDA585B}"/>
              </a:ext>
            </a:extLst>
          </p:cNvPr>
          <p:cNvSpPr txBox="1"/>
          <p:nvPr/>
        </p:nvSpPr>
        <p:spPr>
          <a:xfrm>
            <a:off x="723014" y="3087010"/>
            <a:ext cx="380922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cục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đường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nét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thái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xúc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4184D5-D9DD-D219-2D5F-498ACE53D524}"/>
              </a:ext>
            </a:extLst>
          </p:cNvPr>
          <p:cNvSpPr txBox="1"/>
          <p:nvPr/>
        </p:nvSpPr>
        <p:spPr>
          <a:xfrm>
            <a:off x="6756200" y="3870288"/>
            <a:ext cx="333409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sao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4025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CA4A2B-E00A-9CEE-CFE6-B0AC4C32A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61" y="3150566"/>
            <a:ext cx="8705850" cy="34385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6BCB3B-28D7-652D-E73A-C9111965086E}"/>
              </a:ext>
            </a:extLst>
          </p:cNvPr>
          <p:cNvSpPr/>
          <p:nvPr/>
        </p:nvSpPr>
        <p:spPr>
          <a:xfrm>
            <a:off x="1143661" y="1631319"/>
            <a:ext cx="9478265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Nghệ thuật vẽ chân dung được ứng dụng vào biểu diễn sân khấu như hoá trang, mặt nạ tuồng...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29">
            <a:extLst>
              <a:ext uri="{FF2B5EF4-FFF2-40B4-BE49-F238E27FC236}">
                <a16:creationId xmlns:a16="http://schemas.microsoft.com/office/drawing/2014/main" id="{EBD6ABE2-6848-EC55-B040-A4DAEFE7F4E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" sz="2400">
                <a:latin typeface="UTM Avo" panose="02040603050506020204" pitchFamily="18" charset="0"/>
              </a:rPr>
              <a:pPr/>
              <a:t>25</a:t>
            </a:fld>
            <a:endParaRPr sz="24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8B52EF-7626-5B97-FA48-08A5238A4466}"/>
              </a:ext>
            </a:extLst>
          </p:cNvPr>
          <p:cNvSpPr/>
          <p:nvPr/>
        </p:nvSpPr>
        <p:spPr>
          <a:xfrm>
            <a:off x="459070" y="1588063"/>
            <a:ext cx="1034360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</a:rPr>
              <a:t>- Tranh chân dung được tạo bằng những cách độc đáo từ rau, củ, quả như trong tranh của hoạ sĩ Giuseppe Arcimboldo hoặc bằng các kĩ thuật khác như: xé dán, gắn, ghép các vật liệu,...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27B05-F6EB-98DC-A38C-D3F471087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82" y="3594094"/>
            <a:ext cx="2376201" cy="3378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C5D7F1-37BC-BB9E-DE27-0FCA014676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1" r="15662"/>
          <a:stretch/>
        </p:blipFill>
        <p:spPr>
          <a:xfrm>
            <a:off x="5485897" y="3741674"/>
            <a:ext cx="3959327" cy="30833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120409-864A-3C6A-D9EA-B6CC75847052}"/>
              </a:ext>
            </a:extLst>
          </p:cNvPr>
          <p:cNvSpPr txBox="1"/>
          <p:nvPr/>
        </p:nvSpPr>
        <p:spPr>
          <a:xfrm>
            <a:off x="4274048" y="5693045"/>
            <a:ext cx="1863048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xé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giấy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98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A53EAD1-7503-E083-C032-CD699E36960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0000000-1234-1234-1234-123412341234}" type="slidenum">
              <a:rPr lang="en" smtClean="0">
                <a:latin typeface="UTM Avo" panose="02040603050506020204" pitchFamily="18" charset="0"/>
              </a:rPr>
              <a:pPr/>
              <a:t>26</a:t>
            </a:fld>
            <a:endParaRPr lang="en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776A0D-285C-1A15-5BAA-B5A267C42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49" y="2536118"/>
            <a:ext cx="3135539" cy="4180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C75F76-918F-DC7A-7402-0307117C2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640" y="2536928"/>
            <a:ext cx="3217452" cy="4184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6BA23C-64E4-7E30-0BC7-D33F94097E89}"/>
              </a:ext>
            </a:extLst>
          </p:cNvPr>
          <p:cNvSpPr txBox="1"/>
          <p:nvPr/>
        </p:nvSpPr>
        <p:spPr>
          <a:xfrm>
            <a:off x="3935467" y="1314814"/>
            <a:ext cx="6315183" cy="8929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3333"/>
              </a:lnSpc>
            </a:pPr>
            <a:r>
              <a:rPr lang="en-US" sz="2400" dirty="0">
                <a:latin typeface="UTM Avo" panose="02040603050506020204" pitchFamily="18" charset="0"/>
              </a:rPr>
              <a:t>Tranh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rau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củ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ts val="3333"/>
              </a:lnSpc>
            </a:pP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sĩ</a:t>
            </a:r>
            <a:r>
              <a:rPr lang="en-US" sz="2400" dirty="0">
                <a:latin typeface="UTM Avo" panose="02040603050506020204" pitchFamily="18" charset="0"/>
              </a:rPr>
              <a:t> Giuseppe Arcimboldo   </a:t>
            </a:r>
          </a:p>
        </p:txBody>
      </p:sp>
    </p:spTree>
    <p:extLst>
      <p:ext uri="{BB962C8B-B14F-4D97-AF65-F5344CB8AC3E}">
        <p14:creationId xmlns:p14="http://schemas.microsoft.com/office/powerpoint/2010/main" val="360632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29">
            <a:extLst>
              <a:ext uri="{FF2B5EF4-FFF2-40B4-BE49-F238E27FC236}">
                <a16:creationId xmlns:a16="http://schemas.microsoft.com/office/drawing/2014/main" id="{96AB033E-68A2-115B-0C8A-0E91A465B1C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" sz="2400">
                <a:latin typeface="UTM Avo" panose="02040603050506020204" pitchFamily="18" charset="0"/>
              </a:rPr>
              <a:pPr/>
              <a:t>27</a:t>
            </a:fld>
            <a:endParaRPr sz="24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B920D3-D818-46BD-3724-B3141CEAD502}"/>
              </a:ext>
            </a:extLst>
          </p:cNvPr>
          <p:cNvSpPr/>
          <p:nvPr/>
        </p:nvSpPr>
        <p:spPr>
          <a:xfrm>
            <a:off x="2424543" y="1695212"/>
            <a:ext cx="704122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- </a:t>
            </a:r>
            <a:r>
              <a:rPr lang="en-US" sz="2400" dirty="0" err="1">
                <a:latin typeface="UTM Avo" panose="02040603050506020204" pitchFamily="18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quà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</a:rPr>
              <a:t>…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4ADC6-CE13-000B-1BDC-864102917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90" y="3540879"/>
            <a:ext cx="4583103" cy="3054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DECD1D-7E84-9C36-54D2-7B5E3BC99D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2" t="8589" r="7967" b="7715"/>
          <a:stretch/>
        </p:blipFill>
        <p:spPr>
          <a:xfrm>
            <a:off x="5811260" y="3215083"/>
            <a:ext cx="4671317" cy="338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04CEEB-4A4B-58A6-7079-7E999C6EFF68}"/>
              </a:ext>
            </a:extLst>
          </p:cNvPr>
          <p:cNvSpPr txBox="1"/>
          <p:nvPr/>
        </p:nvSpPr>
        <p:spPr>
          <a:xfrm>
            <a:off x="1345501" y="3215083"/>
            <a:ext cx="2698679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cửa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FFE3-BA09-1367-463F-1E5CCC85A2B4}"/>
              </a:ext>
            </a:extLst>
          </p:cNvPr>
          <p:cNvSpPr txBox="1"/>
          <p:nvPr/>
        </p:nvSpPr>
        <p:spPr>
          <a:xfrm>
            <a:off x="7241571" y="6216877"/>
            <a:ext cx="1810696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quà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0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F278F-B7E9-3C73-9A84-A4342C931591}"/>
              </a:ext>
            </a:extLst>
          </p:cNvPr>
          <p:cNvSpPr txBox="1">
            <a:spLocks/>
          </p:cNvSpPr>
          <p:nvPr/>
        </p:nvSpPr>
        <p:spPr>
          <a:xfrm>
            <a:off x="5122777" y="1264879"/>
            <a:ext cx="1523307" cy="736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Ghi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nhớ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2C5BEF3-198E-E7ED-328A-D03F2CB26C0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07445" y="6333135"/>
            <a:ext cx="731600" cy="524800"/>
          </a:xfrm>
        </p:spPr>
        <p:txBody>
          <a:bodyPr/>
          <a:lstStyle/>
          <a:p>
            <a:fld id="{00000000-1234-1234-1234-123412341234}" type="slidenum">
              <a:rPr lang="en" smtClean="0">
                <a:latin typeface="UTM Avo" panose="02040603050506020204" pitchFamily="18" charset="0"/>
              </a:rPr>
              <a:pPr/>
              <a:t>28</a:t>
            </a:fld>
            <a:endParaRPr lang="en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CF5315-0892-9DC5-AF28-54C98706D9D0}"/>
              </a:ext>
            </a:extLst>
          </p:cNvPr>
          <p:cNvSpPr/>
          <p:nvPr/>
        </p:nvSpPr>
        <p:spPr>
          <a:xfrm>
            <a:off x="461417" y="2139167"/>
            <a:ext cx="10846028" cy="279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diễn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riêng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con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khuôn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Bức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diễn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vẻ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ngoài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tâm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chân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dạng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lang="vi-VN" sz="2400" dirty="0"/>
          </a:p>
        </p:txBody>
      </p:sp>
    </p:spTree>
    <p:extLst>
      <p:ext uri="{BB962C8B-B14F-4D97-AF65-F5344CB8AC3E}">
        <p14:creationId xmlns:p14="http://schemas.microsoft.com/office/powerpoint/2010/main" val="224186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>
            <a:extLst>
              <a:ext uri="{FF2B5EF4-FFF2-40B4-BE49-F238E27FC236}">
                <a16:creationId xmlns:a16="http://schemas.microsoft.com/office/drawing/2014/main" id="{A2272A94-22DC-690C-B4D2-F4CBA6590D40}"/>
              </a:ext>
            </a:extLst>
          </p:cNvPr>
          <p:cNvSpPr txBox="1">
            <a:spLocks/>
          </p:cNvSpPr>
          <p:nvPr/>
        </p:nvSpPr>
        <p:spPr>
          <a:xfrm>
            <a:off x="1380461" y="1003079"/>
            <a:ext cx="3795867" cy="48494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</a:rPr>
              <a:t>HƯỚNG DẪN VỀ NHÀ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F4319B-2214-491A-F951-499CE0CD632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152861" y="6994303"/>
            <a:ext cx="2743200" cy="365125"/>
          </a:xfrm>
        </p:spPr>
        <p:txBody>
          <a:bodyPr/>
          <a:lstStyle/>
          <a:p>
            <a:fld id="{00000000-1234-1234-1234-123412341234}" type="slidenum">
              <a:rPr lang="en" sz="2600" smtClean="0">
                <a:latin typeface="UTM Avo" panose="02040603050506020204" pitchFamily="18" charset="0"/>
              </a:rPr>
              <a:pPr/>
              <a:t>29</a:t>
            </a:fld>
            <a:endParaRPr lang="en" sz="2600">
              <a:latin typeface="UTM Avo" panose="020406030505060202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F78A7C6-1E2D-0199-3D85-4097BE4AB2DC}"/>
              </a:ext>
            </a:extLst>
          </p:cNvPr>
          <p:cNvGrpSpPr/>
          <p:nvPr/>
        </p:nvGrpSpPr>
        <p:grpSpPr>
          <a:xfrm>
            <a:off x="1896316" y="2501462"/>
            <a:ext cx="1720431" cy="2134001"/>
            <a:chOff x="1110504" y="1492274"/>
            <a:chExt cx="1909505" cy="2368526"/>
          </a:xfrm>
          <a:solidFill>
            <a:schemeClr val="accent1"/>
          </a:solidFill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27B6D8D-AA33-CCE6-7C20-9DBD6FA7528B}"/>
                </a:ext>
              </a:extLst>
            </p:cNvPr>
            <p:cNvGrpSpPr/>
            <p:nvPr/>
          </p:nvGrpSpPr>
          <p:grpSpPr>
            <a:xfrm rot="10985882">
              <a:off x="2272100" y="1492274"/>
              <a:ext cx="747909" cy="1173537"/>
              <a:chOff x="1335314" y="4786756"/>
              <a:chExt cx="1122806" cy="1761783"/>
            </a:xfrm>
            <a:grpFill/>
          </p:grpSpPr>
          <p:grpSp>
            <p:nvGrpSpPr>
              <p:cNvPr id="7" name="组合 8">
                <a:extLst>
                  <a:ext uri="{FF2B5EF4-FFF2-40B4-BE49-F238E27FC236}">
                    <a16:creationId xmlns:a16="http://schemas.microsoft.com/office/drawing/2014/main" id="{049F04A8-84D5-CCB9-6964-B57DC65D3751}"/>
                  </a:ext>
                </a:extLst>
              </p:cNvPr>
              <p:cNvGrpSpPr/>
              <p:nvPr/>
            </p:nvGrpSpPr>
            <p:grpSpPr>
              <a:xfrm rot="21435440">
                <a:off x="1441603" y="4786756"/>
                <a:ext cx="1016517" cy="1761783"/>
                <a:chOff x="4376258" y="4808160"/>
                <a:chExt cx="1016517" cy="1761783"/>
              </a:xfrm>
              <a:grpFill/>
            </p:grpSpPr>
            <p:sp>
              <p:nvSpPr>
                <p:cNvPr id="9" name="任意多边形 10">
                  <a:extLst>
                    <a:ext uri="{FF2B5EF4-FFF2-40B4-BE49-F238E27FC236}">
                      <a16:creationId xmlns:a16="http://schemas.microsoft.com/office/drawing/2014/main" id="{43452631-318F-48EC-715D-3DF349CDD36B}"/>
                    </a:ext>
                  </a:extLst>
                </p:cNvPr>
                <p:cNvSpPr/>
                <p:nvPr/>
              </p:nvSpPr>
              <p:spPr>
                <a:xfrm rot="18857641">
                  <a:off x="3748178" y="5511022"/>
                  <a:ext cx="1687001" cy="430842"/>
                </a:xfrm>
                <a:custGeom>
                  <a:avLst/>
                  <a:gdLst>
                    <a:gd name="connsiteX0" fmla="*/ 1540473 w 1550160"/>
                    <a:gd name="connsiteY0" fmla="*/ 0 h 430842"/>
                    <a:gd name="connsiteX1" fmla="*/ 1550160 w 1550160"/>
                    <a:gd name="connsiteY1" fmla="*/ 430842 h 430842"/>
                    <a:gd name="connsiteX2" fmla="*/ 208312 w 1550160"/>
                    <a:gd name="connsiteY2" fmla="*/ 430842 h 430842"/>
                    <a:gd name="connsiteX3" fmla="*/ 0 w 1550160"/>
                    <a:gd name="connsiteY3" fmla="*/ 222530 h 430842"/>
                    <a:gd name="connsiteX4" fmla="*/ 0 w 1550160"/>
                    <a:gd name="connsiteY4" fmla="*/ 208312 h 430842"/>
                    <a:gd name="connsiteX5" fmla="*/ 208312 w 1550160"/>
                    <a:gd name="connsiteY5" fmla="*/ 0 h 430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50160" h="430842">
                      <a:moveTo>
                        <a:pt x="1540473" y="0"/>
                      </a:moveTo>
                      <a:lnTo>
                        <a:pt x="1550160" y="430842"/>
                      </a:lnTo>
                      <a:lnTo>
                        <a:pt x="208312" y="430842"/>
                      </a:lnTo>
                      <a:cubicBezTo>
                        <a:pt x="93264" y="430842"/>
                        <a:pt x="0" y="337578"/>
                        <a:pt x="0" y="222530"/>
                      </a:cubicBezTo>
                      <a:lnTo>
                        <a:pt x="0" y="208312"/>
                      </a:lnTo>
                      <a:cubicBezTo>
                        <a:pt x="0" y="93264"/>
                        <a:pt x="93264" y="0"/>
                        <a:pt x="2083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600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0" name="矩形 11">
                  <a:extLst>
                    <a:ext uri="{FF2B5EF4-FFF2-40B4-BE49-F238E27FC236}">
                      <a16:creationId xmlns:a16="http://schemas.microsoft.com/office/drawing/2014/main" id="{141462C6-D764-B550-FF23-811D303F9AB9}"/>
                    </a:ext>
                  </a:extLst>
                </p:cNvPr>
                <p:cNvSpPr/>
                <p:nvPr/>
              </p:nvSpPr>
              <p:spPr>
                <a:xfrm rot="2615405">
                  <a:off x="5160547" y="4808160"/>
                  <a:ext cx="232228" cy="43487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600" dirty="0">
                    <a:latin typeface="UTM Avo" panose="02040603050506020204" pitchFamily="18" charset="0"/>
                  </a:endParaRPr>
                </a:p>
              </p:txBody>
            </p:sp>
          </p:grpSp>
          <p:cxnSp>
            <p:nvCxnSpPr>
              <p:cNvPr id="8" name="直接连接符 9">
                <a:extLst>
                  <a:ext uri="{FF2B5EF4-FFF2-40B4-BE49-F238E27FC236}">
                    <a16:creationId xmlns:a16="http://schemas.microsoft.com/office/drawing/2014/main" id="{F795E191-E15D-17F9-5E8E-921DEC5A123C}"/>
                  </a:ext>
                </a:extLst>
              </p:cNvPr>
              <p:cNvCxnSpPr/>
              <p:nvPr/>
            </p:nvCxnSpPr>
            <p:spPr>
              <a:xfrm flipH="1">
                <a:off x="1335314" y="5370285"/>
                <a:ext cx="725714" cy="78377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同心圆 5">
              <a:extLst>
                <a:ext uri="{FF2B5EF4-FFF2-40B4-BE49-F238E27FC236}">
                  <a16:creationId xmlns:a16="http://schemas.microsoft.com/office/drawing/2014/main" id="{AB494F18-3B21-25B7-87C3-28F7C2D7109D}"/>
                </a:ext>
              </a:extLst>
            </p:cNvPr>
            <p:cNvSpPr/>
            <p:nvPr/>
          </p:nvSpPr>
          <p:spPr>
            <a:xfrm>
              <a:off x="1110504" y="2397820"/>
              <a:ext cx="1462980" cy="1462980"/>
            </a:xfrm>
            <a:prstGeom prst="donut">
              <a:avLst>
                <a:gd name="adj" fmla="val 77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组合 3">
            <a:extLst>
              <a:ext uri="{FF2B5EF4-FFF2-40B4-BE49-F238E27FC236}">
                <a16:creationId xmlns:a16="http://schemas.microsoft.com/office/drawing/2014/main" id="{226F7E6F-91CD-9CEA-4D67-3C64719783C5}"/>
              </a:ext>
            </a:extLst>
          </p:cNvPr>
          <p:cNvGrpSpPr/>
          <p:nvPr/>
        </p:nvGrpSpPr>
        <p:grpSpPr>
          <a:xfrm>
            <a:off x="5732000" y="2556057"/>
            <a:ext cx="1720431" cy="2134001"/>
            <a:chOff x="1110504" y="1492274"/>
            <a:chExt cx="1909505" cy="2368526"/>
          </a:xfrm>
          <a:solidFill>
            <a:srgbClr val="0070C0"/>
          </a:solidFill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grpSpPr>
        <p:grpSp>
          <p:nvGrpSpPr>
            <p:cNvPr id="12" name="组合 4">
              <a:extLst>
                <a:ext uri="{FF2B5EF4-FFF2-40B4-BE49-F238E27FC236}">
                  <a16:creationId xmlns:a16="http://schemas.microsoft.com/office/drawing/2014/main" id="{20C4D82E-E4CC-827C-2BE7-156F084FD048}"/>
                </a:ext>
              </a:extLst>
            </p:cNvPr>
            <p:cNvGrpSpPr/>
            <p:nvPr/>
          </p:nvGrpSpPr>
          <p:grpSpPr>
            <a:xfrm rot="10985882">
              <a:off x="2272100" y="1492274"/>
              <a:ext cx="747909" cy="1173537"/>
              <a:chOff x="1335314" y="4786756"/>
              <a:chExt cx="1122806" cy="1761783"/>
            </a:xfrm>
            <a:grpFill/>
          </p:grpSpPr>
          <p:grpSp>
            <p:nvGrpSpPr>
              <p:cNvPr id="14" name="组合 8">
                <a:extLst>
                  <a:ext uri="{FF2B5EF4-FFF2-40B4-BE49-F238E27FC236}">
                    <a16:creationId xmlns:a16="http://schemas.microsoft.com/office/drawing/2014/main" id="{93FDAAC8-6A95-BAC1-ACDA-9E06E0FFC6A6}"/>
                  </a:ext>
                </a:extLst>
              </p:cNvPr>
              <p:cNvGrpSpPr/>
              <p:nvPr/>
            </p:nvGrpSpPr>
            <p:grpSpPr>
              <a:xfrm rot="21435440">
                <a:off x="1441603" y="4786756"/>
                <a:ext cx="1016517" cy="1761783"/>
                <a:chOff x="4376258" y="4808160"/>
                <a:chExt cx="1016517" cy="1761783"/>
              </a:xfrm>
              <a:grpFill/>
            </p:grpSpPr>
            <p:sp>
              <p:nvSpPr>
                <p:cNvPr id="16" name="任意多边形 10">
                  <a:extLst>
                    <a:ext uri="{FF2B5EF4-FFF2-40B4-BE49-F238E27FC236}">
                      <a16:creationId xmlns:a16="http://schemas.microsoft.com/office/drawing/2014/main" id="{D4F4F940-4520-EF66-9B70-C9EE510F6F5B}"/>
                    </a:ext>
                  </a:extLst>
                </p:cNvPr>
                <p:cNvSpPr/>
                <p:nvPr/>
              </p:nvSpPr>
              <p:spPr>
                <a:xfrm rot="18857641">
                  <a:off x="3748178" y="5511022"/>
                  <a:ext cx="1687001" cy="430842"/>
                </a:xfrm>
                <a:custGeom>
                  <a:avLst/>
                  <a:gdLst>
                    <a:gd name="connsiteX0" fmla="*/ 1540473 w 1550160"/>
                    <a:gd name="connsiteY0" fmla="*/ 0 h 430842"/>
                    <a:gd name="connsiteX1" fmla="*/ 1550160 w 1550160"/>
                    <a:gd name="connsiteY1" fmla="*/ 430842 h 430842"/>
                    <a:gd name="connsiteX2" fmla="*/ 208312 w 1550160"/>
                    <a:gd name="connsiteY2" fmla="*/ 430842 h 430842"/>
                    <a:gd name="connsiteX3" fmla="*/ 0 w 1550160"/>
                    <a:gd name="connsiteY3" fmla="*/ 222530 h 430842"/>
                    <a:gd name="connsiteX4" fmla="*/ 0 w 1550160"/>
                    <a:gd name="connsiteY4" fmla="*/ 208312 h 430842"/>
                    <a:gd name="connsiteX5" fmla="*/ 208312 w 1550160"/>
                    <a:gd name="connsiteY5" fmla="*/ 0 h 430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50160" h="430842">
                      <a:moveTo>
                        <a:pt x="1540473" y="0"/>
                      </a:moveTo>
                      <a:lnTo>
                        <a:pt x="1550160" y="430842"/>
                      </a:lnTo>
                      <a:lnTo>
                        <a:pt x="208312" y="430842"/>
                      </a:lnTo>
                      <a:cubicBezTo>
                        <a:pt x="93264" y="430842"/>
                        <a:pt x="0" y="337578"/>
                        <a:pt x="0" y="222530"/>
                      </a:cubicBezTo>
                      <a:lnTo>
                        <a:pt x="0" y="208312"/>
                      </a:lnTo>
                      <a:cubicBezTo>
                        <a:pt x="0" y="93264"/>
                        <a:pt x="93264" y="0"/>
                        <a:pt x="2083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600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" name="矩形 11">
                  <a:extLst>
                    <a:ext uri="{FF2B5EF4-FFF2-40B4-BE49-F238E27FC236}">
                      <a16:creationId xmlns:a16="http://schemas.microsoft.com/office/drawing/2014/main" id="{F9640133-B92E-EF74-E6DB-BA19C19546D8}"/>
                    </a:ext>
                  </a:extLst>
                </p:cNvPr>
                <p:cNvSpPr/>
                <p:nvPr/>
              </p:nvSpPr>
              <p:spPr>
                <a:xfrm rot="2615405">
                  <a:off x="5160547" y="4808160"/>
                  <a:ext cx="232228" cy="43487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600" dirty="0">
                    <a:latin typeface="UTM Avo" panose="02040603050506020204" pitchFamily="18" charset="0"/>
                  </a:endParaRPr>
                </a:p>
              </p:txBody>
            </p:sp>
          </p:grpSp>
          <p:cxnSp>
            <p:nvCxnSpPr>
              <p:cNvPr id="15" name="直接连接符 9">
                <a:extLst>
                  <a:ext uri="{FF2B5EF4-FFF2-40B4-BE49-F238E27FC236}">
                    <a16:creationId xmlns:a16="http://schemas.microsoft.com/office/drawing/2014/main" id="{2C5B3A4E-5843-D378-E237-25D123E55C50}"/>
                  </a:ext>
                </a:extLst>
              </p:cNvPr>
              <p:cNvCxnSpPr/>
              <p:nvPr/>
            </p:nvCxnSpPr>
            <p:spPr>
              <a:xfrm flipH="1">
                <a:off x="1335314" y="5370285"/>
                <a:ext cx="725714" cy="78377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同心圆 5">
              <a:extLst>
                <a:ext uri="{FF2B5EF4-FFF2-40B4-BE49-F238E27FC236}">
                  <a16:creationId xmlns:a16="http://schemas.microsoft.com/office/drawing/2014/main" id="{A4647CA9-73E9-AFE6-2CC7-5E3ACE88989C}"/>
                </a:ext>
              </a:extLst>
            </p:cNvPr>
            <p:cNvSpPr/>
            <p:nvPr/>
          </p:nvSpPr>
          <p:spPr>
            <a:xfrm>
              <a:off x="1110504" y="2397820"/>
              <a:ext cx="1462980" cy="1462980"/>
            </a:xfrm>
            <a:prstGeom prst="donut">
              <a:avLst>
                <a:gd name="adj" fmla="val 77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8AE051A-C353-EFED-B6E8-82AF4356F495}"/>
              </a:ext>
            </a:extLst>
          </p:cNvPr>
          <p:cNvSpPr txBox="1"/>
          <p:nvPr/>
        </p:nvSpPr>
        <p:spPr>
          <a:xfrm>
            <a:off x="2213304" y="3713164"/>
            <a:ext cx="7628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F3F4C3-7D62-9F72-E4C4-9AFA2E79D356}"/>
              </a:ext>
            </a:extLst>
          </p:cNvPr>
          <p:cNvSpPr txBox="1"/>
          <p:nvPr/>
        </p:nvSpPr>
        <p:spPr>
          <a:xfrm>
            <a:off x="6044035" y="3723220"/>
            <a:ext cx="7628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1C95D9-7C66-AD1C-84CE-88FFCC2131F8}"/>
              </a:ext>
            </a:extLst>
          </p:cNvPr>
          <p:cNvSpPr/>
          <p:nvPr/>
        </p:nvSpPr>
        <p:spPr>
          <a:xfrm>
            <a:off x="964190" y="4926335"/>
            <a:ext cx="3261040" cy="120770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</a:rPr>
              <a:t>Xem trước bài 2, SGK Mĩ thuật 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02F63E-25CE-1565-039B-ACD9FAE7AFD3}"/>
              </a:ext>
            </a:extLst>
          </p:cNvPr>
          <p:cNvSpPr/>
          <p:nvPr/>
        </p:nvSpPr>
        <p:spPr>
          <a:xfrm>
            <a:off x="5176328" y="4906361"/>
            <a:ext cx="3261040" cy="124764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Chuẩn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đồ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dùng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tập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2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D8B724-6C8E-C24F-6FA0-8D906A21D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476" y="1464155"/>
            <a:ext cx="2288816" cy="176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971</Words>
  <Application>Microsoft Office PowerPoint</Application>
  <PresentationFormat>Widescreen</PresentationFormat>
  <Paragraphs>105</Paragraphs>
  <Slides>31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Dancing Script</vt:lpstr>
      <vt:lpstr>Montserrat SemiBold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Các bước tìm ý tưởng</vt:lpstr>
      <vt:lpstr>Thực hành</vt:lpstr>
      <vt:lpstr>PowerPoint Presentation</vt:lpstr>
      <vt:lpstr>Cách 2: Vẽ bằng bảng màu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21</cp:revision>
  <dcterms:modified xsi:type="dcterms:W3CDTF">2023-08-18T02:16:07Z</dcterms:modified>
</cp:coreProperties>
</file>