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338" r:id="rId8"/>
    <p:sldId id="340" r:id="rId9"/>
    <p:sldId id="339" r:id="rId10"/>
    <p:sldId id="341" r:id="rId11"/>
    <p:sldId id="342" r:id="rId12"/>
    <p:sldId id="343" r:id="rId13"/>
    <p:sldId id="344" r:id="rId14"/>
    <p:sldId id="351" r:id="rId15"/>
    <p:sldId id="261" r:id="rId16"/>
    <p:sldId id="352" r:id="rId17"/>
    <p:sldId id="353" r:id="rId18"/>
    <p:sldId id="354" r:id="rId19"/>
    <p:sldId id="355" r:id="rId20"/>
    <p:sldId id="260" r:id="rId21"/>
    <p:sldId id="269" r:id="rId22"/>
    <p:sldId id="336" r:id="rId23"/>
    <p:sldId id="356" r:id="rId24"/>
    <p:sldId id="271" r:id="rId25"/>
    <p:sldId id="267" r:id="rId26"/>
    <p:sldId id="357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121"/>
    <a:srgbClr val="E75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09965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2330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234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9358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7639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662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3815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7289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2617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269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066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58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9585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4037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253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394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209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17290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25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35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9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530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29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68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48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0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84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3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00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1432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15214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85230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34211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5551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7841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53618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46252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5452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2255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6490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8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00119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1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1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1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audio" Target="../media/audio2.wav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audio" Target="../media/audio3.wav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audio" Target="../media/audio3.wav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audio" Target="../media/audio2.wav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audio" Target="../media/audio3.wav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audio" Target="../media/audio2.wav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audio" Target="../media/audio3.wav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gif"/><Relationship Id="rId5" Type="http://schemas.openxmlformats.org/officeDocument/2006/relationships/image" Target="../media/image36.png"/><Relationship Id="rId4" Type="http://schemas.openxmlformats.org/officeDocument/2006/relationships/audio" Target="../media/audio2.wav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14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A1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Khám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phá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máy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bắt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57917" y="271278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06042BFA-3C38-F259-9AF3-1E24FD9D2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4801" y="1946271"/>
            <a:ext cx="4806266" cy="3512685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C86C1CF-62F5-1354-E090-EE79408080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70628" y="1445395"/>
            <a:ext cx="4040903" cy="33994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DC4214-D24A-FD90-D6AD-C45FA4AD621D}"/>
              </a:ext>
            </a:extLst>
          </p:cNvPr>
          <p:cNvSpPr txBox="1"/>
          <p:nvPr/>
        </p:nvSpPr>
        <p:spPr>
          <a:xfrm>
            <a:off x="532802" y="3120211"/>
            <a:ext cx="4578265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b="1" dirty="0" err="1">
                <a:latin typeface="UTM Avo" panose="02040603050506020204" pitchFamily="18" charset="0"/>
              </a:rPr>
              <a:t>Em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cần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làm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gì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để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bắt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đầu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sử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dụng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máy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tính</a:t>
            </a:r>
            <a:r>
              <a:rPr lang="en-US" sz="2500" b="1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294D00-D24D-03CB-8E25-4A3BDDC30A91}"/>
              </a:ext>
            </a:extLst>
          </p:cNvPr>
          <p:cNvSpPr txBox="1"/>
          <p:nvPr/>
        </p:nvSpPr>
        <p:spPr>
          <a:xfrm>
            <a:off x="2951931" y="5264831"/>
            <a:ext cx="5561738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Yu Gothic" panose="020B0400000000000000" pitchFamily="34" charset="-128"/>
                <a:sym typeface="Wingdings" panose="05000000000000000000" pitchFamily="2" charset="2"/>
              </a:rPr>
              <a:t> </a:t>
            </a:r>
            <a:r>
              <a:rPr lang="vi-VN" sz="2000" dirty="0">
                <a:latin typeface="UTM Avo" panose="02040603050506020204" pitchFamily="18" charset="0"/>
                <a:ea typeface="Yu Gothic" panose="020B0400000000000000" pitchFamily="34" charset="-128"/>
              </a:rPr>
              <a:t>Để bắt đầu sử dụng máy tính, chúng ta trước hết cần khởi động máy tính.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57917" y="271278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3;p42">
            <a:extLst>
              <a:ext uri="{FF2B5EF4-FFF2-40B4-BE49-F238E27FC236}">
                <a16:creationId xmlns:a16="http://schemas.microsoft.com/office/drawing/2014/main" id="{35BC433D-695A-ABC1-66A6-40FEB1B90BA4}"/>
              </a:ext>
            </a:extLst>
          </p:cNvPr>
          <p:cNvSpPr txBox="1">
            <a:spLocks/>
          </p:cNvSpPr>
          <p:nvPr/>
        </p:nvSpPr>
        <p:spPr>
          <a:xfrm>
            <a:off x="734377" y="1848977"/>
            <a:ext cx="7704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ladin"/>
              <a:buNone/>
              <a:defRPr sz="32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300"/>
              </a:buClr>
              <a:buSzPts val="3400"/>
              <a:buFont typeface="Aladin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1.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Các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bước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khởi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động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máy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tính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12300"/>
              </a:solidFill>
              <a:effectLst/>
              <a:uLnTx/>
              <a:uFillTx/>
              <a:latin typeface="UTM Avo" panose="02040603050506020204" pitchFamily="18" charset="0"/>
              <a:sym typeface="Aladin"/>
            </a:endParaRPr>
          </a:p>
        </p:txBody>
      </p:sp>
      <p:sp>
        <p:nvSpPr>
          <p:cNvPr id="3" name="Google Shape;2555;p42">
            <a:extLst>
              <a:ext uri="{FF2B5EF4-FFF2-40B4-BE49-F238E27FC236}">
                <a16:creationId xmlns:a16="http://schemas.microsoft.com/office/drawing/2014/main" id="{596F5D51-9D3B-AC7A-F922-365353B2ACDB}"/>
              </a:ext>
            </a:extLst>
          </p:cNvPr>
          <p:cNvSpPr/>
          <p:nvPr/>
        </p:nvSpPr>
        <p:spPr>
          <a:xfrm rot="10800000">
            <a:off x="1216672" y="2271866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" name="Google Shape;2556;p42">
            <a:extLst>
              <a:ext uri="{FF2B5EF4-FFF2-40B4-BE49-F238E27FC236}">
                <a16:creationId xmlns:a16="http://schemas.microsoft.com/office/drawing/2014/main" id="{8884C1B0-1120-A5D0-AB9A-E2AC738353C7}"/>
              </a:ext>
            </a:extLst>
          </p:cNvPr>
          <p:cNvSpPr/>
          <p:nvPr/>
        </p:nvSpPr>
        <p:spPr>
          <a:xfrm>
            <a:off x="1572835" y="161466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Google Shape;2582;p42">
            <a:extLst>
              <a:ext uri="{FF2B5EF4-FFF2-40B4-BE49-F238E27FC236}">
                <a16:creationId xmlns:a16="http://schemas.microsoft.com/office/drawing/2014/main" id="{9BE6478A-2E81-5CA4-A78A-83631AFE759D}"/>
              </a:ext>
            </a:extLst>
          </p:cNvPr>
          <p:cNvSpPr/>
          <p:nvPr/>
        </p:nvSpPr>
        <p:spPr>
          <a:xfrm>
            <a:off x="603335" y="200356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DFD51A-BFED-CC37-6E2A-0DE67AD63951}"/>
              </a:ext>
            </a:extLst>
          </p:cNvPr>
          <p:cNvSpPr txBox="1"/>
          <p:nvPr/>
        </p:nvSpPr>
        <p:spPr>
          <a:xfrm>
            <a:off x="734377" y="2415088"/>
            <a:ext cx="7704000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khởi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429A3C-A9D8-ABCD-F510-DBEF7C54C0AD}"/>
              </a:ext>
            </a:extLst>
          </p:cNvPr>
          <p:cNvSpPr txBox="1"/>
          <p:nvPr/>
        </p:nvSpPr>
        <p:spPr>
          <a:xfrm>
            <a:off x="4379357" y="3094772"/>
            <a:ext cx="4450041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Kiểm tra đã bật điện (cắm điện).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1F9E19-704A-335C-54C5-BB82E490AF9E}"/>
              </a:ext>
            </a:extLst>
          </p:cNvPr>
          <p:cNvSpPr txBox="1"/>
          <p:nvPr/>
        </p:nvSpPr>
        <p:spPr>
          <a:xfrm>
            <a:off x="4392512" y="3868142"/>
            <a:ext cx="4731168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Nhấn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nút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nguồn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thân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2EC183-5F6F-5A3D-6737-D874F78EC2DC}"/>
              </a:ext>
            </a:extLst>
          </p:cNvPr>
          <p:cNvSpPr txBox="1"/>
          <p:nvPr/>
        </p:nvSpPr>
        <p:spPr>
          <a:xfrm>
            <a:off x="4421818" y="4682974"/>
            <a:ext cx="4450041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Bật công tắc điện trên màn hình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891F949-AEA9-7243-B33E-9CE2B4C2F1EC}"/>
              </a:ext>
            </a:extLst>
          </p:cNvPr>
          <p:cNvSpPr/>
          <p:nvPr/>
        </p:nvSpPr>
        <p:spPr>
          <a:xfrm>
            <a:off x="3832279" y="3094771"/>
            <a:ext cx="498421" cy="495881"/>
          </a:xfrm>
          <a:prstGeom prst="ellipse">
            <a:avLst/>
          </a:prstGeom>
          <a:solidFill>
            <a:srgbClr val="E7563B"/>
          </a:solidFill>
          <a:ln w="285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FBBB848-C41E-8D02-E1A8-B38048913B5F}"/>
              </a:ext>
            </a:extLst>
          </p:cNvPr>
          <p:cNvSpPr/>
          <p:nvPr/>
        </p:nvSpPr>
        <p:spPr>
          <a:xfrm>
            <a:off x="3832279" y="3869256"/>
            <a:ext cx="498421" cy="495881"/>
          </a:xfrm>
          <a:prstGeom prst="ellipse">
            <a:avLst/>
          </a:prstGeom>
          <a:solidFill>
            <a:srgbClr val="E7563B"/>
          </a:solidFill>
          <a:ln w="285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CB4FA8A-CEB8-62B0-F403-11A3530C92C4}"/>
              </a:ext>
            </a:extLst>
          </p:cNvPr>
          <p:cNvSpPr/>
          <p:nvPr/>
        </p:nvSpPr>
        <p:spPr>
          <a:xfrm>
            <a:off x="3830652" y="4671093"/>
            <a:ext cx="498421" cy="495881"/>
          </a:xfrm>
          <a:prstGeom prst="ellipse">
            <a:avLst/>
          </a:prstGeom>
          <a:solidFill>
            <a:srgbClr val="E7563B"/>
          </a:solidFill>
          <a:ln w="285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pic>
        <p:nvPicPr>
          <p:cNvPr id="16" name="Picture 2" descr="Arrow down ">
            <a:extLst>
              <a:ext uri="{FF2B5EF4-FFF2-40B4-BE49-F238E27FC236}">
                <a16:creationId xmlns:a16="http://schemas.microsoft.com/office/drawing/2014/main" id="{37616E0A-30F6-B7C0-235A-18841E0EA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911688" y="5159047"/>
            <a:ext cx="823647" cy="11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CBCC60B-1DD7-BF39-4831-C12834B1ACD6}"/>
              </a:ext>
            </a:extLst>
          </p:cNvPr>
          <p:cNvSpPr txBox="1"/>
          <p:nvPr/>
        </p:nvSpPr>
        <p:spPr>
          <a:xfrm>
            <a:off x="6102062" y="5440746"/>
            <a:ext cx="15009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3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622FF7D-300D-68A1-6CB4-999267368E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74" t="34293" r="51707" b="8825"/>
          <a:stretch/>
        </p:blipFill>
        <p:spPr>
          <a:xfrm>
            <a:off x="210289" y="3048232"/>
            <a:ext cx="3506926" cy="298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0" grpId="0"/>
      <p:bldP spid="11" grpId="0" animBg="1"/>
      <p:bldP spid="14" grpId="0" animBg="1"/>
      <p:bldP spid="15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3" name="Picture 4" descr="11 hình nền đẹp chủ đề Windows 10 tháng 8/2016">
            <a:extLst>
              <a:ext uri="{FF2B5EF4-FFF2-40B4-BE49-F238E27FC236}">
                <a16:creationId xmlns:a16="http://schemas.microsoft.com/office/drawing/2014/main" id="{A3F3ADE5-BCB1-5DD8-89B6-D1C304DF0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44" y="2496227"/>
            <a:ext cx="6245803" cy="351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555;p42">
            <a:extLst>
              <a:ext uri="{FF2B5EF4-FFF2-40B4-BE49-F238E27FC236}">
                <a16:creationId xmlns:a16="http://schemas.microsoft.com/office/drawing/2014/main" id="{113131FB-663F-5AA9-D764-DAFF48862B41}"/>
              </a:ext>
            </a:extLst>
          </p:cNvPr>
          <p:cNvSpPr/>
          <p:nvPr/>
        </p:nvSpPr>
        <p:spPr>
          <a:xfrm rot="10800000">
            <a:off x="1887232" y="2090686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Google Shape;2582;p42">
            <a:extLst>
              <a:ext uri="{FF2B5EF4-FFF2-40B4-BE49-F238E27FC236}">
                <a16:creationId xmlns:a16="http://schemas.microsoft.com/office/drawing/2014/main" id="{33E2D24B-DAB4-36EF-8A31-084EAB6E0EE8}"/>
              </a:ext>
            </a:extLst>
          </p:cNvPr>
          <p:cNvSpPr/>
          <p:nvPr/>
        </p:nvSpPr>
        <p:spPr>
          <a:xfrm>
            <a:off x="1273895" y="182238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9BEAB-2E32-1B10-5D10-9026F11A58B6}"/>
              </a:ext>
            </a:extLst>
          </p:cNvPr>
          <p:cNvSpPr txBox="1"/>
          <p:nvPr/>
        </p:nvSpPr>
        <p:spPr>
          <a:xfrm>
            <a:off x="1273894" y="1633759"/>
            <a:ext cx="8556555" cy="58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Sau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khởi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như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7" name="Picture 2" descr="Megaphone ">
            <a:extLst>
              <a:ext uri="{FF2B5EF4-FFF2-40B4-BE49-F238E27FC236}">
                <a16:creationId xmlns:a16="http://schemas.microsoft.com/office/drawing/2014/main" id="{A1E7361B-14AA-1A34-AD04-D90F9D763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44" y="169800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FDCA9664-F754-9617-0280-EBB58938F7D1}"/>
              </a:ext>
            </a:extLst>
          </p:cNvPr>
          <p:cNvSpPr/>
          <p:nvPr/>
        </p:nvSpPr>
        <p:spPr>
          <a:xfrm>
            <a:off x="6750548" y="2918372"/>
            <a:ext cx="1244906" cy="451692"/>
          </a:xfrm>
          <a:prstGeom prst="curved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123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F60FF7-97E6-E79C-4986-07F20B7DEFA5}"/>
              </a:ext>
            </a:extLst>
          </p:cNvPr>
          <p:cNvSpPr txBox="1"/>
          <p:nvPr/>
        </p:nvSpPr>
        <p:spPr>
          <a:xfrm>
            <a:off x="7373001" y="3429000"/>
            <a:ext cx="2929406" cy="527804"/>
          </a:xfrm>
          <a:prstGeom prst="roundRect">
            <a:avLst/>
          </a:prstGeom>
          <a:solidFill>
            <a:srgbClr val="FFCA00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Màn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nền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39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sp>
        <p:nvSpPr>
          <p:cNvPr id="4" name="Google Shape;2555;p42">
            <a:extLst>
              <a:ext uri="{FF2B5EF4-FFF2-40B4-BE49-F238E27FC236}">
                <a16:creationId xmlns:a16="http://schemas.microsoft.com/office/drawing/2014/main" id="{34C58308-D2CC-42C3-0AF5-38E135221742}"/>
              </a:ext>
            </a:extLst>
          </p:cNvPr>
          <p:cNvSpPr/>
          <p:nvPr/>
        </p:nvSpPr>
        <p:spPr>
          <a:xfrm rot="10800000">
            <a:off x="1544332" y="2281150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Google Shape;2556;p42">
            <a:extLst>
              <a:ext uri="{FF2B5EF4-FFF2-40B4-BE49-F238E27FC236}">
                <a16:creationId xmlns:a16="http://schemas.microsoft.com/office/drawing/2014/main" id="{BC0AEE38-50EF-D455-12C1-B690ABDE70D4}"/>
              </a:ext>
            </a:extLst>
          </p:cNvPr>
          <p:cNvSpPr/>
          <p:nvPr/>
        </p:nvSpPr>
        <p:spPr>
          <a:xfrm>
            <a:off x="1900495" y="1623944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0" name="Google Shape;2582;p42">
            <a:extLst>
              <a:ext uri="{FF2B5EF4-FFF2-40B4-BE49-F238E27FC236}">
                <a16:creationId xmlns:a16="http://schemas.microsoft.com/office/drawing/2014/main" id="{851FC262-006F-7ADB-01F5-630A75C6340E}"/>
              </a:ext>
            </a:extLst>
          </p:cNvPr>
          <p:cNvSpPr/>
          <p:nvPr/>
        </p:nvSpPr>
        <p:spPr>
          <a:xfrm>
            <a:off x="930995" y="2012844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923BE8-E995-0F0B-8AB5-340B437A9570}"/>
              </a:ext>
            </a:extLst>
          </p:cNvPr>
          <p:cNvSpPr txBox="1"/>
          <p:nvPr/>
        </p:nvSpPr>
        <p:spPr>
          <a:xfrm>
            <a:off x="1329760" y="1713755"/>
            <a:ext cx="4605931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Thực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hiện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thao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D6BF6F-02EB-E52B-9CC7-2AB1531182DD}"/>
              </a:ext>
            </a:extLst>
          </p:cNvPr>
          <p:cNvSpPr txBox="1"/>
          <p:nvPr/>
        </p:nvSpPr>
        <p:spPr>
          <a:xfrm>
            <a:off x="2401985" y="2401743"/>
            <a:ext cx="2633793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Click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tượng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This PC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04E854B-D0B2-1B2F-9D8B-40D3E027D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4935" y="2749266"/>
            <a:ext cx="638175" cy="723900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ECBD3C1A-C0EE-2CD4-DF7F-F4A116959BA9}"/>
              </a:ext>
            </a:extLst>
          </p:cNvPr>
          <p:cNvSpPr/>
          <p:nvPr/>
        </p:nvSpPr>
        <p:spPr>
          <a:xfrm>
            <a:off x="738223" y="1836205"/>
            <a:ext cx="484251" cy="475727"/>
          </a:xfrm>
          <a:prstGeom prst="ellipse">
            <a:avLst/>
          </a:prstGeom>
          <a:solidFill>
            <a:srgbClr val="F68121"/>
          </a:solidFill>
          <a:ln w="381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72E04A6-66DA-31C9-D8D6-7D37AEAD4259}"/>
              </a:ext>
            </a:extLst>
          </p:cNvPr>
          <p:cNvCxnSpPr/>
          <p:nvPr/>
        </p:nvCxnSpPr>
        <p:spPr>
          <a:xfrm flipH="1">
            <a:off x="1787513" y="2882056"/>
            <a:ext cx="750133" cy="22441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CF4C80B0-0121-7588-533C-59EB030794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969" r="17047" b="57058"/>
          <a:stretch/>
        </p:blipFill>
        <p:spPr>
          <a:xfrm>
            <a:off x="1571116" y="3852078"/>
            <a:ext cx="6637076" cy="1975241"/>
          </a:xfrm>
          <a:prstGeom prst="rect">
            <a:avLst/>
          </a:prstGeom>
        </p:spPr>
      </p:pic>
      <p:sp>
        <p:nvSpPr>
          <p:cNvPr id="37" name="Arrow: Curved Down 36">
            <a:extLst>
              <a:ext uri="{FF2B5EF4-FFF2-40B4-BE49-F238E27FC236}">
                <a16:creationId xmlns:a16="http://schemas.microsoft.com/office/drawing/2014/main" id="{D2C70B0D-7D90-8958-F81C-D180E47E3D86}"/>
              </a:ext>
            </a:extLst>
          </p:cNvPr>
          <p:cNvSpPr/>
          <p:nvPr/>
        </p:nvSpPr>
        <p:spPr>
          <a:xfrm rot="4161562" flipV="1">
            <a:off x="615310" y="3858341"/>
            <a:ext cx="1337677" cy="395269"/>
          </a:xfrm>
          <a:prstGeom prst="curved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123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CEB87A-2A53-4E3C-8955-735431E2B54B}"/>
              </a:ext>
            </a:extLst>
          </p:cNvPr>
          <p:cNvSpPr txBox="1"/>
          <p:nvPr/>
        </p:nvSpPr>
        <p:spPr>
          <a:xfrm>
            <a:off x="3373539" y="5859315"/>
            <a:ext cx="3032230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Màn hình hiển thị 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2F2E423-3A58-854A-01C5-955A7D6FF505}"/>
              </a:ext>
            </a:extLst>
          </p:cNvPr>
          <p:cNvCxnSpPr/>
          <p:nvPr/>
        </p:nvCxnSpPr>
        <p:spPr>
          <a:xfrm>
            <a:off x="7517164" y="3126250"/>
            <a:ext cx="550844" cy="69383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F64A954-4B2C-4E8E-4EFB-DD4F91750963}"/>
              </a:ext>
            </a:extLst>
          </p:cNvPr>
          <p:cNvSpPr txBox="1"/>
          <p:nvPr/>
        </p:nvSpPr>
        <p:spPr>
          <a:xfrm>
            <a:off x="6001049" y="2597474"/>
            <a:ext cx="3032230" cy="598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Click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ô 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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6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1" grpId="0"/>
      <p:bldP spid="32" grpId="0"/>
      <p:bldP spid="34" grpId="0" animBg="1"/>
      <p:bldP spid="37" grpId="0" animBg="1"/>
      <p:bldP spid="38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5;p42">
            <a:extLst>
              <a:ext uri="{FF2B5EF4-FFF2-40B4-BE49-F238E27FC236}">
                <a16:creationId xmlns:a16="http://schemas.microsoft.com/office/drawing/2014/main" id="{EE003AA4-BB75-BDAC-F863-9BBB7F18BBEB}"/>
              </a:ext>
            </a:extLst>
          </p:cNvPr>
          <p:cNvSpPr/>
          <p:nvPr/>
        </p:nvSpPr>
        <p:spPr>
          <a:xfrm rot="10800000">
            <a:off x="1673872" y="2556346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" name="Google Shape;2556;p42">
            <a:extLst>
              <a:ext uri="{FF2B5EF4-FFF2-40B4-BE49-F238E27FC236}">
                <a16:creationId xmlns:a16="http://schemas.microsoft.com/office/drawing/2014/main" id="{B1C7B039-69A8-A31A-0B05-6608111D87E1}"/>
              </a:ext>
            </a:extLst>
          </p:cNvPr>
          <p:cNvSpPr/>
          <p:nvPr/>
        </p:nvSpPr>
        <p:spPr>
          <a:xfrm>
            <a:off x="2030035" y="189914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2" name="Google Shape;2582;p42">
            <a:extLst>
              <a:ext uri="{FF2B5EF4-FFF2-40B4-BE49-F238E27FC236}">
                <a16:creationId xmlns:a16="http://schemas.microsoft.com/office/drawing/2014/main" id="{C0D7A6D7-9C5F-033E-537D-77B4681D2904}"/>
              </a:ext>
            </a:extLst>
          </p:cNvPr>
          <p:cNvSpPr/>
          <p:nvPr/>
        </p:nvSpPr>
        <p:spPr>
          <a:xfrm>
            <a:off x="1060535" y="228804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3D6A758-4687-360E-14D2-EEB2817BE248}"/>
              </a:ext>
            </a:extLst>
          </p:cNvPr>
          <p:cNvSpPr/>
          <p:nvPr/>
        </p:nvSpPr>
        <p:spPr>
          <a:xfrm>
            <a:off x="1060535" y="5345490"/>
            <a:ext cx="475488" cy="475727"/>
          </a:xfrm>
          <a:prstGeom prst="ellipse">
            <a:avLst/>
          </a:prstGeom>
          <a:solidFill>
            <a:srgbClr val="F68121"/>
          </a:solidFill>
          <a:ln w="38100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CBD1012-21A9-526A-226D-017000A9DF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969" r="17047" b="57058"/>
          <a:stretch/>
        </p:blipFill>
        <p:spPr>
          <a:xfrm>
            <a:off x="891828" y="2628966"/>
            <a:ext cx="7623020" cy="226866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3F44E64-B2B6-8D57-8064-349C640114F6}"/>
              </a:ext>
            </a:extLst>
          </p:cNvPr>
          <p:cNvSpPr txBox="1"/>
          <p:nvPr/>
        </p:nvSpPr>
        <p:spPr>
          <a:xfrm>
            <a:off x="1638883" y="5104024"/>
            <a:ext cx="6959017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Sau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khi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click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biểu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tượng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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thì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hiện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tượng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gì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xảy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ra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với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phần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mềm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vừa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kích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hoạt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?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C3782DF-356B-23F7-EC4E-5D95E6F4D769}"/>
              </a:ext>
            </a:extLst>
          </p:cNvPr>
          <p:cNvCxnSpPr>
            <a:cxnSpLocks/>
          </p:cNvCxnSpPr>
          <p:nvPr/>
        </p:nvCxnSpPr>
        <p:spPr>
          <a:xfrm>
            <a:off x="6790307" y="2082095"/>
            <a:ext cx="1370702" cy="490939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B4A1A22-1916-62FF-EC94-2CB4F44ECF29}"/>
              </a:ext>
            </a:extLst>
          </p:cNvPr>
          <p:cNvSpPr txBox="1"/>
          <p:nvPr/>
        </p:nvSpPr>
        <p:spPr>
          <a:xfrm>
            <a:off x="4304692" y="1787636"/>
            <a:ext cx="30322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Click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ô 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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1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55;p42">
            <a:extLst>
              <a:ext uri="{FF2B5EF4-FFF2-40B4-BE49-F238E27FC236}">
                <a16:creationId xmlns:a16="http://schemas.microsoft.com/office/drawing/2014/main" id="{FAFA160A-CC65-EA09-D544-911CDB802F0D}"/>
              </a:ext>
            </a:extLst>
          </p:cNvPr>
          <p:cNvSpPr/>
          <p:nvPr/>
        </p:nvSpPr>
        <p:spPr>
          <a:xfrm rot="10800000">
            <a:off x="1328433" y="2119466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Google Shape;2556;p42">
            <a:extLst>
              <a:ext uri="{FF2B5EF4-FFF2-40B4-BE49-F238E27FC236}">
                <a16:creationId xmlns:a16="http://schemas.microsoft.com/office/drawing/2014/main" id="{9D98A1E6-A822-D279-C7A2-41E0BFAACA17}"/>
              </a:ext>
            </a:extLst>
          </p:cNvPr>
          <p:cNvSpPr/>
          <p:nvPr/>
        </p:nvSpPr>
        <p:spPr>
          <a:xfrm>
            <a:off x="1684596" y="146226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5" name="Google Shape;2582;p42">
            <a:extLst>
              <a:ext uri="{FF2B5EF4-FFF2-40B4-BE49-F238E27FC236}">
                <a16:creationId xmlns:a16="http://schemas.microsoft.com/office/drawing/2014/main" id="{4BF13932-B9E8-3836-2235-7C47AC87AE58}"/>
              </a:ext>
            </a:extLst>
          </p:cNvPr>
          <p:cNvSpPr/>
          <p:nvPr/>
        </p:nvSpPr>
        <p:spPr>
          <a:xfrm>
            <a:off x="715096" y="185116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80A982-6BD1-ABB3-108B-5DC61FC53CEE}"/>
              </a:ext>
            </a:extLst>
          </p:cNvPr>
          <p:cNvSpPr txBox="1"/>
          <p:nvPr/>
        </p:nvSpPr>
        <p:spPr>
          <a:xfrm>
            <a:off x="-46496" y="2612942"/>
            <a:ext cx="3106033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1: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Nháy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chuột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Start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5C16BE6-7D5C-8136-207A-A88001F91276}"/>
              </a:ext>
            </a:extLst>
          </p:cNvPr>
          <p:cNvSpPr txBox="1"/>
          <p:nvPr/>
        </p:nvSpPr>
        <p:spPr>
          <a:xfrm>
            <a:off x="970917" y="1855851"/>
            <a:ext cx="7704000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2: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tắt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864A131-7BAA-F8DA-2830-357FF3D345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9025" r="91102"/>
          <a:stretch/>
        </p:blipFill>
        <p:spPr>
          <a:xfrm>
            <a:off x="560175" y="3706157"/>
            <a:ext cx="1774232" cy="123037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D0FDA41-D844-20EC-4A40-8D9484BE28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083" r="80806"/>
          <a:stretch/>
        </p:blipFill>
        <p:spPr>
          <a:xfrm>
            <a:off x="3225455" y="4920567"/>
            <a:ext cx="2203943" cy="115667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96701D8-E023-E088-F0AC-C3242871C7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3715" r="81650"/>
          <a:stretch/>
        </p:blipFill>
        <p:spPr>
          <a:xfrm>
            <a:off x="6953327" y="3841491"/>
            <a:ext cx="2107014" cy="169692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2954EB7-82B9-5913-CEDB-575CEB22E2D3}"/>
              </a:ext>
            </a:extLst>
          </p:cNvPr>
          <p:cNvSpPr txBox="1"/>
          <p:nvPr/>
        </p:nvSpPr>
        <p:spPr>
          <a:xfrm>
            <a:off x="2756364" y="3711298"/>
            <a:ext cx="3106033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2: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Nháy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chuột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Power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7FDE440-31D1-9892-2442-0468D3EDBA87}"/>
              </a:ext>
            </a:extLst>
          </p:cNvPr>
          <p:cNvSpPr txBox="1"/>
          <p:nvPr/>
        </p:nvSpPr>
        <p:spPr>
          <a:xfrm>
            <a:off x="6143133" y="2766279"/>
            <a:ext cx="3727403" cy="954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3: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Nháy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chuột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 Shut down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B2143052-208E-D639-16DC-11D10E63E9AB}"/>
              </a:ext>
            </a:extLst>
          </p:cNvPr>
          <p:cNvSpPr/>
          <p:nvPr/>
        </p:nvSpPr>
        <p:spPr>
          <a:xfrm>
            <a:off x="447804" y="2924787"/>
            <a:ext cx="3328143" cy="2188737"/>
          </a:xfrm>
          <a:prstGeom prst="arc">
            <a:avLst>
              <a:gd name="adj1" fmla="val 16200000"/>
              <a:gd name="adj2" fmla="val 21506478"/>
            </a:avLst>
          </a:prstGeom>
          <a:noFill/>
          <a:ln w="9525" cap="flat" cmpd="sng" algn="ctr">
            <a:solidFill>
              <a:srgbClr val="C0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123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4" name="Arc 43">
            <a:extLst>
              <a:ext uri="{FF2B5EF4-FFF2-40B4-BE49-F238E27FC236}">
                <a16:creationId xmlns:a16="http://schemas.microsoft.com/office/drawing/2014/main" id="{BEA5D2A0-C72D-420D-B8B4-AEEB96E15B9D}"/>
              </a:ext>
            </a:extLst>
          </p:cNvPr>
          <p:cNvSpPr/>
          <p:nvPr/>
        </p:nvSpPr>
        <p:spPr>
          <a:xfrm rot="17973118">
            <a:off x="4466956" y="3263341"/>
            <a:ext cx="3294394" cy="2483624"/>
          </a:xfrm>
          <a:prstGeom prst="arc">
            <a:avLst>
              <a:gd name="adj1" fmla="val 16200000"/>
              <a:gd name="adj2" fmla="val 4465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headEnd type="oval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123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53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1" grpId="0"/>
      <p:bldP spid="42" grpId="0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EB538D8-0AAE-297D-B025-E0A50991D5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26727" y="1679366"/>
            <a:ext cx="5007870" cy="2689927"/>
          </a:xfrm>
          <a:prstGeom prst="rect">
            <a:avLst/>
          </a:prstGeom>
        </p:spPr>
      </p:pic>
      <p:sp>
        <p:nvSpPr>
          <p:cNvPr id="3" name="Google Shape;2555;p42">
            <a:extLst>
              <a:ext uri="{FF2B5EF4-FFF2-40B4-BE49-F238E27FC236}">
                <a16:creationId xmlns:a16="http://schemas.microsoft.com/office/drawing/2014/main" id="{E6851DEB-B42A-88D0-3B6E-FE6238EB193C}"/>
              </a:ext>
            </a:extLst>
          </p:cNvPr>
          <p:cNvSpPr/>
          <p:nvPr/>
        </p:nvSpPr>
        <p:spPr>
          <a:xfrm rot="10800000">
            <a:off x="1734832" y="2322666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" name="Google Shape;2556;p42">
            <a:extLst>
              <a:ext uri="{FF2B5EF4-FFF2-40B4-BE49-F238E27FC236}">
                <a16:creationId xmlns:a16="http://schemas.microsoft.com/office/drawing/2014/main" id="{D1138F23-F24B-325A-9507-EF395A75D7CF}"/>
              </a:ext>
            </a:extLst>
          </p:cNvPr>
          <p:cNvSpPr/>
          <p:nvPr/>
        </p:nvSpPr>
        <p:spPr>
          <a:xfrm>
            <a:off x="2157710" y="1840574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Google Shape;2582;p42">
            <a:extLst>
              <a:ext uri="{FF2B5EF4-FFF2-40B4-BE49-F238E27FC236}">
                <a16:creationId xmlns:a16="http://schemas.microsoft.com/office/drawing/2014/main" id="{C15F49C6-F188-2E33-B721-D51A6BF2E055}"/>
              </a:ext>
            </a:extLst>
          </p:cNvPr>
          <p:cNvSpPr/>
          <p:nvPr/>
        </p:nvSpPr>
        <p:spPr>
          <a:xfrm>
            <a:off x="1370559" y="2149139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D3AF6-F220-F230-32D8-307B8ECF389D}"/>
              </a:ext>
            </a:extLst>
          </p:cNvPr>
          <p:cNvSpPr txBox="1"/>
          <p:nvPr/>
        </p:nvSpPr>
        <p:spPr>
          <a:xfrm>
            <a:off x="1104742" y="2441926"/>
            <a:ext cx="4051840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Em hãy nêu một số lưu ý khi bật, tắt máy tính?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F78E7-17E4-191F-DF32-F6BACEAD1CFD}"/>
              </a:ext>
            </a:extLst>
          </p:cNvPr>
          <p:cNvSpPr txBox="1"/>
          <p:nvPr/>
        </p:nvSpPr>
        <p:spPr>
          <a:xfrm>
            <a:off x="6057918" y="2006070"/>
            <a:ext cx="5007871" cy="2335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Không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nên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nhấn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,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giữ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nút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nguồn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,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ngắt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nguồn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điện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để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tắt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máy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.</a:t>
            </a:r>
          </a:p>
          <a:p>
            <a:pPr marL="342900" lvl="0" indent="-3429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Màn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hình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tự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chuyển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sang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chế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độ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chờ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với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nguồn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điện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tiêu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thụ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không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đáng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kể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E924B8-B448-0B1B-8A59-2AF1F3C834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7363" y="4113070"/>
            <a:ext cx="2791434" cy="2689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D4BE26-F3B5-272E-1C54-2C3720F98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357648" y="1060936"/>
            <a:ext cx="1207625" cy="123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3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F45C5FF2-AEB8-4592-6E0C-FCF1123B8312}"/>
              </a:ext>
            </a:extLst>
          </p:cNvPr>
          <p:cNvSpPr txBox="1">
            <a:spLocks/>
          </p:cNvSpPr>
          <p:nvPr/>
        </p:nvSpPr>
        <p:spPr>
          <a:xfrm rot="185">
            <a:off x="2695135" y="3045593"/>
            <a:ext cx="6276197" cy="1870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457200" marR="0" lvl="0" indent="-317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300"/>
              </a:buClr>
              <a:buSzPts val="1400"/>
              <a:buFont typeface="Open Sans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Nếu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khởi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tắt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máy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không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đúng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cách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sẽ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gây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tổn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cho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thiết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bị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tin ở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máy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Open Sans"/>
              </a:rPr>
              <a:t>.</a:t>
            </a:r>
          </a:p>
          <a:p>
            <a:pPr marL="457200" marR="0" lvl="0" indent="-3175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300"/>
              </a:buClr>
              <a:buSzPts val="1400"/>
              <a:buFont typeface="Open Sans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sym typeface="Open San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F2B0F17-768C-5002-9B1A-52C19ACEEC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0100" y="3187787"/>
            <a:ext cx="2792577" cy="3792208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BF0ED3C9-87E6-4192-BF66-5D61C442D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963102" y="4370007"/>
            <a:ext cx="522352" cy="360898"/>
          </a:xfrm>
          <a:prstGeom prst="rect">
            <a:avLst/>
          </a:prstGeom>
        </p:spPr>
      </p:pic>
      <p:pic>
        <p:nvPicPr>
          <p:cNvPr id="7" name="Picture 21">
            <a:extLst>
              <a:ext uri="{FF2B5EF4-FFF2-40B4-BE49-F238E27FC236}">
                <a16:creationId xmlns:a16="http://schemas.microsoft.com/office/drawing/2014/main" id="{29186B36-3EDE-F047-A72D-50AA61651E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346944" y="3187787"/>
            <a:ext cx="575733" cy="3608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14CC5F-78BE-A85E-9EAF-13B2353AE03E}"/>
              </a:ext>
            </a:extLst>
          </p:cNvPr>
          <p:cNvSpPr txBox="1"/>
          <p:nvPr/>
        </p:nvSpPr>
        <p:spPr>
          <a:xfrm>
            <a:off x="5087014" y="2539948"/>
            <a:ext cx="1492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LƯU Ý</a:t>
            </a:r>
          </a:p>
        </p:txBody>
      </p:sp>
    </p:spTree>
    <p:extLst>
      <p:ext uri="{BB962C8B-B14F-4D97-AF65-F5344CB8AC3E}">
        <p14:creationId xmlns:p14="http://schemas.microsoft.com/office/powerpoint/2010/main" val="114819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0B7C9E-8F59-4841-EDEE-356723129119}"/>
              </a:ext>
            </a:extLst>
          </p:cNvPr>
          <p:cNvSpPr txBox="1"/>
          <p:nvPr/>
        </p:nvSpPr>
        <p:spPr>
          <a:xfrm>
            <a:off x="2264737" y="3011522"/>
            <a:ext cx="6604944" cy="2342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Khởi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tắt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bảo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vệ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tin.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Kích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phần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mềm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bằng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đúp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tượng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nó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Đóng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phần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mềm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bằng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dấu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sym typeface="Wingdings" panose="05000000000000000000" pitchFamily="2" charset="2"/>
              </a:rPr>
              <a:t>.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A8852AD7-A6C0-A210-272D-66752301BEE6}"/>
              </a:ext>
            </a:extLst>
          </p:cNvPr>
          <p:cNvSpPr/>
          <p:nvPr/>
        </p:nvSpPr>
        <p:spPr>
          <a:xfrm>
            <a:off x="1376025" y="2148189"/>
            <a:ext cx="2233033" cy="601988"/>
          </a:xfrm>
          <a:prstGeom prst="flowChartTerminator">
            <a:avLst/>
          </a:prstGeom>
          <a:solidFill>
            <a:srgbClr val="DD8F3B"/>
          </a:solidFill>
          <a:ln w="25400" cap="flat" cmpd="sng" algn="ctr">
            <a:solidFill>
              <a:srgbClr val="DD8F3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CF7E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GHI NHỚ</a:t>
            </a:r>
          </a:p>
        </p:txBody>
      </p:sp>
      <p:pic>
        <p:nvPicPr>
          <p:cNvPr id="12" name="Picture 2" descr="Pencil ">
            <a:extLst>
              <a:ext uri="{FF2B5EF4-FFF2-40B4-BE49-F238E27FC236}">
                <a16:creationId xmlns:a16="http://schemas.microsoft.com/office/drawing/2014/main" id="{3DAF7B53-E376-BABB-B2CF-432F9AE0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83" y="2032833"/>
            <a:ext cx="733878" cy="73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38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57917" y="271278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Ong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non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học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3D76C6-BEFE-7322-3BD9-63D9AEBEB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9107"/>
            <a:ext cx="681174" cy="7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934719" y="484145"/>
            <a:ext cx="8399781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Restart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tác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104249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khởi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104249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104249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lvl="0" algn="ctr"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nguồn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104249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khởi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lvl="0" algn="ctr"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95F2F-9E82-7FBD-CFC2-26F1A37043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9107"/>
            <a:ext cx="681174" cy="7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32" y="2533333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2143774" y="484145"/>
            <a:ext cx="7190726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2: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Đâu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thao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tác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467669"/>
            <a:ext cx="2774179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Nhấn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nút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nguồn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127" y="2533333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467669"/>
            <a:ext cx="2774179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Đóng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đang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mở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Start-Power-Shut down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22" y="2533333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467669"/>
            <a:ext cx="2774179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Rút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phích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cắm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717" y="2533333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467669"/>
            <a:ext cx="2774179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Nhấn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nút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nguồn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rồi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rút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phích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cắm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0719FD-0D09-B86F-B922-218D98BB68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9107"/>
            <a:ext cx="681174" cy="7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2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32" y="2533333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873761" y="484145"/>
            <a:ext cx="8460740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3: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Shut down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tác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467669"/>
            <a:ext cx="2774179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127" y="2533333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2" y="5467669"/>
            <a:ext cx="2716063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tắt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nguồn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22" y="2533333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5977818" y="5477829"/>
            <a:ext cx="2876220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khởi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đầu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717" y="2533333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4" y="5467669"/>
            <a:ext cx="2876220" cy="12988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Dùng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mở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C4F59E-8467-15DC-E642-DC44CDC84F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9107"/>
            <a:ext cx="681174" cy="7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8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0" y="2812731"/>
            <a:ext cx="2934336" cy="2934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vi-VN" sz="3200" b="1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hỏi 4: </a:t>
            </a: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 bao nhiêu bước để tắt máy tính để bàn?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9494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Năm bước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65" y="2812731"/>
            <a:ext cx="2934336" cy="293433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22724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Sáu bước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460" y="2812731"/>
            <a:ext cx="2934336" cy="293433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6059538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Hai bước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755" y="2812731"/>
            <a:ext cx="2934336" cy="293433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Ba bước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3CE730-87A4-2CF2-1F21-58F9C720A0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9107"/>
            <a:ext cx="681174" cy="7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5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957917" y="271278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55;p42">
            <a:extLst>
              <a:ext uri="{FF2B5EF4-FFF2-40B4-BE49-F238E27FC236}">
                <a16:creationId xmlns:a16="http://schemas.microsoft.com/office/drawing/2014/main" id="{A906CFC3-DBB0-C49F-B8FD-D01C648CCEB6}"/>
              </a:ext>
            </a:extLst>
          </p:cNvPr>
          <p:cNvSpPr/>
          <p:nvPr/>
        </p:nvSpPr>
        <p:spPr>
          <a:xfrm rot="10800000">
            <a:off x="1995690" y="2739491"/>
            <a:ext cx="356177" cy="175638"/>
          </a:xfrm>
          <a:custGeom>
            <a:avLst/>
            <a:gdLst/>
            <a:ahLst/>
            <a:cxnLst/>
            <a:rect l="l" t="t" r="r" b="b"/>
            <a:pathLst>
              <a:path w="1817" h="896" extrusionOk="0">
                <a:moveTo>
                  <a:pt x="1002" y="0"/>
                </a:moveTo>
                <a:cubicBezTo>
                  <a:pt x="984" y="0"/>
                  <a:pt x="968" y="5"/>
                  <a:pt x="954" y="11"/>
                </a:cubicBezTo>
                <a:cubicBezTo>
                  <a:pt x="911" y="32"/>
                  <a:pt x="877" y="82"/>
                  <a:pt x="811" y="109"/>
                </a:cubicBezTo>
                <a:cubicBezTo>
                  <a:pt x="603" y="195"/>
                  <a:pt x="442" y="409"/>
                  <a:pt x="375" y="501"/>
                </a:cubicBezTo>
                <a:cubicBezTo>
                  <a:pt x="285" y="624"/>
                  <a:pt x="104" y="715"/>
                  <a:pt x="52" y="739"/>
                </a:cubicBezTo>
                <a:cubicBezTo>
                  <a:pt x="1" y="763"/>
                  <a:pt x="119" y="868"/>
                  <a:pt x="202" y="889"/>
                </a:cubicBezTo>
                <a:cubicBezTo>
                  <a:pt x="219" y="893"/>
                  <a:pt x="237" y="895"/>
                  <a:pt x="256" y="895"/>
                </a:cubicBezTo>
                <a:cubicBezTo>
                  <a:pt x="325" y="895"/>
                  <a:pt x="400" y="863"/>
                  <a:pt x="450" y="774"/>
                </a:cubicBezTo>
                <a:cubicBezTo>
                  <a:pt x="485" y="715"/>
                  <a:pt x="532" y="594"/>
                  <a:pt x="560" y="592"/>
                </a:cubicBezTo>
                <a:cubicBezTo>
                  <a:pt x="560" y="592"/>
                  <a:pt x="561" y="592"/>
                  <a:pt x="561" y="592"/>
                </a:cubicBezTo>
                <a:cubicBezTo>
                  <a:pt x="588" y="592"/>
                  <a:pt x="606" y="688"/>
                  <a:pt x="688" y="725"/>
                </a:cubicBezTo>
                <a:cubicBezTo>
                  <a:pt x="722" y="741"/>
                  <a:pt x="855" y="787"/>
                  <a:pt x="1029" y="787"/>
                </a:cubicBezTo>
                <a:cubicBezTo>
                  <a:pt x="1260" y="787"/>
                  <a:pt x="1567" y="706"/>
                  <a:pt x="1816" y="366"/>
                </a:cubicBezTo>
                <a:lnTo>
                  <a:pt x="1816" y="366"/>
                </a:lnTo>
                <a:cubicBezTo>
                  <a:pt x="1813" y="366"/>
                  <a:pt x="1809" y="366"/>
                  <a:pt x="1805" y="366"/>
                </a:cubicBezTo>
                <a:cubicBezTo>
                  <a:pt x="1681" y="366"/>
                  <a:pt x="1510" y="304"/>
                  <a:pt x="1450" y="281"/>
                </a:cubicBezTo>
                <a:cubicBezTo>
                  <a:pt x="1390" y="257"/>
                  <a:pt x="1301" y="206"/>
                  <a:pt x="1254" y="184"/>
                </a:cubicBezTo>
                <a:cubicBezTo>
                  <a:pt x="1239" y="178"/>
                  <a:pt x="1216" y="176"/>
                  <a:pt x="1191" y="176"/>
                </a:cubicBezTo>
                <a:cubicBezTo>
                  <a:pt x="1158" y="176"/>
                  <a:pt x="1121" y="179"/>
                  <a:pt x="1091" y="179"/>
                </a:cubicBezTo>
                <a:cubicBezTo>
                  <a:pt x="1066" y="179"/>
                  <a:pt x="1046" y="177"/>
                  <a:pt x="1035" y="170"/>
                </a:cubicBezTo>
                <a:cubicBezTo>
                  <a:pt x="1002" y="148"/>
                  <a:pt x="1047" y="104"/>
                  <a:pt x="1096" y="89"/>
                </a:cubicBezTo>
                <a:cubicBezTo>
                  <a:pt x="1082" y="22"/>
                  <a:pt x="1040" y="0"/>
                  <a:pt x="1002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2556;p42">
            <a:extLst>
              <a:ext uri="{FF2B5EF4-FFF2-40B4-BE49-F238E27FC236}">
                <a16:creationId xmlns:a16="http://schemas.microsoft.com/office/drawing/2014/main" id="{3D2312B3-20D5-74F4-885C-757263175DCE}"/>
              </a:ext>
            </a:extLst>
          </p:cNvPr>
          <p:cNvSpPr/>
          <p:nvPr/>
        </p:nvSpPr>
        <p:spPr>
          <a:xfrm>
            <a:off x="2375475" y="218362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Google Shape;2582;p42">
            <a:extLst>
              <a:ext uri="{FF2B5EF4-FFF2-40B4-BE49-F238E27FC236}">
                <a16:creationId xmlns:a16="http://schemas.microsoft.com/office/drawing/2014/main" id="{49367FED-4785-A632-A2BF-A01578AB6F40}"/>
              </a:ext>
            </a:extLst>
          </p:cNvPr>
          <p:cNvSpPr/>
          <p:nvPr/>
        </p:nvSpPr>
        <p:spPr>
          <a:xfrm>
            <a:off x="1405975" y="257252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5FD7FC-9CA6-710A-6373-ED3D8BD8A3D0}"/>
              </a:ext>
            </a:extLst>
          </p:cNvPr>
          <p:cNvSpPr txBox="1"/>
          <p:nvPr/>
        </p:nvSpPr>
        <p:spPr>
          <a:xfrm>
            <a:off x="586560" y="2268787"/>
            <a:ext cx="10762160" cy="954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thực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tắt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nhưng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bước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3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sng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nháy</a:t>
            </a: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sng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chuột</a:t>
            </a: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lệnh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Restart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sng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không</a:t>
            </a: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sng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nháy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lệnh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Shut down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nút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Restart.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AB018A-5DB8-7F2E-A7E8-A613D63FCF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196" r="81255"/>
          <a:stretch/>
        </p:blipFill>
        <p:spPr>
          <a:xfrm>
            <a:off x="5279812" y="4093768"/>
            <a:ext cx="2490458" cy="192754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3FBC15-7BBA-2527-745F-8AFEB10ED839}"/>
              </a:ext>
            </a:extLst>
          </p:cNvPr>
          <p:cNvCxnSpPr>
            <a:cxnSpLocks/>
          </p:cNvCxnSpPr>
          <p:nvPr/>
        </p:nvCxnSpPr>
        <p:spPr>
          <a:xfrm flipH="1">
            <a:off x="6284524" y="4278630"/>
            <a:ext cx="1806222" cy="607460"/>
          </a:xfrm>
          <a:prstGeom prst="straightConnector1">
            <a:avLst/>
          </a:prstGeom>
          <a:noFill/>
          <a:ln w="19050" cap="flat" cmpd="sng" algn="ctr">
            <a:solidFill>
              <a:srgbClr val="FFCA00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4F2B912-4AD1-E5AF-0AFF-123B0E015ABC}"/>
              </a:ext>
            </a:extLst>
          </p:cNvPr>
          <p:cNvSpPr txBox="1"/>
          <p:nvPr/>
        </p:nvSpPr>
        <p:spPr>
          <a:xfrm>
            <a:off x="7932702" y="3881420"/>
            <a:ext cx="1162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Restart</a:t>
            </a:r>
          </a:p>
        </p:txBody>
      </p:sp>
      <p:pic>
        <p:nvPicPr>
          <p:cNvPr id="13" name="Picture 2" descr="Arrow down ">
            <a:extLst>
              <a:ext uri="{FF2B5EF4-FFF2-40B4-BE49-F238E27FC236}">
                <a16:creationId xmlns:a16="http://schemas.microsoft.com/office/drawing/2014/main" id="{21D42DCC-9642-DEB3-940D-CEAF98F49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5065" y="4561088"/>
            <a:ext cx="823647" cy="70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B1B117-BE6F-C1E9-EA5D-2B9F0778A121}"/>
              </a:ext>
            </a:extLst>
          </p:cNvPr>
          <p:cNvSpPr txBox="1"/>
          <p:nvPr/>
        </p:nvSpPr>
        <p:spPr>
          <a:xfrm>
            <a:off x="1289243" y="4410927"/>
            <a:ext cx="367009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Lệnh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Restart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được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dùng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khởi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lại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076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556;p42">
            <a:extLst>
              <a:ext uri="{FF2B5EF4-FFF2-40B4-BE49-F238E27FC236}">
                <a16:creationId xmlns:a16="http://schemas.microsoft.com/office/drawing/2014/main" id="{3D2312B3-20D5-74F4-885C-757263175DCE}"/>
              </a:ext>
            </a:extLst>
          </p:cNvPr>
          <p:cNvSpPr/>
          <p:nvPr/>
        </p:nvSpPr>
        <p:spPr>
          <a:xfrm>
            <a:off x="2375475" y="2183620"/>
            <a:ext cx="262085" cy="314228"/>
          </a:xfrm>
          <a:custGeom>
            <a:avLst/>
            <a:gdLst/>
            <a:ahLst/>
            <a:cxnLst/>
            <a:rect l="l" t="t" r="r" b="b"/>
            <a:pathLst>
              <a:path w="1337" h="1603" extrusionOk="0">
                <a:moveTo>
                  <a:pt x="520" y="0"/>
                </a:moveTo>
                <a:lnTo>
                  <a:pt x="520" y="0"/>
                </a:lnTo>
                <a:cubicBezTo>
                  <a:pt x="498" y="83"/>
                  <a:pt x="495" y="272"/>
                  <a:pt x="591" y="464"/>
                </a:cubicBezTo>
                <a:cubicBezTo>
                  <a:pt x="431" y="304"/>
                  <a:pt x="212" y="211"/>
                  <a:pt x="49" y="211"/>
                </a:cubicBezTo>
                <a:cubicBezTo>
                  <a:pt x="32" y="211"/>
                  <a:pt x="16" y="212"/>
                  <a:pt x="0" y="214"/>
                </a:cubicBezTo>
                <a:cubicBezTo>
                  <a:pt x="105" y="251"/>
                  <a:pt x="236" y="374"/>
                  <a:pt x="225" y="470"/>
                </a:cubicBezTo>
                <a:cubicBezTo>
                  <a:pt x="216" y="566"/>
                  <a:pt x="263" y="764"/>
                  <a:pt x="368" y="870"/>
                </a:cubicBezTo>
                <a:cubicBezTo>
                  <a:pt x="473" y="974"/>
                  <a:pt x="479" y="1142"/>
                  <a:pt x="464" y="1206"/>
                </a:cubicBezTo>
                <a:cubicBezTo>
                  <a:pt x="448" y="1272"/>
                  <a:pt x="309" y="1504"/>
                  <a:pt x="250" y="1602"/>
                </a:cubicBezTo>
                <a:cubicBezTo>
                  <a:pt x="319" y="1581"/>
                  <a:pt x="436" y="1507"/>
                  <a:pt x="464" y="1488"/>
                </a:cubicBezTo>
                <a:cubicBezTo>
                  <a:pt x="473" y="1482"/>
                  <a:pt x="484" y="1480"/>
                  <a:pt x="497" y="1480"/>
                </a:cubicBezTo>
                <a:cubicBezTo>
                  <a:pt x="524" y="1480"/>
                  <a:pt x="556" y="1491"/>
                  <a:pt x="582" y="1504"/>
                </a:cubicBezTo>
                <a:cubicBezTo>
                  <a:pt x="616" y="1479"/>
                  <a:pt x="636" y="1427"/>
                  <a:pt x="640" y="1380"/>
                </a:cubicBezTo>
                <a:cubicBezTo>
                  <a:pt x="662" y="1391"/>
                  <a:pt x="700" y="1397"/>
                  <a:pt x="745" y="1397"/>
                </a:cubicBezTo>
                <a:cubicBezTo>
                  <a:pt x="833" y="1397"/>
                  <a:pt x="945" y="1375"/>
                  <a:pt x="1015" y="1330"/>
                </a:cubicBezTo>
                <a:cubicBezTo>
                  <a:pt x="1120" y="1262"/>
                  <a:pt x="1197" y="1083"/>
                  <a:pt x="1225" y="1049"/>
                </a:cubicBezTo>
                <a:cubicBezTo>
                  <a:pt x="1236" y="1036"/>
                  <a:pt x="1247" y="1032"/>
                  <a:pt x="1260" y="1032"/>
                </a:cubicBezTo>
                <a:cubicBezTo>
                  <a:pt x="1282" y="1032"/>
                  <a:pt x="1307" y="1045"/>
                  <a:pt x="1333" y="1049"/>
                </a:cubicBezTo>
                <a:cubicBezTo>
                  <a:pt x="1337" y="931"/>
                  <a:pt x="1286" y="897"/>
                  <a:pt x="1228" y="897"/>
                </a:cubicBezTo>
                <a:cubicBezTo>
                  <a:pt x="1179" y="897"/>
                  <a:pt x="1126" y="921"/>
                  <a:pt x="1095" y="937"/>
                </a:cubicBezTo>
                <a:cubicBezTo>
                  <a:pt x="1073" y="949"/>
                  <a:pt x="1054" y="954"/>
                  <a:pt x="1037" y="954"/>
                </a:cubicBezTo>
                <a:cubicBezTo>
                  <a:pt x="1000" y="954"/>
                  <a:pt x="974" y="932"/>
                  <a:pt x="959" y="907"/>
                </a:cubicBezTo>
                <a:cubicBezTo>
                  <a:pt x="937" y="870"/>
                  <a:pt x="959" y="714"/>
                  <a:pt x="903" y="656"/>
                </a:cubicBezTo>
                <a:cubicBezTo>
                  <a:pt x="847" y="597"/>
                  <a:pt x="572" y="164"/>
                  <a:pt x="520" y="0"/>
                </a:cubicBezTo>
                <a:close/>
              </a:path>
            </a:pathLst>
          </a:custGeom>
          <a:solidFill>
            <a:srgbClr val="FFFFFF">
              <a:alpha val="57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Google Shape;2670;p45">
            <a:extLst>
              <a:ext uri="{FF2B5EF4-FFF2-40B4-BE49-F238E27FC236}">
                <a16:creationId xmlns:a16="http://schemas.microsoft.com/office/drawing/2014/main" id="{5E96C0C3-CB2C-C891-46FA-718DAE257F16}"/>
              </a:ext>
            </a:extLst>
          </p:cNvPr>
          <p:cNvSpPr txBox="1">
            <a:spLocks/>
          </p:cNvSpPr>
          <p:nvPr/>
        </p:nvSpPr>
        <p:spPr>
          <a:xfrm>
            <a:off x="1229866" y="2497848"/>
            <a:ext cx="8828534" cy="2151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>
              <a:lnSpc>
                <a:spcPct val="150000"/>
              </a:lnSpc>
              <a:buClr>
                <a:srgbClr val="012300"/>
              </a:buClr>
            </a:pPr>
            <a:r>
              <a:rPr lang="vi-VN" sz="2200" dirty="0">
                <a:solidFill>
                  <a:srgbClr val="C00000"/>
                </a:solidFill>
                <a:latin typeface="UTM Avo" panose="02040603050506020204" pitchFamily="18" charset="0"/>
              </a:rPr>
              <a:t>Trong một số trường hợp, chúng ta phải khởi động lại máy như:</a:t>
            </a:r>
          </a:p>
          <a:p>
            <a:pPr marL="342900" lvl="0" indent="-342900">
              <a:lnSpc>
                <a:spcPct val="150000"/>
              </a:lnSpc>
              <a:buClr>
                <a:srgbClr val="012300"/>
              </a:buClr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 charset="0"/>
              </a:rPr>
              <a:t>Máy tính bị treo (máy tính vẫn hoạt động nhưng không sử dụng được các phần mềm).</a:t>
            </a:r>
          </a:p>
          <a:p>
            <a:pPr marL="342900" lvl="0" indent="-342900">
              <a:lnSpc>
                <a:spcPct val="150000"/>
              </a:lnSpc>
              <a:buClr>
                <a:srgbClr val="012300"/>
              </a:buClr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rgbClr val="000000"/>
                </a:solidFill>
                <a:latin typeface="UTM Avo" panose="02040603050506020204" pitchFamily="18" charset="0"/>
              </a:rPr>
              <a:t>Máy tính bị đơ có thể vì lỗi phần mềm.</a:t>
            </a:r>
          </a:p>
        </p:txBody>
      </p:sp>
      <p:sp>
        <p:nvSpPr>
          <p:cNvPr id="3" name="Google Shape;2669;p45">
            <a:extLst>
              <a:ext uri="{FF2B5EF4-FFF2-40B4-BE49-F238E27FC236}">
                <a16:creationId xmlns:a16="http://schemas.microsoft.com/office/drawing/2014/main" id="{10FC501B-0E21-4D08-044C-B71131DFD08E}"/>
              </a:ext>
            </a:extLst>
          </p:cNvPr>
          <p:cNvSpPr txBox="1">
            <a:spLocks/>
          </p:cNvSpPr>
          <p:nvPr/>
        </p:nvSpPr>
        <p:spPr>
          <a:xfrm>
            <a:off x="3931518" y="1771361"/>
            <a:ext cx="2875682" cy="82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ladin"/>
              <a:buNone/>
              <a:defRPr sz="6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300"/>
              </a:buClr>
              <a:buSzPts val="3600"/>
              <a:buFont typeface="Aladin"/>
              <a:buNone/>
              <a:tabLst/>
              <a:defRPr/>
            </a:pPr>
            <a:r>
              <a:rPr kumimoji="0" lang="en-US" sz="3500" b="1" i="0" u="none" strike="noStrike" kern="0" cap="none" spc="0" normalizeH="0" baseline="0" noProof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Mở rộng</a:t>
            </a:r>
          </a:p>
        </p:txBody>
      </p:sp>
    </p:spTree>
    <p:extLst>
      <p:ext uri="{BB962C8B-B14F-4D97-AF65-F5344CB8AC3E}">
        <p14:creationId xmlns:p14="http://schemas.microsoft.com/office/powerpoint/2010/main" val="302789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6C020473-6EEC-920B-2622-1938664A05DD}"/>
              </a:ext>
            </a:extLst>
          </p:cNvPr>
          <p:cNvSpPr/>
          <p:nvPr/>
        </p:nvSpPr>
        <p:spPr>
          <a:xfrm>
            <a:off x="2250001" y="125580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7E224A-DBEA-CBC1-2B4F-E1EBEE4538C7}"/>
              </a:ext>
            </a:extLst>
          </p:cNvPr>
          <p:cNvSpPr/>
          <p:nvPr/>
        </p:nvSpPr>
        <p:spPr>
          <a:xfrm>
            <a:off x="5085570" y="2716744"/>
            <a:ext cx="4243753" cy="2795955"/>
          </a:xfrm>
          <a:prstGeom prst="ellipse">
            <a:avLst/>
          </a:prstGeom>
          <a:solidFill>
            <a:srgbClr val="FFCA00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CF7E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D1B378-1235-4E9B-3973-20B6AD2C5D9F}"/>
              </a:ext>
            </a:extLst>
          </p:cNvPr>
          <p:cNvSpPr/>
          <p:nvPr/>
        </p:nvSpPr>
        <p:spPr>
          <a:xfrm>
            <a:off x="617416" y="2597442"/>
            <a:ext cx="4243753" cy="2795955"/>
          </a:xfrm>
          <a:prstGeom prst="ellipse">
            <a:avLst/>
          </a:prstGeom>
          <a:solidFill>
            <a:srgbClr val="FFCA00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CF7E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Google Shape;4724;p60">
            <a:extLst>
              <a:ext uri="{FF2B5EF4-FFF2-40B4-BE49-F238E27FC236}">
                <a16:creationId xmlns:a16="http://schemas.microsoft.com/office/drawing/2014/main" id="{F8B5710A-2AC7-3AD7-6176-65664E320BF5}"/>
              </a:ext>
            </a:extLst>
          </p:cNvPr>
          <p:cNvSpPr txBox="1">
            <a:spLocks/>
          </p:cNvSpPr>
          <p:nvPr/>
        </p:nvSpPr>
        <p:spPr>
          <a:xfrm>
            <a:off x="905852" y="2934480"/>
            <a:ext cx="3669323" cy="2121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adin"/>
              <a:buNone/>
              <a:defRPr sz="2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300"/>
              </a:buClr>
              <a:buSzPts val="2400"/>
              <a:buFont typeface="Aladin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Ôn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tập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lại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các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thao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tác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bật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,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tắt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máy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tính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,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và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mở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ứng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dụng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trong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máy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tính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12300"/>
              </a:solidFill>
              <a:effectLst/>
              <a:uLnTx/>
              <a:uFillTx/>
              <a:latin typeface="UTM Avo" panose="02040603050506020204" pitchFamily="18" charset="0"/>
              <a:sym typeface="Aladin"/>
            </a:endParaRPr>
          </a:p>
        </p:txBody>
      </p:sp>
      <p:sp>
        <p:nvSpPr>
          <p:cNvPr id="11" name="Google Shape;4731;p60">
            <a:extLst>
              <a:ext uri="{FF2B5EF4-FFF2-40B4-BE49-F238E27FC236}">
                <a16:creationId xmlns:a16="http://schemas.microsoft.com/office/drawing/2014/main" id="{F0ED7710-5717-6EB8-CF4B-2A41FDD76082}"/>
              </a:ext>
            </a:extLst>
          </p:cNvPr>
          <p:cNvSpPr txBox="1">
            <a:spLocks/>
          </p:cNvSpPr>
          <p:nvPr/>
        </p:nvSpPr>
        <p:spPr>
          <a:xfrm>
            <a:off x="5427202" y="3271520"/>
            <a:ext cx="3560490" cy="1686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adin"/>
              <a:buNone/>
              <a:defRPr sz="2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300"/>
              </a:buClr>
              <a:buSzPts val="2400"/>
              <a:buFont typeface="Aladin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Chuẩn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bị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nội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dung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bài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mới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123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: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Bài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5: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Bảo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vệ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sức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khỏe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khi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dùng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máy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sym typeface="Aladin"/>
              </a:rPr>
              <a:t>tính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TM Avo" panose="02040603050506020204" pitchFamily="18" charset="0"/>
              <a:sym typeface="Aladin"/>
            </a:endParaRP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B72F35A1-55D2-DED1-B9D8-BAF010858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5047" y="2173381"/>
            <a:ext cx="951231" cy="974258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F50EF17B-B354-73A9-2634-24BBCB27C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085016" y="2229615"/>
            <a:ext cx="1158923" cy="97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A1-Bài 3_1</Template>
  <TotalTime>69</TotalTime>
  <Words>752</Words>
  <Application>Microsoft Office PowerPoint</Application>
  <PresentationFormat>Widescreen</PresentationFormat>
  <Paragraphs>94</Paragraphs>
  <Slides>24</Slides>
  <Notes>19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Aladin</vt:lpstr>
      <vt:lpstr>Arial</vt:lpstr>
      <vt:lpstr>Calibri</vt:lpstr>
      <vt:lpstr>Calibri Light</vt:lpstr>
      <vt:lpstr>Open Sans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8</cp:revision>
  <dcterms:created xsi:type="dcterms:W3CDTF">2023-06-09T14:33:16Z</dcterms:created>
  <dcterms:modified xsi:type="dcterms:W3CDTF">2023-08-21T04:11:00Z</dcterms:modified>
</cp:coreProperties>
</file>