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42"/>
  </p:notesMasterIdLst>
  <p:sldIdLst>
    <p:sldId id="256" r:id="rId3"/>
    <p:sldId id="257" r:id="rId4"/>
    <p:sldId id="258" r:id="rId5"/>
    <p:sldId id="270" r:id="rId6"/>
    <p:sldId id="259" r:id="rId7"/>
    <p:sldId id="337" r:id="rId8"/>
    <p:sldId id="260" r:id="rId9"/>
    <p:sldId id="338" r:id="rId10"/>
    <p:sldId id="340" r:id="rId11"/>
    <p:sldId id="339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261" r:id="rId27"/>
    <p:sldId id="263" r:id="rId28"/>
    <p:sldId id="355" r:id="rId29"/>
    <p:sldId id="356" r:id="rId30"/>
    <p:sldId id="357" r:id="rId31"/>
    <p:sldId id="358" r:id="rId32"/>
    <p:sldId id="359" r:id="rId33"/>
    <p:sldId id="360" r:id="rId34"/>
    <p:sldId id="262" r:id="rId35"/>
    <p:sldId id="361" r:id="rId36"/>
    <p:sldId id="362" r:id="rId37"/>
    <p:sldId id="363" r:id="rId38"/>
    <p:sldId id="269" r:id="rId39"/>
    <p:sldId id="267" r:id="rId40"/>
    <p:sldId id="364" r:id="rId4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E81"/>
    <a:srgbClr val="FFFF99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28"/>
  </p:normalViewPr>
  <p:slideViewPr>
    <p:cSldViewPr snapToGrid="0">
      <p:cViewPr varScale="1">
        <p:scale>
          <a:sx n="106" d="100"/>
          <a:sy n="106" d="100"/>
        </p:scale>
        <p:origin x="79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1016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9953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1569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2928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7445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461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3875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9541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03760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0074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8064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6040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2953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1844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6472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28199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7693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17232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01211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057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7656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2425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5783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9114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86574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2720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02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77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23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70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53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8626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964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78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47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6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Slide.vn - 2019">
            <a:extLst>
              <a:ext uri="{FF2B5EF4-FFF2-40B4-BE49-F238E27FC236}">
                <a16:creationId xmlns:a16="http://schemas.microsoft.com/office/drawing/2014/main" id="{729F2B0E-9076-09F3-ECE1-0FD040C71E2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Slide.vn - 2019">
            <a:extLst>
              <a:ext uri="{FF2B5EF4-FFF2-40B4-BE49-F238E27FC236}">
                <a16:creationId xmlns:a16="http://schemas.microsoft.com/office/drawing/2014/main" id="{D9A848EE-C98D-AB0C-60AF-652B7ACCFE0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28/08/2023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4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cong-nghe-3/1/130/55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7.svg"/><Relationship Id="rId5" Type="http://schemas.openxmlformats.org/officeDocument/2006/relationships/image" Target="../media/image6.sv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cong-nghe-3/1/130/55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9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1.svg"/><Relationship Id="rId5" Type="http://schemas.openxmlformats.org/officeDocument/2006/relationships/image" Target="../media/image6.svg"/><Relationship Id="rId10" Type="http://schemas.openxmlformats.org/officeDocument/2006/relationships/image" Target="../media/image30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4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hyperlink" Target="https://youtu.be/PL1resXdR6Q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cong-nghe-3/1/130/62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png"/><Relationship Id="rId18" Type="http://schemas.openxmlformats.org/officeDocument/2006/relationships/slide" Target="slide33.xml"/><Relationship Id="rId3" Type="http://schemas.openxmlformats.org/officeDocument/2006/relationships/image" Target="../media/image47.png"/><Relationship Id="rId21" Type="http://schemas.openxmlformats.org/officeDocument/2006/relationships/image" Target="../media/image57.png"/><Relationship Id="rId7" Type="http://schemas.openxmlformats.org/officeDocument/2006/relationships/image" Target="../media/image51.png"/><Relationship Id="rId12" Type="http://schemas.openxmlformats.org/officeDocument/2006/relationships/slide" Target="slide28.xml"/><Relationship Id="rId17" Type="http://schemas.openxmlformats.org/officeDocument/2006/relationships/slide" Target="slide32.xml"/><Relationship Id="rId2" Type="http://schemas.openxmlformats.org/officeDocument/2006/relationships/notesSlide" Target="../notesSlides/notesSlide26.xml"/><Relationship Id="rId16" Type="http://schemas.openxmlformats.org/officeDocument/2006/relationships/slide" Target="slide31.xml"/><Relationship Id="rId20" Type="http://schemas.openxmlformats.org/officeDocument/2006/relationships/slide" Target="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slide" Target="slide30.xml"/><Relationship Id="rId10" Type="http://schemas.openxmlformats.org/officeDocument/2006/relationships/image" Target="../media/image54.png"/><Relationship Id="rId19" Type="http://schemas.openxmlformats.org/officeDocument/2006/relationships/image" Target="../media/image46.jpe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slide" Target="slide29.xml"/><Relationship Id="rId22" Type="http://schemas.openxmlformats.org/officeDocument/2006/relationships/slide" Target="slide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audio" Target="../media/audio1.wav"/><Relationship Id="rId7" Type="http://schemas.openxmlformats.org/officeDocument/2006/relationships/image" Target="../media/image59.png"/><Relationship Id="rId12" Type="http://schemas.openxmlformats.org/officeDocument/2006/relationships/slide" Target="slide2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audio" Target="../media/audio3.wav"/><Relationship Id="rId10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61.png"/><Relationship Id="rId1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audio" Target="../media/audio1.wav"/><Relationship Id="rId7" Type="http://schemas.openxmlformats.org/officeDocument/2006/relationships/image" Target="../media/image58.png"/><Relationship Id="rId12" Type="http://schemas.openxmlformats.org/officeDocument/2006/relationships/slide" Target="slide2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11" Type="http://schemas.openxmlformats.org/officeDocument/2006/relationships/image" Target="../media/image61.png"/><Relationship Id="rId5" Type="http://schemas.openxmlformats.org/officeDocument/2006/relationships/audio" Target="../media/audio3.wav"/><Relationship Id="rId10" Type="http://schemas.openxmlformats.org/officeDocument/2006/relationships/image" Target="../media/image63.png"/><Relationship Id="rId4" Type="http://schemas.openxmlformats.org/officeDocument/2006/relationships/audio" Target="../media/audio2.wav"/><Relationship Id="rId9" Type="http://schemas.openxmlformats.org/officeDocument/2006/relationships/image" Target="../media/image62.png"/><Relationship Id="rId1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audio" Target="../media/audio1.wav"/><Relationship Id="rId7" Type="http://schemas.openxmlformats.org/officeDocument/2006/relationships/image" Target="../media/image58.png"/><Relationship Id="rId12" Type="http://schemas.openxmlformats.org/officeDocument/2006/relationships/slide" Target="slide2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audio" Target="../media/audio3.wav"/><Relationship Id="rId10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61.png"/><Relationship Id="rId1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audio" Target="../media/audio1.wav"/><Relationship Id="rId7" Type="http://schemas.openxmlformats.org/officeDocument/2006/relationships/image" Target="../media/image58.png"/><Relationship Id="rId12" Type="http://schemas.openxmlformats.org/officeDocument/2006/relationships/slide" Target="slide2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audio" Target="../media/audio3.wav"/><Relationship Id="rId10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61.png"/><Relationship Id="rId1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audio" Target="../media/audio1.wav"/><Relationship Id="rId7" Type="http://schemas.openxmlformats.org/officeDocument/2006/relationships/image" Target="../media/image58.png"/><Relationship Id="rId12" Type="http://schemas.openxmlformats.org/officeDocument/2006/relationships/slide" Target="slide2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audio" Target="../media/audio3.wav"/><Relationship Id="rId10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61.png"/><Relationship Id="rId1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audio" Target="../media/audio1.wav"/><Relationship Id="rId7" Type="http://schemas.openxmlformats.org/officeDocument/2006/relationships/image" Target="../media/image58.png"/><Relationship Id="rId12" Type="http://schemas.openxmlformats.org/officeDocument/2006/relationships/slide" Target="slide2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11" Type="http://schemas.openxmlformats.org/officeDocument/2006/relationships/image" Target="../media/image61.png"/><Relationship Id="rId5" Type="http://schemas.openxmlformats.org/officeDocument/2006/relationships/audio" Target="../media/audio3.wav"/><Relationship Id="rId10" Type="http://schemas.openxmlformats.org/officeDocument/2006/relationships/image" Target="../media/image63.png"/><Relationship Id="rId4" Type="http://schemas.openxmlformats.org/officeDocument/2006/relationships/audio" Target="../media/audio2.wav"/><Relationship Id="rId9" Type="http://schemas.openxmlformats.org/officeDocument/2006/relationships/image" Target="../media/image62.png"/><Relationship Id="rId1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13" Type="http://schemas.openxmlformats.org/officeDocument/2006/relationships/image" Target="../media/image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sv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sv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svg"/><Relationship Id="rId4" Type="http://schemas.openxmlformats.org/officeDocument/2006/relationships/image" Target="../media/image71.svg"/><Relationship Id="rId9" Type="http://schemas.openxmlformats.org/officeDocument/2006/relationships/image" Target="../media/image76.png"/><Relationship Id="rId14" Type="http://schemas.openxmlformats.org/officeDocument/2006/relationships/image" Target="../media/image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364577" y="2665521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kĩ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thuật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2FD454-CBA0-1622-4827-88FB067A3449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AD35C31-8946-9A56-8718-753CE53ABA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C3D104-DE39-8CA6-6FA8-CD6445C4FAC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2B628A5E-E85F-87D1-F05E-06EC9CA5A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06540" y="5263983"/>
            <a:ext cx="1312909" cy="148982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AA74F06B-0A10-417F-E88E-863CFA414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617191" y="805106"/>
            <a:ext cx="1457716" cy="1228126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E0B1E310-FA8F-728F-1F4E-BEC3F51063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4247" y="5627163"/>
            <a:ext cx="2537809" cy="12308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ECFB0E-6466-7F36-A73B-FBD2D19C584D}"/>
              </a:ext>
            </a:extLst>
          </p:cNvPr>
          <p:cNvSpPr txBox="1"/>
          <p:nvPr/>
        </p:nvSpPr>
        <p:spPr>
          <a:xfrm>
            <a:off x="1008664" y="1628754"/>
            <a:ext cx="866085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i="1">
                <a:latin typeface="UTM Avo" panose="02040603050506020204" pitchFamily="18" charset="0"/>
                <a:cs typeface="Arial" panose="020B0604020202020204" pitchFamily="34" charset="0"/>
              </a:rPr>
              <a:t>Các em cùng nhau thi tài kể tên các trò chơi mà mình biết: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74F0276D-4A65-9C34-D54E-B9DB683ECD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506567" y="5041721"/>
            <a:ext cx="4891678" cy="171208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D80153D-DAB4-F971-B251-0B36C1DC6BD9}"/>
              </a:ext>
            </a:extLst>
          </p:cNvPr>
          <p:cNvGrpSpPr/>
          <p:nvPr/>
        </p:nvGrpSpPr>
        <p:grpSpPr>
          <a:xfrm>
            <a:off x="332132" y="2033232"/>
            <a:ext cx="4480155" cy="2791535"/>
            <a:chOff x="1506325" y="2957890"/>
            <a:chExt cx="6090425" cy="379487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D363300-3049-B802-0983-FDA0346AA0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17000" t="12113" r="25000" b="32353"/>
            <a:stretch/>
          </p:blipFill>
          <p:spPr>
            <a:xfrm>
              <a:off x="2110350" y="3252822"/>
              <a:ext cx="5486400" cy="3499945"/>
            </a:xfrm>
            <a:prstGeom prst="rect">
              <a:avLst/>
            </a:prstGeom>
          </p:spPr>
        </p:pic>
        <p:pic>
          <p:nvPicPr>
            <p:cNvPr id="13" name="Picture 4" descr="Black ">
              <a:extLst>
                <a:ext uri="{FF2B5EF4-FFF2-40B4-BE49-F238E27FC236}">
                  <a16:creationId xmlns:a16="http://schemas.microsoft.com/office/drawing/2014/main" id="{E3A0B930-816E-9742-479D-71071ABF7D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6325" y="2957890"/>
              <a:ext cx="1219200" cy="1219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6A3BCE-FBE3-FB7B-DE81-510DA8EFC307}"/>
              </a:ext>
            </a:extLst>
          </p:cNvPr>
          <p:cNvGrpSpPr/>
          <p:nvPr/>
        </p:nvGrpSpPr>
        <p:grpSpPr>
          <a:xfrm>
            <a:off x="6851897" y="2033232"/>
            <a:ext cx="5340103" cy="2823004"/>
            <a:chOff x="9753600" y="2877011"/>
            <a:chExt cx="7259459" cy="383765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189B6C3-C319-9AD1-2770-9EF1B50EC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753600" y="3289990"/>
              <a:ext cx="6649859" cy="3424677"/>
            </a:xfrm>
            <a:prstGeom prst="rect">
              <a:avLst/>
            </a:prstGeom>
          </p:spPr>
        </p:pic>
        <p:pic>
          <p:nvPicPr>
            <p:cNvPr id="16" name="Picture 4" descr="Black ">
              <a:extLst>
                <a:ext uri="{FF2B5EF4-FFF2-40B4-BE49-F238E27FC236}">
                  <a16:creationId xmlns:a16="http://schemas.microsoft.com/office/drawing/2014/main" id="{DA234BB1-0656-2DAF-EFAF-852CE29E9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93859" y="2877011"/>
              <a:ext cx="1219200" cy="1219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64765103-D446-F747-7A1D-9F2151820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72472" y="4411565"/>
            <a:ext cx="1498502" cy="1700428"/>
          </a:xfrm>
          <a:prstGeom prst="rect">
            <a:avLst/>
          </a:prstGeom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4E3E4FC4-9FAB-3F8C-878F-31D68594C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13807" y="1226165"/>
            <a:ext cx="1676635" cy="1412565"/>
          </a:xfrm>
          <a:prstGeom prst="rect">
            <a:avLst/>
          </a:pr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8CE85AE9-CDE6-7C0B-84B5-363D74A603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125581" y="5212357"/>
            <a:ext cx="2896555" cy="1404829"/>
          </a:xfrm>
          <a:prstGeom prst="rect">
            <a:avLst/>
          </a:prstGeom>
        </p:spPr>
      </p:pic>
      <p:sp>
        <p:nvSpPr>
          <p:cNvPr id="7" name="Rounded Rectangular Callout 1">
            <a:extLst>
              <a:ext uri="{FF2B5EF4-FFF2-40B4-BE49-F238E27FC236}">
                <a16:creationId xmlns:a16="http://schemas.microsoft.com/office/drawing/2014/main" id="{C53A71CD-3D2C-92A1-BB6B-3FC63A2A0943}"/>
              </a:ext>
            </a:extLst>
          </p:cNvPr>
          <p:cNvSpPr/>
          <p:nvPr/>
        </p:nvSpPr>
        <p:spPr>
          <a:xfrm>
            <a:off x="4793509" y="3611719"/>
            <a:ext cx="6412755" cy="2500274"/>
          </a:xfrm>
          <a:prstGeom prst="wedgeRoundRectCallout">
            <a:avLst>
              <a:gd name="adj1" fmla="val -59858"/>
              <a:gd name="adj2" fmla="val -13656"/>
              <a:gd name="adj3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Trong các đồ chơi các em vừa kể, đồ chơi nào phù hợp với lứa tuổi của các em? Sử dụng đồ chơi như thế nào cho an toàn?</a:t>
            </a:r>
            <a:endParaRPr lang="vi-VN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2C776BA9-BFE5-37CC-AE7E-C4444341A9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5379"/>
          <a:stretch>
            <a:fillRect/>
          </a:stretch>
        </p:blipFill>
        <p:spPr>
          <a:xfrm>
            <a:off x="1612379" y="3383563"/>
            <a:ext cx="2317190" cy="34191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67A1D0-6F40-8412-74A4-770B2E7E31C3}"/>
              </a:ext>
            </a:extLst>
          </p:cNvPr>
          <p:cNvSpPr txBox="1"/>
          <p:nvPr/>
        </p:nvSpPr>
        <p:spPr>
          <a:xfrm>
            <a:off x="999719" y="2177065"/>
            <a:ext cx="9502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Tx/>
              <a:buFont typeface="Wingdings" panose="05000000000000000000" pitchFamily="2" charset="2"/>
              <a:buChar char="Ø"/>
            </a:pPr>
            <a:r>
              <a:rPr lang="en-US" sz="24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em suy nghĩ và trả lời các câu hỏi sau đây: </a:t>
            </a:r>
          </a:p>
        </p:txBody>
      </p:sp>
    </p:spTree>
    <p:extLst>
      <p:ext uri="{BB962C8B-B14F-4D97-AF65-F5344CB8AC3E}">
        <p14:creationId xmlns:p14="http://schemas.microsoft.com/office/powerpoint/2010/main" val="361969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27CBE8-0EBA-101E-3B1E-D5F088DE1FF6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B381B6D-8B47-F42F-9EFD-7C68E99C1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FBCE61-2686-29A3-555F-5B3669A1A54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2F728D74-C55A-E517-6AFE-4FAD826D0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91549" y="4725449"/>
            <a:ext cx="1445735" cy="1640550"/>
          </a:xfrm>
          <a:prstGeom prst="rect">
            <a:avLst/>
          </a:prstGeom>
        </p:spPr>
      </p:pic>
      <p:pic>
        <p:nvPicPr>
          <p:cNvPr id="3" name="Picture 12">
            <a:extLst>
              <a:ext uri="{FF2B5EF4-FFF2-40B4-BE49-F238E27FC236}">
                <a16:creationId xmlns:a16="http://schemas.microsoft.com/office/drawing/2014/main" id="{9EE6F105-707D-97B3-F389-D81B62F69F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203403" y="5268488"/>
            <a:ext cx="3277344" cy="15895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FD5608-3120-3CD0-3200-09D5916969A0}"/>
              </a:ext>
            </a:extLst>
          </p:cNvPr>
          <p:cNvSpPr txBox="1"/>
          <p:nvPr/>
        </p:nvSpPr>
        <p:spPr>
          <a:xfrm>
            <a:off x="0" y="175171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 CHƠI PHÙ HỢP VỚI LỨA TUỔI 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C0E71A42-6CDA-3F8D-4CDB-EF42F071B3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5400000">
            <a:off x="16007175" y="8031574"/>
            <a:ext cx="2795260" cy="17155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0F1F83-9305-7859-5EFE-76D8688ED042}"/>
              </a:ext>
            </a:extLst>
          </p:cNvPr>
          <p:cNvSpPr txBox="1"/>
          <p:nvPr/>
        </p:nvSpPr>
        <p:spPr>
          <a:xfrm>
            <a:off x="231193" y="2998138"/>
            <a:ext cx="5638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1.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lứa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tuổi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DB0993-D71A-27EE-9124-591E385059A8}"/>
              </a:ext>
            </a:extLst>
          </p:cNvPr>
          <p:cNvSpPr txBox="1"/>
          <p:nvPr/>
        </p:nvSpPr>
        <p:spPr>
          <a:xfrm>
            <a:off x="38557" y="3385732"/>
            <a:ext cx="5830786" cy="1417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đây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lứa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tuổi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sinh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8F4FC25-FAE7-A881-B9A7-0DBC10A9BE1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081" t="28849" r="6254" b="7127"/>
          <a:stretch/>
        </p:blipFill>
        <p:spPr>
          <a:xfrm>
            <a:off x="5869343" y="2630701"/>
            <a:ext cx="6322657" cy="356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7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FD5608-3120-3CD0-3200-09D5916969A0}"/>
              </a:ext>
            </a:extLst>
          </p:cNvPr>
          <p:cNvSpPr txBox="1"/>
          <p:nvPr/>
        </p:nvSpPr>
        <p:spPr>
          <a:xfrm>
            <a:off x="0" y="175171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 CHƠI PHÙ HỢP VỚI LỨA TUỔI 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C0E71A42-6CDA-3F8D-4CDB-EF42F071B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007175" y="8031574"/>
            <a:ext cx="2795260" cy="17155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0F1F83-9305-7859-5EFE-76D8688ED042}"/>
              </a:ext>
            </a:extLst>
          </p:cNvPr>
          <p:cNvSpPr txBox="1"/>
          <p:nvPr/>
        </p:nvSpPr>
        <p:spPr>
          <a:xfrm>
            <a:off x="231193" y="2411180"/>
            <a:ext cx="5638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1.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lứa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tuổi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8F4FC25-FAE7-A881-B9A7-0DBC10A9BE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112" t="28472" r="48171" b="40649"/>
          <a:stretch/>
        </p:blipFill>
        <p:spPr>
          <a:xfrm>
            <a:off x="719273" y="3028746"/>
            <a:ext cx="3074961" cy="172058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37245C8-8CC1-BE07-DB4B-A28D083AB1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157" t="28147" r="6126" b="40084"/>
          <a:stretch/>
        </p:blipFill>
        <p:spPr>
          <a:xfrm>
            <a:off x="4558519" y="2979138"/>
            <a:ext cx="3074961" cy="17701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06009BE-3553-E83C-3353-7E9CA95461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325" t="62030" r="6602" b="7410"/>
          <a:stretch/>
        </p:blipFill>
        <p:spPr>
          <a:xfrm>
            <a:off x="8322317" y="3018449"/>
            <a:ext cx="3074961" cy="1730879"/>
          </a:xfrm>
          <a:prstGeom prst="rect">
            <a:avLst/>
          </a:prstGeom>
        </p:spPr>
      </p:pic>
      <p:sp>
        <p:nvSpPr>
          <p:cNvPr id="25" name="Down Arrow 1">
            <a:extLst>
              <a:ext uri="{FF2B5EF4-FFF2-40B4-BE49-F238E27FC236}">
                <a16:creationId xmlns:a16="http://schemas.microsoft.com/office/drawing/2014/main" id="{9D726C4F-8D93-B041-7684-775BECB479F0}"/>
              </a:ext>
            </a:extLst>
          </p:cNvPr>
          <p:cNvSpPr/>
          <p:nvPr/>
        </p:nvSpPr>
        <p:spPr>
          <a:xfrm>
            <a:off x="2076236" y="4846168"/>
            <a:ext cx="533400" cy="884557"/>
          </a:xfrm>
          <a:prstGeom prst="downArrow">
            <a:avLst/>
          </a:prstGeom>
          <a:solidFill>
            <a:srgbClr val="9BBB59">
              <a:lumMod val="75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F6404EB4-A985-B4CD-2E93-F7D7B00CFE51}"/>
              </a:ext>
            </a:extLst>
          </p:cNvPr>
          <p:cNvSpPr/>
          <p:nvPr/>
        </p:nvSpPr>
        <p:spPr>
          <a:xfrm>
            <a:off x="961408" y="5827565"/>
            <a:ext cx="2763056" cy="884557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 lắp ghép giúp phát triển trí tuệ</a:t>
            </a:r>
          </a:p>
        </p:txBody>
      </p:sp>
      <p:sp>
        <p:nvSpPr>
          <p:cNvPr id="27" name="Down Arrow 19">
            <a:extLst>
              <a:ext uri="{FF2B5EF4-FFF2-40B4-BE49-F238E27FC236}">
                <a16:creationId xmlns:a16="http://schemas.microsoft.com/office/drawing/2014/main" id="{1E0A799C-DAC4-0E10-85E5-1CBA0EF44B8F}"/>
              </a:ext>
            </a:extLst>
          </p:cNvPr>
          <p:cNvSpPr/>
          <p:nvPr/>
        </p:nvSpPr>
        <p:spPr>
          <a:xfrm>
            <a:off x="5869343" y="4846169"/>
            <a:ext cx="533400" cy="884557"/>
          </a:xfrm>
          <a:prstGeom prst="downArrow">
            <a:avLst/>
          </a:prstGeom>
          <a:solidFill>
            <a:srgbClr val="9BBB59">
              <a:lumMod val="75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8" name="Down Arrow 20">
            <a:extLst>
              <a:ext uri="{FF2B5EF4-FFF2-40B4-BE49-F238E27FC236}">
                <a16:creationId xmlns:a16="http://schemas.microsoft.com/office/drawing/2014/main" id="{317FF7DC-BB42-FFC2-D504-CBCD173B5378}"/>
              </a:ext>
            </a:extLst>
          </p:cNvPr>
          <p:cNvSpPr/>
          <p:nvPr/>
        </p:nvSpPr>
        <p:spPr>
          <a:xfrm>
            <a:off x="9929150" y="4846168"/>
            <a:ext cx="533400" cy="884557"/>
          </a:xfrm>
          <a:prstGeom prst="downArrow">
            <a:avLst/>
          </a:prstGeom>
          <a:solidFill>
            <a:srgbClr val="9BBB59">
              <a:lumMod val="75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9" name="Rounded Rectangle 21">
            <a:extLst>
              <a:ext uri="{FF2B5EF4-FFF2-40B4-BE49-F238E27FC236}">
                <a16:creationId xmlns:a16="http://schemas.microsoft.com/office/drawing/2014/main" id="{006FC198-2ECB-F2D3-B945-DA4257B91304}"/>
              </a:ext>
            </a:extLst>
          </p:cNvPr>
          <p:cNvSpPr/>
          <p:nvPr/>
        </p:nvSpPr>
        <p:spPr>
          <a:xfrm>
            <a:off x="4671846" y="5827565"/>
            <a:ext cx="2928394" cy="884557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cờ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rèn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luyện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minh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ounded Rectangle 22">
            <a:extLst>
              <a:ext uri="{FF2B5EF4-FFF2-40B4-BE49-F238E27FC236}">
                <a16:creationId xmlns:a16="http://schemas.microsoft.com/office/drawing/2014/main" id="{368D8C05-4F21-0E95-1050-72AE3D2C139D}"/>
              </a:ext>
            </a:extLst>
          </p:cNvPr>
          <p:cNvSpPr/>
          <p:nvPr/>
        </p:nvSpPr>
        <p:spPr>
          <a:xfrm>
            <a:off x="8658369" y="5827565"/>
            <a:ext cx="3074961" cy="884557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Gấp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bay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tăng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FD5608-3120-3CD0-3200-09D5916969A0}"/>
              </a:ext>
            </a:extLst>
          </p:cNvPr>
          <p:cNvSpPr txBox="1"/>
          <p:nvPr/>
        </p:nvSpPr>
        <p:spPr>
          <a:xfrm>
            <a:off x="0" y="175171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 CHƠI PHÙ HỢP VỚI LỨA TUỔI 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C0E71A42-6CDA-3F8D-4CDB-EF42F071B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007175" y="8031574"/>
            <a:ext cx="2795260" cy="1715591"/>
          </a:xfrm>
          <a:prstGeom prst="rect">
            <a:avLst/>
          </a:prstGeom>
        </p:spPr>
      </p:pic>
      <p:sp>
        <p:nvSpPr>
          <p:cNvPr id="7" name="Right Arrow 3">
            <a:extLst>
              <a:ext uri="{FF2B5EF4-FFF2-40B4-BE49-F238E27FC236}">
                <a16:creationId xmlns:a16="http://schemas.microsoft.com/office/drawing/2014/main" id="{DB642765-2C64-454B-1C28-E7F6414AF863}"/>
              </a:ext>
            </a:extLst>
          </p:cNvPr>
          <p:cNvSpPr/>
          <p:nvPr/>
        </p:nvSpPr>
        <p:spPr>
          <a:xfrm>
            <a:off x="5816259" y="4175722"/>
            <a:ext cx="927100" cy="685800"/>
          </a:xfrm>
          <a:prstGeom prst="right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60EAAD-CC56-59A5-3CD3-2A7E19E34A77}"/>
              </a:ext>
            </a:extLst>
          </p:cNvPr>
          <p:cNvSpPr txBox="1"/>
          <p:nvPr/>
        </p:nvSpPr>
        <p:spPr>
          <a:xfrm>
            <a:off x="7110975" y="3532895"/>
            <a:ext cx="4523875" cy="1854125"/>
          </a:xfrm>
          <a:prstGeom prst="roundRect">
            <a:avLst/>
          </a:prstGeom>
          <a:solidFill>
            <a:srgbClr val="FFFFFF"/>
          </a:solidFill>
          <a:ln w="57150">
            <a:solidFill>
              <a:srgbClr val="C0504D">
                <a:lumMod val="75000"/>
              </a:srgb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bắn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CB999D-9656-B768-8685-E2309892BB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39" t="62251" r="48388" b="7189"/>
          <a:stretch/>
        </p:blipFill>
        <p:spPr>
          <a:xfrm>
            <a:off x="124995" y="2961632"/>
            <a:ext cx="5323648" cy="2996653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835E587A-0CE6-BE01-41C7-F58AB81084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7952" y="2491739"/>
            <a:ext cx="1390375" cy="123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4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FD5608-3120-3CD0-3200-09D5916969A0}"/>
              </a:ext>
            </a:extLst>
          </p:cNvPr>
          <p:cNvSpPr txBox="1"/>
          <p:nvPr/>
        </p:nvSpPr>
        <p:spPr>
          <a:xfrm>
            <a:off x="0" y="182865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 CHƠI PHÙ HỢP VỚI LỨA TUỔI 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C0E71A42-6CDA-3F8D-4CDB-EF42F071B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007175" y="8031574"/>
            <a:ext cx="2795260" cy="17155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4AFCB7-E8D8-A9ED-5A12-F1BF9347C9E1}"/>
              </a:ext>
            </a:extLst>
          </p:cNvPr>
          <p:cNvSpPr txBox="1"/>
          <p:nvPr/>
        </p:nvSpPr>
        <p:spPr>
          <a:xfrm>
            <a:off x="714376" y="2398042"/>
            <a:ext cx="448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2.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an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toàn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B3ABF6-7B61-86F5-8FDA-95C6B733DBC0}"/>
              </a:ext>
            </a:extLst>
          </p:cNvPr>
          <p:cNvSpPr txBox="1"/>
          <p:nvPr/>
        </p:nvSpPr>
        <p:spPr>
          <a:xfrm>
            <a:off x="163808" y="2798152"/>
            <a:ext cx="10417202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dung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toàn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2B3A66-3DE7-D8C4-E065-FEFA282307D0}"/>
              </a:ext>
            </a:extLst>
          </p:cNvPr>
          <p:cNvGrpSpPr/>
          <p:nvPr/>
        </p:nvGrpSpPr>
        <p:grpSpPr>
          <a:xfrm>
            <a:off x="306715" y="3429000"/>
            <a:ext cx="11578569" cy="3129572"/>
            <a:chOff x="1049333" y="3444483"/>
            <a:chExt cx="9351428" cy="252759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39CFFE1-0988-72EA-CCD8-92D2D5D343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459" t="20624" r="6782" b="42352"/>
            <a:stretch/>
          </p:blipFill>
          <p:spPr>
            <a:xfrm>
              <a:off x="1049333" y="3444483"/>
              <a:ext cx="4729655" cy="248044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B77A410-A81F-DA4B-BB4C-6B99530627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621" t="57488" r="8621" b="5488"/>
            <a:stretch/>
          </p:blipFill>
          <p:spPr>
            <a:xfrm>
              <a:off x="5671106" y="3491640"/>
              <a:ext cx="4729655" cy="24804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929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FD5608-3120-3CD0-3200-09D5916969A0}"/>
              </a:ext>
            </a:extLst>
          </p:cNvPr>
          <p:cNvSpPr txBox="1"/>
          <p:nvPr/>
        </p:nvSpPr>
        <p:spPr>
          <a:xfrm>
            <a:off x="0" y="175171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 CHƠI PHÙ HỢP VỚI LỨA TUỔI 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C0E71A42-6CDA-3F8D-4CDB-EF42F071B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007175" y="8031574"/>
            <a:ext cx="2795260" cy="171559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967E3F-E0C7-49A9-79F4-F0880DC3ECE5}"/>
              </a:ext>
            </a:extLst>
          </p:cNvPr>
          <p:cNvGrpSpPr/>
          <p:nvPr/>
        </p:nvGrpSpPr>
        <p:grpSpPr>
          <a:xfrm>
            <a:off x="446758" y="2747942"/>
            <a:ext cx="7036082" cy="2697270"/>
            <a:chOff x="1919287" y="3201179"/>
            <a:chExt cx="10333717" cy="396141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6FFAB4-0946-CF23-B93E-69C39462C66A}"/>
                </a:ext>
              </a:extLst>
            </p:cNvPr>
            <p:cNvGrpSpPr/>
            <p:nvPr/>
          </p:nvGrpSpPr>
          <p:grpSpPr>
            <a:xfrm>
              <a:off x="1919287" y="3690441"/>
              <a:ext cx="9496425" cy="3472151"/>
              <a:chOff x="2057400" y="3951242"/>
              <a:chExt cx="9496425" cy="3472151"/>
            </a:xfrm>
          </p:grpSpPr>
          <p:sp>
            <p:nvSpPr>
              <p:cNvPr id="11" name="Rounded Rectangle 14">
                <a:extLst>
                  <a:ext uri="{FF2B5EF4-FFF2-40B4-BE49-F238E27FC236}">
                    <a16:creationId xmlns:a16="http://schemas.microsoft.com/office/drawing/2014/main" id="{8DCAAF4F-A48B-23C3-3C0E-986B4B3E7DDD}"/>
                  </a:ext>
                </a:extLst>
              </p:cNvPr>
              <p:cNvSpPr/>
              <p:nvPr/>
            </p:nvSpPr>
            <p:spPr>
              <a:xfrm>
                <a:off x="2209800" y="4103642"/>
                <a:ext cx="9344025" cy="3319751"/>
              </a:xfrm>
              <a:prstGeom prst="roundRect">
                <a:avLst/>
              </a:prstGeom>
              <a:solidFill>
                <a:srgbClr val="7E9F49"/>
              </a:solidFill>
              <a:ln w="25400" cap="flat" cmpd="sng" algn="ctr">
                <a:solidFill>
                  <a:srgbClr val="7E9F4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Rounded Rectangle 1">
                <a:extLst>
                  <a:ext uri="{FF2B5EF4-FFF2-40B4-BE49-F238E27FC236}">
                    <a16:creationId xmlns:a16="http://schemas.microsoft.com/office/drawing/2014/main" id="{EF6BE830-095D-2438-C32B-F37412E6E603}"/>
                  </a:ext>
                </a:extLst>
              </p:cNvPr>
              <p:cNvSpPr/>
              <p:nvPr/>
            </p:nvSpPr>
            <p:spPr>
              <a:xfrm>
                <a:off x="2057400" y="3951242"/>
                <a:ext cx="9344025" cy="3319751"/>
              </a:xfrm>
              <a:prstGeom prst="roundRect">
                <a:avLst/>
              </a:prstGeom>
              <a:solidFill>
                <a:srgbClr val="9BBB59">
                  <a:lumMod val="40000"/>
                  <a:lumOff val="60000"/>
                </a:srgbClr>
              </a:solidFill>
              <a:ln w="25400" cap="flat" cmpd="sng" algn="ctr">
                <a:solidFill>
                  <a:srgbClr val="9BBB59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Đồ chơi hợp với lứa tuổi giúp em giải trí, phát triển trí thông minh và khả năng giao tiếp khi chơi cùng các bạn. </a:t>
                </a:r>
              </a:p>
            </p:txBody>
          </p:sp>
        </p:grpSp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302AD593-A59C-7B40-D84E-64CA7B97C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578420" y="3201179"/>
              <a:ext cx="1674584" cy="1410837"/>
            </a:xfrm>
            <a:prstGeom prst="rect">
              <a:avLst/>
            </a:prstGeom>
          </p:spPr>
        </p:pic>
      </p:grpSp>
      <p:pic>
        <p:nvPicPr>
          <p:cNvPr id="13" name="Picture 11">
            <a:extLst>
              <a:ext uri="{FF2B5EF4-FFF2-40B4-BE49-F238E27FC236}">
                <a16:creationId xmlns:a16="http://schemas.microsoft.com/office/drawing/2014/main" id="{5B620E0F-7CC9-85B3-9746-B80852AD33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926114" y="2956283"/>
            <a:ext cx="3087597" cy="328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4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FD5608-3120-3CD0-3200-09D5916969A0}"/>
              </a:ext>
            </a:extLst>
          </p:cNvPr>
          <p:cNvSpPr txBox="1"/>
          <p:nvPr/>
        </p:nvSpPr>
        <p:spPr>
          <a:xfrm>
            <a:off x="0" y="182865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 CHƠI PHÙ HỢP VỚI LỨA TUỔI 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C0E71A42-6CDA-3F8D-4CDB-EF42F071B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007175" y="8031574"/>
            <a:ext cx="2795260" cy="17155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9CFFE1-0988-72EA-CCD8-92D2D5D343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460" t="20624" r="47087" b="42352"/>
          <a:stretch/>
        </p:blipFill>
        <p:spPr>
          <a:xfrm>
            <a:off x="1511026" y="2362710"/>
            <a:ext cx="3120308" cy="31900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40B03E-6849-CE8D-1B69-FC107A2397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063" t="20932" r="7548" b="42657"/>
          <a:stretch/>
        </p:blipFill>
        <p:spPr>
          <a:xfrm>
            <a:off x="6772992" y="2474986"/>
            <a:ext cx="2968606" cy="3137282"/>
          </a:xfrm>
          <a:prstGeom prst="rect">
            <a:avLst/>
          </a:prstGeom>
        </p:spPr>
      </p:pic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08B7BA00-831F-2AB8-641A-E3C1A4B586D3}"/>
              </a:ext>
            </a:extLst>
          </p:cNvPr>
          <p:cNvSpPr/>
          <p:nvPr/>
        </p:nvSpPr>
        <p:spPr>
          <a:xfrm>
            <a:off x="1320394" y="5708037"/>
            <a:ext cx="3201119" cy="982104"/>
          </a:xfrm>
          <a:prstGeom prst="roundRect">
            <a:avLst/>
          </a:prstGeom>
          <a:solidFill>
            <a:srgbClr val="D2E8D5"/>
          </a:solidFill>
          <a:ln>
            <a:solidFill>
              <a:srgbClr val="D2E8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gọn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gàng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xong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ounded Rectangle 16">
            <a:extLst>
              <a:ext uri="{FF2B5EF4-FFF2-40B4-BE49-F238E27FC236}">
                <a16:creationId xmlns:a16="http://schemas.microsoft.com/office/drawing/2014/main" id="{B138076C-4B41-0993-083F-BBB17A8C2FF4}"/>
              </a:ext>
            </a:extLst>
          </p:cNvPr>
          <p:cNvSpPr/>
          <p:nvPr/>
        </p:nvSpPr>
        <p:spPr>
          <a:xfrm>
            <a:off x="6512774" y="5708037"/>
            <a:ext cx="3687963" cy="982104"/>
          </a:xfrm>
          <a:prstGeom prst="roundRect">
            <a:avLst/>
          </a:prstGeom>
          <a:solidFill>
            <a:srgbClr val="F7C9CE"/>
          </a:solidFill>
          <a:ln>
            <a:solidFill>
              <a:srgbClr val="F7C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vứt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bỏ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mảnh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vỡ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lung tun</a:t>
            </a:r>
          </a:p>
        </p:txBody>
      </p:sp>
    </p:spTree>
    <p:extLst>
      <p:ext uri="{BB962C8B-B14F-4D97-AF65-F5344CB8AC3E}">
        <p14:creationId xmlns:p14="http://schemas.microsoft.com/office/powerpoint/2010/main" val="50561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FD5608-3120-3CD0-3200-09D5916969A0}"/>
              </a:ext>
            </a:extLst>
          </p:cNvPr>
          <p:cNvSpPr txBox="1"/>
          <p:nvPr/>
        </p:nvSpPr>
        <p:spPr>
          <a:xfrm>
            <a:off x="0" y="182865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 CHƠI PHÙ HỢP VỚI LỨA TUỔI 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C0E71A42-6CDA-3F8D-4CDB-EF42F071B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007175" y="8031574"/>
            <a:ext cx="2795260" cy="17155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9CFFE1-0988-72EA-CCD8-92D2D5D343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890" t="57621" r="47657" b="5355"/>
          <a:stretch/>
        </p:blipFill>
        <p:spPr>
          <a:xfrm>
            <a:off x="1511026" y="2362710"/>
            <a:ext cx="3120308" cy="31900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40B03E-6849-CE8D-1B69-FC107A2397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860" t="58699" r="7751" b="4890"/>
          <a:stretch/>
        </p:blipFill>
        <p:spPr>
          <a:xfrm>
            <a:off x="6772992" y="2474986"/>
            <a:ext cx="2968606" cy="3137282"/>
          </a:xfrm>
          <a:prstGeom prst="rect">
            <a:avLst/>
          </a:prstGeom>
        </p:spPr>
      </p:pic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D5F4FC31-5E94-FD28-145F-EA7256CAFF45}"/>
              </a:ext>
            </a:extLst>
          </p:cNvPr>
          <p:cNvSpPr/>
          <p:nvPr/>
        </p:nvSpPr>
        <p:spPr>
          <a:xfrm>
            <a:off x="1147566" y="5612267"/>
            <a:ext cx="3847228" cy="1045783"/>
          </a:xfrm>
          <a:prstGeom prst="roundRect">
            <a:avLst/>
          </a:prstGeom>
          <a:solidFill>
            <a:srgbClr val="D2E4F5"/>
          </a:solidFill>
          <a:ln w="25400" cap="flat" cmpd="sng" algn="ctr">
            <a:solidFill>
              <a:srgbClr val="D2E4F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vứt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lung tung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vì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D2BD51B0-A1F9-BDBF-6B3B-782466EFC468}"/>
              </a:ext>
            </a:extLst>
          </p:cNvPr>
          <p:cNvSpPr/>
          <p:nvPr/>
        </p:nvSpPr>
        <p:spPr>
          <a:xfrm>
            <a:off x="6333681" y="5612267"/>
            <a:ext cx="3847228" cy="1045783"/>
          </a:xfrm>
          <a:prstGeom prst="roundRect">
            <a:avLst/>
          </a:prstGeom>
          <a:solidFill>
            <a:srgbClr val="C6AACC"/>
          </a:solidFill>
          <a:ln w="25400" cap="flat" cmpd="sng" algn="ctr">
            <a:solidFill>
              <a:srgbClr val="C6AA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 để riêng các loại pin đúng nơi quy định</a:t>
            </a:r>
          </a:p>
        </p:txBody>
      </p:sp>
    </p:spTree>
    <p:extLst>
      <p:ext uri="{BB962C8B-B14F-4D97-AF65-F5344CB8AC3E}">
        <p14:creationId xmlns:p14="http://schemas.microsoft.com/office/powerpoint/2010/main" val="246771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FD5608-3120-3CD0-3200-09D5916969A0}"/>
              </a:ext>
            </a:extLst>
          </p:cNvPr>
          <p:cNvSpPr txBox="1"/>
          <p:nvPr/>
        </p:nvSpPr>
        <p:spPr>
          <a:xfrm>
            <a:off x="0" y="182865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 CHƠI PHÙ HỢP VỚI LỨA TUỔI </a:t>
            </a: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7F509BDB-051E-679B-931A-DD33780B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09547" y="5312775"/>
            <a:ext cx="1129535" cy="1281741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B3A3EBBC-D613-CC20-F84E-932687568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60161" y="1527468"/>
            <a:ext cx="1482141" cy="1248704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C8353469-A9F8-5549-DBF2-52B19CB030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115137" y="5709423"/>
            <a:ext cx="2560547" cy="124186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4E90E4C-0A14-B5C8-3B15-EF60FE5BE9EB}"/>
              </a:ext>
            </a:extLst>
          </p:cNvPr>
          <p:cNvGrpSpPr/>
          <p:nvPr/>
        </p:nvGrpSpPr>
        <p:grpSpPr>
          <a:xfrm>
            <a:off x="2026403" y="3446146"/>
            <a:ext cx="5450452" cy="2629604"/>
            <a:chOff x="2286001" y="3162300"/>
            <a:chExt cx="8686800" cy="4191000"/>
          </a:xfrm>
        </p:grpSpPr>
        <p:sp>
          <p:nvSpPr>
            <p:cNvPr id="12" name="Rounded Rectangle 15">
              <a:extLst>
                <a:ext uri="{FF2B5EF4-FFF2-40B4-BE49-F238E27FC236}">
                  <a16:creationId xmlns:a16="http://schemas.microsoft.com/office/drawing/2014/main" id="{92343D9C-3C92-87C9-9EC1-17CD99639580}"/>
                </a:ext>
              </a:extLst>
            </p:cNvPr>
            <p:cNvSpPr/>
            <p:nvPr/>
          </p:nvSpPr>
          <p:spPr>
            <a:xfrm>
              <a:off x="2438401" y="3314700"/>
              <a:ext cx="8534400" cy="4038600"/>
            </a:xfrm>
            <a:prstGeom prst="round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3">
              <a:extLst>
                <a:ext uri="{FF2B5EF4-FFF2-40B4-BE49-F238E27FC236}">
                  <a16:creationId xmlns:a16="http://schemas.microsoft.com/office/drawing/2014/main" id="{6736E8F3-004F-487A-615A-232C95AAE8BF}"/>
                </a:ext>
              </a:extLst>
            </p:cNvPr>
            <p:cNvSpPr/>
            <p:nvPr/>
          </p:nvSpPr>
          <p:spPr>
            <a:xfrm>
              <a:off x="2286001" y="3162300"/>
              <a:ext cx="8534400" cy="4038600"/>
            </a:xfrm>
            <a:prstGeom prst="roundRect">
              <a:avLst/>
            </a:prstGeom>
            <a:solidFill>
              <a:srgbClr val="F7C9CE"/>
            </a:solidFill>
            <a:ln w="25400" cap="flat" cmpd="sng" algn="ctr">
              <a:solidFill>
                <a:srgbClr val="F7C9CE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cần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lựa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chọn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đồ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phù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hợp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với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lứa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tuổi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sử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dụng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đồ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an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toàn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đúng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 </a:t>
              </a:r>
            </a:p>
          </p:txBody>
        </p:sp>
      </p:grpSp>
      <p:sp>
        <p:nvSpPr>
          <p:cNvPr id="14" name="Pentagon 5">
            <a:extLst>
              <a:ext uri="{FF2B5EF4-FFF2-40B4-BE49-F238E27FC236}">
                <a16:creationId xmlns:a16="http://schemas.microsoft.com/office/drawing/2014/main" id="{743F01F2-AD39-74F0-C544-31BE12402F11}"/>
              </a:ext>
            </a:extLst>
          </p:cNvPr>
          <p:cNvSpPr/>
          <p:nvPr/>
        </p:nvSpPr>
        <p:spPr>
          <a:xfrm>
            <a:off x="0" y="2552851"/>
            <a:ext cx="2820849" cy="621543"/>
          </a:xfrm>
          <a:prstGeom prst="homePlate">
            <a:avLst/>
          </a:prstGeom>
          <a:solidFill>
            <a:srgbClr val="8064A2">
              <a:lumMod val="40000"/>
              <a:lumOff val="60000"/>
            </a:srgbClr>
          </a:solidFill>
          <a:ln w="38100" cap="flat" cmpd="sng" algn="ctr">
            <a:solidFill>
              <a:srgbClr val="8064A2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 LUẬN 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EAF27BEC-7699-F988-8623-515BF9DA9C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338121" y="3036726"/>
            <a:ext cx="3104784" cy="382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3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D00B8-1D8E-7E4F-C99D-79F8E2D1D40F}"/>
              </a:ext>
            </a:extLst>
          </p:cNvPr>
          <p:cNvSpPr/>
          <p:nvPr/>
        </p:nvSpPr>
        <p:spPr>
          <a:xfrm>
            <a:off x="0" y="2831849"/>
            <a:ext cx="12192000" cy="594621"/>
          </a:xfrm>
          <a:prstGeom prst="rect">
            <a:avLst/>
          </a:prstGeom>
          <a:solidFill>
            <a:srgbClr val="FFFF66"/>
          </a:solidFill>
          <a:ln w="25400" cap="flat" cmpd="sng" algn="ctr">
            <a:solidFill>
              <a:srgbClr val="FFFF6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AD96D1-F757-866A-DDBA-531E82CFB303}"/>
              </a:ext>
            </a:extLst>
          </p:cNvPr>
          <p:cNvSpPr txBox="1"/>
          <p:nvPr/>
        </p:nvSpPr>
        <p:spPr>
          <a:xfrm>
            <a:off x="609600" y="2246697"/>
            <a:ext cx="5693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1.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bay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giấy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973A2C-AB2A-59FA-F5CF-BA18532BA330}"/>
              </a:ext>
            </a:extLst>
          </p:cNvPr>
          <p:cNvSpPr txBox="1"/>
          <p:nvPr/>
        </p:nvSpPr>
        <p:spPr>
          <a:xfrm>
            <a:off x="0" y="3426470"/>
            <a:ext cx="11658600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mẫu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chiếc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bay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giấy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BBE35F6-D89F-4B14-FEEB-0EB923917585}"/>
              </a:ext>
            </a:extLst>
          </p:cNvPr>
          <p:cNvSpPr/>
          <p:nvPr/>
        </p:nvSpPr>
        <p:spPr>
          <a:xfrm>
            <a:off x="350161" y="4713295"/>
            <a:ext cx="4608243" cy="1648806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1F497D">
                <a:lumMod val="60000"/>
                <a:lumOff val="4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 cầu sản phẩm</a:t>
            </a:r>
          </a:p>
          <a:p>
            <a:pPr marL="571500" marR="0" lvl="0" indent="-5715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 thể bay được</a:t>
            </a:r>
          </a:p>
          <a:p>
            <a:pPr marL="571500" marR="0" lvl="0" indent="-5715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Nếp gấp thẳng, phẳng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79E8B0-A64F-D062-34DB-2365D71C54CA}"/>
              </a:ext>
            </a:extLst>
          </p:cNvPr>
          <p:cNvGrpSpPr/>
          <p:nvPr/>
        </p:nvGrpSpPr>
        <p:grpSpPr>
          <a:xfrm>
            <a:off x="5664200" y="4041313"/>
            <a:ext cx="3554180" cy="2738542"/>
            <a:chOff x="9782148" y="5490485"/>
            <a:chExt cx="4443846" cy="342404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30D1494-0E66-183E-2986-0703B639B2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31" t="43857" r="10101" b="4184"/>
            <a:stretch/>
          </p:blipFill>
          <p:spPr>
            <a:xfrm>
              <a:off x="9782148" y="5490485"/>
              <a:ext cx="4443846" cy="2655292"/>
            </a:xfrm>
            <a:prstGeom prst="rect">
              <a:avLst/>
            </a:prstGeom>
          </p:spPr>
        </p:pic>
        <p:sp>
          <p:nvSpPr>
            <p:cNvPr id="18" name="Rounded Rectangle 13">
              <a:extLst>
                <a:ext uri="{FF2B5EF4-FFF2-40B4-BE49-F238E27FC236}">
                  <a16:creationId xmlns:a16="http://schemas.microsoft.com/office/drawing/2014/main" id="{D0017832-4FDA-3659-E6AD-8B6ED40ABE90}"/>
                </a:ext>
              </a:extLst>
            </p:cNvPr>
            <p:cNvSpPr/>
            <p:nvPr/>
          </p:nvSpPr>
          <p:spPr>
            <a:xfrm>
              <a:off x="10012394" y="8303549"/>
              <a:ext cx="3983355" cy="610979"/>
            </a:xfrm>
            <a:prstGeom prst="round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Sản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phẩm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mẫu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306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7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D00B8-1D8E-7E4F-C99D-79F8E2D1D40F}"/>
              </a:ext>
            </a:extLst>
          </p:cNvPr>
          <p:cNvSpPr/>
          <p:nvPr/>
        </p:nvSpPr>
        <p:spPr>
          <a:xfrm>
            <a:off x="0" y="2387349"/>
            <a:ext cx="12192000" cy="594621"/>
          </a:xfrm>
          <a:prstGeom prst="rect">
            <a:avLst/>
          </a:prstGeom>
          <a:solidFill>
            <a:srgbClr val="FFFF66"/>
          </a:solidFill>
          <a:ln w="25400" cap="flat" cmpd="sng" algn="ctr">
            <a:solidFill>
              <a:srgbClr val="FFFF6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091AA0A-0820-3A01-73D8-19E94282ED85}"/>
              </a:ext>
            </a:extLst>
          </p:cNvPr>
          <p:cNvGrpSpPr/>
          <p:nvPr/>
        </p:nvGrpSpPr>
        <p:grpSpPr>
          <a:xfrm>
            <a:off x="8055677" y="3108846"/>
            <a:ext cx="3011456" cy="3476789"/>
            <a:chOff x="11619900" y="3507913"/>
            <a:chExt cx="4532282" cy="52326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7112AC1-2DD9-ED21-B8BE-C5108EF7D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34800" y="3507913"/>
              <a:ext cx="4111563" cy="420182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40EB92A-2DF5-5CFD-4ACF-9D745AC80740}"/>
                </a:ext>
              </a:extLst>
            </p:cNvPr>
            <p:cNvSpPr txBox="1"/>
            <p:nvPr/>
          </p:nvSpPr>
          <p:spPr>
            <a:xfrm>
              <a:off x="11619900" y="8138358"/>
              <a:ext cx="4532282" cy="60217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Giấy</a:t>
              </a:r>
              <a:r>
                <a:rPr lang="en-US" sz="2000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thủ</a:t>
              </a:r>
              <a:r>
                <a:rPr lang="en-US" sz="2000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công</a:t>
              </a:r>
              <a:r>
                <a:rPr lang="en-US" sz="2000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màu</a:t>
              </a:r>
              <a:endParaRPr lang="en-US" sz="2000" i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EB91C2-65B9-6CC4-5007-E9A44CBD9CBF}"/>
              </a:ext>
            </a:extLst>
          </p:cNvPr>
          <p:cNvGrpSpPr/>
          <p:nvPr/>
        </p:nvGrpSpPr>
        <p:grpSpPr>
          <a:xfrm>
            <a:off x="711768" y="3609554"/>
            <a:ext cx="5432426" cy="1048505"/>
            <a:chOff x="838200" y="4026971"/>
            <a:chExt cx="8991600" cy="2257558"/>
          </a:xfrm>
        </p:grpSpPr>
        <p:sp>
          <p:nvSpPr>
            <p:cNvPr id="11" name="Rounded Rectangular Callout 17">
              <a:extLst>
                <a:ext uri="{FF2B5EF4-FFF2-40B4-BE49-F238E27FC236}">
                  <a16:creationId xmlns:a16="http://schemas.microsoft.com/office/drawing/2014/main" id="{BA433F32-2DFA-8C7C-21AB-93C66902F5D3}"/>
                </a:ext>
              </a:extLst>
            </p:cNvPr>
            <p:cNvSpPr/>
            <p:nvPr/>
          </p:nvSpPr>
          <p:spPr>
            <a:xfrm>
              <a:off x="838200" y="4026971"/>
              <a:ext cx="8991600" cy="2257558"/>
            </a:xfrm>
            <a:prstGeom prst="wedgeRoundRectCallout">
              <a:avLst>
                <a:gd name="adj1" fmla="val -53601"/>
                <a:gd name="adj2" fmla="val 26944"/>
                <a:gd name="adj3" fmla="val 16667"/>
              </a:avLst>
            </a:prstGeom>
            <a:solidFill>
              <a:srgbClr val="F7C9CE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898F1A-BFE8-9B98-A3CA-FEFC3C841A8D}"/>
                </a:ext>
              </a:extLst>
            </p:cNvPr>
            <p:cNvSpPr txBox="1"/>
            <p:nvPr/>
          </p:nvSpPr>
          <p:spPr>
            <a:xfrm>
              <a:off x="1172262" y="4026973"/>
              <a:ext cx="8323475" cy="488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chiếc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máy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bay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giấy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cần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chuẩn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bị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? </a:t>
              </a:r>
            </a:p>
          </p:txBody>
        </p:sp>
      </p:grpSp>
      <p:sp>
        <p:nvSpPr>
          <p:cNvPr id="13" name="Right Arrow 19">
            <a:extLst>
              <a:ext uri="{FF2B5EF4-FFF2-40B4-BE49-F238E27FC236}">
                <a16:creationId xmlns:a16="http://schemas.microsoft.com/office/drawing/2014/main" id="{6A2F6D79-67AF-1E40-1095-2D05D7D02896}"/>
              </a:ext>
            </a:extLst>
          </p:cNvPr>
          <p:cNvSpPr/>
          <p:nvPr/>
        </p:nvSpPr>
        <p:spPr>
          <a:xfrm>
            <a:off x="164432" y="5192777"/>
            <a:ext cx="916872" cy="54333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D55BAA-D714-236F-B35E-350194980B7D}"/>
              </a:ext>
            </a:extLst>
          </p:cNvPr>
          <p:cNvSpPr txBox="1"/>
          <p:nvPr/>
        </p:nvSpPr>
        <p:spPr>
          <a:xfrm>
            <a:off x="1262980" y="4980433"/>
            <a:ext cx="6166520" cy="968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máy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bay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A4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trắng</a:t>
            </a:r>
            <a:r>
              <a:rPr lang="en-US" sz="2000" i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5016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xep-giay-origami-huong-dan-gap-may-bay-giay-don-gian-nhat-mau-1">
            <a:hlinkClick r:id="" action="ppaction://media"/>
            <a:extLst>
              <a:ext uri="{FF2B5EF4-FFF2-40B4-BE49-F238E27FC236}">
                <a16:creationId xmlns:a16="http://schemas.microsoft.com/office/drawing/2014/main" id="{477B0F9D-D208-8B94-1987-0FBC3273CE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255" y="-2539"/>
            <a:ext cx="12173745" cy="684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6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D00B8-1D8E-7E4F-C99D-79F8E2D1D40F}"/>
              </a:ext>
            </a:extLst>
          </p:cNvPr>
          <p:cNvSpPr/>
          <p:nvPr/>
        </p:nvSpPr>
        <p:spPr>
          <a:xfrm>
            <a:off x="0" y="2387349"/>
            <a:ext cx="12192000" cy="594621"/>
          </a:xfrm>
          <a:prstGeom prst="rect">
            <a:avLst/>
          </a:prstGeom>
          <a:solidFill>
            <a:srgbClr val="FFFF66"/>
          </a:solidFill>
          <a:ln w="25400" cap="flat" cmpd="sng" algn="ctr">
            <a:solidFill>
              <a:srgbClr val="FFFF66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 cáo và đánh giá </a:t>
            </a:r>
            <a:endParaRPr lang="en-US" sz="2400" b="1" kern="1200" dirty="0" err="1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9E50AA-05C7-35FE-CCFC-F4885543C58C}"/>
              </a:ext>
            </a:extLst>
          </p:cNvPr>
          <p:cNvSpPr txBox="1"/>
          <p:nvPr/>
        </p:nvSpPr>
        <p:spPr>
          <a:xfrm>
            <a:off x="269557" y="2981970"/>
            <a:ext cx="1165288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thiệu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xét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mẫu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phiếu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412C98-013F-C3C8-E7CE-3A5697878E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00" t="38858" r="8407" b="7518"/>
          <a:stretch/>
        </p:blipFill>
        <p:spPr>
          <a:xfrm>
            <a:off x="1749212" y="3957463"/>
            <a:ext cx="8693573" cy="290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7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D00B8-1D8E-7E4F-C99D-79F8E2D1D40F}"/>
              </a:ext>
            </a:extLst>
          </p:cNvPr>
          <p:cNvSpPr/>
          <p:nvPr/>
        </p:nvSpPr>
        <p:spPr>
          <a:xfrm>
            <a:off x="0" y="2831849"/>
            <a:ext cx="12192000" cy="594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AD96D1-F757-866A-DDBA-531E82CFB303}"/>
              </a:ext>
            </a:extLst>
          </p:cNvPr>
          <p:cNvSpPr txBox="1"/>
          <p:nvPr/>
        </p:nvSpPr>
        <p:spPr>
          <a:xfrm>
            <a:off x="609600" y="2246697"/>
            <a:ext cx="5693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2.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đua</a:t>
            </a:r>
            <a:endParaRPr lang="en-US" sz="24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C46749-2C61-07FD-AF29-E0A49AE2CC9A}"/>
              </a:ext>
            </a:extLst>
          </p:cNvPr>
          <p:cNvSpPr txBox="1"/>
          <p:nvPr/>
        </p:nvSpPr>
        <p:spPr>
          <a:xfrm>
            <a:off x="304357" y="3551995"/>
            <a:ext cx="9591511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hãy nêu các bộ phận chính và nêu yêu cầu sản phẩm ở hình sau: 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8ED1E9FB-4AC2-A507-B519-046F46729D45}"/>
              </a:ext>
            </a:extLst>
          </p:cNvPr>
          <p:cNvSpPr/>
          <p:nvPr/>
        </p:nvSpPr>
        <p:spPr>
          <a:xfrm>
            <a:off x="1066800" y="4293067"/>
            <a:ext cx="4122346" cy="2019997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 cầu sản phẩm</a:t>
            </a:r>
          </a:p>
          <a:p>
            <a:pPr marL="457200" marR="0" lvl="0" indent="-4572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Chạy được.</a:t>
            </a:r>
          </a:p>
          <a:p>
            <a:pPr marL="457200" marR="0" lvl="0" indent="-4572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Chắc chắn, cân đối.</a:t>
            </a:r>
          </a:p>
          <a:p>
            <a:pPr marL="457200" marR="0" lvl="0" indent="-4572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 trí đẹp.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28A4C98-486B-0FB6-52E9-0B4C81E29B04}"/>
              </a:ext>
            </a:extLst>
          </p:cNvPr>
          <p:cNvGrpSpPr/>
          <p:nvPr/>
        </p:nvGrpSpPr>
        <p:grpSpPr>
          <a:xfrm>
            <a:off x="6809422" y="3951402"/>
            <a:ext cx="2834944" cy="2850322"/>
            <a:chOff x="10206009" y="5545543"/>
            <a:chExt cx="2834944" cy="28503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9806DD0-E751-6F7C-78BD-54038D346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9569" b="93285" l="62161" r="8785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90" t="38281" r="14765" b="10523"/>
            <a:stretch/>
          </p:blipFill>
          <p:spPr>
            <a:xfrm>
              <a:off x="10206009" y="5545543"/>
              <a:ext cx="2834944" cy="2336262"/>
            </a:xfrm>
            <a:prstGeom prst="rect">
              <a:avLst/>
            </a:prstGeom>
          </p:spPr>
        </p:pic>
        <p:sp>
          <p:nvSpPr>
            <p:cNvPr id="13" name="Rounded Rectangle 6">
              <a:extLst>
                <a:ext uri="{FF2B5EF4-FFF2-40B4-BE49-F238E27FC236}">
                  <a16:creationId xmlns:a16="http://schemas.microsoft.com/office/drawing/2014/main" id="{172FA6C6-CB94-8035-FDE9-C43AA8611BFD}"/>
                </a:ext>
              </a:extLst>
            </p:cNvPr>
            <p:cNvSpPr/>
            <p:nvPr/>
          </p:nvSpPr>
          <p:spPr>
            <a:xfrm>
              <a:off x="10206009" y="7907205"/>
              <a:ext cx="2834944" cy="488660"/>
            </a:xfrm>
            <a:prstGeom prst="roundRect">
              <a:avLst/>
            </a:prstGeom>
            <a:solidFill>
              <a:srgbClr val="FFFF6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Sản phẩm mẫu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073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8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D00B8-1D8E-7E4F-C99D-79F8E2D1D40F}"/>
              </a:ext>
            </a:extLst>
          </p:cNvPr>
          <p:cNvSpPr/>
          <p:nvPr/>
        </p:nvSpPr>
        <p:spPr>
          <a:xfrm>
            <a:off x="0" y="2831849"/>
            <a:ext cx="12192000" cy="594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AD96D1-F757-866A-DDBA-531E82CFB303}"/>
              </a:ext>
            </a:extLst>
          </p:cNvPr>
          <p:cNvSpPr txBox="1"/>
          <p:nvPr/>
        </p:nvSpPr>
        <p:spPr>
          <a:xfrm>
            <a:off x="609600" y="2246697"/>
            <a:ext cx="5693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2.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đua</a:t>
            </a:r>
            <a:endParaRPr lang="en-US" sz="24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0CBAA4-4472-232D-FC35-06A137FDFB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50" t="32854" r="8936"/>
          <a:stretch/>
        </p:blipFill>
        <p:spPr>
          <a:xfrm>
            <a:off x="243072" y="3795662"/>
            <a:ext cx="4411402" cy="28722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272A29-AFA8-970F-452B-D85F62D29095}"/>
              </a:ext>
            </a:extLst>
          </p:cNvPr>
          <p:cNvSpPr txBox="1"/>
          <p:nvPr/>
        </p:nvSpPr>
        <p:spPr>
          <a:xfrm>
            <a:off x="4933870" y="4329403"/>
            <a:ext cx="6930481" cy="180474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9646">
                <a:lumMod val="75000"/>
              </a:srgbClr>
            </a:solidFill>
          </a:ln>
        </p:spPr>
        <p:txBody>
          <a:bodyPr wrap="square" rtlCol="0">
            <a:spAutoFit/>
          </a:bodyPr>
          <a:lstStyle/>
          <a:p>
            <a:pPr marL="571500" marR="0" lvl="0" indent="-57150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chiếc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342900" marR="0" lvl="0" indent="-34290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Bánh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Trục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bánh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đỡ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trục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bánh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D00B8-1D8E-7E4F-C99D-79F8E2D1D40F}"/>
              </a:ext>
            </a:extLst>
          </p:cNvPr>
          <p:cNvSpPr/>
          <p:nvPr/>
        </p:nvSpPr>
        <p:spPr>
          <a:xfrm>
            <a:off x="0" y="2511031"/>
            <a:ext cx="12192000" cy="594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Lựa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liệu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cụ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ED862F-3778-6C5F-4992-67F0A1ABF3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5" t="37685" r="3830"/>
          <a:stretch/>
        </p:blipFill>
        <p:spPr>
          <a:xfrm>
            <a:off x="1638225" y="3828356"/>
            <a:ext cx="8724975" cy="2806846"/>
          </a:xfrm>
          <a:prstGeom prst="roundRect">
            <a:avLst/>
          </a:prstGeom>
          <a:ln w="57150">
            <a:solidFill>
              <a:srgbClr val="C0504D">
                <a:lumMod val="75000"/>
              </a:srgb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11EDEF-2B63-D9AD-C27C-82C7F5798379}"/>
              </a:ext>
            </a:extLst>
          </p:cNvPr>
          <p:cNvSpPr txBox="1"/>
          <p:nvPr/>
        </p:nvSpPr>
        <p:spPr>
          <a:xfrm>
            <a:off x="266701" y="3262640"/>
            <a:ext cx="6896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 em mỗi vật dụng dưới đây có tác dụng gì?</a:t>
            </a:r>
          </a:p>
        </p:txBody>
      </p:sp>
    </p:spTree>
    <p:extLst>
      <p:ext uri="{BB962C8B-B14F-4D97-AF65-F5344CB8AC3E}">
        <p14:creationId xmlns:p14="http://schemas.microsoft.com/office/powerpoint/2010/main" val="411322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93C2A2-137C-1EE8-D632-D0DE8B504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876202"/>
              </p:ext>
            </p:extLst>
          </p:nvPr>
        </p:nvGraphicFramePr>
        <p:xfrm>
          <a:off x="120650" y="2378792"/>
          <a:ext cx="11950699" cy="4413314"/>
        </p:xfrm>
        <a:graphic>
          <a:graphicData uri="http://schemas.openxmlformats.org/drawingml/2006/table">
            <a:tbl>
              <a:tblPr firstRow="1" firstCol="1" bandRow="1"/>
              <a:tblGrid>
                <a:gridCol w="687739">
                  <a:extLst>
                    <a:ext uri="{9D8B030D-6E8A-4147-A177-3AD203B41FA5}">
                      <a16:colId xmlns:a16="http://schemas.microsoft.com/office/drawing/2014/main" val="955496506"/>
                    </a:ext>
                  </a:extLst>
                </a:gridCol>
                <a:gridCol w="2656611">
                  <a:extLst>
                    <a:ext uri="{9D8B030D-6E8A-4147-A177-3AD203B41FA5}">
                      <a16:colId xmlns:a16="http://schemas.microsoft.com/office/drawing/2014/main" val="1636784191"/>
                    </a:ext>
                  </a:extLst>
                </a:gridCol>
                <a:gridCol w="5424949">
                  <a:extLst>
                    <a:ext uri="{9D8B030D-6E8A-4147-A177-3AD203B41FA5}">
                      <a16:colId xmlns:a16="http://schemas.microsoft.com/office/drawing/2014/main" val="77616191"/>
                    </a:ext>
                  </a:extLst>
                </a:gridCol>
                <a:gridCol w="3181400">
                  <a:extLst>
                    <a:ext uri="{9D8B030D-6E8A-4147-A177-3AD203B41FA5}">
                      <a16:colId xmlns:a16="http://schemas.microsoft.com/office/drawing/2014/main" val="238718748"/>
                    </a:ext>
                  </a:extLst>
                </a:gridCol>
              </a:tblGrid>
              <a:tr h="518252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i="1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TT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i="1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Tên gọi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i="1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Tác dụng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i="1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Số lượng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26575"/>
                  </a:ext>
                </a:extLst>
              </a:tr>
              <a:tr h="692861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Bìa các tông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Làm khung xa (8 cm x 12 cm), 4 bánh xe (đường kính 2 cm), chi tiết trang trí. 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tấm kính thước khổ A4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295921"/>
                  </a:ext>
                </a:extLst>
              </a:tr>
              <a:tr h="514684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Que tre, gỗ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Làm trục bánh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que (dài 12 cm)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733804"/>
                  </a:ext>
                </a:extLst>
              </a:tr>
              <a:tr h="514684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Ống hút giấy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Đỡ trục bánh xe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ống hút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4673"/>
                  </a:ext>
                </a:extLst>
              </a:tr>
              <a:tr h="74371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Thước kẻ, com pa, bút chì, kéo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Vẽ và tạo hình khung xe, bánh xe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bộ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36124"/>
                  </a:ext>
                </a:extLst>
              </a:tr>
              <a:tr h="1012606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Keo sữa, băng dính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Cố định bánh xe vào trục bánh xe, gắn bộ phận trang trí cho xe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Cố định ống hút vào khung xe.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bộ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248498"/>
                  </a:ext>
                </a:extLst>
              </a:tr>
              <a:tr h="416510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Bút màu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Trang trí sản phẩm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bộ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797" marR="497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472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30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FC6D82-9427-4159-6F26-5B2B7992FA6F}"/>
              </a:ext>
            </a:extLst>
          </p:cNvPr>
          <p:cNvSpPr txBox="1"/>
          <p:nvPr/>
        </p:nvSpPr>
        <p:spPr>
          <a:xfrm>
            <a:off x="457200" y="3301277"/>
            <a:ext cx="5688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bước thực hành làm sản phẩm: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9036564-2D1E-9C54-D13E-714DB54E6181}"/>
              </a:ext>
            </a:extLst>
          </p:cNvPr>
          <p:cNvGrpSpPr/>
          <p:nvPr/>
        </p:nvGrpSpPr>
        <p:grpSpPr>
          <a:xfrm>
            <a:off x="347144" y="3985947"/>
            <a:ext cx="2707943" cy="2189270"/>
            <a:chOff x="1264314" y="4833006"/>
            <a:chExt cx="4751911" cy="3841742"/>
          </a:xfrm>
        </p:grpSpPr>
        <p:sp>
          <p:nvSpPr>
            <p:cNvPr id="7" name="Rounded Rectangle 3">
              <a:extLst>
                <a:ext uri="{FF2B5EF4-FFF2-40B4-BE49-F238E27FC236}">
                  <a16:creationId xmlns:a16="http://schemas.microsoft.com/office/drawing/2014/main" id="{9ECC5494-ABAE-6A4F-D44E-9FD6AE11FDF3}"/>
                </a:ext>
              </a:extLst>
            </p:cNvPr>
            <p:cNvSpPr/>
            <p:nvPr/>
          </p:nvSpPr>
          <p:spPr>
            <a:xfrm>
              <a:off x="1264314" y="5420343"/>
              <a:ext cx="4751911" cy="3254405"/>
            </a:xfrm>
            <a:prstGeom prst="roundRect">
              <a:avLst/>
            </a:prstGeom>
            <a:solidFill>
              <a:srgbClr val="C0504D">
                <a:lumMod val="40000"/>
                <a:lumOff val="60000"/>
              </a:srgbClr>
            </a:solidFill>
            <a:ln w="381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Bước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1.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Làm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khung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bánh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8" name="Picture 2" descr="Pin ">
              <a:extLst>
                <a:ext uri="{FF2B5EF4-FFF2-40B4-BE49-F238E27FC236}">
                  <a16:creationId xmlns:a16="http://schemas.microsoft.com/office/drawing/2014/main" id="{9CACAD67-2706-AA78-C417-428EFC570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8189" y="4833006"/>
              <a:ext cx="863600" cy="863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0F822E4-0F0F-005D-6EC8-7017D1037E2B}"/>
              </a:ext>
            </a:extLst>
          </p:cNvPr>
          <p:cNvGrpSpPr/>
          <p:nvPr/>
        </p:nvGrpSpPr>
        <p:grpSpPr>
          <a:xfrm>
            <a:off x="4805062" y="3985947"/>
            <a:ext cx="2707943" cy="2146458"/>
            <a:chOff x="6842457" y="4908132"/>
            <a:chExt cx="4751911" cy="3766615"/>
          </a:xfrm>
        </p:grpSpPr>
        <p:sp>
          <p:nvSpPr>
            <p:cNvPr id="10" name="Rounded Rectangle 13">
              <a:extLst>
                <a:ext uri="{FF2B5EF4-FFF2-40B4-BE49-F238E27FC236}">
                  <a16:creationId xmlns:a16="http://schemas.microsoft.com/office/drawing/2014/main" id="{9018BAC7-3E85-F2A9-A6A4-388DE77CC756}"/>
                </a:ext>
              </a:extLst>
            </p:cNvPr>
            <p:cNvSpPr/>
            <p:nvPr/>
          </p:nvSpPr>
          <p:spPr>
            <a:xfrm>
              <a:off x="6842457" y="5420342"/>
              <a:ext cx="4751911" cy="3254405"/>
            </a:xfrm>
            <a:prstGeom prst="roundRect">
              <a:avLst/>
            </a:prstGeom>
            <a:solidFill>
              <a:srgbClr val="C0504D">
                <a:lumMod val="40000"/>
                <a:lumOff val="60000"/>
              </a:srgbClr>
            </a:solidFill>
            <a:ln w="381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Bước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2.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Chạy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thử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1" name="Picture 2" descr="Pin ">
              <a:extLst>
                <a:ext uri="{FF2B5EF4-FFF2-40B4-BE49-F238E27FC236}">
                  <a16:creationId xmlns:a16="http://schemas.microsoft.com/office/drawing/2014/main" id="{FE7C8F76-3724-69D3-3A53-72A945C1B8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6510" y="4908132"/>
              <a:ext cx="863600" cy="863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9DE4D-0692-C10F-FA46-5AC8857392D2}"/>
              </a:ext>
            </a:extLst>
          </p:cNvPr>
          <p:cNvGrpSpPr/>
          <p:nvPr/>
        </p:nvGrpSpPr>
        <p:grpSpPr>
          <a:xfrm>
            <a:off x="9212180" y="4028759"/>
            <a:ext cx="2707943" cy="2157620"/>
            <a:chOff x="12420600" y="4908132"/>
            <a:chExt cx="4751911" cy="3786201"/>
          </a:xfrm>
        </p:grpSpPr>
        <p:sp>
          <p:nvSpPr>
            <p:cNvPr id="13" name="Rounded Rectangle 14">
              <a:extLst>
                <a:ext uri="{FF2B5EF4-FFF2-40B4-BE49-F238E27FC236}">
                  <a16:creationId xmlns:a16="http://schemas.microsoft.com/office/drawing/2014/main" id="{6FB9F028-CA16-0FA9-C453-5CB42A44CB49}"/>
                </a:ext>
              </a:extLst>
            </p:cNvPr>
            <p:cNvSpPr/>
            <p:nvPr/>
          </p:nvSpPr>
          <p:spPr>
            <a:xfrm>
              <a:off x="12420600" y="5439928"/>
              <a:ext cx="4751911" cy="3254405"/>
            </a:xfrm>
            <a:prstGeom prst="roundRect">
              <a:avLst/>
            </a:prstGeom>
            <a:solidFill>
              <a:srgbClr val="C0504D">
                <a:lumMod val="40000"/>
                <a:lumOff val="60000"/>
              </a:srgbClr>
            </a:solidFill>
            <a:ln w="381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Bước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3.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Trang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trí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4" name="Picture 2" descr="Pin ">
              <a:extLst>
                <a:ext uri="{FF2B5EF4-FFF2-40B4-BE49-F238E27FC236}">
                  <a16:creationId xmlns:a16="http://schemas.microsoft.com/office/drawing/2014/main" id="{6E38BBFF-F7FA-1BEB-9A72-BDE951E22F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71675" y="4908132"/>
              <a:ext cx="863600" cy="863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920CF63-0F2E-9FE9-E616-6B8A4A47044A}"/>
              </a:ext>
            </a:extLst>
          </p:cNvPr>
          <p:cNvSpPr/>
          <p:nvPr/>
        </p:nvSpPr>
        <p:spPr>
          <a:xfrm>
            <a:off x="0" y="2511031"/>
            <a:ext cx="12192000" cy="594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26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20CF63-0F2E-9FE9-E616-6B8A4A47044A}"/>
              </a:ext>
            </a:extLst>
          </p:cNvPr>
          <p:cNvSpPr/>
          <p:nvPr/>
        </p:nvSpPr>
        <p:spPr>
          <a:xfrm>
            <a:off x="0" y="2511031"/>
            <a:ext cx="12192000" cy="594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8B0126FF-07A1-78DF-24FA-8CDE870268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074" y="3961779"/>
            <a:ext cx="4109285" cy="275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7337B5-4EF8-04F8-AF06-4C1A5D872673}"/>
              </a:ext>
            </a:extLst>
          </p:cNvPr>
          <p:cNvSpPr txBox="1"/>
          <p:nvPr/>
        </p:nvSpPr>
        <p:spPr>
          <a:xfrm>
            <a:off x="457200" y="3301277"/>
            <a:ext cx="1082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đã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hoàn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thiện</a:t>
            </a:r>
            <a:r>
              <a:rPr lang="en-US" sz="2000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57972FFF-0C55-6C52-5A2F-6F84E0AFDB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575300" y="4067183"/>
            <a:ext cx="3797300" cy="29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4A6057-1B8B-938E-257B-E157F4897428}"/>
              </a:ext>
            </a:extLst>
          </p:cNvPr>
          <p:cNvSpPr txBox="1"/>
          <p:nvPr/>
        </p:nvSpPr>
        <p:spPr>
          <a:xfrm>
            <a:off x="0" y="1626221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MỘT SỐ ĐỒ CHƠI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20CF63-0F2E-9FE9-E616-6B8A4A47044A}"/>
              </a:ext>
            </a:extLst>
          </p:cNvPr>
          <p:cNvSpPr/>
          <p:nvPr/>
        </p:nvSpPr>
        <p:spPr>
          <a:xfrm>
            <a:off x="0" y="2511031"/>
            <a:ext cx="12192000" cy="594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 cáo và đánh giá </a:t>
            </a:r>
            <a:endParaRPr lang="en-US" sz="2400" b="1" kern="1200" dirty="0" err="1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2352C-A9E3-9889-3263-A4BFD9EAF22F}"/>
              </a:ext>
            </a:extLst>
          </p:cNvPr>
          <p:cNvSpPr txBox="1"/>
          <p:nvPr/>
        </p:nvSpPr>
        <p:spPr>
          <a:xfrm>
            <a:off x="0" y="3105652"/>
            <a:ext cx="10978356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thiệu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xét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mẫu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đây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578DE4-AD3F-6882-3757-8366B12521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37" t="32655" r="8516" b="5883"/>
          <a:stretch/>
        </p:blipFill>
        <p:spPr>
          <a:xfrm>
            <a:off x="1943099" y="4196728"/>
            <a:ext cx="7053185" cy="266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72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EBE3919-D446-E592-122E-AB78BDA1180C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9A94CA2-7335-CC22-F487-96F897A2F7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64C7F1C-2D7D-5F44-498B-D55C7D56329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9196803" y="19431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13" name="Picture 12" descr="4341eebecc67e47aa570993296a5331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20001" y="2514601"/>
            <a:ext cx="839343" cy="1258385"/>
          </a:xfrm>
          <a:prstGeom prst="rect">
            <a:avLst/>
          </a:prstGeom>
        </p:spPr>
      </p:pic>
      <p:pic>
        <p:nvPicPr>
          <p:cNvPr id="24" name="Picture 23" descr="43b282e5574b9381f3f2c3655d492a4e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0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514600" y="0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05200" y="0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772400" y="0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763000" y="0"/>
            <a:ext cx="990600" cy="990600"/>
          </a:xfrm>
          <a:prstGeom prst="rect">
            <a:avLst/>
          </a:prstGeom>
        </p:spPr>
      </p:pic>
      <p:pic>
        <p:nvPicPr>
          <p:cNvPr id="29" name="Picture 28" descr="43b282e5574b9381f3f2c3655d492a4e.png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677400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0978D99-3567-EA4D-51F9-EF413AB2A52A}"/>
              </a:ext>
            </a:extLst>
          </p:cNvPr>
          <p:cNvGrpSpPr/>
          <p:nvPr/>
        </p:nvGrpSpPr>
        <p:grpSpPr>
          <a:xfrm>
            <a:off x="10210800" y="4821583"/>
            <a:ext cx="2309395" cy="2036417"/>
            <a:chOff x="27303" y="4970670"/>
            <a:chExt cx="2309395" cy="2036417"/>
          </a:xfrm>
        </p:grpSpPr>
        <p:pic>
          <p:nvPicPr>
            <p:cNvPr id="4" name="Picture 3">
              <a:hlinkClick r:id="rId20" action="ppaction://hlinksldjump"/>
              <a:extLst>
                <a:ext uri="{FF2B5EF4-FFF2-40B4-BE49-F238E27FC236}">
                  <a16:creationId xmlns:a16="http://schemas.microsoft.com/office/drawing/2014/main" id="{B3DAD136-7A32-10E6-0405-1FBABD18A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7303" y="4970670"/>
              <a:ext cx="2309395" cy="2036417"/>
            </a:xfrm>
            <a:prstGeom prst="rect">
              <a:avLst/>
            </a:prstGeom>
          </p:spPr>
        </p:pic>
        <p:sp>
          <p:nvSpPr>
            <p:cNvPr id="5" name="TextBox 4">
              <a:hlinkClick r:id="rId22" action="ppaction://hlinksldjump"/>
              <a:extLst>
                <a:ext uri="{FF2B5EF4-FFF2-40B4-BE49-F238E27FC236}">
                  <a16:creationId xmlns:a16="http://schemas.microsoft.com/office/drawing/2014/main" id="{580943A1-85F0-453F-57E0-8F2E00B86E9E}"/>
                </a:ext>
              </a:extLst>
            </p:cNvPr>
            <p:cNvSpPr txBox="1"/>
            <p:nvPr/>
          </p:nvSpPr>
          <p:spPr>
            <a:xfrm>
              <a:off x="125061" y="5494104"/>
              <a:ext cx="18172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haroni" panose="02010803020104030203" pitchFamily="2" charset="-79"/>
                </a:rPr>
                <a:t>Tiếp</a:t>
              </a:r>
              <a:r>
                <a:rPr kumimoji="0" lang="en-US" sz="2400" b="1" i="0" u="none" strike="noStrike" kern="120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haroni" panose="02010803020104030203" pitchFamily="2" charset="-79"/>
                </a:rPr>
                <a:t> </a:t>
              </a:r>
              <a:r>
                <a:rPr kumimoji="0" lang="en-US" sz="2400" b="1" i="0" u="none" strike="noStrike" kern="1200" cap="none" spc="0" normalizeH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haroni" panose="02010803020104030203" pitchFamily="2" charset="-79"/>
                </a:rPr>
                <a:t>theo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30528" y="6035668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716128" y="599756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30528" y="327660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30528" y="4245943"/>
            <a:ext cx="34370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30528" y="5142747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716128" y="41910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16128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16128" y="5105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30428" y="607376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92328" y="5181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92328" y="4267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92328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82928" y="6111868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Một tờ giấy.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6728" y="33528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Tám vật liệu và dụng cụ.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06728" y="4347543"/>
            <a:ext cx="3437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Năm vật liệu và dụng cụ.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06728" y="5244347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Bốn vật liệu và dụng cụ.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5400" y="-304800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401928" y="1142269"/>
            <a:ext cx="5589672" cy="830997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1: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máy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bay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giấy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thì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cần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bao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nhiêu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liệu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cụ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11928" y="5883268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11928" y="32766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11928" y="4245943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11928" y="5142747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06528" y="5921368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06528" y="51054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06528" y="419100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06528" y="32004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 animBg="1"/>
      <p:bldP spid="29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1139" y="4055462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71113" y="30099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1139" y="502920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1139" y="6019800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9161" y="3083481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86739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86739" y="49530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86739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76188" y="30861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2189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2189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2189" y="5029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41882" y="2896977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82539" y="4055462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82539" y="50292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82539" y="6019800"/>
            <a:ext cx="533400" cy="533400"/>
          </a:xfrm>
          <a:prstGeom prst="rect">
            <a:avLst/>
          </a:prstGeom>
        </p:spPr>
      </p:pic>
      <p:pic>
        <p:nvPicPr>
          <p:cNvPr id="38" name="Picture 37" descr="1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95400" y="-304800"/>
            <a:ext cx="9144000" cy="3352800"/>
          </a:xfrm>
          <a:prstGeom prst="rect">
            <a:avLst/>
          </a:prstGeom>
        </p:spPr>
      </p:pic>
      <p:sp>
        <p:nvSpPr>
          <p:cNvPr id="40" name="5-Point Star 39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77139" y="49530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77139" y="5943600"/>
            <a:ext cx="685800" cy="685800"/>
          </a:xfrm>
          <a:prstGeom prst="rect">
            <a:avLst/>
          </a:prstGeom>
        </p:spPr>
      </p:pic>
      <p:pic>
        <p:nvPicPr>
          <p:cNvPr id="43" name="Picture 42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77139" y="3962400"/>
            <a:ext cx="685800" cy="685800"/>
          </a:xfrm>
          <a:prstGeom prst="rect">
            <a:avLst/>
          </a:prstGeom>
        </p:spPr>
      </p:pic>
      <p:pic>
        <p:nvPicPr>
          <p:cNvPr id="44" name="Picture 43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61513" y="30099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3127423" y="317663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 liệu đã qua sử dụng.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C5DB27-A922-08DC-380A-AE8DAECA788A}"/>
              </a:ext>
            </a:extLst>
          </p:cNvPr>
          <p:cNvSpPr txBox="1"/>
          <p:nvPr/>
        </p:nvSpPr>
        <p:spPr>
          <a:xfrm>
            <a:off x="3177339" y="51054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 liệu đắt tiền.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42ED0-1AC8-0331-2DF8-97C9FE796EFD}"/>
              </a:ext>
            </a:extLst>
          </p:cNvPr>
          <p:cNvSpPr txBox="1"/>
          <p:nvPr/>
        </p:nvSpPr>
        <p:spPr>
          <a:xfrm>
            <a:off x="3177339" y="611499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 liệu rẻ.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32FB3-A65E-B4BB-23C0-4962DA716630}"/>
              </a:ext>
            </a:extLst>
          </p:cNvPr>
          <p:cNvSpPr txBox="1"/>
          <p:nvPr/>
        </p:nvSpPr>
        <p:spPr>
          <a:xfrm>
            <a:off x="3429000" y="1035903"/>
            <a:ext cx="5334000" cy="830997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2: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Nên ưu tiên chọn vật liệu gì khi làm mô hình xe đua?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EA522C-ABA5-E6CF-C282-BF707AD261AB}"/>
              </a:ext>
            </a:extLst>
          </p:cNvPr>
          <p:cNvSpPr txBox="1"/>
          <p:nvPr/>
        </p:nvSpPr>
        <p:spPr>
          <a:xfrm>
            <a:off x="3177339" y="4144005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 liệu mới.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5" grpId="0"/>
      <p:bldP spid="26" grpId="0" animBg="1"/>
      <p:bldP spid="26" grpId="1" animBg="1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5036589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992292"/>
            <a:ext cx="3513222" cy="707886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183611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54350" y="593342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4107411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9950" y="58572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511278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6150" y="593342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418361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-228600"/>
            <a:ext cx="9144000" cy="327660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4884189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4183611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35750" y="5857220"/>
            <a:ext cx="533400" cy="533400"/>
          </a:xfrm>
          <a:prstGeom prst="rect">
            <a:avLst/>
          </a:prstGeom>
        </p:spPr>
      </p:pic>
      <p:sp>
        <p:nvSpPr>
          <p:cNvPr id="32" name="5-Point Star 31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960389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30350" y="585722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031211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36B8B28-6A59-0D1B-CD0E-08C1949DA0AA}"/>
              </a:ext>
            </a:extLst>
          </p:cNvPr>
          <p:cNvSpPr txBox="1"/>
          <p:nvPr/>
        </p:nvSpPr>
        <p:spPr>
          <a:xfrm>
            <a:off x="3057563" y="4992292"/>
            <a:ext cx="3038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bảo vệ môi trường và tiết kiệm chi phí.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3124200" y="3350523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cho dễ làm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524A7-A40C-1BC0-D517-AC467F84DF45}"/>
              </a:ext>
            </a:extLst>
          </p:cNvPr>
          <p:cNvSpPr txBox="1"/>
          <p:nvPr/>
        </p:nvSpPr>
        <p:spPr>
          <a:xfrm>
            <a:off x="3048000" y="4274494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trông đẹp hơn.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8F60B-6D2D-C16F-1014-E4BCF113EAB3}"/>
              </a:ext>
            </a:extLst>
          </p:cNvPr>
          <p:cNvSpPr txBox="1"/>
          <p:nvPr/>
        </p:nvSpPr>
        <p:spPr>
          <a:xfrm>
            <a:off x="3054350" y="6024303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dễ chỉnh sửa.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3362424" y="1112010"/>
            <a:ext cx="5005137" cy="830997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3: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Vì sao nên làm đồ chơi từ vật liệu đã qua sử dụng?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1" grpId="0"/>
      <p:bldP spid="37" grpId="0"/>
      <p:bldP spid="42" grpId="0" animBg="1"/>
      <p:bldP spid="4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09699" y="3314345"/>
            <a:ext cx="115993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788979" y="418134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88562" y="5135863"/>
            <a:ext cx="1159933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88562" y="4236569"/>
            <a:ext cx="1159933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86638" y="6124580"/>
            <a:ext cx="1159933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755112" y="513370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55112" y="32710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72046" y="6009869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9047" y="425754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5180" y="608606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48246" y="520990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48246" y="334722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0"/>
            <a:ext cx="9296400" cy="3200400"/>
          </a:xfrm>
          <a:prstGeom prst="rect">
            <a:avLst/>
          </a:prstGeom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94443" y="4020376"/>
            <a:ext cx="723900" cy="723900"/>
          </a:xfrm>
          <a:prstGeom prst="rect">
            <a:avLst/>
          </a:prstGeom>
        </p:spPr>
      </p:pic>
      <p:pic>
        <p:nvPicPr>
          <p:cNvPr id="33" name="Picture 32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62621" y="3313647"/>
            <a:ext cx="533400" cy="533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43571" y="5066156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62621" y="6056847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45512" y="5133706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89126" y="326156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79379" y="4181343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62446" y="6009869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3806873" y="4312769"/>
            <a:ext cx="940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3764762" y="5212063"/>
            <a:ext cx="1027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221996-A739-4693-6ED2-CA47249504E6}"/>
              </a:ext>
            </a:extLst>
          </p:cNvPr>
          <p:cNvSpPr txBox="1"/>
          <p:nvPr/>
        </p:nvSpPr>
        <p:spPr>
          <a:xfrm>
            <a:off x="3762838" y="6200780"/>
            <a:ext cx="1027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ED95D4-3958-F60F-9DDA-9ECABE839499}"/>
              </a:ext>
            </a:extLst>
          </p:cNvPr>
          <p:cNvSpPr txBox="1"/>
          <p:nvPr/>
        </p:nvSpPr>
        <p:spPr>
          <a:xfrm>
            <a:off x="3397718" y="1057008"/>
            <a:ext cx="4860758" cy="1200329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4: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làm khung và bánh xe của xe đua cần thực hiện bao nhiêu bước?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4C8E7F-50F7-8999-45CD-9230D4F1937A}"/>
              </a:ext>
            </a:extLst>
          </p:cNvPr>
          <p:cNvSpPr txBox="1"/>
          <p:nvPr/>
        </p:nvSpPr>
        <p:spPr>
          <a:xfrm>
            <a:off x="3862100" y="3416655"/>
            <a:ext cx="884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6" grpId="0"/>
      <p:bldP spid="42" grpId="0" animBg="1"/>
      <p:bldP spid="42" grpId="1" animBg="1"/>
      <p:bldP spid="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1878" y="3118585"/>
            <a:ext cx="3513222" cy="73153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087478" y="404742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39978" y="503613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11103" y="6026730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1878" y="4123623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25578" y="595053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25578" y="495993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3124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82928" y="412362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3200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21028" y="60267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21028" y="50361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14400" y="-228600"/>
            <a:ext cx="9220200" cy="335280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07078" y="3971223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53200" y="317429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45178" y="5112330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45178" y="6102930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15978" y="4959930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15978" y="595053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477878" y="4047423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039DA7A-2F63-CF16-1DA8-61C151A2788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CD8BF6-EAC7-F2CA-EA4A-7FBBD8F582F6}"/>
              </a:ext>
            </a:extLst>
          </p:cNvPr>
          <p:cNvSpPr txBox="1"/>
          <p:nvPr/>
        </p:nvSpPr>
        <p:spPr>
          <a:xfrm>
            <a:off x="3048000" y="4226748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Trang trí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8CD8C-EE0E-ED42-93C8-4982F3A2CFDB}"/>
              </a:ext>
            </a:extLst>
          </p:cNvPr>
          <p:cNvSpPr txBox="1"/>
          <p:nvPr/>
        </p:nvSpPr>
        <p:spPr>
          <a:xfrm>
            <a:off x="3116178" y="5134064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Chạy thử.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B3EF40-08D5-7300-EBD1-4C07C0C33F36}"/>
              </a:ext>
            </a:extLst>
          </p:cNvPr>
          <p:cNvSpPr txBox="1"/>
          <p:nvPr/>
        </p:nvSpPr>
        <p:spPr>
          <a:xfrm>
            <a:off x="3013509" y="6135361"/>
            <a:ext cx="3513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ống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đỡ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trục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bánh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xe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D1D9EA-6DFA-BEE7-3BC8-BA4232C22ECC}"/>
              </a:ext>
            </a:extLst>
          </p:cNvPr>
          <p:cNvSpPr txBox="1"/>
          <p:nvPr/>
        </p:nvSpPr>
        <p:spPr>
          <a:xfrm>
            <a:off x="3383280" y="1074003"/>
            <a:ext cx="4602480" cy="830997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5: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Bước chính cuối cùng khi làm mô hình xe đua là gì?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0A6ACD-A806-AEC2-BF31-93B229F3DE6E}"/>
              </a:ext>
            </a:extLst>
          </p:cNvPr>
          <p:cNvSpPr txBox="1"/>
          <p:nvPr/>
        </p:nvSpPr>
        <p:spPr>
          <a:xfrm>
            <a:off x="3088907" y="3147067"/>
            <a:ext cx="3007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Gắn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bánh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xe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trục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bánh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xe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27" grpId="0"/>
      <p:bldP spid="29" grpId="0" animBg="1"/>
      <p:bldP spid="29" grpId="1" animBg="1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2098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11480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105400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9551" y="6009774"/>
            <a:ext cx="3513222" cy="7239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2098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098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09800" y="3124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24500" y="6019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3200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53200" y="5867400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41148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1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95400" y="-304800"/>
            <a:ext cx="9144000" cy="3352800"/>
          </a:xfrm>
          <a:prstGeom prst="rect">
            <a:avLst/>
          </a:prstGeom>
        </p:spPr>
      </p:pic>
      <p:sp>
        <p:nvSpPr>
          <p:cNvPr id="32" name="5-Point Star 31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3" name="Picture 32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962400"/>
            <a:ext cx="685800" cy="685800"/>
          </a:xfrm>
          <a:prstGeom prst="rect">
            <a:avLst/>
          </a:prstGeom>
        </p:spPr>
      </p:pic>
      <p:pic>
        <p:nvPicPr>
          <p:cNvPr id="45" name="Picture 44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048000"/>
            <a:ext cx="685800" cy="685800"/>
          </a:xfrm>
          <a:prstGeom prst="rect">
            <a:avLst/>
          </a:prstGeom>
        </p:spPr>
      </p:pic>
      <p:pic>
        <p:nvPicPr>
          <p:cNvPr id="46" name="Picture 45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47" name="Picture 46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CD2AC6F-9264-1785-BD23-7507A38E70B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BBEF7D4-54A9-1C07-7F72-EBCBEA10E6F6}"/>
              </a:ext>
            </a:extLst>
          </p:cNvPr>
          <p:cNvSpPr txBox="1"/>
          <p:nvPr/>
        </p:nvSpPr>
        <p:spPr>
          <a:xfrm>
            <a:off x="3124200" y="4219215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Phát triển trí thông minh.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B582757-7EAF-DEB8-96D9-4C5604DAB673}"/>
              </a:ext>
            </a:extLst>
          </p:cNvPr>
          <p:cNvSpPr txBox="1"/>
          <p:nvPr/>
        </p:nvSpPr>
        <p:spPr>
          <a:xfrm>
            <a:off x="3139039" y="5181192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Khả năng giao tiếp.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E02A62-9AB3-5201-8AF7-D42F1A5AFA45}"/>
              </a:ext>
            </a:extLst>
          </p:cNvPr>
          <p:cNvSpPr txBox="1"/>
          <p:nvPr/>
        </p:nvSpPr>
        <p:spPr>
          <a:xfrm>
            <a:off x="3467100" y="1022425"/>
            <a:ext cx="5257800" cy="830997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6: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Đâu không phải là lợi ích của đồ chơi phù hợp với lứa tuổi?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F86124-E528-243F-8BF6-2BBF706DE70C}"/>
              </a:ext>
            </a:extLst>
          </p:cNvPr>
          <p:cNvSpPr txBox="1"/>
          <p:nvPr/>
        </p:nvSpPr>
        <p:spPr>
          <a:xfrm>
            <a:off x="3057686" y="6025788"/>
            <a:ext cx="3296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Thích chơi một mình, ngại giao tiếp.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F655D10-3E7B-06B0-7F1C-68A52D327850}"/>
              </a:ext>
            </a:extLst>
          </p:cNvPr>
          <p:cNvSpPr txBox="1"/>
          <p:nvPr/>
        </p:nvSpPr>
        <p:spPr>
          <a:xfrm>
            <a:off x="3144253" y="3354727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Giải trí.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8" grpId="0"/>
      <p:bldP spid="29" grpId="0"/>
      <p:bldP spid="31" grpId="0" animBg="1"/>
      <p:bldP spid="31" grpId="1" animBg="1"/>
      <p:bldP spid="40" grpId="0"/>
      <p:bldP spid="4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FB647B8B-C874-1CD4-7E80-033E45521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13662" y="1208272"/>
            <a:ext cx="1469110" cy="123772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0803423-BA96-FB64-2E17-7F94EF13B5AC}"/>
              </a:ext>
            </a:extLst>
          </p:cNvPr>
          <p:cNvGrpSpPr/>
          <p:nvPr/>
        </p:nvGrpSpPr>
        <p:grpSpPr>
          <a:xfrm>
            <a:off x="609228" y="2424429"/>
            <a:ext cx="4453658" cy="3503948"/>
            <a:chOff x="616995" y="2121486"/>
            <a:chExt cx="4646966" cy="8774551"/>
          </a:xfrm>
        </p:grpSpPr>
        <p:sp>
          <p:nvSpPr>
            <p:cNvPr id="7" name="Rounded Rectangle 7">
              <a:extLst>
                <a:ext uri="{FF2B5EF4-FFF2-40B4-BE49-F238E27FC236}">
                  <a16:creationId xmlns:a16="http://schemas.microsoft.com/office/drawing/2014/main" id="{F4069B62-FEFD-E97A-704D-AC999C1BD7B1}"/>
                </a:ext>
              </a:extLst>
            </p:cNvPr>
            <p:cNvSpPr/>
            <p:nvPr/>
          </p:nvSpPr>
          <p:spPr>
            <a:xfrm>
              <a:off x="666684" y="2669170"/>
              <a:ext cx="4597277" cy="8226867"/>
            </a:xfrm>
            <a:prstGeom prst="roundRect">
              <a:avLst/>
            </a:prstGeom>
            <a:solidFill>
              <a:sysClr val="window" lastClr="FFFFFF"/>
            </a:solidFill>
            <a:ln w="57150" cap="flat" cmpd="sng" algn="ctr">
              <a:solidFill>
                <a:srgbClr val="F7964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Cùng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bạn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chơi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đồ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chơi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do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mình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tạo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ra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nhé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!</a:t>
              </a: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Cách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chơi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: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xuất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phát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cùng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vạch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đích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về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đích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sớm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hơn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sẽ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chiến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thắng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</a:t>
              </a:r>
            </a:p>
          </p:txBody>
        </p:sp>
        <p:pic>
          <p:nvPicPr>
            <p:cNvPr id="8" name="Picture 2" descr="Flower ">
              <a:extLst>
                <a:ext uri="{FF2B5EF4-FFF2-40B4-BE49-F238E27FC236}">
                  <a16:creationId xmlns:a16="http://schemas.microsoft.com/office/drawing/2014/main" id="{3A271605-C03D-B87D-816C-A0192C849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16995" y="2121486"/>
              <a:ext cx="834113" cy="1750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C709319-45BC-3C79-31C2-93E93816AEB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000" t="20588" r="8608" b="10784"/>
          <a:stretch/>
        </p:blipFill>
        <p:spPr>
          <a:xfrm>
            <a:off x="5289444" y="2445997"/>
            <a:ext cx="6293328" cy="3500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152970-BFAB-92BF-8E5B-6F9894738BFB}"/>
              </a:ext>
            </a:extLst>
          </p:cNvPr>
          <p:cNvSpPr/>
          <p:nvPr/>
        </p:nvSpPr>
        <p:spPr>
          <a:xfrm>
            <a:off x="0" y="1936502"/>
            <a:ext cx="12192000" cy="630906"/>
          </a:xfrm>
          <a:prstGeom prst="rect">
            <a:avLst/>
          </a:prstGeom>
          <a:solidFill>
            <a:srgbClr val="F7C9CE"/>
          </a:solidFill>
          <a:ln>
            <a:solidFill>
              <a:srgbClr val="F7C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Tính chi phí cho việc làm đồ chơi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F4193C-E357-C510-5F25-51F00C3750F0}"/>
              </a:ext>
            </a:extLst>
          </p:cNvPr>
          <p:cNvSpPr txBox="1"/>
          <p:nvPr/>
        </p:nvSpPr>
        <p:spPr>
          <a:xfrm>
            <a:off x="11553" y="2997265"/>
            <a:ext cx="11886157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chi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phí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bỏ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giản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C06509-CFA3-67AF-21FD-0090DFEE4B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06" t="18630" r="9294" b="54734"/>
          <a:stretch/>
        </p:blipFill>
        <p:spPr>
          <a:xfrm>
            <a:off x="11553" y="4377447"/>
            <a:ext cx="12227314" cy="24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99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1E4658-820A-6171-9059-9928E365B0EF}"/>
              </a:ext>
            </a:extLst>
          </p:cNvPr>
          <p:cNvSpPr txBox="1"/>
          <p:nvPr/>
        </p:nvSpPr>
        <p:spPr>
          <a:xfrm>
            <a:off x="0" y="2635232"/>
            <a:ext cx="7300372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toán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chi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chi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8A185F-B0D6-A819-A136-5D6B8280B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72616"/>
              </p:ext>
            </p:extLst>
          </p:nvPr>
        </p:nvGraphicFramePr>
        <p:xfrm>
          <a:off x="805775" y="3390900"/>
          <a:ext cx="11061970" cy="3467288"/>
        </p:xfrm>
        <a:graphic>
          <a:graphicData uri="http://schemas.openxmlformats.org/drawingml/2006/table">
            <a:tbl>
              <a:tblPr firstRow="1" firstCol="1" bandRow="1"/>
              <a:tblGrid>
                <a:gridCol w="2983937">
                  <a:extLst>
                    <a:ext uri="{9D8B030D-6E8A-4147-A177-3AD203B41FA5}">
                      <a16:colId xmlns:a16="http://schemas.microsoft.com/office/drawing/2014/main" val="2735121617"/>
                    </a:ext>
                  </a:extLst>
                </a:gridCol>
                <a:gridCol w="2387858">
                  <a:extLst>
                    <a:ext uri="{9D8B030D-6E8A-4147-A177-3AD203B41FA5}">
                      <a16:colId xmlns:a16="http://schemas.microsoft.com/office/drawing/2014/main" val="2802516755"/>
                    </a:ext>
                  </a:extLst>
                </a:gridCol>
                <a:gridCol w="2228667">
                  <a:extLst>
                    <a:ext uri="{9D8B030D-6E8A-4147-A177-3AD203B41FA5}">
                      <a16:colId xmlns:a16="http://schemas.microsoft.com/office/drawing/2014/main" val="1225462471"/>
                    </a:ext>
                  </a:extLst>
                </a:gridCol>
                <a:gridCol w="3461508">
                  <a:extLst>
                    <a:ext uri="{9D8B030D-6E8A-4147-A177-3AD203B41FA5}">
                      <a16:colId xmlns:a16="http://schemas.microsoft.com/office/drawing/2014/main" val="918915454"/>
                    </a:ext>
                  </a:extLst>
                </a:gridCol>
              </a:tblGrid>
              <a:tr h="581069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i="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Vật liệu (1)</a:t>
                      </a:r>
                      <a:endParaRPr lang="en-US" sz="2000" i="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i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Số lượng (2)</a:t>
                      </a:r>
                      <a:endParaRPr lang="en-US" sz="20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i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Giá tiền (3)</a:t>
                      </a:r>
                      <a:endParaRPr lang="en-US" sz="20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i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Tổng tiền (4)</a:t>
                      </a:r>
                      <a:endParaRPr lang="en-US" sz="20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599491"/>
                  </a:ext>
                </a:extLst>
              </a:tr>
              <a:tr h="57601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Bìa các tông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2 000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Số lượng x 2000 (a)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580783"/>
                  </a:ext>
                </a:extLst>
              </a:tr>
              <a:tr h="57601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Ống hút giấy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Số lượng x 500 (b)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22230"/>
                  </a:ext>
                </a:extLst>
              </a:tr>
              <a:tr h="57601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Que tre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Số lượng x 500 (c)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031362"/>
                  </a:ext>
                </a:extLst>
              </a:tr>
              <a:tr h="57601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Băng dính giấy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3 000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Số lượng x 3000 (d)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287520"/>
                  </a:ext>
                </a:extLst>
              </a:tr>
              <a:tr h="582151">
                <a:tc gridSpan="3"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b="1" dirty="0">
                          <a:solidFill>
                            <a:srgbClr val="C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TỔNG CHI PHÍ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2000" dirty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+ b + c +d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9923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930DA9F-33D8-C27C-5A15-DB8456BE8931}"/>
              </a:ext>
            </a:extLst>
          </p:cNvPr>
          <p:cNvSpPr/>
          <p:nvPr/>
        </p:nvSpPr>
        <p:spPr>
          <a:xfrm>
            <a:off x="0" y="1936502"/>
            <a:ext cx="12192000" cy="630906"/>
          </a:xfrm>
          <a:prstGeom prst="rect">
            <a:avLst/>
          </a:prstGeom>
          <a:solidFill>
            <a:srgbClr val="F7C9CE"/>
          </a:solidFill>
          <a:ln>
            <a:solidFill>
              <a:srgbClr val="F7C9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Tính chi phí cho việc làm đồ chơi</a:t>
            </a:r>
          </a:p>
        </p:txBody>
      </p:sp>
    </p:spTree>
    <p:extLst>
      <p:ext uri="{BB962C8B-B14F-4D97-AF65-F5344CB8AC3E}">
        <p14:creationId xmlns:p14="http://schemas.microsoft.com/office/powerpoint/2010/main" val="423236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BB6317-1121-FE76-D4DF-15B865437B17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713B5512-EEA9-BD81-0E29-43990ADFD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1698" y="1514883"/>
            <a:ext cx="1370454" cy="1407398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FBF1410F-3F61-FF78-4112-E5784EF03A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079058" y="3355237"/>
            <a:ext cx="1070934" cy="1432687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804010BC-4AD8-AF3E-3103-1247404174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3318" t="2332"/>
          <a:stretch>
            <a:fillRect/>
          </a:stretch>
        </p:blipFill>
        <p:spPr>
          <a:xfrm>
            <a:off x="9278237" y="586551"/>
            <a:ext cx="2193549" cy="2005414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CB851722-3AF6-5A54-5117-D152339F3C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096000" y="5449993"/>
            <a:ext cx="2074508" cy="344887"/>
          </a:xfrm>
          <a:prstGeom prst="rect">
            <a:avLst/>
          </a:prstGeom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CAD3553A-BC63-2D12-783D-5795503B64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099574" y="4269972"/>
            <a:ext cx="1070934" cy="6840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0D72532-14BB-FD4E-13C6-F63B0EBA6E66}"/>
              </a:ext>
            </a:extLst>
          </p:cNvPr>
          <p:cNvSpPr txBox="1"/>
          <p:nvPr/>
        </p:nvSpPr>
        <p:spPr>
          <a:xfrm>
            <a:off x="2656752" y="2517316"/>
            <a:ext cx="676366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kiểm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cuối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id="{2C3CB2F9-88C4-73B6-75A0-B7E020A946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88244" y="5010833"/>
            <a:ext cx="1627816" cy="184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114</TotalTime>
  <Words>1628</Words>
  <Application>Microsoft Office PowerPoint</Application>
  <PresentationFormat>Widescreen</PresentationFormat>
  <Paragraphs>228</Paragraphs>
  <Slides>39</Slides>
  <Notes>37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Times New Roman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admin</dc:creator>
  <dc:description>9Slide.vn</dc:description>
  <cp:lastModifiedBy>Thuynt</cp:lastModifiedBy>
  <cp:revision>17</cp:revision>
  <dcterms:created xsi:type="dcterms:W3CDTF">2023-06-06T07:52:04Z</dcterms:created>
  <dcterms:modified xsi:type="dcterms:W3CDTF">2023-08-28T04:20:28Z</dcterms:modified>
  <cp:category>9Slide.vn</cp:category>
</cp:coreProperties>
</file>