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34"/>
  </p:notesMasterIdLst>
  <p:sldIdLst>
    <p:sldId id="256" r:id="rId4"/>
    <p:sldId id="257" r:id="rId5"/>
    <p:sldId id="258" r:id="rId6"/>
    <p:sldId id="259" r:id="rId7"/>
    <p:sldId id="260" r:id="rId8"/>
    <p:sldId id="272" r:id="rId9"/>
    <p:sldId id="273" r:id="rId10"/>
    <p:sldId id="274" r:id="rId11"/>
    <p:sldId id="321" r:id="rId12"/>
    <p:sldId id="275" r:id="rId13"/>
    <p:sldId id="323" r:id="rId14"/>
    <p:sldId id="320" r:id="rId15"/>
    <p:sldId id="324" r:id="rId16"/>
    <p:sldId id="322" r:id="rId17"/>
    <p:sldId id="261" r:id="rId18"/>
    <p:sldId id="325" r:id="rId19"/>
    <p:sldId id="326" r:id="rId20"/>
    <p:sldId id="327" r:id="rId21"/>
    <p:sldId id="328" r:id="rId22"/>
    <p:sldId id="329" r:id="rId23"/>
    <p:sldId id="330" r:id="rId24"/>
    <p:sldId id="268" r:id="rId25"/>
    <p:sldId id="262" r:id="rId26"/>
    <p:sldId id="331" r:id="rId27"/>
    <p:sldId id="266" r:id="rId28"/>
    <p:sldId id="269" r:id="rId29"/>
    <p:sldId id="270" r:id="rId30"/>
    <p:sldId id="271" r:id="rId31"/>
    <p:sldId id="267" r:id="rId32"/>
    <p:sldId id="332" r:id="rId3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292" autoAdjust="0"/>
  </p:normalViewPr>
  <p:slideViewPr>
    <p:cSldViewPr snapToGrid="0">
      <p:cViewPr varScale="1">
        <p:scale>
          <a:sx n="74" d="100"/>
          <a:sy n="74" d="100"/>
        </p:scale>
        <p:origin x="10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12530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0651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6736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1335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8985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8858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1902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4051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3229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7612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5288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6640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2053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39265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1979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74231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146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-GV click vào</a:t>
            </a:r>
            <a:r>
              <a:rPr lang="en-US" baseline="0"/>
              <a:t> quả bóng để chọn câu trả lời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99218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34210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 click vào</a:t>
            </a:r>
            <a:r>
              <a:rPr lang="en-US" baseline="0"/>
              <a:t> quả bóng để chọn câu trả lời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316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2505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 click vào</a:t>
            </a:r>
            <a:r>
              <a:rPr lang="en-US" baseline="0"/>
              <a:t> quả bóng để chọn câu trả lời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610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5570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 click vào</a:t>
            </a:r>
            <a:r>
              <a:rPr lang="en-US" baseline="0"/>
              <a:t> quả bóng để chọn câu trả lời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559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9900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33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78316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2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83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1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04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026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586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718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9429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97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44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267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4664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96506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988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14466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38873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4249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88435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9052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74449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05708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2671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37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43048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19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19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2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6.pn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microsoft.com/office/2007/relationships/media" Target="../media/media2.mp3"/><Relationship Id="rId7" Type="http://schemas.openxmlformats.org/officeDocument/2006/relationships/image" Target="../media/image33.png"/><Relationship Id="rId12" Type="http://schemas.openxmlformats.org/officeDocument/2006/relationships/image" Target="../media/image2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8.xml"/><Relationship Id="rId11" Type="http://schemas.openxmlformats.org/officeDocument/2006/relationships/image" Target="../media/image37.sv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36.png"/><Relationship Id="rId4" Type="http://schemas.openxmlformats.org/officeDocument/2006/relationships/audio" Target="../media/media2.mp3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6.pn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slide" Target="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microsoft.com/office/2007/relationships/media" Target="../media/media2.mp3"/><Relationship Id="rId7" Type="http://schemas.openxmlformats.org/officeDocument/2006/relationships/image" Target="../media/image33.png"/><Relationship Id="rId12" Type="http://schemas.openxmlformats.org/officeDocument/2006/relationships/image" Target="../media/image2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20.xml"/><Relationship Id="rId11" Type="http://schemas.openxmlformats.org/officeDocument/2006/relationships/image" Target="../media/image37.sv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36.png"/><Relationship Id="rId4" Type="http://schemas.openxmlformats.org/officeDocument/2006/relationships/audio" Target="../media/media2.mp3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6.pn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slide" Target="sl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microsoft.com/office/2007/relationships/media" Target="../media/media2.mp3"/><Relationship Id="rId7" Type="http://schemas.openxmlformats.org/officeDocument/2006/relationships/image" Target="../media/image33.png"/><Relationship Id="rId12" Type="http://schemas.openxmlformats.org/officeDocument/2006/relationships/image" Target="../media/image2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22.xml"/><Relationship Id="rId11" Type="http://schemas.openxmlformats.org/officeDocument/2006/relationships/image" Target="../media/image37.sv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36.png"/><Relationship Id="rId4" Type="http://schemas.openxmlformats.org/officeDocument/2006/relationships/audio" Target="../media/media2.mp3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6.pn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slide" Target="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microsoft.com/office/2007/relationships/media" Target="../media/media2.mp3"/><Relationship Id="rId7" Type="http://schemas.openxmlformats.org/officeDocument/2006/relationships/image" Target="../media/image33.png"/><Relationship Id="rId12" Type="http://schemas.openxmlformats.org/officeDocument/2006/relationships/image" Target="../media/image2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24.xml"/><Relationship Id="rId11" Type="http://schemas.openxmlformats.org/officeDocument/2006/relationships/image" Target="../media/image37.sv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36.png"/><Relationship Id="rId4" Type="http://schemas.openxmlformats.org/officeDocument/2006/relationships/audio" Target="../media/media2.mp3"/><Relationship Id="rId9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20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7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Tin học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A2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Thông tin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xử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lý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thông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tin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177850" y="287962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Các dạng thông tin thường gặ</a:t>
            </a:r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24816" y="272746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88D0070F-4191-1024-F49A-35487CE1706C}"/>
              </a:ext>
            </a:extLst>
          </p:cNvPr>
          <p:cNvSpPr/>
          <p:nvPr/>
        </p:nvSpPr>
        <p:spPr>
          <a:xfrm>
            <a:off x="7161260" y="1906535"/>
            <a:ext cx="4894105" cy="2118458"/>
          </a:xfrm>
          <a:prstGeom prst="cloudCallout">
            <a:avLst>
              <a:gd name="adj1" fmla="val -36436"/>
              <a:gd name="adj2" fmla="val 59484"/>
            </a:avLst>
          </a:prstGeom>
          <a:solidFill>
            <a:srgbClr val="FFCC99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1609CF7-226D-64AE-618E-DE24BBB75B8C}"/>
              </a:ext>
            </a:extLst>
          </p:cNvPr>
          <p:cNvSpPr/>
          <p:nvPr/>
        </p:nvSpPr>
        <p:spPr>
          <a:xfrm>
            <a:off x="1119989" y="2327184"/>
            <a:ext cx="5185237" cy="2055084"/>
          </a:xfrm>
          <a:prstGeom prst="ellipse">
            <a:avLst/>
          </a:prstGeom>
          <a:solidFill>
            <a:srgbClr val="FFCF03">
              <a:lumMod val="60000"/>
              <a:lumOff val="40000"/>
            </a:srgbClr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D948F8-0B5C-89D5-BBF5-68D7808734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6764" y="3774968"/>
            <a:ext cx="2358519" cy="3083032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AB5693F2-8008-63FA-67FE-CE8735840A1F}"/>
              </a:ext>
            </a:extLst>
          </p:cNvPr>
          <p:cNvSpPr txBox="1"/>
          <p:nvPr/>
        </p:nvSpPr>
        <p:spPr>
          <a:xfrm>
            <a:off x="1687682" y="2644563"/>
            <a:ext cx="4359349" cy="142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hãy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lấy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dụ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cho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thấy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giác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quan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khác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nhau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nhận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dạng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tin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khác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nhau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CF022BD-B92B-7AF7-C2A1-77246EE582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120660" y="4739542"/>
            <a:ext cx="2221188" cy="2118458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827F5AB0-46F1-545E-F8B8-1F580A0B0DD4}"/>
              </a:ext>
            </a:extLst>
          </p:cNvPr>
          <p:cNvSpPr txBox="1"/>
          <p:nvPr/>
        </p:nvSpPr>
        <p:spPr>
          <a:xfrm>
            <a:off x="7327290" y="2644916"/>
            <a:ext cx="4208371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Tai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nghe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thấy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tiếng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còi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xe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cộ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Mắt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nhìn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thấy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biển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báo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24816" y="272746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72C2697-057E-14B7-3A9D-361107F3FB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16" t="31590" r="17120" b="11837"/>
          <a:stretch/>
        </p:blipFill>
        <p:spPr>
          <a:xfrm>
            <a:off x="2314124" y="3190293"/>
            <a:ext cx="5783282" cy="2347373"/>
          </a:xfrm>
          <a:prstGeom prst="rect">
            <a:avLst/>
          </a:prstGeom>
        </p:spPr>
      </p:pic>
      <p:sp>
        <p:nvSpPr>
          <p:cNvPr id="3" name="Google Shape;393;p41">
            <a:extLst>
              <a:ext uri="{FF2B5EF4-FFF2-40B4-BE49-F238E27FC236}">
                <a16:creationId xmlns:a16="http://schemas.microsoft.com/office/drawing/2014/main" id="{189C8A33-5819-39AC-D1C4-A0E51C169739}"/>
              </a:ext>
            </a:extLst>
          </p:cNvPr>
          <p:cNvSpPr txBox="1">
            <a:spLocks noGrp="1"/>
          </p:cNvSpPr>
          <p:nvPr/>
        </p:nvSpPr>
        <p:spPr>
          <a:xfrm>
            <a:off x="1735644" y="1814026"/>
            <a:ext cx="464413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ahianita"/>
              <a:buNone/>
              <a:defRPr sz="4000" b="0" i="0" u="none" strike="noStrike" cap="none">
                <a:solidFill>
                  <a:schemeClr val="dk1"/>
                </a:solidFill>
                <a:latin typeface="Bahianita"/>
                <a:ea typeface="Bahianita"/>
                <a:cs typeface="Bahianita"/>
                <a:sym typeface="Bahianit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033"/>
              </a:buClr>
              <a:buSzPts val="4000"/>
              <a:buFont typeface="Bahianita"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Bahianita"/>
              </a:rPr>
              <a:t>1. THÔNG TIN DẠNG CHỮ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AB5693F2-8008-63FA-67FE-CE8735840A1F}"/>
              </a:ext>
            </a:extLst>
          </p:cNvPr>
          <p:cNvSpPr txBox="1"/>
          <p:nvPr/>
        </p:nvSpPr>
        <p:spPr>
          <a:xfrm>
            <a:off x="1488534" y="2372152"/>
            <a:ext cx="7964746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Em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hãy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cho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biết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một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vài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thông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tin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trong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thời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khóa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biểu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sau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: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725C1F0-FA66-6882-1581-FF98EC54D497}"/>
              </a:ext>
            </a:extLst>
          </p:cNvPr>
          <p:cNvSpPr/>
          <p:nvPr/>
        </p:nvSpPr>
        <p:spPr>
          <a:xfrm>
            <a:off x="1241425" y="2407995"/>
            <a:ext cx="494219" cy="475727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?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D324A08-3225-9D56-2F56-5843A95B39A7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1475145" y="3933065"/>
            <a:ext cx="1762042" cy="613399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8" name="TextBox 12">
            <a:extLst>
              <a:ext uri="{FF2B5EF4-FFF2-40B4-BE49-F238E27FC236}">
                <a16:creationId xmlns:a16="http://schemas.microsoft.com/office/drawing/2014/main" id="{43230798-F2C8-8D01-E59D-665FD28CE013}"/>
              </a:ext>
            </a:extLst>
          </p:cNvPr>
          <p:cNvSpPr txBox="1"/>
          <p:nvPr/>
        </p:nvSpPr>
        <p:spPr>
          <a:xfrm>
            <a:off x="572011" y="3532955"/>
            <a:ext cx="1806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Số tiết học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65D6713-6E4E-C758-5656-DDC4CE745E46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4256690" y="5076497"/>
            <a:ext cx="734783" cy="765296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092A4CFD-E936-1304-5B30-EBEE8ADF85EC}"/>
              </a:ext>
            </a:extLst>
          </p:cNvPr>
          <p:cNvSpPr txBox="1"/>
          <p:nvPr/>
        </p:nvSpPr>
        <p:spPr>
          <a:xfrm>
            <a:off x="3329897" y="5841793"/>
            <a:ext cx="3323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Môn học có trong ngày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BE823EC-5D39-13DD-7ED1-DC7D9BDB1775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7651531" y="4546464"/>
            <a:ext cx="1461695" cy="635136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12" name="TextBox 29">
            <a:extLst>
              <a:ext uri="{FF2B5EF4-FFF2-40B4-BE49-F238E27FC236}">
                <a16:creationId xmlns:a16="http://schemas.microsoft.com/office/drawing/2014/main" id="{303547CC-5563-1F64-05E2-310D64402ED9}"/>
              </a:ext>
            </a:extLst>
          </p:cNvPr>
          <p:cNvSpPr txBox="1"/>
          <p:nvPr/>
        </p:nvSpPr>
        <p:spPr>
          <a:xfrm>
            <a:off x="8210092" y="4146354"/>
            <a:ext cx="1806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Ngày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1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nghỉ</a:t>
            </a:r>
            <a:endParaRPr kumimoji="0" lang="en-US" sz="20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A7B51CA-B1F8-5023-42F7-152A5E6348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16" t="31590" r="17120" b="11837"/>
          <a:stretch/>
        </p:blipFill>
        <p:spPr>
          <a:xfrm>
            <a:off x="2378279" y="3190293"/>
            <a:ext cx="5783282" cy="23473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8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9">
            <a:extLst>
              <a:ext uri="{FF2B5EF4-FFF2-40B4-BE49-F238E27FC236}">
                <a16:creationId xmlns:a16="http://schemas.microsoft.com/office/drawing/2014/main" id="{303547CC-5563-1F64-05E2-310D64402ED9}"/>
              </a:ext>
            </a:extLst>
          </p:cNvPr>
          <p:cNvSpPr txBox="1"/>
          <p:nvPr/>
        </p:nvSpPr>
        <p:spPr>
          <a:xfrm>
            <a:off x="734937" y="5539958"/>
            <a:ext cx="8524677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Thông tin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khóa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thông</a:t>
            </a:r>
            <a:r>
              <a:rPr lang="en-US" sz="2400" dirty="0">
                <a:latin typeface="UTM Avo" panose="02040603050506020204" pitchFamily="18" charset="0"/>
              </a:rPr>
              <a:t> tin </a:t>
            </a:r>
            <a:r>
              <a:rPr lang="en-US" sz="2400" dirty="0" err="1">
                <a:latin typeface="UTM Avo" panose="02040603050506020204" pitchFamily="18" charset="0"/>
              </a:rPr>
              <a:t>dạng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chữ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6EB1D0C7-9044-09C4-EE40-511F6814E2BB}"/>
              </a:ext>
            </a:extLst>
          </p:cNvPr>
          <p:cNvSpPr/>
          <p:nvPr/>
        </p:nvSpPr>
        <p:spPr>
          <a:xfrm>
            <a:off x="916228" y="4325683"/>
            <a:ext cx="430596" cy="1311007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3B1AF5-0A10-F41C-E30E-69D43B4975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16" t="31590" r="17120" b="11837"/>
          <a:stretch/>
        </p:blipFill>
        <p:spPr>
          <a:xfrm>
            <a:off x="1256837" y="2275265"/>
            <a:ext cx="7035825" cy="285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5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9">
            <a:extLst>
              <a:ext uri="{FF2B5EF4-FFF2-40B4-BE49-F238E27FC236}">
                <a16:creationId xmlns:a16="http://schemas.microsoft.com/office/drawing/2014/main" id="{303547CC-5563-1F64-05E2-310D64402ED9}"/>
              </a:ext>
            </a:extLst>
          </p:cNvPr>
          <p:cNvSpPr txBox="1"/>
          <p:nvPr/>
        </p:nvSpPr>
        <p:spPr>
          <a:xfrm>
            <a:off x="1714011" y="5192641"/>
            <a:ext cx="6222068" cy="594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Một số kiểu thông tin dạng chữ khác</a:t>
            </a:r>
          </a:p>
        </p:txBody>
      </p:sp>
      <p:pic>
        <p:nvPicPr>
          <p:cNvPr id="3" name="Picture 2" descr="Chấn chỉnh tình trạng lợi dụng danh nghĩa báo chí để sách nhiễu, hoạt động  trái pháp luật">
            <a:extLst>
              <a:ext uri="{FF2B5EF4-FFF2-40B4-BE49-F238E27FC236}">
                <a16:creationId xmlns:a16="http://schemas.microsoft.com/office/drawing/2014/main" id="{8B6F222C-1FF0-5388-50A3-EAF6883A9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03" y="2985573"/>
            <a:ext cx="1907989" cy="140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Nằm Ngủ Mơ Thấy Cuốn Sách, Quyển Sách Là Điềm Báo Gì?">
            <a:extLst>
              <a:ext uri="{FF2B5EF4-FFF2-40B4-BE49-F238E27FC236}">
                <a16:creationId xmlns:a16="http://schemas.microsoft.com/office/drawing/2014/main" id="{491DF763-A112-8650-478C-CAE8C3EDD7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84"/>
          <a:stretch/>
        </p:blipFill>
        <p:spPr bwMode="auto">
          <a:xfrm>
            <a:off x="3809197" y="1814476"/>
            <a:ext cx="2286803" cy="149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ách Vẽ Biểu Đồ Cột Chồng Kết Hợp Đường Biểu Diễn Trên Excel Chi Tiết Nhất">
            <a:extLst>
              <a:ext uri="{FF2B5EF4-FFF2-40B4-BE49-F238E27FC236}">
                <a16:creationId xmlns:a16="http://schemas.microsoft.com/office/drawing/2014/main" id="{9EBC407D-F8F5-B7EE-FA46-8799F8012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052" y="3161792"/>
            <a:ext cx="2428280" cy="140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657AAFA-0D86-7EB9-8FE2-A38EB510B18F}"/>
              </a:ext>
            </a:extLst>
          </p:cNvPr>
          <p:cNvCxnSpPr>
            <a:cxnSpLocks/>
          </p:cNvCxnSpPr>
          <p:nvPr/>
        </p:nvCxnSpPr>
        <p:spPr>
          <a:xfrm flipH="1" flipV="1">
            <a:off x="2292234" y="4892818"/>
            <a:ext cx="2532811" cy="409797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F81FA92-8963-CE0A-27A9-A982DB2FC2DC}"/>
              </a:ext>
            </a:extLst>
          </p:cNvPr>
          <p:cNvCxnSpPr>
            <a:cxnSpLocks/>
          </p:cNvCxnSpPr>
          <p:nvPr/>
        </p:nvCxnSpPr>
        <p:spPr>
          <a:xfrm flipV="1">
            <a:off x="4952597" y="4027305"/>
            <a:ext cx="0" cy="127531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FFBF2AA-485F-D664-FD66-3D32463168E2}"/>
              </a:ext>
            </a:extLst>
          </p:cNvPr>
          <p:cNvCxnSpPr>
            <a:cxnSpLocks/>
          </p:cNvCxnSpPr>
          <p:nvPr/>
        </p:nvCxnSpPr>
        <p:spPr>
          <a:xfrm flipV="1">
            <a:off x="5080154" y="4892818"/>
            <a:ext cx="2012519" cy="409797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21" name="TextBox 10">
            <a:extLst>
              <a:ext uri="{FF2B5EF4-FFF2-40B4-BE49-F238E27FC236}">
                <a16:creationId xmlns:a16="http://schemas.microsoft.com/office/drawing/2014/main" id="{0BBFAB46-2952-914C-D7E0-BFA12FEB60F1}"/>
              </a:ext>
            </a:extLst>
          </p:cNvPr>
          <p:cNvSpPr txBox="1"/>
          <p:nvPr/>
        </p:nvSpPr>
        <p:spPr>
          <a:xfrm>
            <a:off x="1180110" y="4527931"/>
            <a:ext cx="1233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Báo in</a:t>
            </a:r>
          </a:p>
        </p:txBody>
      </p:sp>
      <p:sp>
        <p:nvSpPr>
          <p:cNvPr id="22" name="TextBox 17">
            <a:extLst>
              <a:ext uri="{FF2B5EF4-FFF2-40B4-BE49-F238E27FC236}">
                <a16:creationId xmlns:a16="http://schemas.microsoft.com/office/drawing/2014/main" id="{4F88B82D-22B4-E73D-A47E-1E2E9E1CE65F}"/>
              </a:ext>
            </a:extLst>
          </p:cNvPr>
          <p:cNvSpPr txBox="1"/>
          <p:nvPr/>
        </p:nvSpPr>
        <p:spPr>
          <a:xfrm>
            <a:off x="4336076" y="3343839"/>
            <a:ext cx="1476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Sách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,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vở</a:t>
            </a: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4EBA49C7-A179-7528-17AB-FA5D6F531084}"/>
              </a:ext>
            </a:extLst>
          </p:cNvPr>
          <p:cNvSpPr txBox="1"/>
          <p:nvPr/>
        </p:nvSpPr>
        <p:spPr>
          <a:xfrm>
            <a:off x="7447648" y="4648348"/>
            <a:ext cx="15759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Bảng biểu</a:t>
            </a:r>
          </a:p>
        </p:txBody>
      </p:sp>
    </p:spTree>
    <p:extLst>
      <p:ext uri="{BB962C8B-B14F-4D97-AF65-F5344CB8AC3E}">
        <p14:creationId xmlns:p14="http://schemas.microsoft.com/office/powerpoint/2010/main" val="320724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BBF85D-95C7-D29D-BFB0-D3A6341520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86" t="33062" r="45833" b="19693"/>
          <a:stretch/>
        </p:blipFill>
        <p:spPr>
          <a:xfrm>
            <a:off x="1832441" y="3389988"/>
            <a:ext cx="4905224" cy="1667832"/>
          </a:xfrm>
          <a:prstGeom prst="rect">
            <a:avLst/>
          </a:prstGeom>
        </p:spPr>
      </p:pic>
      <p:sp>
        <p:nvSpPr>
          <p:cNvPr id="6" name="Google Shape;393;p41">
            <a:extLst>
              <a:ext uri="{FF2B5EF4-FFF2-40B4-BE49-F238E27FC236}">
                <a16:creationId xmlns:a16="http://schemas.microsoft.com/office/drawing/2014/main" id="{B62CD649-F238-4904-D50E-0C019F365544}"/>
              </a:ext>
            </a:extLst>
          </p:cNvPr>
          <p:cNvSpPr txBox="1">
            <a:spLocks noGrp="1"/>
          </p:cNvSpPr>
          <p:nvPr/>
        </p:nvSpPr>
        <p:spPr>
          <a:xfrm>
            <a:off x="937088" y="167549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ahianita"/>
              <a:buNone/>
              <a:defRPr sz="4000" b="0" i="0" u="none" strike="noStrike" cap="none">
                <a:solidFill>
                  <a:schemeClr val="dk1"/>
                </a:solidFill>
                <a:latin typeface="Bahianita"/>
                <a:ea typeface="Bahianita"/>
                <a:cs typeface="Bahianita"/>
                <a:sym typeface="Bahianit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000000"/>
                </a:solidFill>
                <a:latin typeface="UTM Avo" panose="02040603050506020204" pitchFamily="18" charset="0"/>
              </a:rPr>
              <a:t>2. THÔNG TIN DẠNG HÌNH ẢNH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AB5693F2-8008-63FA-67FE-CE8735840A1F}"/>
              </a:ext>
            </a:extLst>
          </p:cNvPr>
          <p:cNvSpPr txBox="1"/>
          <p:nvPr/>
        </p:nvSpPr>
        <p:spPr>
          <a:xfrm>
            <a:off x="1173606" y="2165505"/>
            <a:ext cx="8461357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i="1" dirty="0">
                <a:latin typeface="UTM Avo" panose="02040603050506020204" pitchFamily="18" charset="0"/>
              </a:rPr>
              <a:t>Quan </a:t>
            </a:r>
            <a:r>
              <a:rPr lang="en-US" sz="2000" i="1" dirty="0" err="1">
                <a:latin typeface="UTM Avo" panose="02040603050506020204" pitchFamily="18" charset="0"/>
              </a:rPr>
              <a:t>sát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các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hình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ảnh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dưới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đây</a:t>
            </a:r>
            <a:r>
              <a:rPr lang="en-US" sz="2000" i="1" dirty="0">
                <a:latin typeface="UTM Avo" panose="02040603050506020204" pitchFamily="18" charset="0"/>
              </a:rPr>
              <a:t>, </a:t>
            </a:r>
            <a:r>
              <a:rPr lang="en-US" sz="2000" i="1" dirty="0" err="1">
                <a:latin typeface="UTM Avo" panose="02040603050506020204" pitchFamily="18" charset="0"/>
              </a:rPr>
              <a:t>em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có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biết</a:t>
            </a:r>
            <a:r>
              <a:rPr lang="en-US" sz="2000" i="1" dirty="0">
                <a:latin typeface="UTM Avo" panose="02040603050506020204" pitchFamily="18" charset="0"/>
              </a:rPr>
              <a:t> ý </a:t>
            </a:r>
            <a:r>
              <a:rPr lang="en-US" sz="2000" i="1" dirty="0" err="1">
                <a:latin typeface="UTM Avo" panose="02040603050506020204" pitchFamily="18" charset="0"/>
              </a:rPr>
              <a:t>nghĩa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của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biển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báo</a:t>
            </a:r>
            <a:r>
              <a:rPr lang="en-US" sz="2000" i="1" dirty="0">
                <a:latin typeface="UTM Avo" panose="02040603050506020204" pitchFamily="18" charset="0"/>
              </a:rPr>
              <a:t> ở </a:t>
            </a:r>
            <a:r>
              <a:rPr lang="en-US" sz="2000" i="1" dirty="0" err="1">
                <a:latin typeface="UTM Avo" panose="02040603050506020204" pitchFamily="18" charset="0"/>
              </a:rPr>
              <a:t>các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hình</a:t>
            </a:r>
            <a:r>
              <a:rPr lang="en-US" sz="2000" i="1" dirty="0">
                <a:latin typeface="UTM Avo" panose="02040603050506020204" pitchFamily="18" charset="0"/>
              </a:rPr>
              <a:t> 2 </a:t>
            </a:r>
            <a:r>
              <a:rPr lang="en-US" sz="2000" i="1" dirty="0" err="1">
                <a:latin typeface="UTM Avo" panose="02040603050506020204" pitchFamily="18" charset="0"/>
              </a:rPr>
              <a:t>và</a:t>
            </a:r>
            <a:r>
              <a:rPr lang="en-US" sz="2000" i="1" dirty="0">
                <a:latin typeface="UTM Avo" panose="02040603050506020204" pitchFamily="18" charset="0"/>
              </a:rPr>
              <a:t> 3 </a:t>
            </a:r>
            <a:r>
              <a:rPr lang="en-US" sz="2000" i="1" dirty="0" err="1">
                <a:latin typeface="UTM Avo" panose="02040603050506020204" pitchFamily="18" charset="0"/>
              </a:rPr>
              <a:t>không</a:t>
            </a:r>
            <a:r>
              <a:rPr lang="en-US" sz="2000" i="1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725C1F0-FA66-6882-1581-FF98EC54D497}"/>
              </a:ext>
            </a:extLst>
          </p:cNvPr>
          <p:cNvSpPr/>
          <p:nvPr/>
        </p:nvSpPr>
        <p:spPr>
          <a:xfrm>
            <a:off x="728549" y="2444778"/>
            <a:ext cx="480141" cy="475727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1584109-9DA8-D3FA-0997-674AA99C7E74}"/>
              </a:ext>
            </a:extLst>
          </p:cNvPr>
          <p:cNvSpPr/>
          <p:nvPr/>
        </p:nvSpPr>
        <p:spPr>
          <a:xfrm>
            <a:off x="4416611" y="5064746"/>
            <a:ext cx="275422" cy="51779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1B756040-3697-6824-755D-40929A35BCD0}"/>
              </a:ext>
            </a:extLst>
          </p:cNvPr>
          <p:cNvSpPr txBox="1"/>
          <p:nvPr/>
        </p:nvSpPr>
        <p:spPr>
          <a:xfrm>
            <a:off x="2305702" y="5589465"/>
            <a:ext cx="4772662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Đoạn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đường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có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nhiều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trẻ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em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đi</a:t>
            </a:r>
            <a:r>
              <a:rPr lang="en-US" sz="2000" dirty="0">
                <a:latin typeface="UTM Avo" panose="02040603050506020204" pitchFamily="18" charset="0"/>
              </a:rPr>
              <a:t> qua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8B5877D-1EBE-9451-1890-EAE733247DB8}"/>
              </a:ext>
            </a:extLst>
          </p:cNvPr>
          <p:cNvSpPr/>
          <p:nvPr/>
        </p:nvSpPr>
        <p:spPr>
          <a:xfrm>
            <a:off x="6534676" y="4066960"/>
            <a:ext cx="645046" cy="3146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598D3B58-9071-4D58-FA3B-DC6853FC3D47}"/>
              </a:ext>
            </a:extLst>
          </p:cNvPr>
          <p:cNvSpPr txBox="1"/>
          <p:nvPr/>
        </p:nvSpPr>
        <p:spPr>
          <a:xfrm>
            <a:off x="6940653" y="3884633"/>
            <a:ext cx="2411492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Cấm hút thuốc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B8A90C8-976F-3FB5-FE61-76D5B1C7A2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338392" y="3884633"/>
            <a:ext cx="1551777" cy="234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2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0" grpId="0" animBg="1"/>
      <p:bldP spid="11" grpId="0"/>
      <p:bldP spid="12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FA1557-571F-A2A8-6A4C-CAD14400D2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86" t="33062" r="45833" b="19693"/>
          <a:stretch/>
        </p:blipFill>
        <p:spPr>
          <a:xfrm>
            <a:off x="1957568" y="2483318"/>
            <a:ext cx="5560093" cy="1890495"/>
          </a:xfrm>
          <a:prstGeom prst="rect">
            <a:avLst/>
          </a:prstGeom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1B756040-3697-6824-755D-40929A35BCD0}"/>
              </a:ext>
            </a:extLst>
          </p:cNvPr>
          <p:cNvSpPr txBox="1"/>
          <p:nvPr/>
        </p:nvSpPr>
        <p:spPr>
          <a:xfrm>
            <a:off x="1701330" y="4510982"/>
            <a:ext cx="6383555" cy="1175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Thông tin ở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các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biển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báo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trong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các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5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Hình</a:t>
            </a:r>
            <a:r>
              <a:rPr kumimoji="0" lang="en-US" sz="25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1, 2, 3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là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thông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tin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dạng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hình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ảnh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.</a:t>
            </a:r>
          </a:p>
        </p:txBody>
      </p:sp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C750FA20-C5C5-803A-74AF-BFB518EB153C}"/>
              </a:ext>
            </a:extLst>
          </p:cNvPr>
          <p:cNvSpPr/>
          <p:nvPr/>
        </p:nvSpPr>
        <p:spPr>
          <a:xfrm rot="1202355">
            <a:off x="1437487" y="3669947"/>
            <a:ext cx="527686" cy="1407733"/>
          </a:xfrm>
          <a:prstGeom prst="curved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90033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770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1B756040-3697-6824-755D-40929A35BCD0}"/>
              </a:ext>
            </a:extLst>
          </p:cNvPr>
          <p:cNvSpPr txBox="1"/>
          <p:nvPr/>
        </p:nvSpPr>
        <p:spPr>
          <a:xfrm>
            <a:off x="1495527" y="4434146"/>
            <a:ext cx="2766271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Biển báo</a:t>
            </a:r>
          </a:p>
        </p:txBody>
      </p:sp>
      <p:pic>
        <p:nvPicPr>
          <p:cNvPr id="3" name="Picture 2" descr="Nhận biết 05 loại biển báo giao thông thường gặp">
            <a:extLst>
              <a:ext uri="{FF2B5EF4-FFF2-40B4-BE49-F238E27FC236}">
                <a16:creationId xmlns:a16="http://schemas.microsoft.com/office/drawing/2014/main" id="{01368370-5754-AEFA-795D-5A81CD2EAD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8"/>
          <a:stretch/>
        </p:blipFill>
        <p:spPr bwMode="auto">
          <a:xfrm>
            <a:off x="1160122" y="2508780"/>
            <a:ext cx="3437079" cy="184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ướng dẫn về hình chiếu trục đo ngắn gọn rõ ràng, mạch lạc dễ hiểu">
            <a:extLst>
              <a:ext uri="{FF2B5EF4-FFF2-40B4-BE49-F238E27FC236}">
                <a16:creationId xmlns:a16="http://schemas.microsoft.com/office/drawing/2014/main" id="{BAB0C94C-1ECE-F819-BE9C-FBABDD6BEE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85"/>
          <a:stretch/>
        </p:blipFill>
        <p:spPr bwMode="auto">
          <a:xfrm>
            <a:off x="6437764" y="2530653"/>
            <a:ext cx="1877857" cy="184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E490C578-FA16-9BB2-70C4-D958B2BD05A0}"/>
              </a:ext>
            </a:extLst>
          </p:cNvPr>
          <p:cNvSpPr txBox="1"/>
          <p:nvPr/>
        </p:nvSpPr>
        <p:spPr>
          <a:xfrm>
            <a:off x="5993556" y="4434146"/>
            <a:ext cx="2766271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Hình ảnh minh họa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1AE272C4-F4E0-E07D-D349-02DD53478B1A}"/>
              </a:ext>
            </a:extLst>
          </p:cNvPr>
          <p:cNvSpPr txBox="1"/>
          <p:nvPr/>
        </p:nvSpPr>
        <p:spPr>
          <a:xfrm>
            <a:off x="955704" y="1928097"/>
            <a:ext cx="584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Một số thông tin dạng hình ảnh khác: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02134B87-9FF7-581C-402F-0AB17D9B6455}"/>
              </a:ext>
            </a:extLst>
          </p:cNvPr>
          <p:cNvSpPr/>
          <p:nvPr/>
        </p:nvSpPr>
        <p:spPr>
          <a:xfrm>
            <a:off x="493986" y="5547948"/>
            <a:ext cx="837193" cy="298693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402BBDEB-BFB7-D5FC-2BD5-900BC6DCF959}"/>
              </a:ext>
            </a:extLst>
          </p:cNvPr>
          <p:cNvSpPr txBox="1"/>
          <p:nvPr/>
        </p:nvSpPr>
        <p:spPr>
          <a:xfrm>
            <a:off x="1454799" y="5217965"/>
            <a:ext cx="7305028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Thông tin ở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dạng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hình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ảnh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được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tạo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ra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nhằm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thu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hút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sự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chú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ý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của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người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xem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vì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thuộc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tính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dễ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quan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sát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,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dễ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hiểu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096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3" grpId="0"/>
      <p:bldP spid="19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93;p41">
            <a:extLst>
              <a:ext uri="{FF2B5EF4-FFF2-40B4-BE49-F238E27FC236}">
                <a16:creationId xmlns:a16="http://schemas.microsoft.com/office/drawing/2014/main" id="{DA075DC2-92E6-3584-BFF9-853C13EAD384}"/>
              </a:ext>
            </a:extLst>
          </p:cNvPr>
          <p:cNvSpPr txBox="1">
            <a:spLocks noGrp="1"/>
          </p:cNvSpPr>
          <p:nvPr/>
        </p:nvSpPr>
        <p:spPr>
          <a:xfrm>
            <a:off x="719998" y="1644714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ahianita"/>
              <a:buNone/>
              <a:defRPr sz="4000" b="0" i="0" u="none" strike="noStrike" cap="none">
                <a:solidFill>
                  <a:schemeClr val="dk1"/>
                </a:solidFill>
                <a:latin typeface="Bahianita"/>
                <a:ea typeface="Bahianita"/>
                <a:cs typeface="Bahianita"/>
                <a:sym typeface="Bahianit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rio"/>
              <a:buNone/>
              <a:defRPr sz="3500" b="0" i="0" u="none" strike="noStrike" cap="none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000000"/>
                </a:solidFill>
                <a:latin typeface="UTM Avo" panose="02040603050506020204" pitchFamily="18" charset="0"/>
              </a:rPr>
              <a:t>3. THÔNG TIN DẠNG ÂM THANH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AB5693F2-8008-63FA-67FE-CE8735840A1F}"/>
              </a:ext>
            </a:extLst>
          </p:cNvPr>
          <p:cNvSpPr txBox="1"/>
          <p:nvPr/>
        </p:nvSpPr>
        <p:spPr>
          <a:xfrm>
            <a:off x="454643" y="2191847"/>
            <a:ext cx="8093005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UTM Avo" panose="02040603050506020204" pitchFamily="18" charset="0"/>
              </a:rPr>
              <a:t>Một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số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thông</a:t>
            </a:r>
            <a:r>
              <a:rPr lang="en-US" sz="2000" dirty="0">
                <a:latin typeface="UTM Avo" panose="02040603050506020204" pitchFamily="18" charset="0"/>
              </a:rPr>
              <a:t> tin </a:t>
            </a:r>
            <a:r>
              <a:rPr lang="en-US" sz="2000" dirty="0" err="1">
                <a:latin typeface="UTM Avo" panose="02040603050506020204" pitchFamily="18" charset="0"/>
              </a:rPr>
              <a:t>dạng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âm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thanh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mà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chúng</a:t>
            </a:r>
            <a:r>
              <a:rPr lang="en-US" sz="2000" dirty="0">
                <a:latin typeface="UTM Avo" panose="02040603050506020204" pitchFamily="18" charset="0"/>
              </a:rPr>
              <a:t> ta </a:t>
            </a:r>
            <a:r>
              <a:rPr lang="en-US" sz="2000" dirty="0" err="1">
                <a:latin typeface="UTM Avo" panose="02040603050506020204" pitchFamily="18" charset="0"/>
              </a:rPr>
              <a:t>thường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gặp</a:t>
            </a:r>
            <a:r>
              <a:rPr lang="en-US" sz="2000" dirty="0"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1B756040-3697-6824-755D-40929A35BCD0}"/>
              </a:ext>
            </a:extLst>
          </p:cNvPr>
          <p:cNvSpPr txBox="1"/>
          <p:nvPr/>
        </p:nvSpPr>
        <p:spPr>
          <a:xfrm>
            <a:off x="305863" y="4903798"/>
            <a:ext cx="2385848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00" i="1" dirty="0" err="1">
                <a:latin typeface="UTM Avo" panose="02040603050506020204" pitchFamily="18" charset="0"/>
              </a:rPr>
              <a:t>Tiếng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chuông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báo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thức</a:t>
            </a:r>
            <a:endParaRPr lang="en-US" sz="2000" i="1" dirty="0">
              <a:latin typeface="UTM Avo" panose="02040603050506020204" pitchFamily="18" charset="0"/>
            </a:endParaRP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598D3B58-9071-4D58-FA3B-DC6853FC3D47}"/>
              </a:ext>
            </a:extLst>
          </p:cNvPr>
          <p:cNvSpPr txBox="1"/>
          <p:nvPr/>
        </p:nvSpPr>
        <p:spPr>
          <a:xfrm>
            <a:off x="3029640" y="4965829"/>
            <a:ext cx="2511845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00" i="1" dirty="0" err="1">
                <a:latin typeface="UTM Avo" panose="02040603050506020204" pitchFamily="18" charset="0"/>
              </a:rPr>
              <a:t>Tiếng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còi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i="1" dirty="0" err="1">
                <a:latin typeface="UTM Avo" panose="02040603050506020204" pitchFamily="18" charset="0"/>
              </a:rPr>
              <a:t>xe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cứu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thương</a:t>
            </a:r>
            <a:endParaRPr lang="en-US" sz="2000" i="1" dirty="0">
              <a:latin typeface="UTM Avo" panose="0204060305050602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5CB8A7-D621-C5D0-7A1B-308F9526FB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51" r="23494"/>
          <a:stretch/>
        </p:blipFill>
        <p:spPr>
          <a:xfrm>
            <a:off x="719998" y="2949011"/>
            <a:ext cx="1505409" cy="15241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A70B54-FC78-4D4D-B4AB-9D380E55FC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999" t="21370" r="11770" b="14555"/>
          <a:stretch/>
        </p:blipFill>
        <p:spPr>
          <a:xfrm>
            <a:off x="3029640" y="3173172"/>
            <a:ext cx="2357610" cy="12999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29671B-DC49-271F-CF0B-CDA3550C299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489" t="26087" r="12034" b="7273"/>
          <a:stretch/>
        </p:blipFill>
        <p:spPr>
          <a:xfrm>
            <a:off x="6114361" y="2841214"/>
            <a:ext cx="2740824" cy="1631950"/>
          </a:xfrm>
          <a:prstGeom prst="rect">
            <a:avLst/>
          </a:prstGeom>
        </p:spPr>
      </p:pic>
      <p:sp>
        <p:nvSpPr>
          <p:cNvPr id="11" name="TextBox 20">
            <a:extLst>
              <a:ext uri="{FF2B5EF4-FFF2-40B4-BE49-F238E27FC236}">
                <a16:creationId xmlns:a16="http://schemas.microsoft.com/office/drawing/2014/main" id="{E055A8A1-2074-2AFD-1721-B0C7AD8C6D1F}"/>
              </a:ext>
            </a:extLst>
          </p:cNvPr>
          <p:cNvSpPr txBox="1"/>
          <p:nvPr/>
        </p:nvSpPr>
        <p:spPr>
          <a:xfrm>
            <a:off x="6343340" y="4990350"/>
            <a:ext cx="2511845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00" i="1">
                <a:latin typeface="UTM Avo" panose="02040603050506020204" pitchFamily="18" charset="0"/>
              </a:rPr>
              <a:t>Tiếng các bạn trò chuyện với nhau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41AE7AD-CCAE-4AE5-360C-53FB1BC191C9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1498787" y="4594342"/>
            <a:ext cx="0" cy="3094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C672BD8-4E5E-44E4-903D-A4A19F7D2A31}"/>
              </a:ext>
            </a:extLst>
          </p:cNvPr>
          <p:cNvCxnSpPr>
            <a:endCxn id="7" idx="0"/>
          </p:cNvCxnSpPr>
          <p:nvPr/>
        </p:nvCxnSpPr>
        <p:spPr>
          <a:xfrm>
            <a:off x="4285562" y="4625503"/>
            <a:ext cx="1" cy="3403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7CBB5FA-862F-E2F9-F8DB-4D9257AFAFD9}"/>
              </a:ext>
            </a:extLst>
          </p:cNvPr>
          <p:cNvCxnSpPr>
            <a:cxnSpLocks/>
          </p:cNvCxnSpPr>
          <p:nvPr/>
        </p:nvCxnSpPr>
        <p:spPr>
          <a:xfrm>
            <a:off x="7599262" y="4594342"/>
            <a:ext cx="0" cy="3960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626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B5693F2-8008-63FA-67FE-CE8735840A1F}"/>
              </a:ext>
            </a:extLst>
          </p:cNvPr>
          <p:cNvSpPr txBox="1"/>
          <p:nvPr/>
        </p:nvSpPr>
        <p:spPr>
          <a:xfrm>
            <a:off x="782878" y="5175650"/>
            <a:ext cx="8227225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tiếng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như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tiếng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chuông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báo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thức</a:t>
            </a:r>
            <a:r>
              <a:rPr lang="en-US" sz="2000" dirty="0">
                <a:latin typeface="UTM Avo" panose="020406030505060202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</a:rPr>
              <a:t>tiếng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còi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xe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cứu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thương</a:t>
            </a:r>
            <a:r>
              <a:rPr lang="en-US" sz="2000" dirty="0">
                <a:latin typeface="UTM Avo" panose="020406030505060202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</a:rPr>
              <a:t>tiếng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bạn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trò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chuyện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cùng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nhau</a:t>
            </a:r>
            <a:r>
              <a:rPr lang="en-US" sz="2000" dirty="0">
                <a:latin typeface="UTM Avo" panose="02040603050506020204" pitchFamily="18" charset="0"/>
              </a:rPr>
              <a:t>…. </a:t>
            </a:r>
            <a:r>
              <a:rPr lang="en-US" sz="2000" dirty="0" err="1">
                <a:latin typeface="UTM Avo" panose="02040603050506020204" pitchFamily="18" charset="0"/>
              </a:rPr>
              <a:t>là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thông</a:t>
            </a:r>
            <a:r>
              <a:rPr lang="en-US" sz="2000" dirty="0">
                <a:latin typeface="UTM Avo" panose="02040603050506020204" pitchFamily="18" charset="0"/>
              </a:rPr>
              <a:t> tin ở </a:t>
            </a:r>
            <a:r>
              <a:rPr lang="en-US" sz="2000" dirty="0" err="1">
                <a:latin typeface="UTM Avo" panose="02040603050506020204" pitchFamily="18" charset="0"/>
              </a:rPr>
              <a:t>dạng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âm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thanh</a:t>
            </a:r>
            <a:r>
              <a:rPr lang="en-US" sz="20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1B756040-3697-6824-755D-40929A35BCD0}"/>
              </a:ext>
            </a:extLst>
          </p:cNvPr>
          <p:cNvSpPr txBox="1"/>
          <p:nvPr/>
        </p:nvSpPr>
        <p:spPr>
          <a:xfrm>
            <a:off x="154918" y="3816065"/>
            <a:ext cx="2910823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00" i="1" dirty="0" err="1">
                <a:latin typeface="UTM Avo" panose="02040603050506020204" pitchFamily="18" charset="0"/>
              </a:rPr>
              <a:t>Tiếng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chuông</a:t>
            </a:r>
            <a:endParaRPr lang="en-US" sz="2000" i="1" dirty="0"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i="1" dirty="0" err="1">
                <a:latin typeface="UTM Avo" panose="02040603050506020204" pitchFamily="18" charset="0"/>
              </a:rPr>
              <a:t>báo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thức</a:t>
            </a:r>
            <a:endParaRPr lang="en-US" sz="2000" i="1" dirty="0">
              <a:latin typeface="UTM Avo" panose="02040603050506020204" pitchFamily="18" charset="0"/>
            </a:endParaRP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598D3B58-9071-4D58-FA3B-DC6853FC3D47}"/>
              </a:ext>
            </a:extLst>
          </p:cNvPr>
          <p:cNvSpPr txBox="1"/>
          <p:nvPr/>
        </p:nvSpPr>
        <p:spPr>
          <a:xfrm>
            <a:off x="3184558" y="3816065"/>
            <a:ext cx="2511845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00" i="1">
                <a:latin typeface="UTM Avo" panose="02040603050506020204" pitchFamily="18" charset="0"/>
              </a:rPr>
              <a:t>Tiếng còi </a:t>
            </a:r>
          </a:p>
          <a:p>
            <a:pPr algn="ctr">
              <a:lnSpc>
                <a:spcPct val="150000"/>
              </a:lnSpc>
            </a:pPr>
            <a:r>
              <a:rPr lang="en-US" sz="2000" i="1">
                <a:latin typeface="UTM Avo" panose="02040603050506020204" pitchFamily="18" charset="0"/>
              </a:rPr>
              <a:t>xe cứu thương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5CB8A7-D621-C5D0-7A1B-308F9526FB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51" r="23494"/>
          <a:stretch/>
        </p:blipFill>
        <p:spPr>
          <a:xfrm>
            <a:off x="874916" y="1774726"/>
            <a:ext cx="1505409" cy="15241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A70B54-FC78-4D4D-B4AB-9D380E55FC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999" t="21370" r="11770" b="14555"/>
          <a:stretch/>
        </p:blipFill>
        <p:spPr>
          <a:xfrm>
            <a:off x="3184558" y="1998887"/>
            <a:ext cx="2357610" cy="12999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29671B-DC49-271F-CF0B-CDA3550C299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489" t="26087" r="12034" b="7273"/>
          <a:stretch/>
        </p:blipFill>
        <p:spPr>
          <a:xfrm>
            <a:off x="6269279" y="1774726"/>
            <a:ext cx="2740824" cy="1631950"/>
          </a:xfrm>
          <a:prstGeom prst="rect">
            <a:avLst/>
          </a:prstGeom>
        </p:spPr>
      </p:pic>
      <p:sp>
        <p:nvSpPr>
          <p:cNvPr id="8" name="TextBox 20">
            <a:extLst>
              <a:ext uri="{FF2B5EF4-FFF2-40B4-BE49-F238E27FC236}">
                <a16:creationId xmlns:a16="http://schemas.microsoft.com/office/drawing/2014/main" id="{E055A8A1-2074-2AFD-1721-B0C7AD8C6D1F}"/>
              </a:ext>
            </a:extLst>
          </p:cNvPr>
          <p:cNvSpPr txBox="1"/>
          <p:nvPr/>
        </p:nvSpPr>
        <p:spPr>
          <a:xfrm>
            <a:off x="6498258" y="3816065"/>
            <a:ext cx="2511845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00" i="1">
                <a:latin typeface="UTM Avo" panose="02040603050506020204" pitchFamily="18" charset="0"/>
              </a:rPr>
              <a:t>Tiếng các bạn trò chuyện với nhau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41AE7AD-CCAE-4AE5-360C-53FB1BC191C9}"/>
              </a:ext>
            </a:extLst>
          </p:cNvPr>
          <p:cNvCxnSpPr>
            <a:endCxn id="3" idx="0"/>
          </p:cNvCxnSpPr>
          <p:nvPr/>
        </p:nvCxnSpPr>
        <p:spPr>
          <a:xfrm>
            <a:off x="1610329" y="3464722"/>
            <a:ext cx="1" cy="3513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672BD8-4E5E-44E4-903D-A4A19F7D2A31}"/>
              </a:ext>
            </a:extLst>
          </p:cNvPr>
          <p:cNvCxnSpPr>
            <a:endCxn id="4" idx="0"/>
          </p:cNvCxnSpPr>
          <p:nvPr/>
        </p:nvCxnSpPr>
        <p:spPr>
          <a:xfrm>
            <a:off x="4440480" y="3475739"/>
            <a:ext cx="1" cy="3403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7CBB5FA-862F-E2F9-F8DB-4D9257AFAFD9}"/>
              </a:ext>
            </a:extLst>
          </p:cNvPr>
          <p:cNvCxnSpPr>
            <a:cxnSpLocks/>
          </p:cNvCxnSpPr>
          <p:nvPr/>
        </p:nvCxnSpPr>
        <p:spPr>
          <a:xfrm>
            <a:off x="7754180" y="3475739"/>
            <a:ext cx="0" cy="3403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406DFBDD-984A-8075-D631-558BE4F25A22}"/>
              </a:ext>
            </a:extLst>
          </p:cNvPr>
          <p:cNvSpPr/>
          <p:nvPr/>
        </p:nvSpPr>
        <p:spPr>
          <a:xfrm>
            <a:off x="166360" y="5480439"/>
            <a:ext cx="554746" cy="35474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44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9">
            <a:extLst>
              <a:ext uri="{FF2B5EF4-FFF2-40B4-BE49-F238E27FC236}">
                <a16:creationId xmlns:a16="http://schemas.microsoft.com/office/drawing/2014/main" id="{303547CC-5563-1F64-05E2-310D64402ED9}"/>
              </a:ext>
            </a:extLst>
          </p:cNvPr>
          <p:cNvSpPr txBox="1"/>
          <p:nvPr/>
        </p:nvSpPr>
        <p:spPr>
          <a:xfrm>
            <a:off x="1692857" y="1955365"/>
            <a:ext cx="6377920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Em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hãy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nêu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ví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dụ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thông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tin ở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dạng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âm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thanh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372C954-B0E1-BDD2-7B99-E9B85BC1D7DC}"/>
              </a:ext>
            </a:extLst>
          </p:cNvPr>
          <p:cNvSpPr/>
          <p:nvPr/>
        </p:nvSpPr>
        <p:spPr>
          <a:xfrm>
            <a:off x="1064610" y="1976634"/>
            <a:ext cx="488215" cy="475727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?</a:t>
            </a:r>
          </a:p>
        </p:txBody>
      </p:sp>
      <p:pic>
        <p:nvPicPr>
          <p:cNvPr id="4" name="Picture 3" descr="200+ Hình Ảnh Nền Gà Trống Đẹp Chất Lượng Nhất 2022">
            <a:extLst>
              <a:ext uri="{FF2B5EF4-FFF2-40B4-BE49-F238E27FC236}">
                <a16:creationId xmlns:a16="http://schemas.microsoft.com/office/drawing/2014/main" id="{58914FC0-68E4-19E1-BC93-BAA7DA2E9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88" y="2683759"/>
            <a:ext cx="3013725" cy="169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ả cái trống trường em">
            <a:extLst>
              <a:ext uri="{FF2B5EF4-FFF2-40B4-BE49-F238E27FC236}">
                <a16:creationId xmlns:a16="http://schemas.microsoft.com/office/drawing/2014/main" id="{4570EE92-9956-B8D5-C5DB-E64E77012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220" y="2683759"/>
            <a:ext cx="2665337" cy="178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347A99C3-F7EA-DCE6-33B1-31C340C3A7D2}"/>
              </a:ext>
            </a:extLst>
          </p:cNvPr>
          <p:cNvSpPr txBox="1"/>
          <p:nvPr/>
        </p:nvSpPr>
        <p:spPr>
          <a:xfrm>
            <a:off x="568698" y="4555817"/>
            <a:ext cx="4438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Tiếng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gà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gáy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mỗi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buổi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sáng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34013344-A3D3-3C6F-84A3-8AEEE450C4C4}"/>
              </a:ext>
            </a:extLst>
          </p:cNvPr>
          <p:cNvSpPr txBox="1"/>
          <p:nvPr/>
        </p:nvSpPr>
        <p:spPr>
          <a:xfrm>
            <a:off x="6444056" y="4555817"/>
            <a:ext cx="3127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Tiếng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trống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tựu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trường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A1070C4-C229-E5E8-6B5D-174191617A11}"/>
              </a:ext>
            </a:extLst>
          </p:cNvPr>
          <p:cNvSpPr/>
          <p:nvPr/>
        </p:nvSpPr>
        <p:spPr>
          <a:xfrm>
            <a:off x="568698" y="5532875"/>
            <a:ext cx="624690" cy="319489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F8AF6A3B-3C1D-A5BB-F3B5-CF06AEFE8956}"/>
              </a:ext>
            </a:extLst>
          </p:cNvPr>
          <p:cNvSpPr txBox="1"/>
          <p:nvPr/>
        </p:nvSpPr>
        <p:spPr>
          <a:xfrm>
            <a:off x="1292327" y="5233645"/>
            <a:ext cx="4233961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Những gì chúng ta nghe được là thông tin ở dạng âm thanh.</a:t>
            </a:r>
          </a:p>
        </p:txBody>
      </p:sp>
    </p:spTree>
    <p:extLst>
      <p:ext uri="{BB962C8B-B14F-4D97-AF65-F5344CB8AC3E}">
        <p14:creationId xmlns:p14="http://schemas.microsoft.com/office/powerpoint/2010/main" val="172928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  <p:bldP spid="7" grpId="0"/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435;p44">
            <a:extLst>
              <a:ext uri="{FF2B5EF4-FFF2-40B4-BE49-F238E27FC236}">
                <a16:creationId xmlns:a16="http://schemas.microsoft.com/office/drawing/2014/main" id="{08796AF6-D29D-9B17-A9BF-D73000479E2F}"/>
              </a:ext>
            </a:extLst>
          </p:cNvPr>
          <p:cNvPicPr preferRelativeResize="0"/>
          <p:nvPr/>
        </p:nvPicPr>
        <p:blipFill>
          <a:blip r:embed="rId4">
            <a:alphaModFix amt="48000"/>
          </a:blip>
          <a:stretch>
            <a:fillRect/>
          </a:stretch>
        </p:blipFill>
        <p:spPr>
          <a:xfrm>
            <a:off x="917242" y="1728996"/>
            <a:ext cx="1737901" cy="7914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6BD04607-F029-049D-FB9F-BD3747E93FFD}"/>
              </a:ext>
            </a:extLst>
          </p:cNvPr>
          <p:cNvSpPr txBox="1"/>
          <p:nvPr/>
        </p:nvSpPr>
        <p:spPr>
          <a:xfrm>
            <a:off x="1665315" y="2677608"/>
            <a:ext cx="6816533" cy="1873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Hằng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ngày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chúng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ta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luôn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nhận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tin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từ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nhiều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dạng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khác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nhau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Ba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dạng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tin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thường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gặp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: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dạng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chữ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dạng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hình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ảnh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dạng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âm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thanh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2465F8D-B71A-2603-29FA-2ADF4381BBA5}"/>
              </a:ext>
            </a:extLst>
          </p:cNvPr>
          <p:cNvSpPr txBox="1"/>
          <p:nvPr/>
        </p:nvSpPr>
        <p:spPr>
          <a:xfrm>
            <a:off x="977849" y="1886182"/>
            <a:ext cx="2201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GHI NHỚ</a:t>
            </a:r>
          </a:p>
        </p:txBody>
      </p:sp>
    </p:spTree>
    <p:extLst>
      <p:ext uri="{BB962C8B-B14F-4D97-AF65-F5344CB8AC3E}">
        <p14:creationId xmlns:p14="http://schemas.microsoft.com/office/powerpoint/2010/main" val="248502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24816" y="272746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52901" y="1285839"/>
            <a:ext cx="2819400" cy="4286321"/>
          </a:xfrm>
          <a:prstGeom prst="rect">
            <a:avLst/>
          </a:prstGeom>
        </p:spPr>
      </p:pic>
      <p:sp>
        <p:nvSpPr>
          <p:cNvPr id="7" name="Cloud 6"/>
          <p:cNvSpPr/>
          <p:nvPr/>
        </p:nvSpPr>
        <p:spPr>
          <a:xfrm>
            <a:off x="6629400" y="609600"/>
            <a:ext cx="3733800" cy="16764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Chinh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phục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cúp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C1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thôi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nào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!! ^^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E085CA49-3E0E-6553-763C-4FEF85805C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4" name="Picture 3" descr="Text, logo&#10;&#10;Description automatically generated">
            <a:extLst>
              <a:ext uri="{FF2B5EF4-FFF2-40B4-BE49-F238E27FC236}">
                <a16:creationId xmlns:a16="http://schemas.microsoft.com/office/drawing/2014/main" id="{D9AB780E-7B14-D64F-4A43-1BF38857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59080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ng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3F0505F-0742-4E5A-D8F2-58C5007F8A14}"/>
              </a:ext>
            </a:extLst>
          </p:cNvPr>
          <p:cNvGrpSpPr/>
          <p:nvPr/>
        </p:nvGrpSpPr>
        <p:grpSpPr>
          <a:xfrm>
            <a:off x="2667000" y="475338"/>
            <a:ext cx="6858000" cy="2973648"/>
            <a:chOff x="3162300" y="1219200"/>
            <a:chExt cx="5638800" cy="19812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45B4281-5B19-4461-54A9-7008DD06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661045" y="1413615"/>
              <a:ext cx="4641310" cy="1045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1: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Mỗi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giác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quan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của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em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có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khả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năng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thu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nhận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bao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nhiêu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dạng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thông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tin?</a:t>
              </a:r>
            </a:p>
          </p:txBody>
        </p:sp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7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Vàoooooo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35198" y="4723004"/>
            <a:ext cx="609600" cy="599871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842015" y="4723004"/>
            <a:ext cx="609600" cy="599871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647072" y="4726632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923581" y="4723004"/>
            <a:ext cx="609600" cy="599871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10600" y="217714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21486" y="217714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sp>
        <p:nvSpPr>
          <p:cNvPr id="26" name="Plaque 25"/>
          <p:cNvSpPr/>
          <p:nvPr/>
        </p:nvSpPr>
        <p:spPr>
          <a:xfrm>
            <a:off x="8610600" y="228600"/>
            <a:ext cx="2057400" cy="1360714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6275881" y="5478145"/>
            <a:ext cx="2072945" cy="756737"/>
            <a:chOff x="6428281" y="5872663"/>
            <a:chExt cx="2072945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428281" y="5957899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Ba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dạng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1140155" y="5475513"/>
            <a:ext cx="1905000" cy="756737"/>
            <a:chOff x="1292555" y="5870031"/>
            <a:chExt cx="1905000" cy="75673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0A40C5-E34A-58C0-123B-60398D079672}"/>
                </a:ext>
              </a:extLst>
            </p:cNvPr>
            <p:cNvSpPr txBox="1"/>
            <p:nvPr/>
          </p:nvSpPr>
          <p:spPr>
            <a:xfrm>
              <a:off x="1292555" y="5957899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Năm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dạng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3800413" y="5472882"/>
            <a:ext cx="1908113" cy="756737"/>
            <a:chOff x="3952813" y="5867400"/>
            <a:chExt cx="1908113" cy="756737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7D6585-EB21-2611-0CFD-ABD6C7B4DDEF}"/>
                </a:ext>
              </a:extLst>
            </p:cNvPr>
            <p:cNvSpPr txBox="1"/>
            <p:nvPr/>
          </p:nvSpPr>
          <p:spPr>
            <a:xfrm>
              <a:off x="3952813" y="5957899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Hai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dạng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8915400" y="5478145"/>
            <a:ext cx="1905000" cy="756737"/>
            <a:chOff x="9067800" y="5872663"/>
            <a:chExt cx="1905000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067800" y="6007491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Một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dạng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7C092537-6B4D-F120-54B8-0EACA20B334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36691C05-24B5-70F2-A552-8D21D27459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5617E20E-BACD-5F55-3D7B-52B5D1D71D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30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6B0E1AE0-F617-A67F-7DF7-A73147C9FA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3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0D51149-247E-6420-8B97-2772C4E926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2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66667E-6 0.00208 C 0.01393 0.00393 0.02813 0.00625 0.04011 0.00787 C 0.05209 0.00949 0.05742 0.00972 0.07292 0.0118 C 0.08815 0.01412 0.09128 0.02708 0.13216 0.02176 C 0.17305 0.0169 0.25169 -0.0081 0.3181 -0.0176 C 0.38451 -0.02709 0.48125 -0.01412 0.53073 -0.03565 C 0.57943 -0.05672 0.59818 -0.1044 0.61302 -0.1456 C 0.62813 -0.18658 0.62435 -0.23959 0.62097 -0.28125 C 0.61732 -0.32315 0.60573 -0.34954 0.59206 -0.3956 C 0.57826 -0.44167 0.54753 -0.5301 0.53789 -0.55672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98" y="-268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0875 0.0055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43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834 -0.00116 C 0.00533 0.00625 0.01914 0.01366 -0.04323 -0.0081 C -0.10508 -0.02986 -0.28855 -0.08426 -0.37982 -0.13241 C -0.47162 -0.18032 -0.59675 -0.25116 -0.59089 -0.29653 C -0.58503 -0.3419 -0.39558 -0.38356 -0.34545 -0.40463 C -0.29493 -0.42546 -0.29154 -0.42454 -0.28855 -0.42315 " pathEditMode="relative" rAng="0" ptsTypes="AAAA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68" y="-2076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1875 0.0055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89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45833E-6 2.59259E-6 C -0.00833 -0.01644 -0.01641 -0.03264 -0.02136 -0.05278 C -0.0263 -0.07338 -0.028 -0.08773 -0.02969 -0.12315 C -0.03151 -0.1588 -0.03242 -0.21829 -0.03177 -0.26621 C -0.03112 -0.31435 -0.02839 -0.36297 -0.02578 -0.41111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0222 0.0055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84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843"/>
                            </p:stCondLst>
                            <p:childTnLst>
                              <p:par>
                                <p:cTn id="63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79167E-6 2.59259E-6 C -0.01954 -0.01644 -0.03881 -0.03287 -0.05482 -0.05718 C -0.07071 -0.08148 -0.0879 -0.10695 -0.09532 -0.1456 C -0.10274 -0.18403 -0.10456 -0.2375 -0.09935 -0.28889 C -0.09415 -0.34028 -0.07904 -0.39676 -0.06394 -0.45324 " pathEditMode="relative" rAng="0" ptsTypes="AAAAA"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843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843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ng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3F0505F-0742-4E5A-D8F2-58C5007F8A14}"/>
              </a:ext>
            </a:extLst>
          </p:cNvPr>
          <p:cNvGrpSpPr/>
          <p:nvPr/>
        </p:nvGrpSpPr>
        <p:grpSpPr>
          <a:xfrm>
            <a:off x="2667000" y="475338"/>
            <a:ext cx="6858000" cy="2973648"/>
            <a:chOff x="3162300" y="1219200"/>
            <a:chExt cx="5638800" cy="19812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45B4281-5B19-4461-54A9-7008DD06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630798" y="1574674"/>
              <a:ext cx="4701803" cy="717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 2: </a:t>
              </a: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Có bao nhiêu dạng thông tin thường gặp?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</p:txBody>
        </p:sp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82798" y="4887223"/>
            <a:ext cx="609600" cy="599871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689615" y="4887223"/>
            <a:ext cx="609600" cy="599871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494672" y="4890851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71181" y="4887223"/>
            <a:ext cx="609600" cy="599871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10600" y="215670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10600" y="221731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Plaque 25"/>
          <p:cNvSpPr/>
          <p:nvPr/>
        </p:nvSpPr>
        <p:spPr>
          <a:xfrm>
            <a:off x="8610600" y="221730"/>
            <a:ext cx="2057400" cy="1447801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6252275" y="5642364"/>
            <a:ext cx="1944151" cy="756737"/>
            <a:chOff x="6557075" y="5872663"/>
            <a:chExt cx="1944151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557075" y="5969567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Ba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dạng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987755" y="5639732"/>
            <a:ext cx="1905000" cy="756737"/>
            <a:chOff x="1292555" y="5870031"/>
            <a:chExt cx="1905000" cy="75673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0A40C5-E34A-58C0-123B-60398D079672}"/>
                </a:ext>
              </a:extLst>
            </p:cNvPr>
            <p:cNvSpPr txBox="1"/>
            <p:nvPr/>
          </p:nvSpPr>
          <p:spPr>
            <a:xfrm>
              <a:off x="1292555" y="5957899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Năm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dạng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3639456" y="5637101"/>
            <a:ext cx="1916670" cy="756737"/>
            <a:chOff x="3944256" y="5867400"/>
            <a:chExt cx="1916670" cy="756737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7D6585-EB21-2611-0CFD-ABD6C7B4DDEF}"/>
                </a:ext>
              </a:extLst>
            </p:cNvPr>
            <p:cNvSpPr txBox="1"/>
            <p:nvPr/>
          </p:nvSpPr>
          <p:spPr>
            <a:xfrm>
              <a:off x="3944256" y="5969567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Hai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dạng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8763000" y="5642364"/>
            <a:ext cx="1905000" cy="756737"/>
            <a:chOff x="9067800" y="5872663"/>
            <a:chExt cx="1905000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067800" y="6007491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Một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dạng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7BA55982-2557-87E6-7C9E-5687929858B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73BAC3B9-F82D-E5D0-80D6-CD1038492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5E24BA2-2D51-0F6A-595D-E909DF6EF3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142FF53-F3B3-FB5D-0016-9B4774A164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EF1A996-E166-1421-98CC-BE51C50E9E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  <p:pic>
        <p:nvPicPr>
          <p:cNvPr id="30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97523261-9FA6-97E1-C0BD-6B24408328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5332653" y="57099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0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66667E-6 0.00208 C 0.01393 0.00394 0.02813 0.00625 0.04011 0.00787 C 0.05209 0.00949 0.05742 0.00972 0.07292 0.01181 C 0.08815 0.01412 0.09128 0.02708 0.13216 0.02176 C 0.17305 0.0169 0.25169 -0.0081 0.3181 -0.01759 C 0.38451 -0.02708 0.48125 -0.01412 0.53073 -0.03565 C 0.57943 -0.05671 0.59818 -0.1044 0.61302 -0.1456 C 0.62813 -0.18657 0.62435 -0.23958 0.62097 -0.28125 C 0.61732 -0.32315 0.60573 -0.34954 0.59206 -0.3956 C 0.57826 -0.44167 0.54753 -0.53009 0.53789 -0.55671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98" y="-268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0875 0.0055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43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026 -4.44444E-6 C 0.0095 0.0132 0.01627 0.0257 -0.01459 -0.01157 C -0.04506 -0.04768 -0.13555 -0.13819 -0.18073 -0.21782 C -0.22605 -0.29722 -0.28789 -0.41574 -0.2849 -0.4912 C -0.2819 -0.56643 -0.18855 -0.63588 -0.16381 -0.67106 C -0.13881 -0.70601 -0.13711 -0.70463 -0.13555 -0.70138 " pathEditMode="relative" rAng="0" ptsTypes="AAAA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02" y="-3451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9375 0.0611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43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45833E-6 1.11022E-16 C -0.00833 -0.01644 -0.01641 -0.03264 -0.02136 -0.05278 C -0.0263 -0.07338 -0.028 -0.08773 -0.02969 -0.12315 C -0.03151 -0.1588 -0.03242 -0.21829 -0.03177 -0.2662 C -0.03112 -0.31435 -0.02839 -0.36296 -0.02578 -0.41111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09687 0.0277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4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989"/>
                            </p:stCondLst>
                            <p:childTnLst>
                              <p:par>
                                <p:cTn id="63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79167E-6 1.11022E-16 C -0.01954 -0.01644 -0.03881 -0.03287 -0.05482 -0.05718 C -0.07071 -0.08148 -0.0879 -0.10694 -0.09532 -0.1456 C -0.10274 -0.18403 -0.10456 -0.2375 -0.09935 -0.28889 C -0.09415 -0.34028 -0.07904 -0.39676 -0.06394 -0.45324 " pathEditMode="relative" rAng="0" ptsTypes="AAAAA"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843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843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ng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81600" y="5029201"/>
            <a:ext cx="1371600" cy="134971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5C8CDDC-BC32-3ADF-71BC-0858B101CEB6}"/>
              </a:ext>
            </a:extLst>
          </p:cNvPr>
          <p:cNvGrpSpPr/>
          <p:nvPr/>
        </p:nvGrpSpPr>
        <p:grpSpPr>
          <a:xfrm>
            <a:off x="2667000" y="475338"/>
            <a:ext cx="6858000" cy="2973648"/>
            <a:chOff x="3162300" y="1219200"/>
            <a:chExt cx="5638800" cy="1981200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7326430D-98F5-39F3-BB2B-E8DE200F6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C8AE9ED-2611-505E-1CA5-3AFC016BE271}"/>
                </a:ext>
              </a:extLst>
            </p:cNvPr>
            <p:cNvSpPr txBox="1"/>
            <p:nvPr/>
          </p:nvSpPr>
          <p:spPr>
            <a:xfrm>
              <a:off x="3388067" y="1511726"/>
              <a:ext cx="5187264" cy="717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 3: </a:t>
              </a: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Những thông tin thường gặp ở các dạng nào?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</p:txBody>
        </p:sp>
      </p:grp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877789AB-8E05-D774-F69D-5C30DFD28DF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Vàoooooo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43400" y="4967116"/>
            <a:ext cx="609600" cy="599871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650217" y="4967116"/>
            <a:ext cx="609600" cy="599871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455274" y="4970744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31783" y="4967116"/>
            <a:ext cx="609600" cy="599871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10600" y="230388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22632" y="228600"/>
            <a:ext cx="2045368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sp>
        <p:nvSpPr>
          <p:cNvPr id="26" name="Plaque 25"/>
          <p:cNvSpPr/>
          <p:nvPr/>
        </p:nvSpPr>
        <p:spPr>
          <a:xfrm>
            <a:off x="8610600" y="244504"/>
            <a:ext cx="2057400" cy="1355696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6084083" y="5722257"/>
            <a:ext cx="2072945" cy="756737"/>
            <a:chOff x="6428281" y="5872663"/>
            <a:chExt cx="2072945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428281" y="5957899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ảnh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948357" y="5719625"/>
            <a:ext cx="1905000" cy="756737"/>
            <a:chOff x="1292555" y="5870031"/>
            <a:chExt cx="1905000" cy="75673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0A40C5-E34A-58C0-123B-60398D079672}"/>
                </a:ext>
              </a:extLst>
            </p:cNvPr>
            <p:cNvSpPr txBox="1"/>
            <p:nvPr/>
          </p:nvSpPr>
          <p:spPr>
            <a:xfrm>
              <a:off x="1292555" y="5957899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Âm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thanh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3636162" y="5716994"/>
            <a:ext cx="1905000" cy="756737"/>
            <a:chOff x="3980360" y="5867400"/>
            <a:chExt cx="1905000" cy="756737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7D6585-EB21-2611-0CFD-ABD6C7B4DDEF}"/>
                </a:ext>
              </a:extLst>
            </p:cNvPr>
            <p:cNvSpPr txBox="1"/>
            <p:nvPr/>
          </p:nvSpPr>
          <p:spPr>
            <a:xfrm>
              <a:off x="3980360" y="5957899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Chữ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8556438" y="5716994"/>
            <a:ext cx="2632277" cy="756737"/>
            <a:chOff x="9067801" y="5872663"/>
            <a:chExt cx="1905001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067801" y="6007491"/>
              <a:ext cx="19050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Tất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cả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đều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đúng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F5B8322E-87BE-54C7-FFC3-A5A9FCFE9B4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2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3C92D42-827A-B036-9B0B-14528F666E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79E05E0-64D4-75B1-60E4-9D8EEB73453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15BB98D-2ABB-E513-2B74-952714D0AD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D5C2800-3B43-9938-FB50-57AA9A8095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93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33333E-6 0.00208 C 0.01393 0.00393 0.02812 0.00625 0.0401 0.00787 C 0.05208 0.00949 0.05742 0.00972 0.07291 0.0118 C 0.08815 0.01412 0.09127 0.02708 0.13216 0.02175 C 0.17304 0.01689 0.25169 -0.00811 0.3181 -0.0176 C 0.3845 -0.02709 0.48125 -0.01412 0.53073 -0.03565 C 0.57942 -0.05672 0.59817 -0.1044 0.61302 -0.14561 C 0.62812 -0.18658 0.62435 -0.23959 0.62096 -0.28125 C 0.61731 -0.32315 0.60573 -0.34954 0.59205 -0.39561 C 0.57825 -0.44167 0.54752 -0.5301 0.53789 -0.55672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98" y="-268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0875 0.0055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43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833 -0.00116 C 0.00534 0.00625 0.01914 0.01366 -0.04323 -0.0081 C -0.10508 -0.02986 -0.28854 -0.08426 -0.37982 -0.13241 C -0.47161 -0.18033 -0.59674 -0.25116 -0.59088 -0.29653 C -0.58503 -0.3419 -0.39557 -0.38357 -0.34544 -0.40463 C -0.29492 -0.42546 -0.29154 -0.42454 -0.28854 -0.42315 " pathEditMode="relative" rAng="0" ptsTypes="AAAA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68" y="-2076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1875 0.0055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98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89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33333E-6 4.44444E-6 C -0.00833 -0.01644 -0.0164 -0.03264 -0.02135 -0.05278 C -0.0263 -0.07338 -0.02799 -0.08774 -0.02968 -0.12315 C -0.03151 -0.1588 -0.03242 -0.21829 -0.03177 -0.26621 C -0.03112 -0.31436 -0.02838 -0.36297 -0.02578 -0.41112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0222 0.0055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843"/>
                            </p:stCondLst>
                            <p:childTnLst>
                              <p:par>
                                <p:cTn id="63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.55112E-17 4.44444E-6 C -0.01953 -0.01644 -0.0388 -0.03287 -0.05482 -0.05718 C -0.0707 -0.08149 -0.08789 -0.10695 -0.09531 -0.14561 C -0.10273 -0.18403 -0.10456 -0.2375 -0.09935 -0.28889 C -0.09414 -0.34028 -0.07904 -0.39676 -0.06393 -0.45325 " pathEditMode="relative" rAng="0" ptsTypes="AAAAA"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843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ng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81600" y="5029201"/>
            <a:ext cx="1371600" cy="134971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E6D1B3E-065B-85DF-4792-C8364ECC44E4}"/>
              </a:ext>
            </a:extLst>
          </p:cNvPr>
          <p:cNvGrpSpPr/>
          <p:nvPr/>
        </p:nvGrpSpPr>
        <p:grpSpPr>
          <a:xfrm>
            <a:off x="2667000" y="475338"/>
            <a:ext cx="6858000" cy="2973648"/>
            <a:chOff x="3162300" y="1219200"/>
            <a:chExt cx="5638800" cy="1981200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50B4B033-33F9-A236-0E4D-E6BD3660C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EA3CD4-DC49-15C1-3E47-5528517A54FF}"/>
                </a:ext>
              </a:extLst>
            </p:cNvPr>
            <p:cNvSpPr txBox="1"/>
            <p:nvPr/>
          </p:nvSpPr>
          <p:spPr>
            <a:xfrm>
              <a:off x="3741303" y="1406612"/>
              <a:ext cx="410487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4: 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Thông tin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từ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tiếng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chuông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báo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thức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là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thông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tin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dạng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gì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?</a:t>
              </a:r>
            </a:p>
          </p:txBody>
        </p:sp>
      </p:grp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ED7F1B5A-4D2B-748D-B58C-BDA6FB432A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Vàoooooo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14431" y="4960658"/>
            <a:ext cx="609600" cy="599871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1248" y="4960658"/>
            <a:ext cx="609600" cy="599871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326305" y="4964286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02814" y="4960658"/>
            <a:ext cx="609600" cy="599871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18621" y="228600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22632" y="220942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6" name="Plaque 25"/>
          <p:cNvSpPr/>
          <p:nvPr/>
        </p:nvSpPr>
        <p:spPr>
          <a:xfrm>
            <a:off x="8636669" y="216316"/>
            <a:ext cx="2035342" cy="1457052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5955114" y="5715799"/>
            <a:ext cx="2072945" cy="756737"/>
            <a:chOff x="6428281" y="5872663"/>
            <a:chExt cx="2072945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428281" y="5957899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ảnh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819388" y="5713167"/>
            <a:ext cx="1905000" cy="756737"/>
            <a:chOff x="1292555" y="5870031"/>
            <a:chExt cx="1905000" cy="75673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0A40C5-E34A-58C0-123B-60398D079672}"/>
                </a:ext>
              </a:extLst>
            </p:cNvPr>
            <p:cNvSpPr txBox="1"/>
            <p:nvPr/>
          </p:nvSpPr>
          <p:spPr>
            <a:xfrm>
              <a:off x="1292555" y="5957899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Âm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thanh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3589801" y="5710536"/>
            <a:ext cx="1905000" cy="756737"/>
            <a:chOff x="4062968" y="5867400"/>
            <a:chExt cx="1905000" cy="756737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7D6585-EB21-2611-0CFD-ABD6C7B4DDEF}"/>
                </a:ext>
              </a:extLst>
            </p:cNvPr>
            <p:cNvSpPr txBox="1"/>
            <p:nvPr/>
          </p:nvSpPr>
          <p:spPr>
            <a:xfrm>
              <a:off x="4062968" y="5943600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Chữ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8304860" y="5718194"/>
            <a:ext cx="3124201" cy="756737"/>
            <a:chOff x="9067800" y="5872663"/>
            <a:chExt cx="1905000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067800" y="6007491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Cả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chữ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ảnh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2E8FB19A-0C1E-DC3F-EE8F-AE7DC67F7CE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7494264-CCCF-11CD-E94C-288F0E7212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AEDD6E2-DC02-10CF-9E32-6EE9747B2D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5777BB21-985C-1F79-F235-90F533F632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61EE0D7D-0154-A30E-BE15-46C49168F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16667E-7 3.7037E-7 C 0.01133 0.00139 0.02292 0.00324 0.03255 0.00463 C 0.04245 0.00602 0.04687 0.00602 0.0595 0.00787 C 0.072 0.00972 0.07448 0.02037 0.10794 0.01574 C 0.14128 0.01181 0.20547 -0.00833 0.2599 -0.01597 C 0.31406 -0.02361 0.39323 -0.01319 0.43346 -0.03056 C 0.47344 -0.04769 0.48867 -0.08634 0.50091 -0.11968 C 0.51315 -0.15278 0.51003 -0.1956 0.50729 -0.22963 C 0.5043 -0.26366 0.49479 -0.28495 0.48372 -0.32222 C 0.4724 -0.35949 0.44727 -0.43102 0.43945 -0.45255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82" y="-218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1563 0.0166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1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989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833 -0.00115 C 0.00534 0.00625 0.01914 0.01366 -0.04323 -0.0081 C -0.10507 -0.02986 -0.28854 -0.08426 -0.37981 -0.1324 C -0.47161 -0.18032 -0.59674 -0.25115 -0.59088 -0.29653 C -0.58502 -0.3419 -0.39557 -0.38356 -0.34544 -0.40463 C -0.29492 -0.42546 -0.29153 -0.42453 -0.28854 -0.42315 " pathEditMode="relative" rAng="0" ptsTypes="AAAA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68" y="-2076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04909 0.0055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43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54167E-6 3.7037E-7 C -0.00834 -0.01644 -0.01641 -0.03264 -0.02136 -0.05278 C -0.02631 -0.07338 -0.028 -0.08773 -0.02969 -0.12315 C -0.03151 -0.1588 -0.03243 -0.21829 -0.03177 -0.2662 C -0.03112 -0.31435 -0.02839 -0.36296 -0.02578 -0.41111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0222 0.0055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84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843"/>
                            </p:stCondLst>
                            <p:childTnLst>
                              <p:par>
                                <p:cTn id="63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125E-6 3.7037E-7 C -0.01953 -0.01644 -0.0388 -0.03287 -0.05481 -0.05718 C -0.0707 -0.08148 -0.08789 -0.10694 -0.09531 -0.1456 C -0.10273 -0.18403 -0.10455 -0.2375 -0.09935 -0.28889 C -0.09414 -0.34028 -0.07903 -0.39676 -0.06393 -0.45324 " pathEditMode="relative" rAng="0" ptsTypes="AAAAA"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843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7f78bf619e3dbd9b85f5af43ff9315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3595017"/>
            <a:ext cx="2133600" cy="2514886"/>
          </a:xfrm>
          <a:prstGeom prst="rect">
            <a:avLst/>
          </a:prstGeom>
        </p:spPr>
      </p:pic>
      <p:pic>
        <p:nvPicPr>
          <p:cNvPr id="8" name="Picture 7" descr="ds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1981201"/>
            <a:ext cx="2899668" cy="4408353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01EA4E7-FCB9-0C2D-95D9-26DA807D27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24816" y="272746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82EF5D-63A5-1AE5-038A-44764D3073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158" t="20537" r="4789" b="12396"/>
          <a:stretch/>
        </p:blipFill>
        <p:spPr>
          <a:xfrm>
            <a:off x="1626992" y="2645005"/>
            <a:ext cx="7230385" cy="2639158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AB5693F2-8008-63FA-67FE-CE8735840A1F}"/>
              </a:ext>
            </a:extLst>
          </p:cNvPr>
          <p:cNvSpPr txBox="1"/>
          <p:nvPr/>
        </p:nvSpPr>
        <p:spPr>
          <a:xfrm>
            <a:off x="776265" y="2067397"/>
            <a:ext cx="10722052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Em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hãy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đoán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ý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nghĩa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chung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của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hai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bức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tranh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dưới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đây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và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đặt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tên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cho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chúng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?</a:t>
            </a:r>
          </a:p>
        </p:txBody>
      </p:sp>
      <p:sp>
        <p:nvSpPr>
          <p:cNvPr id="27" name="TextBox 20">
            <a:extLst>
              <a:ext uri="{FF2B5EF4-FFF2-40B4-BE49-F238E27FC236}">
                <a16:creationId xmlns:a16="http://schemas.microsoft.com/office/drawing/2014/main" id="{E055A8A1-2074-2AFD-1721-B0C7AD8C6D1F}"/>
              </a:ext>
            </a:extLst>
          </p:cNvPr>
          <p:cNvSpPr txBox="1"/>
          <p:nvPr/>
        </p:nvSpPr>
        <p:spPr>
          <a:xfrm>
            <a:off x="124624" y="5273040"/>
            <a:ext cx="4499928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Hai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bức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tranh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đều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miêu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tả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việc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giúp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bố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mẹ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làm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việc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.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63422CE-409B-ABD3-FDB9-74FB7E3FFDF4}"/>
              </a:ext>
            </a:extLst>
          </p:cNvPr>
          <p:cNvSpPr/>
          <p:nvPr/>
        </p:nvSpPr>
        <p:spPr>
          <a:xfrm>
            <a:off x="255271" y="2115213"/>
            <a:ext cx="480454" cy="475727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?</a:t>
            </a: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3C3FC315-8AED-D09D-2FC2-EE776C983EDC}"/>
              </a:ext>
            </a:extLst>
          </p:cNvPr>
          <p:cNvSpPr/>
          <p:nvPr/>
        </p:nvSpPr>
        <p:spPr>
          <a:xfrm>
            <a:off x="4625241" y="5721818"/>
            <a:ext cx="616945" cy="233954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EAF39456-6393-DC30-A026-F526C5BB3FB3}"/>
              </a:ext>
            </a:extLst>
          </p:cNvPr>
          <p:cNvSpPr txBox="1"/>
          <p:nvPr/>
        </p:nvSpPr>
        <p:spPr>
          <a:xfrm>
            <a:off x="5242185" y="5638740"/>
            <a:ext cx="3802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“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Giúp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bố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mẹ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làm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việc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458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/>
      <p:bldP spid="28" grpId="0" animBg="1"/>
      <p:bldP spid="30" grpId="0" animBg="1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: Rounded Corners 256">
            <a:extLst>
              <a:ext uri="{FF2B5EF4-FFF2-40B4-BE49-F238E27FC236}">
                <a16:creationId xmlns:a16="http://schemas.microsoft.com/office/drawing/2014/main" id="{612F203C-4722-3C34-623C-AF136B1A22B5}"/>
              </a:ext>
            </a:extLst>
          </p:cNvPr>
          <p:cNvSpPr/>
          <p:nvPr/>
        </p:nvSpPr>
        <p:spPr>
          <a:xfrm>
            <a:off x="2416264" y="1171787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A0C38AAD-65BE-DB18-8C4C-9BB102AE52AB}"/>
              </a:ext>
            </a:extLst>
          </p:cNvPr>
          <p:cNvSpPr txBox="1"/>
          <p:nvPr/>
        </p:nvSpPr>
        <p:spPr>
          <a:xfrm>
            <a:off x="1061544" y="3099843"/>
            <a:ext cx="3524069" cy="1562201"/>
          </a:xfrm>
          <a:prstGeom prst="roundRect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Ôn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tập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lại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nội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dung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bài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học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ngày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hôm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nay,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làm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đầy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đủ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bài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tập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90033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35D9671A-B2DE-AE45-112B-D7692EF0D37B}"/>
              </a:ext>
            </a:extLst>
          </p:cNvPr>
          <p:cNvSpPr txBox="1"/>
          <p:nvPr/>
        </p:nvSpPr>
        <p:spPr>
          <a:xfrm>
            <a:off x="5367683" y="3090620"/>
            <a:ext cx="3040655" cy="1571424"/>
          </a:xfrm>
          <a:prstGeom prst="roundRect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Đọc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trước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chuẩn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bị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cho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bài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học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mới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90033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: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Bài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3: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Xử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lí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thông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tin</a:t>
            </a: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A2-Bài 1_1</Template>
  <TotalTime>103</TotalTime>
  <Words>789</Words>
  <Application>Microsoft Office PowerPoint</Application>
  <PresentationFormat>Widescreen</PresentationFormat>
  <Paragraphs>120</Paragraphs>
  <Slides>30</Slides>
  <Notes>27</Notes>
  <HiddenSlides>0</HiddenSlides>
  <MMClips>17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Bahianita</vt:lpstr>
      <vt:lpstr>Calibri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9</cp:revision>
  <dcterms:created xsi:type="dcterms:W3CDTF">2023-06-13T05:45:37Z</dcterms:created>
  <dcterms:modified xsi:type="dcterms:W3CDTF">2023-08-21T04:17:00Z</dcterms:modified>
</cp:coreProperties>
</file>