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7"/>
  </p:notesMasterIdLst>
  <p:sldIdLst>
    <p:sldId id="256" r:id="rId4"/>
    <p:sldId id="257" r:id="rId5"/>
    <p:sldId id="258" r:id="rId6"/>
    <p:sldId id="336" r:id="rId7"/>
    <p:sldId id="337" r:id="rId8"/>
    <p:sldId id="259" r:id="rId9"/>
    <p:sldId id="260" r:id="rId10"/>
    <p:sldId id="272" r:id="rId11"/>
    <p:sldId id="273" r:id="rId12"/>
    <p:sldId id="274" r:id="rId13"/>
    <p:sldId id="275" r:id="rId14"/>
    <p:sldId id="321" r:id="rId15"/>
    <p:sldId id="320" r:id="rId16"/>
    <p:sldId id="338" r:id="rId17"/>
    <p:sldId id="339" r:id="rId18"/>
    <p:sldId id="340" r:id="rId19"/>
    <p:sldId id="341" r:id="rId20"/>
    <p:sldId id="261" r:id="rId21"/>
    <p:sldId id="262" r:id="rId22"/>
    <p:sldId id="327" r:id="rId23"/>
    <p:sldId id="328" r:id="rId24"/>
    <p:sldId id="342" r:id="rId25"/>
    <p:sldId id="343" r:id="rId26"/>
    <p:sldId id="344" r:id="rId27"/>
    <p:sldId id="345" r:id="rId28"/>
    <p:sldId id="264" r:id="rId29"/>
    <p:sldId id="269" r:id="rId30"/>
    <p:sldId id="270" r:id="rId31"/>
    <p:sldId id="335" r:id="rId32"/>
    <p:sldId id="346" r:id="rId33"/>
    <p:sldId id="271" r:id="rId34"/>
    <p:sldId id="267" r:id="rId35"/>
    <p:sldId id="347" r:id="rId3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9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1278981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074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7832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1618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205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6006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4004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574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90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051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229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5288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1084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7662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823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5967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2011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8718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0954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7027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7366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5606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 vào</a:t>
            </a:r>
            <a:r>
              <a:rPr lang="en-US" baseline="0"/>
              <a:t> các quả bóng để chọn đá</a:t>
            </a:r>
            <a:r>
              <a:rPr kumimoji="0" lang="en-US" sz="1100" b="0" i="0" u="none" strike="noStrike" kern="1200" cap="none" spc="0" normalizeH="0" baseline="0" noProof="0">
                <a:ln>
                  <a:noFill/>
                </a:ln>
                <a:solidFill>
                  <a:prstClr val="white"/>
                </a:solidFill>
                <a:effectLst/>
                <a:uLnTx/>
                <a:uFillTx/>
                <a:latin typeface="UTM Avo" panose="02040603050506020204" pitchFamily="18" charset="0"/>
                <a:ea typeface="Arial"/>
                <a:cs typeface="Times New Roman" pitchFamily="18" charset="0"/>
                <a:sym typeface="Arial"/>
              </a:rPr>
              <a:t>p án đúng&gt;&gt;click vào khoảng trống để chuyển slide</a:t>
            </a:r>
            <a:endParaRPr lang="en-US"/>
          </a:p>
        </p:txBody>
      </p:sp>
    </p:spTree>
    <p:extLst>
      <p:ext uri="{BB962C8B-B14F-4D97-AF65-F5344CB8AC3E}">
        <p14:creationId xmlns:p14="http://schemas.microsoft.com/office/powerpoint/2010/main" val="1802926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các quả bóng để chọn đá</a:t>
            </a:r>
            <a:r>
              <a:rPr kumimoji="0" lang="en-US" sz="1100" b="0" i="0" u="none" strike="noStrike" kern="1200" cap="none" spc="0" normalizeH="0" baseline="0" noProof="0">
                <a:ln>
                  <a:noFill/>
                </a:ln>
                <a:solidFill>
                  <a:prstClr val="white"/>
                </a:solidFill>
                <a:effectLst/>
                <a:uLnTx/>
                <a:uFillTx/>
                <a:latin typeface="UTM Avo" panose="02040603050506020204" pitchFamily="18" charset="0"/>
                <a:ea typeface="Arial"/>
                <a:cs typeface="Times New Roman" pitchFamily="18" charset="0"/>
                <a:sym typeface="Arial"/>
              </a:rPr>
              <a:t>p án đúng&gt;&gt;click vào khoảng trống để chuyển slide</a:t>
            </a:r>
            <a:endParaRPr lang="en-US"/>
          </a:p>
          <a:p>
            <a:endParaRPr lang="en-US"/>
          </a:p>
        </p:txBody>
      </p:sp>
    </p:spTree>
    <p:extLst>
      <p:ext uri="{BB962C8B-B14F-4D97-AF65-F5344CB8AC3E}">
        <p14:creationId xmlns:p14="http://schemas.microsoft.com/office/powerpoint/2010/main" val="1498591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các quả bóng để chọn đá</a:t>
            </a:r>
            <a:r>
              <a:rPr kumimoji="0" lang="en-US" sz="1100" b="0" i="0" u="none" strike="noStrike" kern="1200" cap="none" spc="0" normalizeH="0" baseline="0" noProof="0">
                <a:ln>
                  <a:noFill/>
                </a:ln>
                <a:solidFill>
                  <a:prstClr val="white"/>
                </a:solidFill>
                <a:effectLst/>
                <a:uLnTx/>
                <a:uFillTx/>
                <a:latin typeface="UTM Avo" panose="02040603050506020204" pitchFamily="18" charset="0"/>
                <a:ea typeface="Arial"/>
                <a:cs typeface="Times New Roman" pitchFamily="18" charset="0"/>
                <a:sym typeface="Arial"/>
              </a:rPr>
              <a:t>p án đúng&gt;&gt;click vào khoảng trống để chuyển slide</a:t>
            </a:r>
            <a:endParaRPr lang="en-US"/>
          </a:p>
          <a:p>
            <a:endParaRPr lang="en-US"/>
          </a:p>
        </p:txBody>
      </p:sp>
    </p:spTree>
    <p:extLst>
      <p:ext uri="{BB962C8B-B14F-4D97-AF65-F5344CB8AC3E}">
        <p14:creationId xmlns:p14="http://schemas.microsoft.com/office/powerpoint/2010/main" val="2535527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các quả bóng để chọn đá</a:t>
            </a:r>
            <a:r>
              <a:rPr kumimoji="0" lang="en-US" sz="1100" b="0" i="0" u="none" strike="noStrike" kern="1200" cap="none" spc="0" normalizeH="0" baseline="0" noProof="0">
                <a:ln>
                  <a:noFill/>
                </a:ln>
                <a:solidFill>
                  <a:prstClr val="white"/>
                </a:solidFill>
                <a:effectLst/>
                <a:uLnTx/>
                <a:uFillTx/>
                <a:latin typeface="UTM Avo" panose="02040603050506020204" pitchFamily="18" charset="0"/>
                <a:ea typeface="Arial"/>
                <a:cs typeface="Times New Roman" pitchFamily="18" charset="0"/>
                <a:sym typeface="Arial"/>
              </a:rPr>
              <a:t>p án đúng&gt;&gt;click vào khoảng trống để chuyển slide</a:t>
            </a:r>
            <a:endParaRPr lang="en-US"/>
          </a:p>
          <a:p>
            <a:endParaRPr lang="en-US"/>
          </a:p>
        </p:txBody>
      </p:sp>
    </p:spTree>
    <p:extLst>
      <p:ext uri="{BB962C8B-B14F-4D97-AF65-F5344CB8AC3E}">
        <p14:creationId xmlns:p14="http://schemas.microsoft.com/office/powerpoint/2010/main" val="843469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3682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4954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0530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5861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99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2214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3892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8096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9168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8422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1278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24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48647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72009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437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973579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83204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4568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3640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42530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8237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152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270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60708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58892451"/>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n-hoc-3/1/129/2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n-hoc-3/1/129/2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rapidtyping.com/downloads.html" TargetMode="Externa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n-hoc-3/1/129/28/"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2.xml"/><Relationship Id="rId13" Type="http://schemas.openxmlformats.org/officeDocument/2006/relationships/image" Target="../media/image36.png"/><Relationship Id="rId18" Type="http://schemas.openxmlformats.org/officeDocument/2006/relationships/image" Target="../media/image41.png"/><Relationship Id="rId3" Type="http://schemas.microsoft.com/office/2007/relationships/media" Target="../media/media2.mp3"/><Relationship Id="rId7" Type="http://schemas.openxmlformats.org/officeDocument/2006/relationships/slideLayout" Target="../slideLayouts/slideLayout13.xml"/><Relationship Id="rId12" Type="http://schemas.microsoft.com/office/2007/relationships/hdphoto" Target="../media/hdphoto2.wdp"/><Relationship Id="rId17" Type="http://schemas.openxmlformats.org/officeDocument/2006/relationships/image" Target="../media/image40.svg"/><Relationship Id="rId2" Type="http://schemas.openxmlformats.org/officeDocument/2006/relationships/audio" Target="../media/media1.mp3"/><Relationship Id="rId16" Type="http://schemas.openxmlformats.org/officeDocument/2006/relationships/image" Target="../media/image39.pn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35.png"/><Relationship Id="rId5" Type="http://schemas.microsoft.com/office/2007/relationships/media" Target="../media/media3.mp3"/><Relationship Id="rId15" Type="http://schemas.openxmlformats.org/officeDocument/2006/relationships/image" Target="../media/image38.svg"/><Relationship Id="rId10" Type="http://schemas.openxmlformats.org/officeDocument/2006/relationships/image" Target="../media/image34.png"/><Relationship Id="rId19" Type="http://schemas.openxmlformats.org/officeDocument/2006/relationships/image" Target="../media/image33.png"/><Relationship Id="rId4" Type="http://schemas.openxmlformats.org/officeDocument/2006/relationships/audio" Target="../media/media2.mp3"/><Relationship Id="rId9" Type="http://schemas.openxmlformats.org/officeDocument/2006/relationships/image" Target="../media/image32.png"/><Relationship Id="rId1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svg"/><Relationship Id="rId3" Type="http://schemas.microsoft.com/office/2007/relationships/media" Target="../media/media3.mp3"/><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33.png"/><Relationship Id="rId2" Type="http://schemas.openxmlformats.org/officeDocument/2006/relationships/audio" Target="../media/media2.mp3"/><Relationship Id="rId16" Type="http://schemas.openxmlformats.org/officeDocument/2006/relationships/image" Target="../media/image41.png"/><Relationship Id="rId1" Type="http://schemas.microsoft.com/office/2007/relationships/media" Target="../media/media2.mp3"/><Relationship Id="rId6" Type="http://schemas.openxmlformats.org/officeDocument/2006/relationships/notesSlide" Target="../notesSlides/notesSlide23.xml"/><Relationship Id="rId11" Type="http://schemas.openxmlformats.org/officeDocument/2006/relationships/image" Target="../media/image36.png"/><Relationship Id="rId5" Type="http://schemas.openxmlformats.org/officeDocument/2006/relationships/slideLayout" Target="../slideLayouts/slideLayout13.xml"/><Relationship Id="rId15" Type="http://schemas.openxmlformats.org/officeDocument/2006/relationships/image" Target="../media/image40.svg"/><Relationship Id="rId10" Type="http://schemas.microsoft.com/office/2007/relationships/hdphoto" Target="../media/hdphoto2.wdp"/><Relationship Id="rId4" Type="http://schemas.openxmlformats.org/officeDocument/2006/relationships/audio" Target="../media/media3.mp3"/><Relationship Id="rId9" Type="http://schemas.openxmlformats.org/officeDocument/2006/relationships/image" Target="../media/image35.png"/><Relationship Id="rId1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svg"/><Relationship Id="rId3" Type="http://schemas.microsoft.com/office/2007/relationships/media" Target="../media/media3.mp3"/><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33.png"/><Relationship Id="rId2" Type="http://schemas.openxmlformats.org/officeDocument/2006/relationships/audio" Target="../media/media2.mp3"/><Relationship Id="rId16" Type="http://schemas.openxmlformats.org/officeDocument/2006/relationships/image" Target="../media/image41.png"/><Relationship Id="rId1" Type="http://schemas.microsoft.com/office/2007/relationships/media" Target="../media/media2.mp3"/><Relationship Id="rId6" Type="http://schemas.openxmlformats.org/officeDocument/2006/relationships/notesSlide" Target="../notesSlides/notesSlide24.xml"/><Relationship Id="rId11" Type="http://schemas.openxmlformats.org/officeDocument/2006/relationships/image" Target="../media/image36.png"/><Relationship Id="rId5" Type="http://schemas.openxmlformats.org/officeDocument/2006/relationships/slideLayout" Target="../slideLayouts/slideLayout13.xml"/><Relationship Id="rId15" Type="http://schemas.openxmlformats.org/officeDocument/2006/relationships/image" Target="../media/image40.svg"/><Relationship Id="rId10" Type="http://schemas.microsoft.com/office/2007/relationships/hdphoto" Target="../media/hdphoto2.wdp"/><Relationship Id="rId4" Type="http://schemas.openxmlformats.org/officeDocument/2006/relationships/audio" Target="../media/media3.mp3"/><Relationship Id="rId9" Type="http://schemas.openxmlformats.org/officeDocument/2006/relationships/image" Target="../media/image35.png"/><Relationship Id="rId14"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svg"/><Relationship Id="rId3" Type="http://schemas.microsoft.com/office/2007/relationships/media" Target="../media/media3.mp3"/><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33.png"/><Relationship Id="rId2" Type="http://schemas.openxmlformats.org/officeDocument/2006/relationships/audio" Target="../media/media2.mp3"/><Relationship Id="rId16" Type="http://schemas.openxmlformats.org/officeDocument/2006/relationships/image" Target="../media/image41.png"/><Relationship Id="rId1" Type="http://schemas.microsoft.com/office/2007/relationships/media" Target="../media/media2.mp3"/><Relationship Id="rId6" Type="http://schemas.openxmlformats.org/officeDocument/2006/relationships/notesSlide" Target="../notesSlides/notesSlide25.xml"/><Relationship Id="rId11" Type="http://schemas.openxmlformats.org/officeDocument/2006/relationships/image" Target="../media/image36.png"/><Relationship Id="rId5" Type="http://schemas.openxmlformats.org/officeDocument/2006/relationships/slideLayout" Target="../slideLayouts/slideLayout13.xml"/><Relationship Id="rId15" Type="http://schemas.openxmlformats.org/officeDocument/2006/relationships/image" Target="../media/image40.svg"/><Relationship Id="rId10" Type="http://schemas.microsoft.com/office/2007/relationships/hdphoto" Target="../media/hdphoto2.wdp"/><Relationship Id="rId4" Type="http://schemas.openxmlformats.org/officeDocument/2006/relationships/audio" Target="../media/media3.mp3"/><Relationship Id="rId9" Type="http://schemas.openxmlformats.org/officeDocument/2006/relationships/image" Target="../media/image35.png"/><Relationship Id="rId1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tin-hoc-3/1/129/28/" TargetMode="External"/><Relationship Id="rId2" Type="http://schemas.openxmlformats.org/officeDocument/2006/relationships/image" Target="../media/image4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53.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A3</a:t>
            </a:r>
          </a:p>
          <a:p>
            <a:pPr algn="ctr">
              <a:lnSpc>
                <a:spcPct val="150000"/>
              </a:lnSpc>
              <a:buSzPts val="990"/>
              <a:buFont typeface="Arial"/>
              <a:buNone/>
            </a:pPr>
            <a:r>
              <a:rPr lang="en-US" b="1" dirty="0" err="1">
                <a:solidFill>
                  <a:srgbClr val="002060"/>
                </a:solidFill>
                <a:latin typeface="UTM Avo" panose="02040603050506020204" pitchFamily="18" charset="0"/>
              </a:rPr>
              <a:t>Làm</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quen</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với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cách</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gõ</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bàn</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phím</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2: </a:t>
            </a:r>
            <a:r>
              <a:rPr lang="vi-VN" b="1" dirty="0">
                <a:solidFill>
                  <a:srgbClr val="FF0000"/>
                </a:solidFill>
                <a:latin typeface="UTM Avo" panose="02040603050506020204" pitchFamily="18" charset="0"/>
                <a:cs typeface="Arial" panose="020B0604020202020204" pitchFamily="34" charset="0"/>
              </a:rPr>
              <a:t>Em tập gõ hàng phím cơ sở</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1" y="28153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7" name="Picture 6">
            <a:extLst>
              <a:ext uri="{FF2B5EF4-FFF2-40B4-BE49-F238E27FC236}">
                <a16:creationId xmlns:a16="http://schemas.microsoft.com/office/drawing/2014/main" id="{A24EBF67-B55E-B532-5AF7-909E6463400C}"/>
              </a:ext>
            </a:extLst>
          </p:cNvPr>
          <p:cNvPicPr>
            <a:picLocks noChangeAspect="1"/>
          </p:cNvPicPr>
          <p:nvPr/>
        </p:nvPicPr>
        <p:blipFill rotWithShape="1">
          <a:blip r:embed="rId4"/>
          <a:srcRect l="41771" t="13421" r="9167" b="24862"/>
          <a:stretch/>
        </p:blipFill>
        <p:spPr>
          <a:xfrm>
            <a:off x="1754852" y="4025461"/>
            <a:ext cx="5981700" cy="1930722"/>
          </a:xfrm>
          <a:prstGeom prst="rect">
            <a:avLst/>
          </a:prstGeom>
        </p:spPr>
      </p:pic>
      <p:sp>
        <p:nvSpPr>
          <p:cNvPr id="3" name="TextBox 2">
            <a:extLst>
              <a:ext uri="{FF2B5EF4-FFF2-40B4-BE49-F238E27FC236}">
                <a16:creationId xmlns:a16="http://schemas.microsoft.com/office/drawing/2014/main" id="{002D16B7-B3D3-6FA5-0626-4502F48AA51E}"/>
              </a:ext>
            </a:extLst>
          </p:cNvPr>
          <p:cNvSpPr txBox="1"/>
          <p:nvPr/>
        </p:nvSpPr>
        <p:spPr>
          <a:xfrm>
            <a:off x="1942881" y="6282142"/>
            <a:ext cx="5605642" cy="400110"/>
          </a:xfrm>
          <a:prstGeom prst="rect">
            <a:avLst/>
          </a:prstGeom>
          <a:noFill/>
        </p:spPr>
        <p:txBody>
          <a:bodyPr wrap="square" rtlCol="0">
            <a:spAutoFit/>
          </a:bodyPr>
          <a:lstStyle/>
          <a:p>
            <a:pPr algn="ctr">
              <a:buClrTx/>
              <a:buFontTx/>
              <a:buNone/>
            </a:pPr>
            <a:r>
              <a:rPr lang="en-US" sz="2000" i="1" kern="1200" dirty="0" err="1">
                <a:solidFill>
                  <a:srgbClr val="002060"/>
                </a:solidFill>
                <a:latin typeface="UTM Avo" panose="02040603050506020204" pitchFamily="18" charset="0"/>
                <a:ea typeface="+mn-ea"/>
                <a:cs typeface="Arial" panose="020B0604020202020204" pitchFamily="34" charset="0"/>
              </a:rPr>
              <a:t>Hình</a:t>
            </a:r>
            <a:r>
              <a:rPr lang="en-US" sz="2000" i="1" kern="1200" dirty="0">
                <a:solidFill>
                  <a:srgbClr val="002060"/>
                </a:solidFill>
                <a:latin typeface="UTM Avo" panose="02040603050506020204" pitchFamily="18" charset="0"/>
                <a:ea typeface="+mn-ea"/>
                <a:cs typeface="Arial" panose="020B0604020202020204" pitchFamily="34" charset="0"/>
              </a:rPr>
              <a:t> 1. </a:t>
            </a:r>
            <a:r>
              <a:rPr lang="en-US" sz="2000" i="1" kern="1200" dirty="0" err="1">
                <a:solidFill>
                  <a:srgbClr val="002060"/>
                </a:solidFill>
                <a:latin typeface="UTM Avo" panose="02040603050506020204" pitchFamily="18" charset="0"/>
                <a:ea typeface="+mn-ea"/>
                <a:cs typeface="Arial" panose="020B0604020202020204" pitchFamily="34" charset="0"/>
              </a:rPr>
              <a:t>Tập</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gõ</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bàn</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phím</a:t>
            </a:r>
            <a:r>
              <a:rPr lang="en-US" sz="2000" i="1" kern="1200" dirty="0">
                <a:solidFill>
                  <a:srgbClr val="002060"/>
                </a:solidFill>
                <a:latin typeface="UTM Avo" panose="02040603050506020204" pitchFamily="18" charset="0"/>
                <a:ea typeface="+mn-ea"/>
                <a:cs typeface="Arial" panose="020B0604020202020204" pitchFamily="34" charset="0"/>
              </a:rPr>
              <a:t> </a:t>
            </a:r>
          </a:p>
        </p:txBody>
      </p:sp>
      <p:sp>
        <p:nvSpPr>
          <p:cNvPr id="4" name="TextBox 3">
            <a:extLst>
              <a:ext uri="{FF2B5EF4-FFF2-40B4-BE49-F238E27FC236}">
                <a16:creationId xmlns:a16="http://schemas.microsoft.com/office/drawing/2014/main" id="{C4A5A9EF-40FA-5F67-D85C-60BF6420225E}"/>
              </a:ext>
            </a:extLst>
          </p:cNvPr>
          <p:cNvSpPr txBox="1"/>
          <p:nvPr/>
        </p:nvSpPr>
        <p:spPr>
          <a:xfrm>
            <a:off x="491066" y="1987030"/>
            <a:ext cx="8556681" cy="461665"/>
          </a:xfrm>
          <a:prstGeom prst="rect">
            <a:avLst/>
          </a:prstGeom>
          <a:noFill/>
        </p:spPr>
        <p:txBody>
          <a:bodyPr wrap="square" rtlCol="0">
            <a:spAutoFit/>
          </a:bodyPr>
          <a:lstStyle/>
          <a:p>
            <a:pPr>
              <a:buClrTx/>
              <a:buFontTx/>
              <a:buNone/>
            </a:pPr>
            <a:r>
              <a:rPr lang="en-US" sz="2400" kern="1200">
                <a:solidFill>
                  <a:prstClr val="black"/>
                </a:solidFill>
                <a:latin typeface="UTM Avo" panose="02040603050506020204" pitchFamily="18" charset="0"/>
                <a:ea typeface="+mn-ea"/>
                <a:cs typeface="Arial" panose="020B0604020202020204" pitchFamily="34" charset="0"/>
              </a:rPr>
              <a:t>Em hãy quan sát </a:t>
            </a:r>
            <a:r>
              <a:rPr lang="en-US" sz="2400" b="1" i="1" kern="1200">
                <a:solidFill>
                  <a:prstClr val="black"/>
                </a:solidFill>
                <a:latin typeface="UTM Avo" panose="02040603050506020204" pitchFamily="18" charset="0"/>
                <a:ea typeface="+mn-ea"/>
                <a:cs typeface="Arial" panose="020B0604020202020204" pitchFamily="34" charset="0"/>
              </a:rPr>
              <a:t>hình 1 </a:t>
            </a:r>
            <a:r>
              <a:rPr lang="en-US" sz="2400" kern="1200">
                <a:solidFill>
                  <a:prstClr val="black"/>
                </a:solidFill>
                <a:latin typeface="UTM Avo" panose="02040603050506020204" pitchFamily="18" charset="0"/>
                <a:ea typeface="+mn-ea"/>
                <a:cs typeface="Arial" panose="020B0604020202020204" pitchFamily="34" charset="0"/>
              </a:rPr>
              <a:t>và thực hiện yêu cầu dưới đây: </a:t>
            </a:r>
          </a:p>
        </p:txBody>
      </p:sp>
      <p:sp>
        <p:nvSpPr>
          <p:cNvPr id="5" name="Rounded Rectangular Callout 10">
            <a:extLst>
              <a:ext uri="{FF2B5EF4-FFF2-40B4-BE49-F238E27FC236}">
                <a16:creationId xmlns:a16="http://schemas.microsoft.com/office/drawing/2014/main" id="{A3E30A3F-DFBE-A767-0DD4-2B642097FC23}"/>
              </a:ext>
            </a:extLst>
          </p:cNvPr>
          <p:cNvSpPr/>
          <p:nvPr/>
        </p:nvSpPr>
        <p:spPr>
          <a:xfrm>
            <a:off x="2297267" y="2753100"/>
            <a:ext cx="4896870" cy="1125217"/>
          </a:xfrm>
          <a:prstGeom prst="wedgeRoundRectCallout">
            <a:avLst>
              <a:gd name="adj1" fmla="val 59998"/>
              <a:gd name="adj2" fmla="val 47913"/>
              <a:gd name="adj3" fmla="val 16667"/>
            </a:avLst>
          </a:prstGeom>
          <a:solidFill>
            <a:sysClr val="window" lastClr="FFFFFF"/>
          </a:solidFill>
          <a:ln w="38100" cap="flat" cmpd="sng" algn="ctr">
            <a:solidFill>
              <a:srgbClr val="F79646"/>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Tập gõ bàn phím và so sánh về cách gõ bàn phím của hai bạn đó.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0" name="Rounded Rectangle 12">
            <a:extLst>
              <a:ext uri="{FF2B5EF4-FFF2-40B4-BE49-F238E27FC236}">
                <a16:creationId xmlns:a16="http://schemas.microsoft.com/office/drawing/2014/main" id="{35718FCA-938D-4032-6D3E-614809F23C96}"/>
              </a:ext>
            </a:extLst>
          </p:cNvPr>
          <p:cNvSpPr/>
          <p:nvPr/>
        </p:nvSpPr>
        <p:spPr>
          <a:xfrm>
            <a:off x="1026444" y="5118180"/>
            <a:ext cx="2447787" cy="782819"/>
          </a:xfrm>
          <a:prstGeom prst="roundRect">
            <a:avLst/>
          </a:prstGeom>
          <a:solidFill>
            <a:schemeClr val="accent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ysClr val="windowText" lastClr="000000"/>
                </a:solidFill>
                <a:latin typeface="UTM Avo" panose="02040603050506020204" pitchFamily="18" charset="0"/>
                <a:cs typeface="Arial" panose="020B0604020202020204" pitchFamily="34" charset="0"/>
              </a:rPr>
              <a:t>Gõ bàn phím bằng hai ngó trỏ</a:t>
            </a:r>
          </a:p>
        </p:txBody>
      </p:sp>
      <p:sp>
        <p:nvSpPr>
          <p:cNvPr id="11" name="Rounded Rectangle 13">
            <a:extLst>
              <a:ext uri="{FF2B5EF4-FFF2-40B4-BE49-F238E27FC236}">
                <a16:creationId xmlns:a16="http://schemas.microsoft.com/office/drawing/2014/main" id="{4E254C4D-A101-48E0-073E-0703835A4AEF}"/>
              </a:ext>
            </a:extLst>
          </p:cNvPr>
          <p:cNvSpPr/>
          <p:nvPr/>
        </p:nvSpPr>
        <p:spPr>
          <a:xfrm>
            <a:off x="6096000" y="5118180"/>
            <a:ext cx="2447787" cy="782819"/>
          </a:xfrm>
          <a:prstGeom prst="roundRect">
            <a:avLst/>
          </a:prstGeom>
          <a:solidFill>
            <a:schemeClr val="accent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ysClr val="windowText" lastClr="000000"/>
                </a:solidFill>
                <a:latin typeface="UTM Avo" panose="02040603050506020204" pitchFamily="18" charset="0"/>
                <a:cs typeface="Arial" panose="020B0604020202020204" pitchFamily="34" charset="0"/>
              </a:rPr>
              <a:t>Gõ</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bàn</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phím</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bằng</a:t>
            </a:r>
            <a:r>
              <a:rPr lang="en-US" sz="2000" dirty="0">
                <a:solidFill>
                  <a:sysClr val="windowText" lastClr="000000"/>
                </a:solidFill>
                <a:latin typeface="UTM Avo" panose="02040603050506020204" pitchFamily="18" charset="0"/>
                <a:cs typeface="Arial" panose="020B0604020202020204" pitchFamily="34" charset="0"/>
              </a:rPr>
              <a:t> 10 </a:t>
            </a:r>
            <a:r>
              <a:rPr lang="en-US" sz="2000" dirty="0" err="1">
                <a:solidFill>
                  <a:sysClr val="windowText" lastClr="000000"/>
                </a:solidFill>
                <a:latin typeface="UTM Avo" panose="02040603050506020204" pitchFamily="18" charset="0"/>
                <a:cs typeface="Arial" panose="020B0604020202020204" pitchFamily="34" charset="0"/>
              </a:rPr>
              <a:t>ngón</a:t>
            </a:r>
            <a:endParaRPr lang="en-US" sz="2000" dirty="0">
              <a:solidFill>
                <a:sysClr val="windowText" lastClr="000000"/>
              </a:solidFill>
              <a:latin typeface="UTM Avo" panose="02040603050506020204" pitchFamily="18" charset="0"/>
              <a:cs typeface="Arial" panose="020B0604020202020204" pitchFamily="34" charset="0"/>
            </a:endParaRPr>
          </a:p>
        </p:txBody>
      </p:sp>
      <p:pic>
        <p:nvPicPr>
          <p:cNvPr id="12" name="Picture 11">
            <a:extLst>
              <a:ext uri="{FF2B5EF4-FFF2-40B4-BE49-F238E27FC236}">
                <a16:creationId xmlns:a16="http://schemas.microsoft.com/office/drawing/2014/main" id="{0BB34569-779B-254B-7B55-0F53B7C1A966}"/>
              </a:ext>
            </a:extLst>
          </p:cNvPr>
          <p:cNvPicPr>
            <a:picLocks noChangeAspect="1"/>
          </p:cNvPicPr>
          <p:nvPr/>
        </p:nvPicPr>
        <p:blipFill rotWithShape="1">
          <a:blip r:embed="rId4"/>
          <a:srcRect l="41771" t="13421" r="33134" b="20811"/>
          <a:stretch/>
        </p:blipFill>
        <p:spPr>
          <a:xfrm>
            <a:off x="326945" y="2168343"/>
            <a:ext cx="3846786" cy="2586799"/>
          </a:xfrm>
          <a:prstGeom prst="rect">
            <a:avLst/>
          </a:prstGeom>
        </p:spPr>
      </p:pic>
      <p:pic>
        <p:nvPicPr>
          <p:cNvPr id="13" name="Picture 12">
            <a:extLst>
              <a:ext uri="{FF2B5EF4-FFF2-40B4-BE49-F238E27FC236}">
                <a16:creationId xmlns:a16="http://schemas.microsoft.com/office/drawing/2014/main" id="{28E8C8C8-D1CF-0C2E-0AF1-5AE4914E6177}"/>
              </a:ext>
            </a:extLst>
          </p:cNvPr>
          <p:cNvPicPr>
            <a:picLocks noChangeAspect="1"/>
          </p:cNvPicPr>
          <p:nvPr/>
        </p:nvPicPr>
        <p:blipFill rotWithShape="1">
          <a:blip r:embed="rId4"/>
          <a:srcRect l="67238" t="10024" r="9492" b="22543"/>
          <a:stretch/>
        </p:blipFill>
        <p:spPr>
          <a:xfrm>
            <a:off x="5464002" y="2102857"/>
            <a:ext cx="3567138" cy="2652285"/>
          </a:xfrm>
          <a:prstGeom prst="rect">
            <a:avLst/>
          </a:prstGeom>
        </p:spPr>
      </p:pic>
    </p:spTree>
    <p:extLst>
      <p:ext uri="{BB962C8B-B14F-4D97-AF65-F5344CB8AC3E}">
        <p14:creationId xmlns:p14="http://schemas.microsoft.com/office/powerpoint/2010/main" val="370908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7" name="Picture 6">
            <a:extLst>
              <a:ext uri="{FF2B5EF4-FFF2-40B4-BE49-F238E27FC236}">
                <a16:creationId xmlns:a16="http://schemas.microsoft.com/office/drawing/2014/main" id="{61116032-2EA3-DFC2-A7EB-D7153FEF4E93}"/>
              </a:ext>
            </a:extLst>
          </p:cNvPr>
          <p:cNvPicPr>
            <a:picLocks noChangeAspect="1"/>
          </p:cNvPicPr>
          <p:nvPr/>
        </p:nvPicPr>
        <p:blipFill>
          <a:blip r:embed="rId4"/>
          <a:stretch>
            <a:fillRect/>
          </a:stretch>
        </p:blipFill>
        <p:spPr>
          <a:xfrm>
            <a:off x="4398725" y="2910785"/>
            <a:ext cx="4975698" cy="3318168"/>
          </a:xfrm>
          <a:prstGeom prst="roundRect">
            <a:avLst/>
          </a:prstGeom>
        </p:spPr>
      </p:pic>
      <p:sp>
        <p:nvSpPr>
          <p:cNvPr id="8" name="TextBox 7">
            <a:extLst>
              <a:ext uri="{FF2B5EF4-FFF2-40B4-BE49-F238E27FC236}">
                <a16:creationId xmlns:a16="http://schemas.microsoft.com/office/drawing/2014/main" id="{653C65AE-B420-0365-1027-018345D7FA0A}"/>
              </a:ext>
            </a:extLst>
          </p:cNvPr>
          <p:cNvSpPr txBox="1"/>
          <p:nvPr/>
        </p:nvSpPr>
        <p:spPr>
          <a:xfrm>
            <a:off x="237153" y="2152590"/>
            <a:ext cx="6132116" cy="461665"/>
          </a:xfrm>
          <a:prstGeom prst="rect">
            <a:avLst/>
          </a:prstGeom>
          <a:noFill/>
        </p:spPr>
        <p:txBody>
          <a:bodyPr wrap="square" rtlCol="0">
            <a:spAutoFit/>
          </a:bodyPr>
          <a:lstStyle/>
          <a:p>
            <a:pPr marL="571500" indent="-571500">
              <a:buClrTx/>
              <a:buFont typeface="Wingdings" panose="05000000000000000000" pitchFamily="2" charset="2"/>
              <a:buChar char="Ø"/>
            </a:pPr>
            <a:r>
              <a:rPr lang="en-US" sz="2400" b="1" i="1" kern="1200" dirty="0" err="1">
                <a:solidFill>
                  <a:prstClr val="black"/>
                </a:solidFill>
                <a:latin typeface="UTM Avo" panose="02040603050506020204" pitchFamily="18" charset="0"/>
                <a:ea typeface="+mn-ea"/>
                <a:cs typeface="Arial" panose="020B0604020202020204" pitchFamily="34" charset="0"/>
              </a:rPr>
              <a:t>Lợi</a:t>
            </a:r>
            <a:r>
              <a:rPr lang="en-US" sz="2400" b="1" i="1" kern="1200" dirty="0">
                <a:solidFill>
                  <a:prstClr val="black"/>
                </a:solidFill>
                <a:latin typeface="UTM Avo" panose="02040603050506020204" pitchFamily="18" charset="0"/>
                <a:ea typeface="+mn-ea"/>
                <a:cs typeface="Arial" panose="020B0604020202020204" pitchFamily="34" charset="0"/>
              </a:rPr>
              <a:t> </a:t>
            </a:r>
            <a:r>
              <a:rPr lang="en-US" sz="2400" b="1" i="1" kern="1200" dirty="0" err="1">
                <a:solidFill>
                  <a:prstClr val="black"/>
                </a:solidFill>
                <a:latin typeface="UTM Avo" panose="02040603050506020204" pitchFamily="18" charset="0"/>
                <a:ea typeface="+mn-ea"/>
                <a:cs typeface="Arial" panose="020B0604020202020204" pitchFamily="34" charset="0"/>
              </a:rPr>
              <a:t>ích</a:t>
            </a:r>
            <a:r>
              <a:rPr lang="en-US" sz="2400" b="1" i="1" kern="1200" dirty="0">
                <a:solidFill>
                  <a:prstClr val="black"/>
                </a:solidFill>
                <a:latin typeface="UTM Avo" panose="02040603050506020204" pitchFamily="18" charset="0"/>
                <a:ea typeface="+mn-ea"/>
                <a:cs typeface="Arial" panose="020B0604020202020204" pitchFamily="34" charset="0"/>
              </a:rPr>
              <a:t> </a:t>
            </a:r>
            <a:r>
              <a:rPr lang="en-US" sz="2400" b="1" i="1" kern="1200" dirty="0" err="1">
                <a:solidFill>
                  <a:prstClr val="black"/>
                </a:solidFill>
                <a:latin typeface="UTM Avo" panose="02040603050506020204" pitchFamily="18" charset="0"/>
                <a:ea typeface="+mn-ea"/>
                <a:cs typeface="Arial" panose="020B0604020202020204" pitchFamily="34" charset="0"/>
              </a:rPr>
              <a:t>của</a:t>
            </a:r>
            <a:r>
              <a:rPr lang="en-US" sz="2400" b="1" i="1" kern="1200" dirty="0">
                <a:solidFill>
                  <a:prstClr val="black"/>
                </a:solidFill>
                <a:latin typeface="UTM Avo" panose="02040603050506020204" pitchFamily="18" charset="0"/>
                <a:ea typeface="+mn-ea"/>
                <a:cs typeface="Arial" panose="020B0604020202020204" pitchFamily="34" charset="0"/>
              </a:rPr>
              <a:t> </a:t>
            </a:r>
            <a:r>
              <a:rPr lang="en-US" sz="2400" b="1" i="1" kern="1200" dirty="0" err="1">
                <a:solidFill>
                  <a:prstClr val="black"/>
                </a:solidFill>
                <a:latin typeface="UTM Avo" panose="02040603050506020204" pitchFamily="18" charset="0"/>
                <a:ea typeface="+mn-ea"/>
                <a:cs typeface="Arial" panose="020B0604020202020204" pitchFamily="34" charset="0"/>
              </a:rPr>
              <a:t>việc</a:t>
            </a:r>
            <a:r>
              <a:rPr lang="en-US" sz="2400" b="1" i="1" kern="1200" dirty="0">
                <a:solidFill>
                  <a:prstClr val="black"/>
                </a:solidFill>
                <a:latin typeface="UTM Avo" panose="02040603050506020204" pitchFamily="18" charset="0"/>
                <a:ea typeface="+mn-ea"/>
                <a:cs typeface="Arial" panose="020B0604020202020204" pitchFamily="34" charset="0"/>
              </a:rPr>
              <a:t> </a:t>
            </a:r>
            <a:r>
              <a:rPr lang="en-US" sz="2400" b="1" i="1" kern="1200" dirty="0" err="1">
                <a:solidFill>
                  <a:prstClr val="black"/>
                </a:solidFill>
                <a:latin typeface="UTM Avo" panose="02040603050506020204" pitchFamily="18" charset="0"/>
                <a:ea typeface="+mn-ea"/>
                <a:cs typeface="Arial" panose="020B0604020202020204" pitchFamily="34" charset="0"/>
              </a:rPr>
              <a:t>gõ</a:t>
            </a:r>
            <a:r>
              <a:rPr lang="en-US" sz="2400" b="1" i="1" kern="1200" dirty="0">
                <a:solidFill>
                  <a:prstClr val="black"/>
                </a:solidFill>
                <a:latin typeface="UTM Avo" panose="02040603050506020204" pitchFamily="18" charset="0"/>
                <a:ea typeface="+mn-ea"/>
                <a:cs typeface="Arial" panose="020B0604020202020204" pitchFamily="34" charset="0"/>
              </a:rPr>
              <a:t> </a:t>
            </a:r>
            <a:r>
              <a:rPr lang="en-US" sz="2400" b="1" i="1" kern="1200" dirty="0" err="1">
                <a:solidFill>
                  <a:prstClr val="black"/>
                </a:solidFill>
                <a:latin typeface="UTM Avo" panose="02040603050506020204" pitchFamily="18" charset="0"/>
                <a:ea typeface="+mn-ea"/>
                <a:cs typeface="Arial" panose="020B0604020202020204" pitchFamily="34" charset="0"/>
              </a:rPr>
              <a:t>mười</a:t>
            </a:r>
            <a:r>
              <a:rPr lang="en-US" sz="2400" b="1" i="1" kern="1200" dirty="0">
                <a:solidFill>
                  <a:prstClr val="black"/>
                </a:solidFill>
                <a:latin typeface="UTM Avo" panose="02040603050506020204" pitchFamily="18" charset="0"/>
                <a:ea typeface="+mn-ea"/>
                <a:cs typeface="Arial" panose="020B0604020202020204" pitchFamily="34" charset="0"/>
              </a:rPr>
              <a:t> </a:t>
            </a:r>
            <a:r>
              <a:rPr lang="en-US" sz="2400" b="1" i="1" kern="1200" dirty="0" err="1">
                <a:solidFill>
                  <a:prstClr val="black"/>
                </a:solidFill>
                <a:latin typeface="UTM Avo" panose="02040603050506020204" pitchFamily="18" charset="0"/>
                <a:ea typeface="+mn-ea"/>
                <a:cs typeface="Arial" panose="020B0604020202020204" pitchFamily="34" charset="0"/>
              </a:rPr>
              <a:t>ngón</a:t>
            </a:r>
            <a:r>
              <a:rPr lang="en-US" sz="2400" b="1" i="1" kern="1200" dirty="0">
                <a:solidFill>
                  <a:prstClr val="black"/>
                </a:solidFill>
                <a:latin typeface="UTM Avo" panose="02040603050506020204" pitchFamily="18" charset="0"/>
                <a:ea typeface="+mn-ea"/>
                <a:cs typeface="Arial" panose="020B0604020202020204" pitchFamily="34" charset="0"/>
              </a:rPr>
              <a:t>: </a:t>
            </a:r>
          </a:p>
        </p:txBody>
      </p:sp>
      <p:sp>
        <p:nvSpPr>
          <p:cNvPr id="9" name="Flowchart: Terminator 8">
            <a:extLst>
              <a:ext uri="{FF2B5EF4-FFF2-40B4-BE49-F238E27FC236}">
                <a16:creationId xmlns:a16="http://schemas.microsoft.com/office/drawing/2014/main" id="{1326B363-7E94-AEE9-D6A2-0D39FC1C3240}"/>
              </a:ext>
            </a:extLst>
          </p:cNvPr>
          <p:cNvSpPr/>
          <p:nvPr/>
        </p:nvSpPr>
        <p:spPr>
          <a:xfrm>
            <a:off x="100519" y="3004108"/>
            <a:ext cx="4030047" cy="1279442"/>
          </a:xfrm>
          <a:prstGeom prst="flowChartTerminator">
            <a:avLst/>
          </a:prstGeom>
          <a:solidFill>
            <a:srgbClr val="4BACC6">
              <a:lumMod val="40000"/>
              <a:lumOff val="60000"/>
            </a:srgbClr>
          </a:solidFill>
          <a:ln w="25400" cap="flat" cmpd="sng" algn="ctr">
            <a:solidFill>
              <a:srgbClr val="4BACC6">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Hoàn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thành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hơn</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Flowchart: Terminator 13">
            <a:extLst>
              <a:ext uri="{FF2B5EF4-FFF2-40B4-BE49-F238E27FC236}">
                <a16:creationId xmlns:a16="http://schemas.microsoft.com/office/drawing/2014/main" id="{7AC68929-F8F1-CA38-A5C8-32AB366BC4CC}"/>
              </a:ext>
            </a:extLst>
          </p:cNvPr>
          <p:cNvSpPr/>
          <p:nvPr/>
        </p:nvSpPr>
        <p:spPr>
          <a:xfrm>
            <a:off x="100519" y="4569869"/>
            <a:ext cx="4030047" cy="1279442"/>
          </a:xfrm>
          <a:prstGeom prst="flowChartTerminator">
            <a:avLst/>
          </a:prstGeom>
          <a:solidFill>
            <a:srgbClr val="F79646">
              <a:lumMod val="40000"/>
              <a:lumOff val="60000"/>
            </a:srgbClr>
          </a:solidFill>
          <a:ln w="25400" cap="flat" cmpd="sng" algn="ctr">
            <a:solidFill>
              <a:srgbClr val="F79646">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Tư</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thế</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ngồi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được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thoải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mái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sức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khoẻ</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375336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1" y="28153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12" name="Group 25">
            <a:extLst>
              <a:ext uri="{FF2B5EF4-FFF2-40B4-BE49-F238E27FC236}">
                <a16:creationId xmlns:a16="http://schemas.microsoft.com/office/drawing/2014/main" id="{CA466A50-61DE-7AED-73F1-4C0853A5B711}"/>
              </a:ext>
            </a:extLst>
          </p:cNvPr>
          <p:cNvGrpSpPr>
            <a:grpSpLocks noChangeAspect="1"/>
          </p:cNvGrpSpPr>
          <p:nvPr/>
        </p:nvGrpSpPr>
        <p:grpSpPr>
          <a:xfrm rot="-10800000">
            <a:off x="17570707" y="9258300"/>
            <a:ext cx="278210" cy="240930"/>
            <a:chOff x="0" y="0"/>
            <a:chExt cx="6350000" cy="5499100"/>
          </a:xfrm>
        </p:grpSpPr>
        <p:sp>
          <p:nvSpPr>
            <p:cNvPr id="13" name="Freeform 26">
              <a:extLst>
                <a:ext uri="{FF2B5EF4-FFF2-40B4-BE49-F238E27FC236}">
                  <a16:creationId xmlns:a16="http://schemas.microsoft.com/office/drawing/2014/main" id="{963C22EB-518B-54A9-8050-A43890BAEF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2E1042"/>
            </a:solidFill>
          </p:spPr>
          <p:txBody>
            <a:bodyPr/>
            <a:lstStyle/>
            <a:p>
              <a:endParaRPr lang="en-US"/>
            </a:p>
          </p:txBody>
        </p:sp>
      </p:grpSp>
      <p:sp>
        <p:nvSpPr>
          <p:cNvPr id="2" name="TextBox 9">
            <a:extLst>
              <a:ext uri="{FF2B5EF4-FFF2-40B4-BE49-F238E27FC236}">
                <a16:creationId xmlns:a16="http://schemas.microsoft.com/office/drawing/2014/main" id="{A0E94A43-AC07-FF03-2DA7-AB27EC8C7F60}"/>
              </a:ext>
            </a:extLst>
          </p:cNvPr>
          <p:cNvSpPr txBox="1"/>
          <p:nvPr/>
        </p:nvSpPr>
        <p:spPr>
          <a:xfrm>
            <a:off x="1869803" y="1582849"/>
            <a:ext cx="8452393" cy="369332"/>
          </a:xfrm>
          <a:prstGeom prst="rect">
            <a:avLst/>
          </a:prstGeom>
        </p:spPr>
        <p:txBody>
          <a:bodyPr wrap="square" lIns="0" tIns="0" rIns="0" bIns="0" rtlCol="0" anchor="t">
            <a:spAutoFit/>
          </a:bodyPr>
          <a:lstStyle/>
          <a:p>
            <a:pPr algn="ctr">
              <a:buClrTx/>
              <a:buFontTx/>
              <a:buNone/>
            </a:pPr>
            <a:r>
              <a:rPr lang="vi-VN" sz="2400" b="1" kern="1200">
                <a:solidFill>
                  <a:prstClr val="black"/>
                </a:solidFill>
                <a:latin typeface="UTM Avo" panose="02040603050506020204" pitchFamily="18" charset="0"/>
                <a:ea typeface="+mn-ea"/>
                <a:cs typeface="Arial" panose="020B0604020202020204" pitchFamily="34" charset="0"/>
              </a:rPr>
              <a:t>1. ĐẶT TAY ĐÚNG TRÊN HÀNG PHÍM CƠ SỞ</a:t>
            </a:r>
            <a:endParaRPr lang="vi-VN" sz="2400" b="1" kern="1200" dirty="0">
              <a:solidFill>
                <a:prstClr val="black"/>
              </a:solidFill>
              <a:latin typeface="UTM Avo" panose="02040603050506020204" pitchFamily="18" charset="0"/>
              <a:ea typeface="+mn-ea"/>
              <a:cs typeface="Arial" panose="020B0604020202020204" pitchFamily="34" charset="0"/>
            </a:endParaRPr>
          </a:p>
        </p:txBody>
      </p:sp>
      <p:sp>
        <p:nvSpPr>
          <p:cNvPr id="4" name="TextBox 3">
            <a:extLst>
              <a:ext uri="{FF2B5EF4-FFF2-40B4-BE49-F238E27FC236}">
                <a16:creationId xmlns:a16="http://schemas.microsoft.com/office/drawing/2014/main" id="{FE005089-5F86-A702-8285-2FD2D54C7A37}"/>
              </a:ext>
            </a:extLst>
          </p:cNvPr>
          <p:cNvSpPr txBox="1"/>
          <p:nvPr/>
        </p:nvSpPr>
        <p:spPr>
          <a:xfrm>
            <a:off x="6965950" y="2672640"/>
            <a:ext cx="3835933" cy="707886"/>
          </a:xfrm>
          <a:prstGeom prst="rect">
            <a:avLst/>
          </a:prstGeom>
          <a:noFill/>
        </p:spPr>
        <p:txBody>
          <a:bodyPr wrap="square" rtlCol="0">
            <a:spAutoFit/>
          </a:bodyPr>
          <a:lstStyle/>
          <a:p>
            <a:pPr algn="ctr">
              <a:buClrTx/>
              <a:buFontTx/>
              <a:buNone/>
            </a:pPr>
            <a:r>
              <a:rPr lang="en-US" sz="2000" b="1" kern="1200" dirty="0" err="1">
                <a:solidFill>
                  <a:srgbClr val="002060"/>
                </a:solidFill>
                <a:latin typeface="UTM Avo" panose="02040603050506020204" pitchFamily="18" charset="0"/>
                <a:ea typeface="+mn-ea"/>
                <a:cs typeface="Arial" panose="020B0604020202020204" pitchFamily="34" charset="0"/>
              </a:rPr>
              <a:t>Hình</a:t>
            </a:r>
            <a:r>
              <a:rPr lang="en-US" sz="2000" b="1" kern="1200" dirty="0">
                <a:solidFill>
                  <a:srgbClr val="002060"/>
                </a:solidFill>
                <a:latin typeface="UTM Avo" panose="02040603050506020204" pitchFamily="18" charset="0"/>
                <a:ea typeface="+mn-ea"/>
                <a:cs typeface="Arial" panose="020B0604020202020204" pitchFamily="34" charset="0"/>
              </a:rPr>
              <a:t> 2. </a:t>
            </a:r>
            <a:r>
              <a:rPr lang="en-US" sz="2000" b="1" kern="1200" dirty="0" err="1">
                <a:solidFill>
                  <a:srgbClr val="002060"/>
                </a:solidFill>
                <a:latin typeface="UTM Avo" panose="02040603050506020204" pitchFamily="18" charset="0"/>
                <a:ea typeface="+mn-ea"/>
                <a:cs typeface="Arial" panose="020B0604020202020204" pitchFamily="34" charset="0"/>
              </a:rPr>
              <a:t>Cách</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đặt</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ngón</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tay</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trên</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hàng</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phím</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cơ</a:t>
            </a:r>
            <a:r>
              <a:rPr lang="en-US" sz="2000" b="1" kern="1200" dirty="0">
                <a:solidFill>
                  <a:srgbClr val="002060"/>
                </a:solidFill>
                <a:latin typeface="UTM Avo" panose="02040603050506020204" pitchFamily="18" charset="0"/>
                <a:ea typeface="+mn-ea"/>
                <a:cs typeface="Arial" panose="020B0604020202020204" pitchFamily="34" charset="0"/>
              </a:rPr>
              <a:t> </a:t>
            </a:r>
            <a:r>
              <a:rPr lang="en-US" sz="2000" b="1" kern="1200" dirty="0" err="1">
                <a:solidFill>
                  <a:srgbClr val="002060"/>
                </a:solidFill>
                <a:latin typeface="UTM Avo" panose="02040603050506020204" pitchFamily="18" charset="0"/>
                <a:ea typeface="+mn-ea"/>
                <a:cs typeface="Arial" panose="020B0604020202020204" pitchFamily="34" charset="0"/>
              </a:rPr>
              <a:t>sở</a:t>
            </a:r>
            <a:r>
              <a:rPr lang="en-US" sz="2000" b="1" kern="1200" dirty="0">
                <a:solidFill>
                  <a:srgbClr val="002060"/>
                </a:solidFill>
                <a:latin typeface="UTM Avo" panose="02040603050506020204" pitchFamily="18" charset="0"/>
                <a:ea typeface="+mn-ea"/>
                <a:cs typeface="Arial" panose="020B0604020202020204" pitchFamily="34" charset="0"/>
              </a:rPr>
              <a:t> </a:t>
            </a:r>
          </a:p>
        </p:txBody>
      </p:sp>
      <p:sp>
        <p:nvSpPr>
          <p:cNvPr id="5" name="TextBox 4">
            <a:extLst>
              <a:ext uri="{FF2B5EF4-FFF2-40B4-BE49-F238E27FC236}">
                <a16:creationId xmlns:a16="http://schemas.microsoft.com/office/drawing/2014/main" id="{49AA8C54-3CC2-6CE0-4A40-A7FF44ABDC54}"/>
              </a:ext>
            </a:extLst>
          </p:cNvPr>
          <p:cNvSpPr txBox="1"/>
          <p:nvPr/>
        </p:nvSpPr>
        <p:spPr>
          <a:xfrm>
            <a:off x="203201" y="2136492"/>
            <a:ext cx="5486400" cy="400110"/>
          </a:xfrm>
          <a:prstGeom prst="rect">
            <a:avLst/>
          </a:prstGeom>
          <a:noFill/>
        </p:spPr>
        <p:txBody>
          <a:bodyPr wrap="square" rtlCol="0">
            <a:spAutoFit/>
          </a:bodyPr>
          <a:lstStyle/>
          <a:p>
            <a:pPr marL="571500" indent="-571500">
              <a:buClrTx/>
              <a:buFont typeface="Wingdings" panose="05000000000000000000" pitchFamily="2" charset="2"/>
              <a:buChar char="Ø"/>
            </a:pPr>
            <a:r>
              <a:rPr lang="en-US" sz="2000" b="1" kern="1200" dirty="0" err="1">
                <a:solidFill>
                  <a:prstClr val="black"/>
                </a:solidFill>
                <a:latin typeface="UTM Avo" panose="02040603050506020204" pitchFamily="18" charset="0"/>
                <a:ea typeface="+mn-ea"/>
                <a:cs typeface="Arial" panose="020B0604020202020204" pitchFamily="34" charset="0"/>
              </a:rPr>
              <a:t>Cách</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đặt</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tay</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trên</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hàng</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phím</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cơ</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sở</a:t>
            </a:r>
            <a:r>
              <a:rPr lang="en-US" sz="2000" b="1" kern="1200" dirty="0">
                <a:solidFill>
                  <a:prstClr val="black"/>
                </a:solidFill>
                <a:latin typeface="UTM Avo" panose="02040603050506020204" pitchFamily="18" charset="0"/>
                <a:ea typeface="+mn-ea"/>
                <a:cs typeface="Arial" panose="020B0604020202020204" pitchFamily="34" charset="0"/>
              </a:rPr>
              <a:t>: </a:t>
            </a:r>
          </a:p>
        </p:txBody>
      </p:sp>
      <p:sp>
        <p:nvSpPr>
          <p:cNvPr id="6" name="Rounded Rectangle 10">
            <a:extLst>
              <a:ext uri="{FF2B5EF4-FFF2-40B4-BE49-F238E27FC236}">
                <a16:creationId xmlns:a16="http://schemas.microsoft.com/office/drawing/2014/main" id="{59F27361-7B3E-F3CF-ABCC-CE433FE53D5C}"/>
              </a:ext>
            </a:extLst>
          </p:cNvPr>
          <p:cNvSpPr/>
          <p:nvPr/>
        </p:nvSpPr>
        <p:spPr>
          <a:xfrm>
            <a:off x="666751" y="3247571"/>
            <a:ext cx="4559300" cy="1198451"/>
          </a:xfrm>
          <a:prstGeom prst="roundRect">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Đặt hai bàn tay lên phím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như hình vẽ </a:t>
            </a:r>
          </a:p>
        </p:txBody>
      </p:sp>
      <p:sp>
        <p:nvSpPr>
          <p:cNvPr id="7" name="Rounded Rectangle 11">
            <a:extLst>
              <a:ext uri="{FF2B5EF4-FFF2-40B4-BE49-F238E27FC236}">
                <a16:creationId xmlns:a16="http://schemas.microsoft.com/office/drawing/2014/main" id="{71CE93C1-0B19-C0BE-D1F6-6A0EA67E4061}"/>
              </a:ext>
            </a:extLst>
          </p:cNvPr>
          <p:cNvSpPr/>
          <p:nvPr/>
        </p:nvSpPr>
        <p:spPr>
          <a:xfrm>
            <a:off x="666751" y="4823779"/>
            <a:ext cx="4559300" cy="1198451"/>
          </a:xfrm>
          <a:prstGeom prst="roundRect">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Hai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trỏ</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đặt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ở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trí</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chữ</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F</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chữ</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J</a:t>
            </a:r>
          </a:p>
        </p:txBody>
      </p:sp>
      <p:pic>
        <p:nvPicPr>
          <p:cNvPr id="9" name="Picture 8">
            <a:extLst>
              <a:ext uri="{FF2B5EF4-FFF2-40B4-BE49-F238E27FC236}">
                <a16:creationId xmlns:a16="http://schemas.microsoft.com/office/drawing/2014/main" id="{8D7683AF-0917-1A5F-5471-20D7B95FA310}"/>
              </a:ext>
            </a:extLst>
          </p:cNvPr>
          <p:cNvPicPr>
            <a:picLocks noChangeAspect="1"/>
          </p:cNvPicPr>
          <p:nvPr/>
        </p:nvPicPr>
        <p:blipFill rotWithShape="1">
          <a:blip r:embed="rId4"/>
          <a:srcRect l="9107" t="43903" r="41250" b="13015"/>
          <a:stretch/>
        </p:blipFill>
        <p:spPr>
          <a:xfrm>
            <a:off x="5689601" y="3477474"/>
            <a:ext cx="6052457" cy="23077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8FE40C79-C003-5814-E625-38C268A77445}"/>
              </a:ext>
            </a:extLst>
          </p:cNvPr>
          <p:cNvSpPr/>
          <p:nvPr/>
        </p:nvSpPr>
        <p:spPr>
          <a:xfrm>
            <a:off x="7528097" y="2291208"/>
            <a:ext cx="4433639" cy="1447800"/>
          </a:xfrm>
          <a:prstGeom prst="wedgeRoundRectCallout">
            <a:avLst>
              <a:gd name="adj1" fmla="val -39933"/>
              <a:gd name="adj2" fmla="val 74604"/>
              <a:gd name="adj3" fmla="val 16667"/>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Quan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sát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trí</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đặt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còn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lại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biết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chúng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đặt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những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3" name="Picture 4">
            <a:extLst>
              <a:ext uri="{FF2B5EF4-FFF2-40B4-BE49-F238E27FC236}">
                <a16:creationId xmlns:a16="http://schemas.microsoft.com/office/drawing/2014/main" id="{80B32115-4186-D943-7C42-A985C8CA73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873574" y="3501327"/>
            <a:ext cx="3593173" cy="3382074"/>
          </a:xfrm>
          <a:prstGeom prst="rect">
            <a:avLst/>
          </a:prstGeom>
        </p:spPr>
      </p:pic>
      <p:pic>
        <p:nvPicPr>
          <p:cNvPr id="4" name="Picture 3">
            <a:extLst>
              <a:ext uri="{FF2B5EF4-FFF2-40B4-BE49-F238E27FC236}">
                <a16:creationId xmlns:a16="http://schemas.microsoft.com/office/drawing/2014/main" id="{BE769545-C8CE-80D3-5CF4-96521D694B3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139"/>
          <a:stretch/>
        </p:blipFill>
        <p:spPr>
          <a:xfrm rot="12528485">
            <a:off x="892646" y="3969960"/>
            <a:ext cx="1108545" cy="1018326"/>
          </a:xfrm>
          <a:prstGeom prst="rect">
            <a:avLst/>
          </a:prstGeom>
        </p:spPr>
      </p:pic>
      <p:pic>
        <p:nvPicPr>
          <p:cNvPr id="5" name="Picture 4">
            <a:extLst>
              <a:ext uri="{FF2B5EF4-FFF2-40B4-BE49-F238E27FC236}">
                <a16:creationId xmlns:a16="http://schemas.microsoft.com/office/drawing/2014/main" id="{E4DD086C-CECA-2AE4-92A8-49C11D9A3A4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139"/>
          <a:stretch/>
        </p:blipFill>
        <p:spPr>
          <a:xfrm rot="8726975">
            <a:off x="3472326" y="3924094"/>
            <a:ext cx="1108545" cy="1018326"/>
          </a:xfrm>
          <a:prstGeom prst="rect">
            <a:avLst/>
          </a:prstGeom>
        </p:spPr>
      </p:pic>
      <p:pic>
        <p:nvPicPr>
          <p:cNvPr id="6" name="Picture 5">
            <a:extLst>
              <a:ext uri="{FF2B5EF4-FFF2-40B4-BE49-F238E27FC236}">
                <a16:creationId xmlns:a16="http://schemas.microsoft.com/office/drawing/2014/main" id="{2286471A-7F29-00EE-5005-9875A448A193}"/>
              </a:ext>
            </a:extLst>
          </p:cNvPr>
          <p:cNvPicPr>
            <a:picLocks noChangeAspect="1"/>
          </p:cNvPicPr>
          <p:nvPr/>
        </p:nvPicPr>
        <p:blipFill rotWithShape="1">
          <a:blip r:embed="rId7"/>
          <a:srcRect l="12028" t="55890" r="47127" b="13016"/>
          <a:stretch/>
        </p:blipFill>
        <p:spPr>
          <a:xfrm>
            <a:off x="265361" y="2325631"/>
            <a:ext cx="4979739" cy="1665636"/>
          </a:xfrm>
          <a:prstGeom prst="rect">
            <a:avLst/>
          </a:prstGeom>
        </p:spPr>
      </p:pic>
      <p:sp>
        <p:nvSpPr>
          <p:cNvPr id="7" name="TextBox 9">
            <a:extLst>
              <a:ext uri="{FF2B5EF4-FFF2-40B4-BE49-F238E27FC236}">
                <a16:creationId xmlns:a16="http://schemas.microsoft.com/office/drawing/2014/main" id="{8D20D3A2-3E1E-D3F9-A008-119F2C05C152}"/>
              </a:ext>
            </a:extLst>
          </p:cNvPr>
          <p:cNvSpPr txBox="1"/>
          <p:nvPr/>
        </p:nvSpPr>
        <p:spPr>
          <a:xfrm>
            <a:off x="1869803" y="1582849"/>
            <a:ext cx="8452393" cy="369332"/>
          </a:xfrm>
          <a:prstGeom prst="rect">
            <a:avLst/>
          </a:prstGeom>
        </p:spPr>
        <p:txBody>
          <a:bodyPr wrap="square" lIns="0" tIns="0" rIns="0" bIns="0" rtlCol="0" anchor="t">
            <a:spAutoFit/>
          </a:bodyPr>
          <a:lstStyle/>
          <a:p>
            <a:pPr algn="ct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1. ĐẶT TAY ĐÚNG TRÊN HÀNG PHÍM CƠ SỞ</a:t>
            </a:r>
          </a:p>
        </p:txBody>
      </p:sp>
    </p:spTree>
    <p:extLst>
      <p:ext uri="{BB962C8B-B14F-4D97-AF65-F5344CB8AC3E}">
        <p14:creationId xmlns:p14="http://schemas.microsoft.com/office/powerpoint/2010/main" val="376055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8" name="Picture 7">
            <a:extLst>
              <a:ext uri="{FF2B5EF4-FFF2-40B4-BE49-F238E27FC236}">
                <a16:creationId xmlns:a16="http://schemas.microsoft.com/office/drawing/2014/main" id="{E2CEA330-DCF0-3144-02D2-2CFB0C834CF2}"/>
              </a:ext>
            </a:extLst>
          </p:cNvPr>
          <p:cNvPicPr>
            <a:picLocks noChangeAspect="1"/>
          </p:cNvPicPr>
          <p:nvPr/>
        </p:nvPicPr>
        <p:blipFill rotWithShape="1">
          <a:blip r:embed="rId4">
            <a:extLst>
              <a:ext uri="{28A0092B-C50C-407E-A947-70E740481C1C}">
                <a14:useLocalDpi xmlns:a14="http://schemas.microsoft.com/office/drawing/2010/main" val="0"/>
              </a:ext>
            </a:extLst>
          </a:blip>
          <a:srcRect l="60020" t="44831" r="23163" b="9448"/>
          <a:stretch/>
        </p:blipFill>
        <p:spPr>
          <a:xfrm>
            <a:off x="1146945" y="2626280"/>
            <a:ext cx="2944977" cy="3517900"/>
          </a:xfrm>
          <a:prstGeom prst="rect">
            <a:avLst/>
          </a:prstGeom>
        </p:spPr>
      </p:pic>
      <p:pic>
        <p:nvPicPr>
          <p:cNvPr id="9" name="Picture 8">
            <a:extLst>
              <a:ext uri="{FF2B5EF4-FFF2-40B4-BE49-F238E27FC236}">
                <a16:creationId xmlns:a16="http://schemas.microsoft.com/office/drawing/2014/main" id="{9C441A09-24C7-6ECB-1AC1-533FC23822BE}"/>
              </a:ext>
            </a:extLst>
          </p:cNvPr>
          <p:cNvPicPr>
            <a:picLocks noChangeAspect="1"/>
          </p:cNvPicPr>
          <p:nvPr/>
        </p:nvPicPr>
        <p:blipFill rotWithShape="1">
          <a:blip r:embed="rId4">
            <a:extLst>
              <a:ext uri="{28A0092B-C50C-407E-A947-70E740481C1C}">
                <a14:useLocalDpi xmlns:a14="http://schemas.microsoft.com/office/drawing/2010/main" val="0"/>
              </a:ext>
            </a:extLst>
          </a:blip>
          <a:srcRect l="75897" t="45360" r="7286" b="8919"/>
          <a:stretch/>
        </p:blipFill>
        <p:spPr>
          <a:xfrm>
            <a:off x="6095999" y="2784521"/>
            <a:ext cx="2812508" cy="3359659"/>
          </a:xfrm>
          <a:prstGeom prst="rect">
            <a:avLst/>
          </a:prstGeom>
        </p:spPr>
      </p:pic>
      <p:sp>
        <p:nvSpPr>
          <p:cNvPr id="7" name="TextBox 6">
            <a:extLst>
              <a:ext uri="{FF2B5EF4-FFF2-40B4-BE49-F238E27FC236}">
                <a16:creationId xmlns:a16="http://schemas.microsoft.com/office/drawing/2014/main" id="{7EEC164E-E291-12D3-BDE9-442081059CDA}"/>
              </a:ext>
            </a:extLst>
          </p:cNvPr>
          <p:cNvSpPr txBox="1"/>
          <p:nvPr/>
        </p:nvSpPr>
        <p:spPr>
          <a:xfrm>
            <a:off x="215900" y="2226170"/>
            <a:ext cx="7317210" cy="400110"/>
          </a:xfrm>
          <a:prstGeom prst="rect">
            <a:avLst/>
          </a:prstGeom>
          <a:noFill/>
        </p:spPr>
        <p:txBody>
          <a:bodyPr wrap="square" rtlCol="0">
            <a:spAutoFit/>
          </a:bodyPr>
          <a:lstStyle/>
          <a:p>
            <a:pPr marL="571500" indent="-571500">
              <a:buClrTx/>
              <a:buFont typeface="Wingdings" panose="05000000000000000000" pitchFamily="2" charset="2"/>
              <a:buChar char="Ø"/>
            </a:pPr>
            <a:r>
              <a:rPr lang="en-US" sz="2000" b="1" kern="1200" dirty="0" err="1">
                <a:solidFill>
                  <a:prstClr val="black"/>
                </a:solidFill>
                <a:latin typeface="UTM Avo" panose="02040603050506020204" pitchFamily="18" charset="0"/>
                <a:ea typeface="+mn-ea"/>
                <a:cs typeface="Arial" panose="020B0604020202020204" pitchFamily="34" charset="0"/>
              </a:rPr>
              <a:t>Từng</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ngón</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tay</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sẽ</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đảm</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nhận</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vị</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trí</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như</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sau</a:t>
            </a:r>
            <a:r>
              <a:rPr lang="en-US" sz="2000" b="1" kern="1200" dirty="0">
                <a:solidFill>
                  <a:prstClr val="black"/>
                </a:solidFill>
                <a:latin typeface="UTM Avo" panose="02040603050506020204" pitchFamily="18" charset="0"/>
                <a:ea typeface="+mn-ea"/>
                <a:cs typeface="Arial" panose="020B0604020202020204" pitchFamily="34" charset="0"/>
              </a:rPr>
              <a:t>: </a:t>
            </a:r>
          </a:p>
        </p:txBody>
      </p:sp>
      <p:sp>
        <p:nvSpPr>
          <p:cNvPr id="10" name="Rounded Rectangle 14">
            <a:extLst>
              <a:ext uri="{FF2B5EF4-FFF2-40B4-BE49-F238E27FC236}">
                <a16:creationId xmlns:a16="http://schemas.microsoft.com/office/drawing/2014/main" id="{DAF37007-49EB-BBA2-4216-34B163ED8C4E}"/>
              </a:ext>
            </a:extLst>
          </p:cNvPr>
          <p:cNvSpPr/>
          <p:nvPr/>
        </p:nvSpPr>
        <p:spPr>
          <a:xfrm>
            <a:off x="1438334" y="5972399"/>
            <a:ext cx="2007350" cy="736244"/>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Tay trái </a:t>
            </a:r>
          </a:p>
        </p:txBody>
      </p:sp>
      <p:sp>
        <p:nvSpPr>
          <p:cNvPr id="11" name="Rounded Rectangle 15">
            <a:extLst>
              <a:ext uri="{FF2B5EF4-FFF2-40B4-BE49-F238E27FC236}">
                <a16:creationId xmlns:a16="http://schemas.microsoft.com/office/drawing/2014/main" id="{32C736D5-0B57-55C7-F23D-8E9BD5C98989}"/>
              </a:ext>
            </a:extLst>
          </p:cNvPr>
          <p:cNvSpPr/>
          <p:nvPr/>
        </p:nvSpPr>
        <p:spPr>
          <a:xfrm>
            <a:off x="6738968" y="5972399"/>
            <a:ext cx="2007350" cy="736244"/>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Tay </a:t>
            </a:r>
            <a:r>
              <a:rPr kumimoji="0" lang="en-US" sz="2000" b="1"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phải</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12" name="TextBox 9">
            <a:extLst>
              <a:ext uri="{FF2B5EF4-FFF2-40B4-BE49-F238E27FC236}">
                <a16:creationId xmlns:a16="http://schemas.microsoft.com/office/drawing/2014/main" id="{87A3BDCF-F21E-E0B7-D817-841FE84A590A}"/>
              </a:ext>
            </a:extLst>
          </p:cNvPr>
          <p:cNvSpPr txBox="1"/>
          <p:nvPr/>
        </p:nvSpPr>
        <p:spPr>
          <a:xfrm>
            <a:off x="1869803" y="1582849"/>
            <a:ext cx="8452393" cy="369332"/>
          </a:xfrm>
          <a:prstGeom prst="rect">
            <a:avLst/>
          </a:prstGeom>
        </p:spPr>
        <p:txBody>
          <a:bodyPr wrap="square" lIns="0" tIns="0" rIns="0" bIns="0" rtlCol="0" anchor="t">
            <a:spAutoFit/>
          </a:bodyPr>
          <a:lstStyle/>
          <a:p>
            <a:pPr algn="ct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1. ĐẶT TAY ĐÚNG TRÊN HÀNG PHÍM CƠ SỞ</a:t>
            </a:r>
          </a:p>
        </p:txBody>
      </p:sp>
    </p:spTree>
    <p:extLst>
      <p:ext uri="{BB962C8B-B14F-4D97-AF65-F5344CB8AC3E}">
        <p14:creationId xmlns:p14="http://schemas.microsoft.com/office/powerpoint/2010/main" val="320724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9">
            <a:extLst>
              <a:ext uri="{FF2B5EF4-FFF2-40B4-BE49-F238E27FC236}">
                <a16:creationId xmlns:a16="http://schemas.microsoft.com/office/drawing/2014/main" id="{1F3C057A-0B73-5171-BDDE-4E846D93EE93}"/>
              </a:ext>
            </a:extLst>
          </p:cNvPr>
          <p:cNvSpPr txBox="1"/>
          <p:nvPr/>
        </p:nvSpPr>
        <p:spPr>
          <a:xfrm>
            <a:off x="3454400" y="1902414"/>
            <a:ext cx="2641600" cy="430887"/>
          </a:xfrm>
          <a:prstGeom prst="rect">
            <a:avLst/>
          </a:prstGeom>
        </p:spPr>
        <p:txBody>
          <a:bodyPr wrap="square" lIns="0" tIns="0" rIns="0" bIns="0" rtlCol="0" anchor="t">
            <a:spAutoFit/>
          </a:bodyPr>
          <a:lstStyle/>
          <a:p>
            <a:pPr algn="ctr">
              <a:buClrTx/>
              <a:buFontTx/>
              <a:buNone/>
            </a:pPr>
            <a:r>
              <a:rPr lang="en-US" sz="2800" b="1" kern="1200">
                <a:solidFill>
                  <a:prstClr val="black"/>
                </a:solidFill>
                <a:latin typeface="UTM Avo" panose="02040603050506020204" pitchFamily="18" charset="0"/>
                <a:ea typeface="+mn-ea"/>
                <a:cs typeface="Arial" panose="020B0604020202020204" pitchFamily="34" charset="0"/>
              </a:rPr>
              <a:t>KẾT LUẬN </a:t>
            </a:r>
            <a:endParaRPr lang="vi-VN" sz="2800" b="1" kern="1200">
              <a:solidFill>
                <a:prstClr val="black"/>
              </a:solidFill>
              <a:latin typeface="Arial" panose="020B0604020202020204" pitchFamily="34" charset="0"/>
              <a:ea typeface="+mn-ea"/>
              <a:cs typeface="Arial" panose="020B0604020202020204" pitchFamily="34" charset="0"/>
            </a:endParaRPr>
          </a:p>
        </p:txBody>
      </p:sp>
      <p:sp>
        <p:nvSpPr>
          <p:cNvPr id="3" name="Rounded Rectangle 1">
            <a:extLst>
              <a:ext uri="{FF2B5EF4-FFF2-40B4-BE49-F238E27FC236}">
                <a16:creationId xmlns:a16="http://schemas.microsoft.com/office/drawing/2014/main" id="{96584B43-917D-C55C-CBCD-B2E1E9DE6A1E}"/>
              </a:ext>
            </a:extLst>
          </p:cNvPr>
          <p:cNvSpPr/>
          <p:nvPr/>
        </p:nvSpPr>
        <p:spPr>
          <a:xfrm>
            <a:off x="304800" y="2788943"/>
            <a:ext cx="8661400" cy="2832100"/>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lvl="0" algn="just">
              <a:lnSpc>
                <a:spcPct val="150000"/>
              </a:lnSpc>
              <a:buClrTx/>
            </a:pPr>
            <a:r>
              <a:rPr lang="vi-VN" sz="2000" kern="1200" dirty="0">
                <a:solidFill>
                  <a:prstClr val="black"/>
                </a:solidFill>
                <a:latin typeface="UTM Avo" panose="02040603050506020204" pitchFamily="18" charset="0"/>
                <a:ea typeface="+mn-ea"/>
                <a:cs typeface="+mn-cs"/>
              </a:rPr>
              <a:t>Tại hàng phím cơ sở, em cần đặt ngón trỏ trái và phải ở phím F và J (là hai phím có gờ). Các ngón còn lại bên tay trái đặt lên các phím A, S, D; bên tay phải đặt lên các phím K, L; Đặt đúng các ngón tay trên hàng phím cơ sở sẽ giúp em có thao tác gõ bàn phím nhanh và chính xác, Hai ngón tay cái đặt trên phím cách. </a:t>
            </a:r>
          </a:p>
        </p:txBody>
      </p:sp>
    </p:spTree>
    <p:extLst>
      <p:ext uri="{BB962C8B-B14F-4D97-AF65-F5344CB8AC3E}">
        <p14:creationId xmlns:p14="http://schemas.microsoft.com/office/powerpoint/2010/main" val="372852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TextBox 9">
            <a:extLst>
              <a:ext uri="{FF2B5EF4-FFF2-40B4-BE49-F238E27FC236}">
                <a16:creationId xmlns:a16="http://schemas.microsoft.com/office/drawing/2014/main" id="{13767E80-903A-CE53-5DD9-13FB631F91B0}"/>
              </a:ext>
            </a:extLst>
          </p:cNvPr>
          <p:cNvSpPr txBox="1"/>
          <p:nvPr/>
        </p:nvSpPr>
        <p:spPr>
          <a:xfrm>
            <a:off x="1659230" y="1667419"/>
            <a:ext cx="9515707" cy="369332"/>
          </a:xfrm>
          <a:prstGeom prst="rect">
            <a:avLst/>
          </a:prstGeom>
        </p:spPr>
        <p:txBody>
          <a:bodyPr wrap="square" lIns="0" tIns="0" rIns="0" bIns="0" rtlCol="0" anchor="t">
            <a:spAutoFit/>
          </a:bodyPr>
          <a:lstStyle/>
          <a:p>
            <a:pPr algn="ct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2. TẬP GÕ PHÍM VỚI PHẦN </a:t>
            </a:r>
            <a:r>
              <a:rPr lang="en-US" sz="2400" b="1" kern="1200">
                <a:solidFill>
                  <a:prstClr val="black"/>
                </a:solidFill>
                <a:latin typeface="UTM Avo" panose="02040603050506020204" pitchFamily="18" charset="0"/>
                <a:ea typeface="+mn-ea"/>
                <a:cs typeface="Arial" panose="020B0604020202020204" pitchFamily="34" charset="0"/>
              </a:rPr>
              <a:t>MỀM RAPIDTYPING</a:t>
            </a:r>
            <a:endParaRPr lang="en-US" sz="2400" b="1" kern="1200" dirty="0">
              <a:solidFill>
                <a:prstClr val="black"/>
              </a:solidFill>
              <a:latin typeface="UTM Avo" panose="02040603050506020204" pitchFamily="18" charset="0"/>
              <a:ea typeface="+mn-ea"/>
              <a:cs typeface="Arial" panose="020B0604020202020204" pitchFamily="34" charset="0"/>
            </a:endParaRPr>
          </a:p>
        </p:txBody>
      </p:sp>
      <p:pic>
        <p:nvPicPr>
          <p:cNvPr id="8" name="Picture 7">
            <a:extLst>
              <a:ext uri="{FF2B5EF4-FFF2-40B4-BE49-F238E27FC236}">
                <a16:creationId xmlns:a16="http://schemas.microsoft.com/office/drawing/2014/main" id="{E145ECDB-8969-0926-15DB-3855FC471C04}"/>
              </a:ext>
            </a:extLst>
          </p:cNvPr>
          <p:cNvPicPr>
            <a:picLocks noChangeAspect="1"/>
          </p:cNvPicPr>
          <p:nvPr/>
        </p:nvPicPr>
        <p:blipFill>
          <a:blip r:embed="rId4"/>
          <a:stretch>
            <a:fillRect/>
          </a:stretch>
        </p:blipFill>
        <p:spPr>
          <a:xfrm>
            <a:off x="1219200" y="2824935"/>
            <a:ext cx="2696117" cy="2696117"/>
          </a:xfrm>
          <a:prstGeom prst="rect">
            <a:avLst/>
          </a:prstGeom>
        </p:spPr>
      </p:pic>
      <p:sp>
        <p:nvSpPr>
          <p:cNvPr id="9" name="Rectangle 8">
            <a:extLst>
              <a:ext uri="{FF2B5EF4-FFF2-40B4-BE49-F238E27FC236}">
                <a16:creationId xmlns:a16="http://schemas.microsoft.com/office/drawing/2014/main" id="{05673EC4-C600-5BB0-142C-C1B7813BFB33}"/>
              </a:ext>
            </a:extLst>
          </p:cNvPr>
          <p:cNvSpPr/>
          <p:nvPr/>
        </p:nvSpPr>
        <p:spPr>
          <a:xfrm>
            <a:off x="789214" y="5771498"/>
            <a:ext cx="3556088" cy="59661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Biểu</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tượng</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của</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phần</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mềm</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RAPIDTYING</a:t>
            </a:r>
          </a:p>
        </p:txBody>
      </p:sp>
      <p:sp>
        <p:nvSpPr>
          <p:cNvPr id="10" name="Rounded Rectangular Callout 10">
            <a:extLst>
              <a:ext uri="{FF2B5EF4-FFF2-40B4-BE49-F238E27FC236}">
                <a16:creationId xmlns:a16="http://schemas.microsoft.com/office/drawing/2014/main" id="{2EB82EAA-C2CD-3D19-B4F4-A5511F6A40C0}"/>
              </a:ext>
            </a:extLst>
          </p:cNvPr>
          <p:cNvSpPr/>
          <p:nvPr/>
        </p:nvSpPr>
        <p:spPr>
          <a:xfrm>
            <a:off x="4345302" y="2975623"/>
            <a:ext cx="4876800" cy="927473"/>
          </a:xfrm>
          <a:prstGeom prst="wedgeRoundRectCallout">
            <a:avLst>
              <a:gd name="adj1" fmla="val -55774"/>
              <a:gd name="adj2" fmla="val 33418"/>
              <a:gd name="adj3" fmla="val 16667"/>
            </a:avLst>
          </a:prstGeom>
          <a:solidFill>
            <a:srgbClr val="F79646">
              <a:lumMod val="40000"/>
              <a:lumOff val="60000"/>
            </a:srgbClr>
          </a:solidFill>
          <a:ln w="38100" cap="flat" cmpd="sng" algn="ctr">
            <a:solidFill>
              <a:srgbClr val="00206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2060"/>
                </a:solidFill>
                <a:effectLst/>
                <a:uLnTx/>
                <a:uFillTx/>
                <a:latin typeface="UTM Avo" panose="02040603050506020204" pitchFamily="18" charset="0"/>
                <a:ea typeface="+mn-ea"/>
                <a:cs typeface="Arial" panose="020B0604020202020204" pitchFamily="34" charset="0"/>
              </a:rPr>
              <a:t>Là phần mềm luyện gõ 10 ngón </a:t>
            </a:r>
          </a:p>
        </p:txBody>
      </p:sp>
      <p:sp>
        <p:nvSpPr>
          <p:cNvPr id="11" name="Rounded Rectangular Callout 15">
            <a:extLst>
              <a:ext uri="{FF2B5EF4-FFF2-40B4-BE49-F238E27FC236}">
                <a16:creationId xmlns:a16="http://schemas.microsoft.com/office/drawing/2014/main" id="{D5E7323F-CD0D-2545-F799-9FD4798CE581}"/>
              </a:ext>
            </a:extLst>
          </p:cNvPr>
          <p:cNvSpPr/>
          <p:nvPr/>
        </p:nvSpPr>
        <p:spPr>
          <a:xfrm>
            <a:off x="4345302" y="4413650"/>
            <a:ext cx="4876800" cy="927473"/>
          </a:xfrm>
          <a:prstGeom prst="wedgeRoundRectCallout">
            <a:avLst>
              <a:gd name="adj1" fmla="val -54640"/>
              <a:gd name="adj2" fmla="val -34165"/>
              <a:gd name="adj3" fmla="val 16667"/>
            </a:avLst>
          </a:prstGeom>
          <a:solidFill>
            <a:srgbClr val="F79646">
              <a:lumMod val="40000"/>
              <a:lumOff val="60000"/>
            </a:srgbClr>
          </a:solidFill>
          <a:ln w="38100" cap="flat" cmpd="sng" algn="ctr">
            <a:solidFill>
              <a:srgbClr val="002060"/>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2060"/>
                </a:solidFill>
                <a:effectLst/>
                <a:uLnTx/>
                <a:uFillTx/>
                <a:latin typeface="UTM Avo" panose="02040603050506020204" pitchFamily="18" charset="0"/>
                <a:ea typeface="+mn-ea"/>
                <a:cs typeface="Arial" panose="020B0604020202020204" pitchFamily="34" charset="0"/>
              </a:rPr>
              <a:t>Giúp em luyện gõ 10 ngón nhanh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2060"/>
                </a:solidFill>
                <a:effectLst/>
                <a:uLnTx/>
                <a:uFillTx/>
                <a:latin typeface="UTM Avo" panose="02040603050506020204" pitchFamily="18" charset="0"/>
                <a:ea typeface="+mn-ea"/>
                <a:cs typeface="Arial" panose="020B0604020202020204" pitchFamily="34" charset="0"/>
              </a:rPr>
              <a:t>và chính xác hơn</a:t>
            </a:r>
          </a:p>
        </p:txBody>
      </p:sp>
    </p:spTree>
    <p:extLst>
      <p:ext uri="{BB962C8B-B14F-4D97-AF65-F5344CB8AC3E}">
        <p14:creationId xmlns:p14="http://schemas.microsoft.com/office/powerpoint/2010/main" val="87096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91406EAD-15EC-001A-CFC5-D554AD65EBD3}"/>
              </a:ext>
            </a:extLst>
          </p:cNvPr>
          <p:cNvPicPr>
            <a:picLocks noChangeAspect="1"/>
          </p:cNvPicPr>
          <p:nvPr/>
        </p:nvPicPr>
        <p:blipFill>
          <a:blip r:embed="rId4"/>
          <a:stretch>
            <a:fillRect/>
          </a:stretch>
        </p:blipFill>
        <p:spPr>
          <a:xfrm>
            <a:off x="500555" y="4741008"/>
            <a:ext cx="9334007" cy="2116991"/>
          </a:xfrm>
          <a:prstGeom prst="rect">
            <a:avLst/>
          </a:prstGeom>
        </p:spPr>
      </p:pic>
      <p:sp>
        <p:nvSpPr>
          <p:cNvPr id="3" name="Pentagon 1">
            <a:extLst>
              <a:ext uri="{FF2B5EF4-FFF2-40B4-BE49-F238E27FC236}">
                <a16:creationId xmlns:a16="http://schemas.microsoft.com/office/drawing/2014/main" id="{A92E8F2F-FE1E-68F7-5BF0-FEDEA976F699}"/>
              </a:ext>
            </a:extLst>
          </p:cNvPr>
          <p:cNvSpPr/>
          <p:nvPr/>
        </p:nvSpPr>
        <p:spPr>
          <a:xfrm>
            <a:off x="0" y="2231106"/>
            <a:ext cx="5442306" cy="588294"/>
          </a:xfrm>
          <a:prstGeom prst="homePlate">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Cách tải xuống phần mềm </a:t>
            </a:r>
          </a:p>
        </p:txBody>
      </p:sp>
      <p:sp>
        <p:nvSpPr>
          <p:cNvPr id="4" name="Pentagon 11">
            <a:extLst>
              <a:ext uri="{FF2B5EF4-FFF2-40B4-BE49-F238E27FC236}">
                <a16:creationId xmlns:a16="http://schemas.microsoft.com/office/drawing/2014/main" id="{B53B0552-3C18-1358-51B6-BBB553B029AE}"/>
              </a:ext>
            </a:extLst>
          </p:cNvPr>
          <p:cNvSpPr/>
          <p:nvPr/>
        </p:nvSpPr>
        <p:spPr>
          <a:xfrm>
            <a:off x="157655" y="3063680"/>
            <a:ext cx="1762271" cy="551525"/>
          </a:xfrm>
          <a:prstGeom prst="homePlate">
            <a:avLst/>
          </a:prstGeom>
          <a:solidFill>
            <a:srgbClr val="8064A2">
              <a:lumMod val="60000"/>
              <a:lumOff val="4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Bước 1</a:t>
            </a:r>
          </a:p>
        </p:txBody>
      </p:sp>
      <p:sp>
        <p:nvSpPr>
          <p:cNvPr id="5" name="Rounded Rectangle 6">
            <a:extLst>
              <a:ext uri="{FF2B5EF4-FFF2-40B4-BE49-F238E27FC236}">
                <a16:creationId xmlns:a16="http://schemas.microsoft.com/office/drawing/2014/main" id="{76A11A75-233A-FBC2-5FBC-05E1653016F0}"/>
              </a:ext>
            </a:extLst>
          </p:cNvPr>
          <p:cNvSpPr/>
          <p:nvPr/>
        </p:nvSpPr>
        <p:spPr>
          <a:xfrm>
            <a:off x="1192457" y="3832439"/>
            <a:ext cx="7264401" cy="691335"/>
          </a:xfrm>
          <a:prstGeom prst="roundRect">
            <a:avLst/>
          </a:prstGeom>
          <a:solidFill>
            <a:sysClr val="window" lastClr="FFFFFF"/>
          </a:solidFill>
          <a:ln w="57150" cap="flat" cmpd="sng" algn="ctr">
            <a:solidFill>
              <a:srgbClr val="F7964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hlinkClick r:id="rId5"/>
              </a:rPr>
              <a:t>https://rapidtyping.com/downloads.html</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7" name="TextBox 9">
            <a:extLst>
              <a:ext uri="{FF2B5EF4-FFF2-40B4-BE49-F238E27FC236}">
                <a16:creationId xmlns:a16="http://schemas.microsoft.com/office/drawing/2014/main" id="{0B5B3B65-D42F-862F-F8F7-447C89FE7FC1}"/>
              </a:ext>
            </a:extLst>
          </p:cNvPr>
          <p:cNvSpPr txBox="1"/>
          <p:nvPr/>
        </p:nvSpPr>
        <p:spPr>
          <a:xfrm>
            <a:off x="1659230" y="1667419"/>
            <a:ext cx="9515707" cy="369332"/>
          </a:xfrm>
          <a:prstGeom prst="rect">
            <a:avLst/>
          </a:prstGeom>
        </p:spPr>
        <p:txBody>
          <a:bodyPr wrap="square" lIns="0" tIns="0" rIns="0" bIns="0" rtlCol="0" anchor="t">
            <a:spAutoFit/>
          </a:bodyPr>
          <a:lstStyle/>
          <a:p>
            <a:pPr algn="ct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2. TẬP GÕ PHÍM VỚI PHẦN </a:t>
            </a:r>
            <a:r>
              <a:rPr lang="en-US" sz="2400" b="1" kern="1200">
                <a:solidFill>
                  <a:prstClr val="black"/>
                </a:solidFill>
                <a:latin typeface="UTM Avo" panose="02040603050506020204" pitchFamily="18" charset="0"/>
                <a:ea typeface="+mn-ea"/>
                <a:cs typeface="Arial" panose="020B0604020202020204" pitchFamily="34" charset="0"/>
              </a:rPr>
              <a:t>MỀM RAPIDTYPING</a:t>
            </a:r>
            <a:endParaRPr lang="en-US" sz="2400" b="1"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22431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Pentagon 11">
            <a:extLst>
              <a:ext uri="{FF2B5EF4-FFF2-40B4-BE49-F238E27FC236}">
                <a16:creationId xmlns:a16="http://schemas.microsoft.com/office/drawing/2014/main" id="{CE86ED68-3303-61E5-4F05-2705FB5ED119}"/>
              </a:ext>
            </a:extLst>
          </p:cNvPr>
          <p:cNvSpPr/>
          <p:nvPr/>
        </p:nvSpPr>
        <p:spPr>
          <a:xfrm>
            <a:off x="0" y="2319236"/>
            <a:ext cx="1730656" cy="495300"/>
          </a:xfrm>
          <a:prstGeom prst="homePlate">
            <a:avLst/>
          </a:prstGeom>
          <a:solidFill>
            <a:srgbClr val="8064A2">
              <a:lumMod val="60000"/>
              <a:lumOff val="4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Bước</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2</a:t>
            </a:r>
          </a:p>
        </p:txBody>
      </p:sp>
      <p:pic>
        <p:nvPicPr>
          <p:cNvPr id="3" name="Picture 2">
            <a:extLst>
              <a:ext uri="{FF2B5EF4-FFF2-40B4-BE49-F238E27FC236}">
                <a16:creationId xmlns:a16="http://schemas.microsoft.com/office/drawing/2014/main" id="{EB6576B6-C3FD-F1DD-84E3-9A4C0BFBB5AB}"/>
              </a:ext>
            </a:extLst>
          </p:cNvPr>
          <p:cNvPicPr>
            <a:picLocks noChangeAspect="1"/>
          </p:cNvPicPr>
          <p:nvPr/>
        </p:nvPicPr>
        <p:blipFill rotWithShape="1">
          <a:blip r:embed="rId4"/>
          <a:srcRect b="5739"/>
          <a:stretch/>
        </p:blipFill>
        <p:spPr>
          <a:xfrm>
            <a:off x="2071828" y="2713033"/>
            <a:ext cx="6391055" cy="3193343"/>
          </a:xfrm>
          <a:prstGeom prst="rect">
            <a:avLst/>
          </a:prstGeom>
        </p:spPr>
      </p:pic>
      <p:sp>
        <p:nvSpPr>
          <p:cNvPr id="4" name="Left Brace 3">
            <a:extLst>
              <a:ext uri="{FF2B5EF4-FFF2-40B4-BE49-F238E27FC236}">
                <a16:creationId xmlns:a16="http://schemas.microsoft.com/office/drawing/2014/main" id="{09759976-0E0D-CC68-B9D2-F7CAF61A7B59}"/>
              </a:ext>
            </a:extLst>
          </p:cNvPr>
          <p:cNvSpPr/>
          <p:nvPr/>
        </p:nvSpPr>
        <p:spPr>
          <a:xfrm>
            <a:off x="2325923" y="3779833"/>
            <a:ext cx="365483" cy="1574066"/>
          </a:xfrm>
          <a:prstGeom prst="leftBrace">
            <a:avLst>
              <a:gd name="adj1" fmla="val 36132"/>
              <a:gd name="adj2" fmla="val 50000"/>
            </a:avLst>
          </a:prstGeom>
          <a:noFill/>
          <a:ln w="5715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 name="Rounded Rectangle 10">
            <a:extLst>
              <a:ext uri="{FF2B5EF4-FFF2-40B4-BE49-F238E27FC236}">
                <a16:creationId xmlns:a16="http://schemas.microsoft.com/office/drawing/2014/main" id="{3A62E5A8-135A-DE20-135A-5ED3CF26D839}"/>
              </a:ext>
            </a:extLst>
          </p:cNvPr>
          <p:cNvSpPr/>
          <p:nvPr/>
        </p:nvSpPr>
        <p:spPr>
          <a:xfrm>
            <a:off x="188467" y="4152900"/>
            <a:ext cx="1883361" cy="802532"/>
          </a:xfrm>
          <a:prstGeom prst="roundRect">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2000" b="1"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Chọn</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1"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bản</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1"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phù</a:t>
            </a:r>
            <a:r>
              <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1"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hợp</a:t>
            </a:r>
            <a:endParaRPr kumimoji="0" lang="en-US" sz="20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Oval Callout 12">
            <a:extLst>
              <a:ext uri="{FF2B5EF4-FFF2-40B4-BE49-F238E27FC236}">
                <a16:creationId xmlns:a16="http://schemas.microsoft.com/office/drawing/2014/main" id="{F52E49B9-50B8-7276-4F33-44B8F6599C06}"/>
              </a:ext>
            </a:extLst>
          </p:cNvPr>
          <p:cNvSpPr/>
          <p:nvPr/>
        </p:nvSpPr>
        <p:spPr>
          <a:xfrm>
            <a:off x="9666474" y="1221068"/>
            <a:ext cx="2253152" cy="1387559"/>
          </a:xfrm>
          <a:prstGeom prst="wedgeEllipseCallout">
            <a:avLst>
              <a:gd name="adj1" fmla="val -42052"/>
              <a:gd name="adj2" fmla="val 68150"/>
            </a:avLst>
          </a:prstGeom>
          <a:solidFill>
            <a:srgbClr val="FFFF66"/>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Cài</a:t>
            </a:r>
            <a:r>
              <a:rPr kumimoji="0" lang="en-US" sz="2000" b="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đặt</a:t>
            </a:r>
            <a:r>
              <a:rPr kumimoji="0" lang="en-US" sz="2000" b="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về</a:t>
            </a:r>
            <a:r>
              <a:rPr kumimoji="0" lang="en-US" sz="2000" b="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máy</a:t>
            </a:r>
            <a:r>
              <a:rPr kumimoji="0" lang="en-US" sz="2000" b="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tính</a:t>
            </a:r>
            <a:endParaRPr kumimoji="0" lang="en-US" sz="2000" b="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endParaRPr>
          </a:p>
        </p:txBody>
      </p:sp>
      <p:pic>
        <p:nvPicPr>
          <p:cNvPr id="7" name="Picture 9">
            <a:extLst>
              <a:ext uri="{FF2B5EF4-FFF2-40B4-BE49-F238E27FC236}">
                <a16:creationId xmlns:a16="http://schemas.microsoft.com/office/drawing/2014/main" id="{2F962B42-E069-0E96-3795-FB3F27D149F0}"/>
              </a:ext>
            </a:extLst>
          </p:cNvPr>
          <p:cNvPicPr>
            <a:picLocks noChangeAspect="1"/>
          </p:cNvPicPr>
          <p:nvPr/>
        </p:nvPicPr>
        <p:blipFill>
          <a:blip r:embed="rId5"/>
          <a:srcRect/>
          <a:stretch>
            <a:fillRect/>
          </a:stretch>
        </p:blipFill>
        <p:spPr>
          <a:xfrm>
            <a:off x="7968893" y="2566886"/>
            <a:ext cx="2253152" cy="3020985"/>
          </a:xfrm>
          <a:prstGeom prst="rect">
            <a:avLst/>
          </a:prstGeom>
        </p:spPr>
      </p:pic>
    </p:spTree>
    <p:extLst>
      <p:ext uri="{BB962C8B-B14F-4D97-AF65-F5344CB8AC3E}">
        <p14:creationId xmlns:p14="http://schemas.microsoft.com/office/powerpoint/2010/main" val="34114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inVertical)">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4" name="Picture 23">
            <a:extLst>
              <a:ext uri="{FF2B5EF4-FFF2-40B4-BE49-F238E27FC236}">
                <a16:creationId xmlns:a16="http://schemas.microsoft.com/office/drawing/2014/main" id="{AF2A6EB3-0F15-258D-855F-42BB4CA021F5}"/>
              </a:ext>
            </a:extLst>
          </p:cNvPr>
          <p:cNvPicPr>
            <a:picLocks noChangeAspect="1"/>
          </p:cNvPicPr>
          <p:nvPr/>
        </p:nvPicPr>
        <p:blipFill rotWithShape="1">
          <a:blip r:embed="rId4"/>
          <a:srcRect l="5071" t="30242" r="6042" b="10422"/>
          <a:stretch/>
        </p:blipFill>
        <p:spPr>
          <a:xfrm>
            <a:off x="771399" y="3484246"/>
            <a:ext cx="8119383" cy="2400406"/>
          </a:xfrm>
          <a:prstGeom prst="rect">
            <a:avLst/>
          </a:prstGeom>
        </p:spPr>
      </p:pic>
      <p:grpSp>
        <p:nvGrpSpPr>
          <p:cNvPr id="12" name="Group 11">
            <a:extLst>
              <a:ext uri="{FF2B5EF4-FFF2-40B4-BE49-F238E27FC236}">
                <a16:creationId xmlns:a16="http://schemas.microsoft.com/office/drawing/2014/main" id="{960EE74E-37D5-D600-F7F0-779BAC6F932A}"/>
              </a:ext>
            </a:extLst>
          </p:cNvPr>
          <p:cNvGrpSpPr/>
          <p:nvPr/>
        </p:nvGrpSpPr>
        <p:grpSpPr>
          <a:xfrm>
            <a:off x="618217" y="1781493"/>
            <a:ext cx="8272565" cy="1451294"/>
            <a:chOff x="787400" y="1510414"/>
            <a:chExt cx="8272565" cy="1451294"/>
          </a:xfrm>
        </p:grpSpPr>
        <p:sp>
          <p:nvSpPr>
            <p:cNvPr id="13" name="Rounded Rectangle 1">
              <a:extLst>
                <a:ext uri="{FF2B5EF4-FFF2-40B4-BE49-F238E27FC236}">
                  <a16:creationId xmlns:a16="http://schemas.microsoft.com/office/drawing/2014/main" id="{067FC93B-4D8F-B017-198E-0A719606377F}"/>
                </a:ext>
              </a:extLst>
            </p:cNvPr>
            <p:cNvSpPr/>
            <p:nvPr/>
          </p:nvSpPr>
          <p:spPr>
            <a:xfrm>
              <a:off x="1270000" y="1742507"/>
              <a:ext cx="7789965" cy="1219201"/>
            </a:xfrm>
            <a:prstGeom prst="roundRect">
              <a:avLst/>
            </a:prstGeom>
            <a:solidFill>
              <a:srgbClr val="1F497D">
                <a:lumMod val="20000"/>
                <a:lumOff val="80000"/>
              </a:srgbClr>
            </a:solidFill>
            <a:ln w="38100" cap="flat" cmpd="sng" algn="ctr">
              <a:solidFill>
                <a:srgbClr val="4F81BD">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Em hãy kích hoạt phần mềm RapidTyping và thực hiện theo hướng dẫn ở Hình 3 để tập gõ hàng phím cơ sở. </a:t>
              </a:r>
            </a:p>
          </p:txBody>
        </p:sp>
        <p:pic>
          <p:nvPicPr>
            <p:cNvPr id="14" name="Picture 13">
              <a:extLst>
                <a:ext uri="{FF2B5EF4-FFF2-40B4-BE49-F238E27FC236}">
                  <a16:creationId xmlns:a16="http://schemas.microsoft.com/office/drawing/2014/main" id="{38C19C01-6CFC-CC3C-CAFB-F7A9F031A48A}"/>
                </a:ext>
              </a:extLst>
            </p:cNvPr>
            <p:cNvPicPr>
              <a:picLocks noChangeAspect="1"/>
            </p:cNvPicPr>
            <p:nvPr/>
          </p:nvPicPr>
          <p:blipFill>
            <a:blip r:embed="rId5"/>
            <a:stretch>
              <a:fillRect/>
            </a:stretch>
          </p:blipFill>
          <p:spPr>
            <a:xfrm>
              <a:off x="787400" y="1510414"/>
              <a:ext cx="812800" cy="812800"/>
            </a:xfrm>
            <a:prstGeom prst="rect">
              <a:avLst/>
            </a:prstGeom>
          </p:spPr>
        </p:pic>
      </p:grpSp>
      <p:sp>
        <p:nvSpPr>
          <p:cNvPr id="16" name="Rounded Rectangle 16">
            <a:extLst>
              <a:ext uri="{FF2B5EF4-FFF2-40B4-BE49-F238E27FC236}">
                <a16:creationId xmlns:a16="http://schemas.microsoft.com/office/drawing/2014/main" id="{1C7703E0-54BB-3EEA-8E59-00FAA897372A}"/>
              </a:ext>
            </a:extLst>
          </p:cNvPr>
          <p:cNvSpPr/>
          <p:nvPr/>
        </p:nvSpPr>
        <p:spPr>
          <a:xfrm>
            <a:off x="2463361" y="6033814"/>
            <a:ext cx="5203791" cy="620986"/>
          </a:xfrm>
          <a:prstGeom prst="roundRect">
            <a:avLst>
              <a:gd name="adj" fmla="val 50000"/>
            </a:avLst>
          </a:prstGeom>
          <a:solidFill>
            <a:srgbClr val="F79646">
              <a:lumMod val="40000"/>
              <a:lumOff val="60000"/>
            </a:srgbClr>
          </a:solidFill>
          <a:ln w="25400" cap="flat" cmpd="sng" algn="ctr">
            <a:solidFill>
              <a:srgbClr val="F79646">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Hình</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3.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Hướng</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dẫn</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chọn</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bài</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luyện</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000" b="0" i="1"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tập</a:t>
            </a:r>
            <a:r>
              <a:rPr kumimoji="0" lang="en-US" sz="2000" b="0" i="1"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207099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8" name="Group 7">
            <a:extLst>
              <a:ext uri="{FF2B5EF4-FFF2-40B4-BE49-F238E27FC236}">
                <a16:creationId xmlns:a16="http://schemas.microsoft.com/office/drawing/2014/main" id="{B4A0DC11-6502-3B84-F9A5-9C82E57CDAB0}"/>
              </a:ext>
            </a:extLst>
          </p:cNvPr>
          <p:cNvGrpSpPr/>
          <p:nvPr/>
        </p:nvGrpSpPr>
        <p:grpSpPr>
          <a:xfrm>
            <a:off x="1041400" y="1752600"/>
            <a:ext cx="8001000" cy="4102099"/>
            <a:chOff x="-76200" y="1943099"/>
            <a:chExt cx="9906000" cy="5539363"/>
          </a:xfrm>
        </p:grpSpPr>
        <p:sp>
          <p:nvSpPr>
            <p:cNvPr id="9" name="Rounded Rectangle 7">
              <a:extLst>
                <a:ext uri="{FF2B5EF4-FFF2-40B4-BE49-F238E27FC236}">
                  <a16:creationId xmlns:a16="http://schemas.microsoft.com/office/drawing/2014/main" id="{BE20AD89-0DBA-6132-88E2-5B085A84D217}"/>
                </a:ext>
              </a:extLst>
            </p:cNvPr>
            <p:cNvSpPr/>
            <p:nvPr/>
          </p:nvSpPr>
          <p:spPr>
            <a:xfrm>
              <a:off x="685800" y="2628902"/>
              <a:ext cx="9144000" cy="4853560"/>
            </a:xfrm>
            <a:prstGeom prst="roundRect">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Mỗi ngón tay chỉ gõ các phím cùng màu tương ứng. Gõ đúng theo các chữ cái hiện ra trên màn hình. Giữa các chữ cái em gõ dấu cách (space).</a:t>
              </a:r>
            </a:p>
          </p:txBody>
        </p:sp>
        <p:sp>
          <p:nvSpPr>
            <p:cNvPr id="10" name="Pentagon 11">
              <a:extLst>
                <a:ext uri="{FF2B5EF4-FFF2-40B4-BE49-F238E27FC236}">
                  <a16:creationId xmlns:a16="http://schemas.microsoft.com/office/drawing/2014/main" id="{C6A9CE7B-58ED-C30F-C1C3-D8D4277658F7}"/>
                </a:ext>
              </a:extLst>
            </p:cNvPr>
            <p:cNvSpPr/>
            <p:nvPr/>
          </p:nvSpPr>
          <p:spPr>
            <a:xfrm>
              <a:off x="479302" y="2364089"/>
              <a:ext cx="3156195" cy="950611"/>
            </a:xfrm>
            <a:prstGeom prst="homePlate">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LƯU Ý </a:t>
              </a:r>
            </a:p>
          </p:txBody>
        </p:sp>
        <p:pic>
          <p:nvPicPr>
            <p:cNvPr id="11" name="Picture 2" descr="Question ">
              <a:extLst>
                <a:ext uri="{FF2B5EF4-FFF2-40B4-BE49-F238E27FC236}">
                  <a16:creationId xmlns:a16="http://schemas.microsoft.com/office/drawing/2014/main" id="{396644AD-84F9-FAFC-1CB4-AF220A5ACF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943099"/>
              <a:ext cx="1371601" cy="1371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0609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AD287765-453E-AD02-AE81-0BF454380271}"/>
              </a:ext>
            </a:extLst>
          </p:cNvPr>
          <p:cNvSpPr txBox="1"/>
          <p:nvPr/>
        </p:nvSpPr>
        <p:spPr>
          <a:xfrm>
            <a:off x="1069635" y="1788960"/>
            <a:ext cx="9124422" cy="954813"/>
          </a:xfrm>
          <a:prstGeom prst="rect">
            <a:avLst/>
          </a:prstGeom>
          <a:noFill/>
        </p:spPr>
        <p:txBody>
          <a:bodyPr wrap="square" rtlCol="0">
            <a:spAutoFit/>
          </a:bodyPr>
          <a:lstStyle/>
          <a:p>
            <a:pPr algn="just">
              <a:lnSpc>
                <a:spcPct val="150000"/>
              </a:lnSpc>
              <a:buClrTx/>
              <a:buFontTx/>
              <a:buNone/>
            </a:pPr>
            <a:r>
              <a:rPr lang="en-US" sz="2000" i="1" kern="1200" dirty="0" err="1">
                <a:solidFill>
                  <a:prstClr val="black"/>
                </a:solidFill>
                <a:latin typeface="UTM Avo" panose="02040603050506020204" pitchFamily="18" charset="0"/>
                <a:ea typeface="+mn-ea"/>
                <a:cs typeface="Arial" panose="020B0604020202020204" pitchFamily="34" charset="0"/>
              </a:rPr>
              <a:t>Bạn</a:t>
            </a:r>
            <a:r>
              <a:rPr lang="en-US" sz="2000" i="1" kern="1200" dirty="0">
                <a:solidFill>
                  <a:prstClr val="black"/>
                </a:solidFill>
                <a:latin typeface="UTM Avo" panose="02040603050506020204" pitchFamily="18" charset="0"/>
                <a:ea typeface="+mn-ea"/>
                <a:cs typeface="Arial" panose="020B0604020202020204" pitchFamily="34" charset="0"/>
              </a:rPr>
              <a:t> Vân Giang </a:t>
            </a:r>
            <a:r>
              <a:rPr lang="en-US" sz="2000" i="1" kern="1200" dirty="0" err="1">
                <a:solidFill>
                  <a:prstClr val="black"/>
                </a:solidFill>
                <a:latin typeface="UTM Avo" panose="02040603050506020204" pitchFamily="18" charset="0"/>
                <a:ea typeface="+mn-ea"/>
                <a:cs typeface="Arial" panose="020B0604020202020204" pitchFamily="34" charset="0"/>
              </a:rPr>
              <a:t>đã</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tập</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gõ</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theo</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hướng</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dẫn</a:t>
            </a:r>
            <a:r>
              <a:rPr lang="en-US" sz="2000" i="1" kern="1200" dirty="0">
                <a:solidFill>
                  <a:prstClr val="black"/>
                </a:solidFill>
                <a:latin typeface="UTM Avo" panose="02040603050506020204" pitchFamily="18" charset="0"/>
                <a:ea typeface="+mn-ea"/>
                <a:cs typeface="Arial" panose="020B0604020202020204" pitchFamily="34" charset="0"/>
              </a:rPr>
              <a:t>. Khi </a:t>
            </a:r>
            <a:r>
              <a:rPr lang="en-US" sz="2000" i="1" kern="1200" dirty="0" err="1">
                <a:solidFill>
                  <a:prstClr val="black"/>
                </a:solidFill>
                <a:latin typeface="UTM Avo" panose="02040603050506020204" pitchFamily="18" charset="0"/>
                <a:ea typeface="+mn-ea"/>
                <a:cs typeface="Arial" panose="020B0604020202020204" pitchFamily="34" charset="0"/>
              </a:rPr>
              <a:t>kết</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thúc</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phần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mềm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RapidTyping</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báo</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lại</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kết</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quả</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của</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bạn</a:t>
            </a:r>
            <a:r>
              <a:rPr lang="en-US" sz="2000" i="1" kern="1200" dirty="0">
                <a:solidFill>
                  <a:prstClr val="black"/>
                </a:solidFill>
                <a:latin typeface="UTM Avo" panose="02040603050506020204" pitchFamily="18" charset="0"/>
                <a:ea typeface="+mn-ea"/>
                <a:cs typeface="Arial" panose="020B0604020202020204" pitchFamily="34" charset="0"/>
              </a:rPr>
              <a:t> Vân Giang </a:t>
            </a:r>
            <a:r>
              <a:rPr lang="en-US" sz="2000" i="1" kern="1200" dirty="0" err="1">
                <a:solidFill>
                  <a:prstClr val="black"/>
                </a:solidFill>
                <a:latin typeface="UTM Avo" panose="02040603050506020204" pitchFamily="18" charset="0"/>
                <a:ea typeface="+mn-ea"/>
                <a:cs typeface="Arial" panose="020B0604020202020204" pitchFamily="34" charset="0"/>
              </a:rPr>
              <a:t>như</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b="1" i="1" kern="1200" dirty="0" err="1">
                <a:solidFill>
                  <a:prstClr val="black"/>
                </a:solidFill>
                <a:latin typeface="UTM Avo" panose="02040603050506020204" pitchFamily="18" charset="0"/>
                <a:ea typeface="+mn-ea"/>
                <a:cs typeface="Arial" panose="020B0604020202020204" pitchFamily="34" charset="0"/>
              </a:rPr>
              <a:t>hình</a:t>
            </a:r>
            <a:r>
              <a:rPr lang="en-US" sz="2000" b="1" i="1" kern="1200" dirty="0">
                <a:solidFill>
                  <a:prstClr val="black"/>
                </a:solidFill>
                <a:latin typeface="UTM Avo" panose="02040603050506020204" pitchFamily="18" charset="0"/>
                <a:ea typeface="+mn-ea"/>
                <a:cs typeface="Arial" panose="020B0604020202020204" pitchFamily="34" charset="0"/>
              </a:rPr>
              <a:t> 4</a:t>
            </a:r>
            <a:r>
              <a:rPr lang="en-US" sz="2000" i="1" kern="1200" dirty="0">
                <a:solidFill>
                  <a:prstClr val="black"/>
                </a:solidFill>
                <a:latin typeface="UTM Avo" panose="02040603050506020204" pitchFamily="18" charset="0"/>
                <a:ea typeface="+mn-ea"/>
                <a:cs typeface="Arial" panose="020B0604020202020204" pitchFamily="34" charset="0"/>
              </a:rPr>
              <a:t>: </a:t>
            </a:r>
          </a:p>
        </p:txBody>
      </p:sp>
      <p:sp>
        <p:nvSpPr>
          <p:cNvPr id="4" name="Oval 3">
            <a:extLst>
              <a:ext uri="{FF2B5EF4-FFF2-40B4-BE49-F238E27FC236}">
                <a16:creationId xmlns:a16="http://schemas.microsoft.com/office/drawing/2014/main" id="{76B52417-3CF7-C63A-F629-2848EAA7355B}"/>
              </a:ext>
            </a:extLst>
          </p:cNvPr>
          <p:cNvSpPr/>
          <p:nvPr/>
        </p:nvSpPr>
        <p:spPr>
          <a:xfrm>
            <a:off x="469900" y="2072774"/>
            <a:ext cx="520701" cy="505692"/>
          </a:xfrm>
          <a:prstGeom prst="ellipse">
            <a:avLst/>
          </a:prstGeom>
          <a:solidFill>
            <a:schemeClr val="accent2"/>
          </a:solidFill>
          <a:ln w="381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a:t>
            </a:r>
          </a:p>
        </p:txBody>
      </p:sp>
      <p:sp>
        <p:nvSpPr>
          <p:cNvPr id="5" name="Rounded Rectangle 13">
            <a:extLst>
              <a:ext uri="{FF2B5EF4-FFF2-40B4-BE49-F238E27FC236}">
                <a16:creationId xmlns:a16="http://schemas.microsoft.com/office/drawing/2014/main" id="{0E71AFE9-CF80-A6EE-89D6-5464A433AAB2}"/>
              </a:ext>
            </a:extLst>
          </p:cNvPr>
          <p:cNvSpPr/>
          <p:nvPr/>
        </p:nvSpPr>
        <p:spPr>
          <a:xfrm>
            <a:off x="2493788" y="5440932"/>
            <a:ext cx="5501493" cy="734601"/>
          </a:xfrm>
          <a:prstGeom prst="roundRect">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Em hãy so sánh kết quả học tập của mình với kết quả của bạn Vân Giang.</a:t>
            </a:r>
          </a:p>
        </p:txBody>
      </p:sp>
      <p:pic>
        <p:nvPicPr>
          <p:cNvPr id="7" name="Picture 6">
            <a:extLst>
              <a:ext uri="{FF2B5EF4-FFF2-40B4-BE49-F238E27FC236}">
                <a16:creationId xmlns:a16="http://schemas.microsoft.com/office/drawing/2014/main" id="{C85F70E9-127C-1679-90F1-9F253812AB3F}"/>
              </a:ext>
            </a:extLst>
          </p:cNvPr>
          <p:cNvPicPr>
            <a:picLocks noChangeAspect="1"/>
          </p:cNvPicPr>
          <p:nvPr/>
        </p:nvPicPr>
        <p:blipFill rotWithShape="1">
          <a:blip r:embed="rId4"/>
          <a:srcRect t="45937" b="5097"/>
          <a:stretch/>
        </p:blipFill>
        <p:spPr>
          <a:xfrm>
            <a:off x="105103" y="3119574"/>
            <a:ext cx="10489071" cy="1989307"/>
          </a:xfrm>
          <a:prstGeom prst="rect">
            <a:avLst/>
          </a:prstGeom>
        </p:spPr>
      </p:pic>
    </p:spTree>
    <p:extLst>
      <p:ext uri="{BB962C8B-B14F-4D97-AF65-F5344CB8AC3E}">
        <p14:creationId xmlns:p14="http://schemas.microsoft.com/office/powerpoint/2010/main" val="117706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8">
            <a:extLst>
              <a:ext uri="{FF2B5EF4-FFF2-40B4-BE49-F238E27FC236}">
                <a16:creationId xmlns:a16="http://schemas.microsoft.com/office/drawing/2014/main" id="{540CA3DD-BA68-AD8D-4FE5-135A2B43398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4300" y="2972434"/>
            <a:ext cx="3985415" cy="3688169"/>
          </a:xfrm>
          <a:prstGeom prst="rect">
            <a:avLst/>
          </a:prstGeom>
        </p:spPr>
      </p:pic>
      <p:grpSp>
        <p:nvGrpSpPr>
          <p:cNvPr id="6" name="Group 5">
            <a:extLst>
              <a:ext uri="{FF2B5EF4-FFF2-40B4-BE49-F238E27FC236}">
                <a16:creationId xmlns:a16="http://schemas.microsoft.com/office/drawing/2014/main" id="{923ED0AD-69AE-7551-6B7B-5259E980A315}"/>
              </a:ext>
            </a:extLst>
          </p:cNvPr>
          <p:cNvGrpSpPr/>
          <p:nvPr/>
        </p:nvGrpSpPr>
        <p:grpSpPr>
          <a:xfrm>
            <a:off x="4724400" y="1443418"/>
            <a:ext cx="5089559" cy="3742081"/>
            <a:chOff x="8686800" y="2219573"/>
            <a:chExt cx="6498796" cy="5666701"/>
          </a:xfrm>
        </p:grpSpPr>
        <p:grpSp>
          <p:nvGrpSpPr>
            <p:cNvPr id="8" name="Group 7">
              <a:extLst>
                <a:ext uri="{FF2B5EF4-FFF2-40B4-BE49-F238E27FC236}">
                  <a16:creationId xmlns:a16="http://schemas.microsoft.com/office/drawing/2014/main" id="{EE0A6419-A42E-B6C2-CCFE-3F2F46649FA6}"/>
                </a:ext>
              </a:extLst>
            </p:cNvPr>
            <p:cNvGrpSpPr/>
            <p:nvPr/>
          </p:nvGrpSpPr>
          <p:grpSpPr>
            <a:xfrm>
              <a:off x="8686800" y="2476500"/>
              <a:ext cx="6411612" cy="5409774"/>
              <a:chOff x="8686800" y="2476500"/>
              <a:chExt cx="6411612" cy="5409774"/>
            </a:xfrm>
          </p:grpSpPr>
          <p:sp>
            <p:nvSpPr>
              <p:cNvPr id="11" name="Rounded Rectangle 1">
                <a:extLst>
                  <a:ext uri="{FF2B5EF4-FFF2-40B4-BE49-F238E27FC236}">
                    <a16:creationId xmlns:a16="http://schemas.microsoft.com/office/drawing/2014/main" id="{0428957F-98A1-CD32-361D-605618686832}"/>
                  </a:ext>
                </a:extLst>
              </p:cNvPr>
              <p:cNvSpPr/>
              <p:nvPr/>
            </p:nvSpPr>
            <p:spPr>
              <a:xfrm>
                <a:off x="8686800" y="2476500"/>
                <a:ext cx="6259560" cy="5250013"/>
              </a:xfrm>
              <a:prstGeom prst="roundRect">
                <a:avLst/>
              </a:prstGeom>
              <a:solidFill>
                <a:srgbClr val="F79646">
                  <a:lumMod val="75000"/>
                </a:srgbClr>
              </a:soli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2" name="Rounded Rectangle 11">
                <a:extLst>
                  <a:ext uri="{FF2B5EF4-FFF2-40B4-BE49-F238E27FC236}">
                    <a16:creationId xmlns:a16="http://schemas.microsoft.com/office/drawing/2014/main" id="{195EBB94-1389-8812-94F4-994C6A73D01C}"/>
                  </a:ext>
                </a:extLst>
              </p:cNvPr>
              <p:cNvSpPr/>
              <p:nvPr/>
            </p:nvSpPr>
            <p:spPr>
              <a:xfrm>
                <a:off x="8838852" y="2630355"/>
                <a:ext cx="6259560" cy="5255919"/>
              </a:xfrm>
              <a:prstGeom prst="roundRect">
                <a:avLst/>
              </a:prstGeom>
              <a:solidFill>
                <a:srgbClr val="F79646">
                  <a:lumMod val="40000"/>
                  <a:lumOff val="60000"/>
                </a:srgbClr>
              </a:solidFill>
              <a:ln w="25400" cap="flat" cmpd="sng" algn="ctr">
                <a:solidFill>
                  <a:srgbClr val="F79646">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sp>
          <p:nvSpPr>
            <p:cNvPr id="9" name="Rectangle 8">
              <a:extLst>
                <a:ext uri="{FF2B5EF4-FFF2-40B4-BE49-F238E27FC236}">
                  <a16:creationId xmlns:a16="http://schemas.microsoft.com/office/drawing/2014/main" id="{61EA9FEB-FD06-BD72-14FE-E35736FFE9E7}"/>
                </a:ext>
              </a:extLst>
            </p:cNvPr>
            <p:cNvSpPr/>
            <p:nvPr/>
          </p:nvSpPr>
          <p:spPr>
            <a:xfrm>
              <a:off x="9180967" y="3569969"/>
              <a:ext cx="5575329" cy="3376689"/>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Nhờ sử dụng phần mềm luyện tập gõ trên hàng phím cơ sở, em gõ phím chính xác và nhanh hơn. </a:t>
              </a:r>
            </a:p>
          </p:txBody>
        </p:sp>
        <p:pic>
          <p:nvPicPr>
            <p:cNvPr id="10" name="Picture 2" descr="Pin ">
              <a:extLst>
                <a:ext uri="{FF2B5EF4-FFF2-40B4-BE49-F238E27FC236}">
                  <a16:creationId xmlns:a16="http://schemas.microsoft.com/office/drawing/2014/main" id="{119BEAC9-DF59-084C-80A5-A5123B8B86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20629" y="2219573"/>
              <a:ext cx="964967" cy="12192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6181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1" y="28153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Rounded Rectangle 6">
            <a:extLst>
              <a:ext uri="{FF2B5EF4-FFF2-40B4-BE49-F238E27FC236}">
                <a16:creationId xmlns:a16="http://schemas.microsoft.com/office/drawing/2014/main" id="{8CFC7E80-B062-DEF2-60E4-34F1870F2E93}"/>
              </a:ext>
            </a:extLst>
          </p:cNvPr>
          <p:cNvSpPr/>
          <p:nvPr/>
        </p:nvSpPr>
        <p:spPr>
          <a:xfrm>
            <a:off x="735724" y="3429000"/>
            <a:ext cx="8797159" cy="1809092"/>
          </a:xfrm>
          <a:prstGeom prst="roundRect">
            <a:avLst/>
          </a:prstGeom>
          <a:solidFill>
            <a:srgbClr val="9BBB59">
              <a:lumMod val="40000"/>
              <a:lumOff val="60000"/>
            </a:srgbClr>
          </a:solidFill>
          <a:ln w="57150" cap="flat" cmpd="sng" algn="ctr">
            <a:solidFill>
              <a:srgbClr val="9BBB59">
                <a:lumMod val="50000"/>
              </a:srgbClr>
            </a:solidFill>
            <a:prstDash val="solid"/>
          </a:ln>
          <a:effectLst/>
        </p:spPr>
        <p:txBody>
          <a:bodyPr rtlCol="0" anchor="ctr"/>
          <a:lstStyle/>
          <a:p>
            <a:pPr lvl="0" algn="just">
              <a:lnSpc>
                <a:spcPct val="150000"/>
              </a:lnSpc>
              <a:buClrTx/>
            </a:pPr>
            <a:r>
              <a:rPr lang="en-US" sz="2800" kern="1200" dirty="0" err="1">
                <a:solidFill>
                  <a:prstClr val="black"/>
                </a:solidFill>
                <a:latin typeface="UTM Avo" panose="02040603050506020204" pitchFamily="18" charset="0"/>
                <a:ea typeface="+mn-ea"/>
                <a:cs typeface="+mn-cs"/>
              </a:rPr>
              <a:t>Em</a:t>
            </a:r>
            <a:r>
              <a:rPr lang="en-US" sz="2800" kern="1200" dirty="0">
                <a:solidFill>
                  <a:prstClr val="black"/>
                </a:solidFill>
                <a:latin typeface="UTM Avo" panose="02040603050506020204" pitchFamily="18" charset="0"/>
                <a:ea typeface="+mn-ea"/>
                <a:cs typeface="+mn-cs"/>
              </a:rPr>
              <a:t> </a:t>
            </a:r>
            <a:r>
              <a:rPr lang="en-US" sz="2800" kern="1200" dirty="0" err="1">
                <a:solidFill>
                  <a:prstClr val="black"/>
                </a:solidFill>
                <a:latin typeface="UTM Avo" panose="02040603050506020204" pitchFamily="18" charset="0"/>
                <a:ea typeface="+mn-ea"/>
                <a:cs typeface="+mn-cs"/>
              </a:rPr>
              <a:t>hãy</a:t>
            </a:r>
            <a:r>
              <a:rPr lang="en-US" sz="2800" kern="1200" dirty="0">
                <a:solidFill>
                  <a:prstClr val="black"/>
                </a:solidFill>
                <a:latin typeface="UTM Avo" panose="02040603050506020204" pitchFamily="18" charset="0"/>
                <a:ea typeface="+mn-ea"/>
                <a:cs typeface="+mn-cs"/>
              </a:rPr>
              <a:t> </a:t>
            </a:r>
            <a:r>
              <a:rPr lang="en-US" sz="2800" kern="1200" dirty="0" err="1">
                <a:solidFill>
                  <a:prstClr val="black"/>
                </a:solidFill>
                <a:latin typeface="UTM Avo" panose="02040603050506020204" pitchFamily="18" charset="0"/>
                <a:ea typeface="+mn-ea"/>
                <a:cs typeface="+mn-cs"/>
              </a:rPr>
              <a:t>chọn</a:t>
            </a:r>
            <a:r>
              <a:rPr lang="en-US" sz="2800" kern="1200" dirty="0">
                <a:solidFill>
                  <a:prstClr val="black"/>
                </a:solidFill>
                <a:latin typeface="UTM Avo" panose="02040603050506020204" pitchFamily="18" charset="0"/>
                <a:ea typeface="+mn-ea"/>
                <a:cs typeface="+mn-cs"/>
              </a:rPr>
              <a:t> EN 2. Beginner, </a:t>
            </a:r>
            <a:r>
              <a:rPr lang="en-US" sz="2800" kern="1200" dirty="0" err="1">
                <a:solidFill>
                  <a:prstClr val="black"/>
                </a:solidFill>
                <a:latin typeface="UTM Avo" panose="02040603050506020204" pitchFamily="18" charset="0"/>
                <a:ea typeface="+mn-ea"/>
                <a:cs typeface="+mn-cs"/>
              </a:rPr>
              <a:t>bài</a:t>
            </a:r>
            <a:r>
              <a:rPr lang="en-US" sz="2800" kern="1200" dirty="0">
                <a:solidFill>
                  <a:prstClr val="black"/>
                </a:solidFill>
                <a:latin typeface="UTM Avo" panose="02040603050506020204" pitchFamily="18" charset="0"/>
                <a:ea typeface="+mn-ea"/>
                <a:cs typeface="+mn-cs"/>
              </a:rPr>
              <a:t> 1. Basics – Lesson 1 </a:t>
            </a:r>
            <a:r>
              <a:rPr lang="en-US" sz="2800" kern="1200" dirty="0" err="1">
                <a:solidFill>
                  <a:prstClr val="black"/>
                </a:solidFill>
                <a:latin typeface="UTM Avo" panose="02040603050506020204" pitchFamily="18" charset="0"/>
                <a:ea typeface="+mn-ea"/>
                <a:cs typeface="+mn-cs"/>
              </a:rPr>
              <a:t>và</a:t>
            </a:r>
            <a:r>
              <a:rPr lang="en-US" sz="2800" kern="1200" dirty="0">
                <a:solidFill>
                  <a:prstClr val="black"/>
                </a:solidFill>
                <a:latin typeface="UTM Avo" panose="02040603050506020204" pitchFamily="18" charset="0"/>
                <a:ea typeface="+mn-ea"/>
                <a:cs typeface="+mn-cs"/>
              </a:rPr>
              <a:t> </a:t>
            </a:r>
            <a:r>
              <a:rPr lang="en-US" sz="2800" kern="1200" dirty="0" err="1">
                <a:solidFill>
                  <a:prstClr val="black"/>
                </a:solidFill>
                <a:latin typeface="UTM Avo" panose="02040603050506020204" pitchFamily="18" charset="0"/>
                <a:ea typeface="+mn-ea"/>
                <a:cs typeface="+mn-cs"/>
              </a:rPr>
              <a:t>bài</a:t>
            </a:r>
            <a:r>
              <a:rPr lang="en-US" sz="2800" kern="1200" dirty="0">
                <a:solidFill>
                  <a:prstClr val="black"/>
                </a:solidFill>
                <a:latin typeface="UTM Avo" panose="02040603050506020204" pitchFamily="18" charset="0"/>
                <a:ea typeface="+mn-ea"/>
                <a:cs typeface="+mn-cs"/>
              </a:rPr>
              <a:t> 1. Basics – Lesson 2 </a:t>
            </a:r>
            <a:r>
              <a:rPr lang="en-US" sz="2800" kern="1200" dirty="0" err="1">
                <a:solidFill>
                  <a:prstClr val="black"/>
                </a:solidFill>
                <a:latin typeface="UTM Avo" panose="02040603050506020204" pitchFamily="18" charset="0"/>
                <a:ea typeface="+mn-ea"/>
                <a:cs typeface="+mn-cs"/>
              </a:rPr>
              <a:t>để</a:t>
            </a:r>
            <a:r>
              <a:rPr lang="en-US" sz="2800" kern="1200" dirty="0">
                <a:solidFill>
                  <a:prstClr val="black"/>
                </a:solidFill>
                <a:latin typeface="UTM Avo" panose="02040603050506020204" pitchFamily="18" charset="0"/>
                <a:ea typeface="+mn-ea"/>
                <a:cs typeface="+mn-cs"/>
              </a:rPr>
              <a:t> </a:t>
            </a:r>
            <a:r>
              <a:rPr lang="en-US" sz="2800" kern="1200" dirty="0" err="1">
                <a:solidFill>
                  <a:prstClr val="black"/>
                </a:solidFill>
                <a:latin typeface="UTM Avo" panose="02040603050506020204" pitchFamily="18" charset="0"/>
                <a:ea typeface="+mn-ea"/>
                <a:cs typeface="+mn-cs"/>
              </a:rPr>
              <a:t>luyện</a:t>
            </a:r>
            <a:r>
              <a:rPr lang="en-US" sz="2800" kern="1200" dirty="0">
                <a:solidFill>
                  <a:prstClr val="black"/>
                </a:solidFill>
                <a:latin typeface="UTM Avo" panose="02040603050506020204" pitchFamily="18" charset="0"/>
                <a:ea typeface="+mn-ea"/>
                <a:cs typeface="+mn-cs"/>
              </a:rPr>
              <a:t> </a:t>
            </a:r>
            <a:r>
              <a:rPr lang="en-US" sz="2800" kern="1200" dirty="0" err="1">
                <a:solidFill>
                  <a:prstClr val="black"/>
                </a:solidFill>
                <a:latin typeface="UTM Avo" panose="02040603050506020204" pitchFamily="18" charset="0"/>
                <a:ea typeface="+mn-ea"/>
                <a:cs typeface="+mn-cs"/>
              </a:rPr>
              <a:t>tập</a:t>
            </a:r>
            <a:r>
              <a:rPr lang="en-US" sz="2800" kern="1200" dirty="0">
                <a:solidFill>
                  <a:prstClr val="black"/>
                </a:solidFill>
                <a:latin typeface="UTM Avo" panose="02040603050506020204" pitchFamily="18" charset="0"/>
                <a:ea typeface="+mn-ea"/>
                <a:cs typeface="+mn-cs"/>
              </a:rPr>
              <a:t>.</a:t>
            </a:r>
          </a:p>
        </p:txBody>
      </p:sp>
      <p:sp>
        <p:nvSpPr>
          <p:cNvPr id="6" name="Pentagon 8">
            <a:extLst>
              <a:ext uri="{FF2B5EF4-FFF2-40B4-BE49-F238E27FC236}">
                <a16:creationId xmlns:a16="http://schemas.microsoft.com/office/drawing/2014/main" id="{B04CE0D7-B520-650C-D492-5664835B641D}"/>
              </a:ext>
            </a:extLst>
          </p:cNvPr>
          <p:cNvSpPr/>
          <p:nvPr/>
        </p:nvSpPr>
        <p:spPr>
          <a:xfrm>
            <a:off x="30126" y="2351376"/>
            <a:ext cx="2282149" cy="644071"/>
          </a:xfrm>
          <a:prstGeom prst="homePlate">
            <a:avLst/>
          </a:prstGeom>
          <a:solidFill>
            <a:srgbClr val="F79646">
              <a:lumMod val="60000"/>
              <a:lumOff val="40000"/>
            </a:srgb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Yêu cầu </a:t>
            </a:r>
          </a:p>
        </p:txBody>
      </p:sp>
      <p:pic>
        <p:nvPicPr>
          <p:cNvPr id="7" name="Picture 6">
            <a:extLst>
              <a:ext uri="{FF2B5EF4-FFF2-40B4-BE49-F238E27FC236}">
                <a16:creationId xmlns:a16="http://schemas.microsoft.com/office/drawing/2014/main" id="{42F1C387-13E5-734B-4648-4C3AE9712B6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312275" y="5301115"/>
            <a:ext cx="5391808" cy="15568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35810F68-1B9E-4918-DB2E-4CB9F1F7E005}"/>
              </a:ext>
            </a:extLst>
          </p:cNvPr>
          <p:cNvSpPr txBox="1"/>
          <p:nvPr/>
        </p:nvSpPr>
        <p:spPr>
          <a:xfrm>
            <a:off x="215900" y="2243375"/>
            <a:ext cx="11353800" cy="567848"/>
          </a:xfrm>
          <a:prstGeom prst="rect">
            <a:avLst/>
          </a:prstGeom>
          <a:noFill/>
        </p:spPr>
        <p:txBody>
          <a:bodyPr wrap="square" rtlCol="0">
            <a:spAutoFit/>
          </a:bodyPr>
          <a:lstStyle/>
          <a:p>
            <a:pPr marL="685800" indent="-685800">
              <a:lnSpc>
                <a:spcPct val="150000"/>
              </a:lnSpc>
              <a:buClrTx/>
              <a:buFont typeface="Wingdings" panose="05000000000000000000" pitchFamily="2" charset="2"/>
              <a:buChar char="Ø"/>
            </a:pPr>
            <a:r>
              <a:rPr lang="en-US" sz="2400" kern="1200">
                <a:solidFill>
                  <a:prstClr val="black"/>
                </a:solidFill>
                <a:latin typeface="UTM Avo" panose="02040603050506020204" pitchFamily="18" charset="0"/>
                <a:ea typeface="+mn-ea"/>
                <a:cs typeface="Arial" panose="020B0604020202020204" pitchFamily="34" charset="0"/>
              </a:rPr>
              <a:t>Em hãy ghi lại các kết quả tập gõ của mình vào phiếu như mẫu sau:</a:t>
            </a:r>
          </a:p>
        </p:txBody>
      </p:sp>
      <p:sp>
        <p:nvSpPr>
          <p:cNvPr id="3" name="Rounded Rectangle 8">
            <a:extLst>
              <a:ext uri="{FF2B5EF4-FFF2-40B4-BE49-F238E27FC236}">
                <a16:creationId xmlns:a16="http://schemas.microsoft.com/office/drawing/2014/main" id="{31C45CD6-9CF2-1BDB-FD6A-047A5F074178}"/>
              </a:ext>
            </a:extLst>
          </p:cNvPr>
          <p:cNvSpPr/>
          <p:nvPr/>
        </p:nvSpPr>
        <p:spPr>
          <a:xfrm>
            <a:off x="4185542" y="3250324"/>
            <a:ext cx="5123120" cy="3001899"/>
          </a:xfrm>
          <a:prstGeom prst="roundRect">
            <a:avLst/>
          </a:prstGeom>
          <a:solidFill>
            <a:srgbClr val="9BBB59">
              <a:lumMod val="40000"/>
              <a:lumOff val="60000"/>
            </a:srgbClr>
          </a:solidFill>
          <a:ln w="38100" cap="flat" cmpd="sng" algn="ctr">
            <a:solidFill>
              <a:srgbClr val="9BBB59">
                <a:lumMod val="7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PHIẾU THEO DÕI KẾT QUẢ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Bài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Tập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cơ</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sở</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(speed):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chính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(accuracy):</a:t>
            </a:r>
          </a:p>
        </p:txBody>
      </p:sp>
      <p:pic>
        <p:nvPicPr>
          <p:cNvPr id="4" name="Picture 7">
            <a:extLst>
              <a:ext uri="{FF2B5EF4-FFF2-40B4-BE49-F238E27FC236}">
                <a16:creationId xmlns:a16="http://schemas.microsoft.com/office/drawing/2014/main" id="{F40F051E-518C-9652-F473-6F335ECC174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4330701"/>
            <a:ext cx="3895645" cy="2527299"/>
          </a:xfrm>
          <a:prstGeom prst="rect">
            <a:avLst/>
          </a:prstGeom>
        </p:spPr>
      </p:pic>
    </p:spTree>
    <p:extLst>
      <p:ext uri="{BB962C8B-B14F-4D97-AF65-F5344CB8AC3E}">
        <p14:creationId xmlns:p14="http://schemas.microsoft.com/office/powerpoint/2010/main" val="98552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2">
            <a:extLst>
              <a:ext uri="{FF2B5EF4-FFF2-40B4-BE49-F238E27FC236}">
                <a16:creationId xmlns:a16="http://schemas.microsoft.com/office/drawing/2014/main" id="{30729534-D62B-2617-FC5A-054099415FB9}"/>
              </a:ext>
            </a:extLst>
          </p:cNvPr>
          <p:cNvPicPr>
            <a:picLocks noChangeAspect="1"/>
          </p:cNvPicPr>
          <p:nvPr/>
        </p:nvPicPr>
        <p:blipFill>
          <a:blip r:embed="rId4"/>
          <a:srcRect/>
          <a:stretch>
            <a:fillRect/>
          </a:stretch>
        </p:blipFill>
        <p:spPr>
          <a:xfrm>
            <a:off x="304801" y="3251726"/>
            <a:ext cx="4800600" cy="3522441"/>
          </a:xfrm>
          <a:prstGeom prst="rect">
            <a:avLst/>
          </a:prstGeom>
        </p:spPr>
      </p:pic>
      <p:sp>
        <p:nvSpPr>
          <p:cNvPr id="3" name="Rounded Rectangular Callout 1">
            <a:extLst>
              <a:ext uri="{FF2B5EF4-FFF2-40B4-BE49-F238E27FC236}">
                <a16:creationId xmlns:a16="http://schemas.microsoft.com/office/drawing/2014/main" id="{6EEE7EEB-D42C-EB83-4C85-8AA9AB672524}"/>
              </a:ext>
            </a:extLst>
          </p:cNvPr>
          <p:cNvSpPr/>
          <p:nvPr/>
        </p:nvSpPr>
        <p:spPr>
          <a:xfrm>
            <a:off x="4808279" y="1813511"/>
            <a:ext cx="6189921" cy="2428289"/>
          </a:xfrm>
          <a:prstGeom prst="wedgeRoundRectCallout">
            <a:avLst>
              <a:gd name="adj1" fmla="val -67246"/>
              <a:gd name="adj2" fmla="val 41053"/>
              <a:gd name="adj3" fmla="val 16667"/>
            </a:avLst>
          </a:prstGeom>
          <a:solidFill>
            <a:srgbClr val="F79646">
              <a:lumMod val="60000"/>
              <a:lumOff val="40000"/>
            </a:srgbClr>
          </a:solidFill>
          <a:ln w="25400" cap="flat" cmpd="sng" algn="ctr">
            <a:solidFill>
              <a:srgbClr val="F79646">
                <a:lumMod val="40000"/>
                <a:lumOff val="6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kết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lần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nhận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thấy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tăng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Tree>
    <p:extLst>
      <p:ext uri="{BB962C8B-B14F-4D97-AF65-F5344CB8AC3E}">
        <p14:creationId xmlns:p14="http://schemas.microsoft.com/office/powerpoint/2010/main" val="349636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0"/>
            <a:ext cx="5105400" cy="1371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UTM Avo" panose="02040603050506020204" pitchFamily="18" charset="0"/>
                <a:ea typeface="UD Digi Kyokasho N-B" panose="02020700000000000000" pitchFamily="17" charset="-128"/>
                <a:cs typeface="Times New Roman" pitchFamily="18" charset="0"/>
              </a:rPr>
              <a:t>BẮN CUNG TÊN</a:t>
            </a:r>
          </a:p>
        </p:txBody>
      </p:sp>
      <p:pic>
        <p:nvPicPr>
          <p:cNvPr id="3" name="Picture 2" descr="1548b78863bea9b589200adb6a7ee866.png"/>
          <p:cNvPicPr>
            <a:picLocks noChangeAspect="1"/>
          </p:cNvPicPr>
          <p:nvPr/>
        </p:nvPicPr>
        <p:blipFill>
          <a:blip r:embed="rId2" cstate="print"/>
          <a:stretch>
            <a:fillRect/>
          </a:stretch>
        </p:blipFill>
        <p:spPr>
          <a:xfrm rot="21388199">
            <a:off x="4041129" y="2095799"/>
            <a:ext cx="3960806" cy="3811380"/>
          </a:xfrm>
          <a:prstGeom prst="rect">
            <a:avLst/>
          </a:prstGeom>
        </p:spPr>
      </p:pic>
      <p:pic>
        <p:nvPicPr>
          <p:cNvPr id="5" name="Picture 4">
            <a:extLst>
              <a:ext uri="{FF2B5EF4-FFF2-40B4-BE49-F238E27FC236}">
                <a16:creationId xmlns:a16="http://schemas.microsoft.com/office/drawing/2014/main" id="{61DAC1A6-1518-A6BC-BA82-057D56052917}"/>
              </a:ext>
            </a:extLst>
          </p:cNvPr>
          <p:cNvPicPr>
            <a:picLocks noChangeAspect="1"/>
          </p:cNvPicPr>
          <p:nvPr/>
        </p:nvPicPr>
        <p:blipFill>
          <a:blip r:embed="rId3"/>
          <a:stretch>
            <a:fillRect/>
          </a:stretch>
        </p:blipFill>
        <p:spPr>
          <a:xfrm>
            <a:off x="1" y="0"/>
            <a:ext cx="675974" cy="753762"/>
          </a:xfrm>
          <a:prstGeom prst="rect">
            <a:avLst/>
          </a:prstGeom>
          <a:solidFill>
            <a:schemeClr val="bg1"/>
          </a:solid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9"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10"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810000" y="533401"/>
            <a:ext cx="50292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Câu</a:t>
            </a:r>
            <a:r>
              <a:rPr kumimoji="0" lang="en-US"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1: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Các</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phím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F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và</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J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thuộc</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hàng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phím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nào</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a:t>
            </a: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5642157" y="1987853"/>
            <a:ext cx="2144938" cy="2606246"/>
            <a:chOff x="5650106" y="1987853"/>
            <a:chExt cx="1567327" cy="2604123"/>
          </a:xfrm>
        </p:grpSpPr>
        <p:pic>
          <p:nvPicPr>
            <p:cNvPr id="18" name="Picture 17" descr="11.png"/>
            <p:cNvPicPr>
              <a:picLocks noChangeAspect="1"/>
            </p:cNvPicPr>
            <p:nvPr/>
          </p:nvPicPr>
          <p:blipFill>
            <a:blip r:embed="rId13"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50106" y="3255894"/>
              <a:ext cx="1567327" cy="1336082"/>
              <a:chOff x="5408880" y="3255894"/>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08880" y="3255894"/>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670679" y="3486834"/>
                <a:ext cx="1072070" cy="70730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4459062" y="4008178"/>
            <a:ext cx="2144938" cy="2672022"/>
            <a:chOff x="4459062" y="4008178"/>
            <a:chExt cx="1567327" cy="2669846"/>
          </a:xfrm>
        </p:grpSpPr>
        <p:pic>
          <p:nvPicPr>
            <p:cNvPr id="12" name="Picture 11" descr="11.png"/>
            <p:cNvPicPr>
              <a:picLocks noChangeAspect="1"/>
            </p:cNvPicPr>
            <p:nvPr/>
          </p:nvPicPr>
          <p:blipFill>
            <a:blip r:embed="rId13"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38070" y="3447797"/>
                <a:ext cx="1122935" cy="70730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Hàng phím dưới</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7564172" y="3925514"/>
            <a:ext cx="2144938" cy="2551659"/>
            <a:chOff x="7564172" y="3925514"/>
            <a:chExt cx="1567327" cy="2549581"/>
          </a:xfrm>
        </p:grpSpPr>
        <p:pic>
          <p:nvPicPr>
            <p:cNvPr id="15" name="Picture 14" descr="11.png"/>
            <p:cNvPicPr>
              <a:picLocks noChangeAspect="1"/>
            </p:cNvPicPr>
            <p:nvPr/>
          </p:nvPicPr>
          <p:blipFill>
            <a:blip r:embed="rId13"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670679" y="3486834"/>
                <a:ext cx="1021355" cy="70730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số</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8820377" y="2062985"/>
            <a:ext cx="2144938" cy="2510798"/>
            <a:chOff x="9030839" y="2283676"/>
            <a:chExt cx="1567327" cy="2508753"/>
          </a:xfrm>
        </p:grpSpPr>
        <p:pic>
          <p:nvPicPr>
            <p:cNvPr id="5" name="Picture 4" descr="11.png"/>
            <p:cNvPicPr>
              <a:picLocks noChangeAspect="1"/>
            </p:cNvPicPr>
            <p:nvPr/>
          </p:nvPicPr>
          <p:blipFill>
            <a:blip r:embed="rId13"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30839" y="3456347"/>
              <a:ext cx="1567327" cy="1336082"/>
              <a:chOff x="5430447" y="3191011"/>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600119" y="3513239"/>
                <a:ext cx="1227984" cy="70730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Hàng phím cơ sở</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10"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10"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10"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10"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67EC2E7C-DF94-1F8A-EF79-2418FC1AF42E}"/>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50A9E045-49A9-D156-74C8-03646F08F39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57C70C69-3497-8FF6-DE06-667E0F1AEE22}"/>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8" name="Am-thanh-tra-loi-dung-chinh-xac-www_tiengdong_com">
            <a:hlinkClick r:id="" action="ppaction://media"/>
            <a:extLst>
              <a:ext uri="{FF2B5EF4-FFF2-40B4-BE49-F238E27FC236}">
                <a16:creationId xmlns:a16="http://schemas.microsoft.com/office/drawing/2014/main" id="{D006B06C-1A65-D489-A25A-C7BB49CF3A8D}"/>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2149475" y="3451225"/>
            <a:ext cx="609600" cy="609600"/>
          </a:xfrm>
          <a:prstGeom prst="rect">
            <a:avLst/>
          </a:prstGeom>
        </p:spPr>
      </p:pic>
      <p:pic>
        <p:nvPicPr>
          <p:cNvPr id="9" name="Fail-sound-effect-www_tiengdong_com">
            <a:hlinkClick r:id="" action="ppaction://media"/>
            <a:extLst>
              <a:ext uri="{FF2B5EF4-FFF2-40B4-BE49-F238E27FC236}">
                <a16:creationId xmlns:a16="http://schemas.microsoft.com/office/drawing/2014/main" id="{1120A623-2A06-B203-C325-570CE140C10B}"/>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6850F755-23ED-325F-96C9-8B61E41184C4}"/>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3340D08F-11C0-ED9E-CF5F-870F95E12F35}"/>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2092894" y="4482610"/>
            <a:ext cx="609600" cy="609600"/>
          </a:xfrm>
          <a:prstGeom prst="rect">
            <a:avLst/>
          </a:prstGeom>
        </p:spPr>
      </p:pic>
      <p:pic>
        <p:nvPicPr>
          <p:cNvPr id="14" name="Tieng-yeah-tre-con-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2075361" y="5396824"/>
            <a:ext cx="406400" cy="406400"/>
          </a:xfrm>
          <a:prstGeom prst="rect">
            <a:avLst/>
          </a:prstGeom>
        </p:spPr>
      </p:pic>
      <p:pic>
        <p:nvPicPr>
          <p:cNvPr id="13" name="Picture 12">
            <a:extLst>
              <a:ext uri="{FF2B5EF4-FFF2-40B4-BE49-F238E27FC236}">
                <a16:creationId xmlns:a16="http://schemas.microsoft.com/office/drawing/2014/main" id="{4832A9F1-DEB5-6580-F129-3F16128437FA}"/>
              </a:ext>
            </a:extLst>
          </p:cNvPr>
          <p:cNvPicPr>
            <a:picLocks noChangeAspect="1"/>
          </p:cNvPicPr>
          <p:nvPr/>
        </p:nvPicPr>
        <p:blipFill>
          <a:blip r:embed="rId19"/>
          <a:stretch>
            <a:fillRect/>
          </a:stretch>
        </p:blipFill>
        <p:spPr>
          <a:xfrm>
            <a:off x="1" y="0"/>
            <a:ext cx="675974" cy="753762"/>
          </a:xfrm>
          <a:prstGeom prst="rect">
            <a:avLst/>
          </a:prstGeom>
          <a:solidFill>
            <a:schemeClr val="bg1"/>
          </a:solidFill>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22222E-6 L 0.15651 0.24328 L 0.17344 0.49004 " pathEditMode="relative" rAng="0" ptsTypes="AAA">
                                      <p:cBhvr>
                                        <p:cTn id="6" dur="2000" fill="hold"/>
                                        <p:tgtEl>
                                          <p:spTgt spid="59"/>
                                        </p:tgtEl>
                                        <p:attrNameLst>
                                          <p:attrName>ppt_x</p:attrName>
                                          <p:attrName>ppt_y</p:attrName>
                                        </p:attrNameLst>
                                      </p:cBhvr>
                                      <p:rCtr x="8672" y="24491"/>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10"/>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9"/>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5E-6 -7.40741E-7 L 0.26355 -0.07477 L 0.38438 0.46852 " pathEditMode="relative" rAng="0" ptsTypes="AAA">
                                      <p:cBhvr>
                                        <p:cTn id="32" dur="2000" fill="hold"/>
                                        <p:tgtEl>
                                          <p:spTgt spid="56"/>
                                        </p:tgtEl>
                                        <p:attrNameLst>
                                          <p:attrName>ppt_x</p:attrName>
                                          <p:attrName>ppt_y</p:attrName>
                                        </p:attrNameLst>
                                      </p:cBhvr>
                                      <p:rCtr x="19219" y="19676"/>
                                    </p:animMotion>
                                  </p:childTnLst>
                                </p:cTn>
                              </p:par>
                              <p:par>
                                <p:cTn id="33" presetID="31" presetClass="exit" presetSubtype="0" fill="hold" nodeType="withEffect">
                                  <p:stCondLst>
                                    <p:cond delay="10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1000"/>
                                  </p:stCondLst>
                                  <p:childTnLst>
                                    <p:cmd type="call" cmd="playFrom(0.0)">
                                      <p:cBhvr>
                                        <p:cTn id="40" dur="6060" fill="hold"/>
                                        <p:tgtEl>
                                          <p:spTgt spid="11"/>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9492 -0.27893 " pathEditMode="relative" ptsTypes="AA">
                                      <p:cBhvr>
                                        <p:cTn id="45" dur="2000" fill="hold"/>
                                        <p:tgtEl>
                                          <p:spTgt spid="61"/>
                                        </p:tgtEl>
                                        <p:attrNameLst>
                                          <p:attrName>ppt_x</p:attrName>
                                          <p:attrName>ppt_y</p:attrName>
                                        </p:attrNameLst>
                                      </p:cBhvr>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14"/>
                                        </p:tgtEl>
                                      </p:cBhvr>
                                    </p:cmd>
                                  </p:childTnLst>
                                </p:cTn>
                              </p:par>
                              <p:par>
                                <p:cTn id="51" presetID="37" presetClass="path" presetSubtype="0" accel="50000" decel="50000" fill="hold" nodeType="withEffect">
                                  <p:stCondLst>
                                    <p:cond delay="1000"/>
                                  </p:stCondLst>
                                  <p:childTnLst>
                                    <p:animMotion origin="layout" path="M 0.30221 -0.25347 L 0.10182 -0.38426 C 0.06016 -0.41482 -0.00247 -0.42894 -0.06823 -0.42894 C -0.14271 -0.42894 -0.20273 -0.41482 -0.2444 -0.38426 L -0.4444 -0.25347 " pathEditMode="relative" rAng="0" ptsTypes="AAAAA">
                                      <p:cBhvr>
                                        <p:cTn id="52" dur="2000" fill="hold"/>
                                        <p:tgtEl>
                                          <p:spTgt spid="2"/>
                                        </p:tgtEl>
                                        <p:attrNameLst>
                                          <p:attrName>ppt_x</p:attrName>
                                          <p:attrName>ppt_y</p:attrName>
                                        </p:attrNameLst>
                                      </p:cBhvr>
                                      <p:rCtr x="-37331" y="-8773"/>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8"/>
                </p:tgtEl>
              </p:cMediaNode>
            </p:audio>
            <p:audio>
              <p:cMediaNode vol="80000">
                <p:cTn id="54" fill="hold" display="0">
                  <p:stCondLst>
                    <p:cond delay="indefinite"/>
                  </p:stCondLst>
                  <p:endCondLst>
                    <p:cond evt="onStopAudio" delay="0">
                      <p:tgtEl>
                        <p:sldTgt/>
                      </p:tgtEl>
                    </p:cond>
                  </p:endCondLst>
                </p:cTn>
                <p:tgtEl>
                  <p:spTgt spid="9"/>
                </p:tgtEl>
              </p:cMediaNode>
            </p:audio>
            <p:audio>
              <p:cMediaNode vol="80000">
                <p:cTn id="55" fill="hold" display="0">
                  <p:stCondLst>
                    <p:cond delay="indefinite"/>
                  </p:stCondLst>
                  <p:endCondLst>
                    <p:cond evt="onStopAudio" delay="0">
                      <p:tgtEl>
                        <p:sldTgt/>
                      </p:tgtEl>
                    </p:cond>
                  </p:endCondLst>
                </p:cTn>
                <p:tgtEl>
                  <p:spTgt spid="10"/>
                </p:tgtEl>
              </p:cMediaNode>
            </p:audio>
            <p:audio>
              <p:cMediaNode vol="80000">
                <p:cTn id="56" fill="hold" display="0">
                  <p:stCondLst>
                    <p:cond delay="indefinite"/>
                  </p:stCondLst>
                  <p:endCondLst>
                    <p:cond evt="onStopAudio" delay="0">
                      <p:tgtEl>
                        <p:sldTgt/>
                      </p:tgtEl>
                    </p:cond>
                  </p:endCondLst>
                </p:cTn>
                <p:tgtEl>
                  <p:spTgt spid="11"/>
                </p:tgtEl>
              </p:cMediaNode>
            </p:audio>
            <p:audio>
              <p:cMediaNode vol="80000">
                <p:cTn id="57"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810000" y="255230"/>
            <a:ext cx="541020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Câu 2: </a:t>
            </a:r>
            <a:r>
              <a:rPr kumimoji="0" lang="vi-VN"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Khi gõ xong, đưa ngón tay về vị trí nào trên hàng phím cơ sở?</a:t>
            </a: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endParaRP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8700155" y="1921390"/>
            <a:ext cx="2009560" cy="253924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542668" y="3458800"/>
                <a:ext cx="134288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trí</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nút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4016830" y="4008178"/>
            <a:ext cx="2009560" cy="2669846"/>
            <a:chOff x="4459062" y="4008178"/>
            <a:chExt cx="1567327" cy="2669846"/>
          </a:xfrm>
        </p:grpSpPr>
        <p:pic>
          <p:nvPicPr>
            <p:cNvPr id="12" name="Picture 11" descr="11.png"/>
            <p:cNvPicPr>
              <a:picLocks noChangeAspect="1"/>
            </p:cNvPicPr>
            <p:nvPr/>
          </p:nvPicPr>
          <p:blipFill>
            <a:blip r:embed="rId11"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01277" y="3474394"/>
                <a:ext cx="116330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trí</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tại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chữ</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H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J</a:t>
                </a: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7121940" y="3925514"/>
            <a:ext cx="2009560" cy="2549581"/>
            <a:chOff x="7564172" y="3925514"/>
            <a:chExt cx="1567327" cy="2549581"/>
          </a:xfrm>
        </p:grpSpPr>
        <p:pic>
          <p:nvPicPr>
            <p:cNvPr id="15" name="Picture 14" descr="11.png"/>
            <p:cNvPicPr>
              <a:picLocks noChangeAspect="1"/>
            </p:cNvPicPr>
            <p:nvPr/>
          </p:nvPicPr>
          <p:blipFill>
            <a:blip r:embed="rId11"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576497" y="3505109"/>
                <a:ext cx="127522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Ví trí tại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chữ B và N</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5399248" y="1889748"/>
            <a:ext cx="2009560" cy="2509312"/>
            <a:chOff x="9045065" y="2283676"/>
            <a:chExt cx="1567327" cy="2509312"/>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45065" y="3456906"/>
              <a:ext cx="1567327" cy="1336082"/>
              <a:chOff x="5444673" y="3191570"/>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44673" y="3191570"/>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608704" y="3419327"/>
                <a:ext cx="1149243"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trí</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xuất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phát</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33C6965D-BC32-CAAB-0CB3-E4DDF85E2FD2}"/>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2E8FDB08-A0DB-61AB-C64B-D3A23F04FCE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7ADA1CD6-330C-08D0-4387-E5766C3563D9}"/>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53F0A57-2F9C-8E17-B286-458B979736D7}"/>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D3927E96-1965-B097-2773-EDB6D197A13B}"/>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BBE521E2-46DB-6C1F-8C17-48AFA1B8ECE4}"/>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092894" y="4482610"/>
            <a:ext cx="609600" cy="609600"/>
          </a:xfrm>
          <a:prstGeom prst="rect">
            <a:avLst/>
          </a:prstGeom>
        </p:spPr>
      </p:pic>
      <p:pic>
        <p:nvPicPr>
          <p:cNvPr id="13"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946275" y="5261562"/>
            <a:ext cx="406400" cy="406400"/>
          </a:xfrm>
          <a:prstGeom prst="rect">
            <a:avLst/>
          </a:prstGeom>
        </p:spPr>
      </p:pic>
      <p:pic>
        <p:nvPicPr>
          <p:cNvPr id="8" name="Picture 7">
            <a:extLst>
              <a:ext uri="{FF2B5EF4-FFF2-40B4-BE49-F238E27FC236}">
                <a16:creationId xmlns:a16="http://schemas.microsoft.com/office/drawing/2014/main" id="{9FA575EB-4052-E754-6437-1C7B4034A009}"/>
              </a:ext>
            </a:extLst>
          </p:cNvPr>
          <p:cNvPicPr>
            <a:picLocks noChangeAspect="1"/>
          </p:cNvPicPr>
          <p:nvPr/>
        </p:nvPicPr>
        <p:blipFill>
          <a:blip r:embed="rId17"/>
          <a:stretch>
            <a:fillRect/>
          </a:stretch>
        </p:blipFill>
        <p:spPr>
          <a:xfrm>
            <a:off x="1" y="0"/>
            <a:ext cx="675974" cy="753762"/>
          </a:xfrm>
          <a:prstGeom prst="rect">
            <a:avLst/>
          </a:prstGeom>
          <a:solidFill>
            <a:schemeClr val="bg1"/>
          </a:solidFill>
        </p:spPr>
      </p:pic>
    </p:spTree>
    <p:extLst>
      <p:ext uri="{BB962C8B-B14F-4D97-AF65-F5344CB8AC3E}">
        <p14:creationId xmlns:p14="http://schemas.microsoft.com/office/powerpoint/2010/main" val="3925184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22222E-6 L 0.15651 0.24328 L 0.17344 0.49004 " pathEditMode="relative" rAng="0" ptsTypes="AAA">
                                      <p:cBhvr>
                                        <p:cTn id="6" dur="2000" fill="hold"/>
                                        <p:tgtEl>
                                          <p:spTgt spid="59"/>
                                        </p:tgtEl>
                                        <p:attrNameLst>
                                          <p:attrName>ppt_x</p:attrName>
                                          <p:attrName>ppt_y</p:attrName>
                                        </p:attrNameLst>
                                      </p:cBhvr>
                                      <p:rCtr x="8672" y="24491"/>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9"/>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11"/>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3.54167E-6 7.40741E-7 L 0.58529 -0.07245 L 0.85404 0.46088 " pathEditMode="relative" rAng="0" ptsTypes="AAA">
                                      <p:cBhvr>
                                        <p:cTn id="32" dur="2000" fill="hold"/>
                                        <p:tgtEl>
                                          <p:spTgt spid="56"/>
                                        </p:tgtEl>
                                        <p:attrNameLst>
                                          <p:attrName>ppt_x</p:attrName>
                                          <p:attrName>ppt_y</p:attrName>
                                        </p:attrNameLst>
                                      </p:cBhvr>
                                      <p:rCtr x="42695" y="19421"/>
                                    </p:animMotion>
                                  </p:childTnLst>
                                </p:cTn>
                              </p:par>
                              <p:par>
                                <p:cTn id="33" presetID="31" presetClass="exit" presetSubtype="0" fill="hold" nodeType="withEffect">
                                  <p:stCondLst>
                                    <p:cond delay="9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0"/>
                                  </p:stCondLst>
                                  <p:childTnLst>
                                    <p:cmd type="call" cmd="playFrom(0.0)">
                                      <p:cBhvr>
                                        <p:cTn id="40" dur="6060" fill="hold"/>
                                        <p:tgtEl>
                                          <p:spTgt spid="10"/>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2617 -0.58055 " pathEditMode="relative" rAng="0" ptsTypes="AA">
                                      <p:cBhvr>
                                        <p:cTn id="45" dur="2000" fill="hold"/>
                                        <p:tgtEl>
                                          <p:spTgt spid="61"/>
                                        </p:tgtEl>
                                        <p:attrNameLst>
                                          <p:attrName>ppt_x</p:attrName>
                                          <p:attrName>ppt_y</p:attrName>
                                        </p:attrNameLst>
                                      </p:cBhvr>
                                      <p:rCtr x="41719" y="-28981"/>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13"/>
                                        </p:tgtEl>
                                      </p:cBhvr>
                                    </p:cmd>
                                  </p:childTnLst>
                                </p:cTn>
                              </p:par>
                              <p:par>
                                <p:cTn id="51" presetID="37" presetClass="path" presetSubtype="0" accel="50000" decel="50000" fill="hold" nodeType="withEffect">
                                  <p:stCondLst>
                                    <p:cond delay="1000"/>
                                  </p:stCondLst>
                                  <p:childTnLst>
                                    <p:animMotion origin="layout" path="M 0.2681 -0.27338 L 0.01732 -0.38958 C -0.03489 -0.41667 -0.11328 -0.42894 -0.19544 -0.42894 C -0.28867 -0.42894 -0.3638 -0.41667 -0.41601 -0.38958 L -0.66601 -0.27338 " pathEditMode="relative" rAng="0" ptsTypes="AAAAA">
                                      <p:cBhvr>
                                        <p:cTn id="52" dur="2000" fill="hold"/>
                                        <p:tgtEl>
                                          <p:spTgt spid="2"/>
                                        </p:tgtEl>
                                        <p:attrNameLst>
                                          <p:attrName>ppt_x</p:attrName>
                                          <p:attrName>ppt_y</p:attrName>
                                        </p:attrNameLst>
                                      </p:cBhvr>
                                      <p:rCtr x="-46706" y="-7778"/>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1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614057" y="235888"/>
            <a:ext cx="5725886"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Câu</a:t>
            </a:r>
            <a:r>
              <a:rPr kumimoji="0" lang="en-US" sz="3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3: </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Khi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gõ</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bàn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phím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em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đặt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tay</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ở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vị</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trí</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xuất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phát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trên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hàng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phím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nào</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a:t>
            </a: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8700155" y="1921390"/>
            <a:ext cx="2009560" cy="253924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542668" y="3458800"/>
                <a:ext cx="134288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Trên hàng phím dưới</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4016830" y="4008178"/>
            <a:ext cx="2009560" cy="2669846"/>
            <a:chOff x="4459062" y="4008178"/>
            <a:chExt cx="1567327" cy="2669846"/>
          </a:xfrm>
        </p:grpSpPr>
        <p:pic>
          <p:nvPicPr>
            <p:cNvPr id="12" name="Picture 11" descr="11.png"/>
            <p:cNvPicPr>
              <a:picLocks noChangeAspect="1"/>
            </p:cNvPicPr>
            <p:nvPr/>
          </p:nvPicPr>
          <p:blipFill>
            <a:blip r:embed="rId11"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01277" y="3474394"/>
                <a:ext cx="116330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7133974" y="3684091"/>
            <a:ext cx="2468375" cy="2890350"/>
            <a:chOff x="7628399" y="3777333"/>
            <a:chExt cx="1925173" cy="2890350"/>
          </a:xfrm>
        </p:grpSpPr>
        <p:pic>
          <p:nvPicPr>
            <p:cNvPr id="15" name="Picture 14" descr="11.png"/>
            <p:cNvPicPr>
              <a:picLocks noChangeAspect="1"/>
            </p:cNvPicPr>
            <p:nvPr/>
          </p:nvPicPr>
          <p:blipFill>
            <a:blip r:embed="rId11" cstate="print"/>
            <a:stretch>
              <a:fillRect/>
            </a:stretch>
          </p:blipFill>
          <p:spPr>
            <a:xfrm>
              <a:off x="8062206" y="3777333"/>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628399" y="5128672"/>
              <a:ext cx="1925173" cy="1539011"/>
              <a:chOff x="5494674" y="3180670"/>
              <a:chExt cx="1925173" cy="1539011"/>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94674" y="3180670"/>
                <a:ext cx="1925173" cy="1539011"/>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576497" y="3505109"/>
                <a:ext cx="1694221"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Trên hàng phím chứa phím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dấu cách</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5399248" y="1889748"/>
            <a:ext cx="2009560" cy="2509312"/>
            <a:chOff x="9045065" y="2283676"/>
            <a:chExt cx="1567327" cy="2509312"/>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45065" y="3456906"/>
              <a:ext cx="1567327" cy="1336082"/>
              <a:chOff x="5444673" y="3191570"/>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44673" y="3191570"/>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546533" y="3463776"/>
                <a:ext cx="132560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Trên hàng phím cơ sở</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33C6965D-BC32-CAAB-0CB3-E4DDF85E2FD2}"/>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2E8FDB08-A0DB-61AB-C64B-D3A23F04FCE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7ADA1CD6-330C-08D0-4387-E5766C3563D9}"/>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53F0A57-2F9C-8E17-B286-458B979736D7}"/>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D3927E96-1965-B097-2773-EDB6D197A13B}"/>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BBE521E2-46DB-6C1F-8C17-48AFA1B8ECE4}"/>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092894" y="4482610"/>
            <a:ext cx="609600" cy="609600"/>
          </a:xfrm>
          <a:prstGeom prst="rect">
            <a:avLst/>
          </a:prstGeom>
        </p:spPr>
      </p:pic>
      <p:pic>
        <p:nvPicPr>
          <p:cNvPr id="13"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946275" y="5261562"/>
            <a:ext cx="406400" cy="406400"/>
          </a:xfrm>
          <a:prstGeom prst="rect">
            <a:avLst/>
          </a:prstGeom>
        </p:spPr>
      </p:pic>
      <p:pic>
        <p:nvPicPr>
          <p:cNvPr id="8" name="Picture 7">
            <a:extLst>
              <a:ext uri="{FF2B5EF4-FFF2-40B4-BE49-F238E27FC236}">
                <a16:creationId xmlns:a16="http://schemas.microsoft.com/office/drawing/2014/main" id="{DBC3DD93-7EE1-9F2F-DD8E-547FDCD3600E}"/>
              </a:ext>
            </a:extLst>
          </p:cNvPr>
          <p:cNvPicPr>
            <a:picLocks noChangeAspect="1"/>
          </p:cNvPicPr>
          <p:nvPr/>
        </p:nvPicPr>
        <p:blipFill>
          <a:blip r:embed="rId17"/>
          <a:stretch>
            <a:fillRect/>
          </a:stretch>
        </p:blipFill>
        <p:spPr>
          <a:xfrm>
            <a:off x="1" y="0"/>
            <a:ext cx="675974" cy="753762"/>
          </a:xfrm>
          <a:prstGeom prst="rect">
            <a:avLst/>
          </a:prstGeom>
          <a:solidFill>
            <a:schemeClr val="bg1"/>
          </a:solidFill>
        </p:spPr>
      </p:pic>
    </p:spTree>
    <p:extLst>
      <p:ext uri="{BB962C8B-B14F-4D97-AF65-F5344CB8AC3E}">
        <p14:creationId xmlns:p14="http://schemas.microsoft.com/office/powerpoint/2010/main" val="35010634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22222E-6 L 0.15651 0.24328 L 0.17344 0.49004 " pathEditMode="relative" rAng="0" ptsTypes="AAA">
                                      <p:cBhvr>
                                        <p:cTn id="6" dur="2000" fill="hold"/>
                                        <p:tgtEl>
                                          <p:spTgt spid="59"/>
                                        </p:tgtEl>
                                        <p:attrNameLst>
                                          <p:attrName>ppt_x</p:attrName>
                                          <p:attrName>ppt_y</p:attrName>
                                        </p:attrNameLst>
                                      </p:cBhvr>
                                      <p:rCtr x="8672" y="24491"/>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9"/>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11"/>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3.54167E-6 7.40741E-7 L 0.58529 -0.07245 L 0.85404 0.46088 " pathEditMode="relative" rAng="0" ptsTypes="AAA">
                                      <p:cBhvr>
                                        <p:cTn id="32" dur="2000" fill="hold"/>
                                        <p:tgtEl>
                                          <p:spTgt spid="56"/>
                                        </p:tgtEl>
                                        <p:attrNameLst>
                                          <p:attrName>ppt_x</p:attrName>
                                          <p:attrName>ppt_y</p:attrName>
                                        </p:attrNameLst>
                                      </p:cBhvr>
                                      <p:rCtr x="42695" y="19421"/>
                                    </p:animMotion>
                                  </p:childTnLst>
                                </p:cTn>
                              </p:par>
                              <p:par>
                                <p:cTn id="33" presetID="31" presetClass="exit" presetSubtype="0" fill="hold" nodeType="withEffect">
                                  <p:stCondLst>
                                    <p:cond delay="9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0"/>
                                  </p:stCondLst>
                                  <p:childTnLst>
                                    <p:cmd type="call" cmd="playFrom(0.0)">
                                      <p:cBhvr>
                                        <p:cTn id="40" dur="6060" fill="hold"/>
                                        <p:tgtEl>
                                          <p:spTgt spid="10"/>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2617 -0.58055 " pathEditMode="relative" rAng="0" ptsTypes="AA">
                                      <p:cBhvr>
                                        <p:cTn id="45" dur="2000" fill="hold"/>
                                        <p:tgtEl>
                                          <p:spTgt spid="61"/>
                                        </p:tgtEl>
                                        <p:attrNameLst>
                                          <p:attrName>ppt_x</p:attrName>
                                          <p:attrName>ppt_y</p:attrName>
                                        </p:attrNameLst>
                                      </p:cBhvr>
                                      <p:rCtr x="41719" y="-28981"/>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13"/>
                                        </p:tgtEl>
                                      </p:cBhvr>
                                    </p:cmd>
                                  </p:childTnLst>
                                </p:cTn>
                              </p:par>
                              <p:par>
                                <p:cTn id="51" presetID="37" presetClass="path" presetSubtype="0" accel="50000" decel="50000" fill="hold" nodeType="withEffect">
                                  <p:stCondLst>
                                    <p:cond delay="1000"/>
                                  </p:stCondLst>
                                  <p:childTnLst>
                                    <p:animMotion origin="layout" path="M 0.2681 -0.27338 L 0.01732 -0.38958 C -0.03489 -0.41667 -0.11328 -0.42894 -0.19544 -0.42894 C -0.28867 -0.42894 -0.3638 -0.41667 -0.41601 -0.38958 L -0.66601 -0.27338 " pathEditMode="relative" rAng="0" ptsTypes="AAAAA">
                                      <p:cBhvr>
                                        <p:cTn id="52" dur="2000" fill="hold"/>
                                        <p:tgtEl>
                                          <p:spTgt spid="2"/>
                                        </p:tgtEl>
                                        <p:attrNameLst>
                                          <p:attrName>ppt_x</p:attrName>
                                          <p:attrName>ppt_y</p:attrName>
                                        </p:attrNameLst>
                                      </p:cBhvr>
                                      <p:rCtr x="-46706" y="-7778"/>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1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487383" y="361540"/>
            <a:ext cx="5845629"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Câu 4: </a:t>
            </a: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Hai phím có gờ (F, J) trên hàng phím cơ sở dùng để đặt ngón tay nào ở vị trí xuất phát?</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endParaRP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5671673" y="1987853"/>
            <a:ext cx="1895514" cy="253924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621150" y="3641399"/>
                <a:ext cx="125346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giữa</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8707216" y="1909074"/>
            <a:ext cx="1895514" cy="2767840"/>
            <a:chOff x="4459062" y="3910184"/>
            <a:chExt cx="1567327" cy="2767840"/>
          </a:xfrm>
        </p:grpSpPr>
        <p:pic>
          <p:nvPicPr>
            <p:cNvPr id="12" name="Picture 11" descr="11.png"/>
            <p:cNvPicPr>
              <a:picLocks noChangeAspect="1"/>
            </p:cNvPicPr>
            <p:nvPr/>
          </p:nvPicPr>
          <p:blipFill>
            <a:blip r:embed="rId11" cstate="print"/>
            <a:stretch>
              <a:fillRect/>
            </a:stretch>
          </p:blipFill>
          <p:spPr>
            <a:xfrm>
              <a:off x="4686716" y="3910184"/>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05099" y="3658997"/>
                <a:ext cx="132709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áp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út</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4665839" y="4088924"/>
            <a:ext cx="1895514" cy="2549581"/>
            <a:chOff x="7564172" y="3925514"/>
            <a:chExt cx="1567327" cy="2549581"/>
          </a:xfrm>
        </p:grpSpPr>
        <p:pic>
          <p:nvPicPr>
            <p:cNvPr id="15" name="Picture 14" descr="11.png"/>
            <p:cNvPicPr>
              <a:picLocks noChangeAspect="1"/>
            </p:cNvPicPr>
            <p:nvPr/>
          </p:nvPicPr>
          <p:blipFill>
            <a:blip r:embed="rId11"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721454" y="3672680"/>
                <a:ext cx="102135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út</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7564172" y="4048046"/>
            <a:ext cx="1895514" cy="2508753"/>
            <a:chOff x="9030839" y="2283676"/>
            <a:chExt cx="1567327" cy="2508753"/>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30839" y="3456347"/>
              <a:ext cx="1567327" cy="1336082"/>
              <a:chOff x="5430447" y="3191011"/>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665048" y="3656425"/>
                <a:ext cx="122798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trỏ</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BECA1CD9-6868-14E9-4A89-12A81B5E66E5}"/>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5F22968B-C47A-0BE0-5BA0-9285F7D648A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4F0C0ED7-69A9-A911-4E38-0A21B92ACCB2}"/>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89A30D6-30E4-ADFE-48C3-3FE973293AA5}"/>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7122A64D-ECA2-DE19-0AD1-8E58D2AEAFE8}"/>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C1D2AB38-23A4-4415-2764-AC679FE02D66}"/>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092894" y="4482610"/>
            <a:ext cx="609600" cy="609600"/>
          </a:xfrm>
          <a:prstGeom prst="rect">
            <a:avLst/>
          </a:prstGeom>
        </p:spPr>
      </p:pic>
      <p:pic>
        <p:nvPicPr>
          <p:cNvPr id="45"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946275" y="5261562"/>
            <a:ext cx="406400" cy="406400"/>
          </a:xfrm>
          <a:prstGeom prst="rect">
            <a:avLst/>
          </a:prstGeom>
        </p:spPr>
      </p:pic>
      <p:pic>
        <p:nvPicPr>
          <p:cNvPr id="8" name="Picture 7">
            <a:extLst>
              <a:ext uri="{FF2B5EF4-FFF2-40B4-BE49-F238E27FC236}">
                <a16:creationId xmlns:a16="http://schemas.microsoft.com/office/drawing/2014/main" id="{816DFA27-D6E8-88EF-0A27-FE96A631066B}"/>
              </a:ext>
            </a:extLst>
          </p:cNvPr>
          <p:cNvPicPr>
            <a:picLocks noChangeAspect="1"/>
          </p:cNvPicPr>
          <p:nvPr/>
        </p:nvPicPr>
        <p:blipFill>
          <a:blip r:embed="rId17"/>
          <a:stretch>
            <a:fillRect/>
          </a:stretch>
        </p:blipFill>
        <p:spPr>
          <a:xfrm>
            <a:off x="1" y="0"/>
            <a:ext cx="675974" cy="753762"/>
          </a:xfrm>
          <a:prstGeom prst="rect">
            <a:avLst/>
          </a:prstGeom>
          <a:solidFill>
            <a:schemeClr val="bg1"/>
          </a:solidFill>
        </p:spPr>
      </p:pic>
    </p:spTree>
    <p:extLst>
      <p:ext uri="{BB962C8B-B14F-4D97-AF65-F5344CB8AC3E}">
        <p14:creationId xmlns:p14="http://schemas.microsoft.com/office/powerpoint/2010/main" val="29029178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445 -0.00671 L 0.5043 -0.05393 L 0.62149 0.44884 " pathEditMode="relative" ptsTypes="AAA">
                                      <p:cBhvr>
                                        <p:cTn id="6" dur="2000" fill="hold"/>
                                        <p:tgtEl>
                                          <p:spTgt spid="59"/>
                                        </p:tgtEl>
                                        <p:attrNameLst>
                                          <p:attrName>ppt_x</p:attrName>
                                          <p:attrName>ppt_y</p:attrName>
                                        </p:attrNameLst>
                                      </p:cBhvr>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11"/>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4.375E-6 -7.40741E-7 L 0.23502 0.21343 L 0.30781 0.52755 " pathEditMode="relative" rAng="0" ptsTypes="AAA">
                                      <p:cBhvr>
                                        <p:cTn id="19" dur="2000" fill="hold"/>
                                        <p:tgtEl>
                                          <p:spTgt spid="60"/>
                                        </p:tgtEl>
                                        <p:attrNameLst>
                                          <p:attrName>ppt_x</p:attrName>
                                          <p:attrName>ppt_y</p:attrName>
                                        </p:attrNameLst>
                                      </p:cBhvr>
                                      <p:rCtr x="15391" y="26366"/>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9"/>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5E-6 -7.40741E-7 L 0.26355 -0.07477 L 0.38438 0.46852 " pathEditMode="relative" rAng="0" ptsTypes="AAA">
                                      <p:cBhvr>
                                        <p:cTn id="32" dur="2000" fill="hold"/>
                                        <p:tgtEl>
                                          <p:spTgt spid="56"/>
                                        </p:tgtEl>
                                        <p:attrNameLst>
                                          <p:attrName>ppt_x</p:attrName>
                                          <p:attrName>ppt_y</p:attrName>
                                        </p:attrNameLst>
                                      </p:cBhvr>
                                      <p:rCtr x="19219" y="19676"/>
                                    </p:animMotion>
                                  </p:childTnLst>
                                </p:cTn>
                              </p:par>
                              <p:par>
                                <p:cTn id="33" presetID="31" presetClass="exit" presetSubtype="0" fill="hold" nodeType="withEffect">
                                  <p:stCondLst>
                                    <p:cond delay="10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1000"/>
                                  </p:stCondLst>
                                  <p:childTnLst>
                                    <p:cmd type="call" cmd="playFrom(0.0)">
                                      <p:cBhvr>
                                        <p:cTn id="40" dur="6060" fill="hold"/>
                                        <p:tgtEl>
                                          <p:spTgt spid="10"/>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1575 0.40185 " pathEditMode="relative" rAng="0" ptsTypes="AA">
                                      <p:cBhvr>
                                        <p:cTn id="45" dur="2000" fill="hold"/>
                                        <p:tgtEl>
                                          <p:spTgt spid="61"/>
                                        </p:tgtEl>
                                        <p:attrNameLst>
                                          <p:attrName>ppt_x</p:attrName>
                                          <p:attrName>ppt_y</p:attrName>
                                        </p:attrNameLst>
                                      </p:cBhvr>
                                      <p:rCtr x="41198" y="20139"/>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45"/>
                                        </p:tgtEl>
                                      </p:cBhvr>
                                    </p:cmd>
                                  </p:childTnLst>
                                </p:cTn>
                              </p:par>
                              <p:par>
                                <p:cTn id="51" presetID="37" presetClass="path" presetSubtype="0" accel="50000" decel="50000" fill="hold" nodeType="withEffect">
                                  <p:stCondLst>
                                    <p:cond delay="1000"/>
                                  </p:stCondLst>
                                  <p:childTnLst>
                                    <p:animMotion origin="layout" path="M 0.46458 0.05926 L 0.19141 0.48866 C 0.13451 0.58866 0.04922 0.63611 -0.04036 0.63611 C -0.1418 0.63611 -0.22357 0.58866 -0.28047 0.48866 L -0.55273 0.05926 " pathEditMode="relative" rAng="0" ptsTypes="AAAAA">
                                      <p:cBhvr>
                                        <p:cTn id="52" dur="2000" fill="hold"/>
                                        <p:tgtEl>
                                          <p:spTgt spid="2"/>
                                        </p:tgtEl>
                                        <p:attrNameLst>
                                          <p:attrName>ppt_x</p:attrName>
                                          <p:attrName>ppt_y</p:attrName>
                                        </p:attrNameLst>
                                      </p:cBhvr>
                                      <p:rCtr x="-50872" y="28843"/>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4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74701" y="281531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entagon 6">
            <a:extLst>
              <a:ext uri="{FF2B5EF4-FFF2-40B4-BE49-F238E27FC236}">
                <a16:creationId xmlns:a16="http://schemas.microsoft.com/office/drawing/2014/main" id="{D778A2D2-B5EB-5C03-BCA9-313757E4716E}"/>
              </a:ext>
            </a:extLst>
          </p:cNvPr>
          <p:cNvSpPr/>
          <p:nvPr/>
        </p:nvSpPr>
        <p:spPr>
          <a:xfrm>
            <a:off x="0" y="2247900"/>
            <a:ext cx="3416300" cy="575561"/>
          </a:xfrm>
          <a:prstGeom prst="homePlate">
            <a:avLst/>
          </a:prstGeom>
          <a:solidFill>
            <a:srgbClr val="9BBB59">
              <a:lumMod val="60000"/>
              <a:lumOff val="40000"/>
            </a:srgbClr>
          </a:solidFill>
          <a:ln w="25400" cap="flat" cmpd="sng" algn="ctr">
            <a:solidFill>
              <a:srgbClr val="9BBB59">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Thảo luận nhóm </a:t>
            </a:r>
          </a:p>
        </p:txBody>
      </p:sp>
      <p:sp>
        <p:nvSpPr>
          <p:cNvPr id="7" name="Cloud Callout 7">
            <a:extLst>
              <a:ext uri="{FF2B5EF4-FFF2-40B4-BE49-F238E27FC236}">
                <a16:creationId xmlns:a16="http://schemas.microsoft.com/office/drawing/2014/main" id="{18E65AF7-75A4-6E67-E523-D3387B7EB314}"/>
              </a:ext>
            </a:extLst>
          </p:cNvPr>
          <p:cNvSpPr/>
          <p:nvPr/>
        </p:nvSpPr>
        <p:spPr>
          <a:xfrm>
            <a:off x="4248526" y="1513102"/>
            <a:ext cx="5586970" cy="2620718"/>
          </a:xfrm>
          <a:prstGeom prst="wedgeRoundRectCallout">
            <a:avLst>
              <a:gd name="adj1" fmla="val -44215"/>
              <a:gd name="adj2" fmla="val 60990"/>
              <a:gd name="adj3" fmla="val 16667"/>
            </a:avLst>
          </a:prstGeom>
          <a:solidFill>
            <a:srgbClr val="F79646">
              <a:lumMod val="40000"/>
              <a:lumOff val="60000"/>
            </a:srgbClr>
          </a:solidFill>
          <a:ln w="25400" cap="flat" cmpd="sng" algn="ctr">
            <a:solidFill>
              <a:schemeClr val="tx1"/>
            </a:solidFill>
            <a:prstDash val="solid"/>
          </a:ln>
          <a:effectLst/>
        </p:spPr>
        <p:txBody>
          <a:bodyPr rtlCol="0" anchor="ctr"/>
          <a:lstStyle/>
          <a:p>
            <a:pPr lvl="0" algn="just">
              <a:lnSpc>
                <a:spcPct val="150000"/>
              </a:lnSpc>
              <a:buClrTx/>
            </a:pPr>
            <a:r>
              <a:rPr lang="en-US" sz="2000" kern="1200">
                <a:solidFill>
                  <a:prstClr val="black"/>
                </a:solidFill>
                <a:latin typeface="UTM Avo" panose="02040603050506020204" pitchFamily="18" charset="0"/>
                <a:ea typeface="+mn-ea"/>
                <a:cs typeface="+mn-cs"/>
              </a:rPr>
              <a:t>1. </a:t>
            </a:r>
            <a:r>
              <a:rPr lang="vi-VN" sz="2000" kern="1200">
                <a:solidFill>
                  <a:prstClr val="black"/>
                </a:solidFill>
                <a:latin typeface="UTM Avo" panose="02040603050506020204" pitchFamily="18" charset="0"/>
                <a:ea typeface="+mn-ea"/>
                <a:cs typeface="+mn-cs"/>
              </a:rPr>
              <a:t>Chỉ </a:t>
            </a:r>
            <a:r>
              <a:rPr lang="vi-VN" sz="2000" kern="1200" dirty="0">
                <a:solidFill>
                  <a:prstClr val="black"/>
                </a:solidFill>
                <a:latin typeface="UTM Avo" panose="02040603050506020204" pitchFamily="18" charset="0"/>
                <a:ea typeface="+mn-ea"/>
                <a:cs typeface="+mn-cs"/>
              </a:rPr>
              <a:t>gõ các phím trên hàng phím cơ sở, em có thể gõ được những từ tiếng Việt hay tiếng Anh nào có nghĩa?</a:t>
            </a:r>
          </a:p>
          <a:p>
            <a:pPr lvl="0" algn="just">
              <a:lnSpc>
                <a:spcPct val="150000"/>
              </a:lnSpc>
              <a:buClrTx/>
            </a:pPr>
            <a:r>
              <a:rPr lang="en-US" sz="2000" kern="1200" dirty="0">
                <a:solidFill>
                  <a:prstClr val="black"/>
                </a:solidFill>
                <a:latin typeface="UTM Avo" panose="02040603050506020204" pitchFamily="18" charset="0"/>
                <a:ea typeface="+mn-ea"/>
                <a:cs typeface="+mn-cs"/>
              </a:rPr>
              <a:t>2. </a:t>
            </a:r>
            <a:r>
              <a:rPr lang="vi-VN" sz="2000" kern="1200" dirty="0">
                <a:solidFill>
                  <a:prstClr val="black"/>
                </a:solidFill>
                <a:latin typeface="UTM Avo" panose="02040603050506020204" pitchFamily="18" charset="0"/>
                <a:ea typeface="+mn-ea"/>
                <a:cs typeface="+mn-cs"/>
              </a:rPr>
              <a:t>Chia sẻ những từ em gõ được với thầy cô và các bạn.</a:t>
            </a:r>
          </a:p>
        </p:txBody>
      </p:sp>
      <p:pic>
        <p:nvPicPr>
          <p:cNvPr id="8" name="Picture 4">
            <a:extLst>
              <a:ext uri="{FF2B5EF4-FFF2-40B4-BE49-F238E27FC236}">
                <a16:creationId xmlns:a16="http://schemas.microsoft.com/office/drawing/2014/main" id="{0ACBE60D-1B40-93CD-188F-AEED50AC03E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99285" y="3276600"/>
            <a:ext cx="3249241" cy="3453577"/>
          </a:xfrm>
          <a:prstGeom prst="rect">
            <a:avLst/>
          </a:prstGeom>
        </p:spPr>
      </p:pic>
    </p:spTree>
    <p:extLst>
      <p:ext uri="{BB962C8B-B14F-4D97-AF65-F5344CB8AC3E}">
        <p14:creationId xmlns:p14="http://schemas.microsoft.com/office/powerpoint/2010/main" val="168458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F6ADFF3-A165-8A17-219D-826445110141}"/>
              </a:ext>
            </a:extLst>
          </p:cNvPr>
          <p:cNvGrpSpPr/>
          <p:nvPr/>
        </p:nvGrpSpPr>
        <p:grpSpPr>
          <a:xfrm>
            <a:off x="323715" y="2101444"/>
            <a:ext cx="4406900" cy="3670300"/>
            <a:chOff x="1600200" y="3009900"/>
            <a:chExt cx="6096000" cy="5638800"/>
          </a:xfrm>
        </p:grpSpPr>
        <p:sp>
          <p:nvSpPr>
            <p:cNvPr id="16" name="Rectangle 15">
              <a:extLst>
                <a:ext uri="{FF2B5EF4-FFF2-40B4-BE49-F238E27FC236}">
                  <a16:creationId xmlns:a16="http://schemas.microsoft.com/office/drawing/2014/main" id="{B9EC78B6-0EF7-B06E-DC14-158DFCD3F085}"/>
                </a:ext>
              </a:extLst>
            </p:cNvPr>
            <p:cNvSpPr/>
            <p:nvPr/>
          </p:nvSpPr>
          <p:spPr>
            <a:xfrm>
              <a:off x="2362200" y="3924300"/>
              <a:ext cx="4343400" cy="4724400"/>
            </a:xfrm>
            <a:prstGeom prst="rect">
              <a:avLst/>
            </a:prstGeom>
            <a:solidFill>
              <a:schemeClr val="bg1"/>
            </a:solidFill>
            <a:ln w="381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7" name="Flowchart: Terminator 16">
              <a:extLst>
                <a:ext uri="{FF2B5EF4-FFF2-40B4-BE49-F238E27FC236}">
                  <a16:creationId xmlns:a16="http://schemas.microsoft.com/office/drawing/2014/main" id="{3EC274D0-D892-80AD-B15F-5AB29D6AA2AC}"/>
                </a:ext>
              </a:extLst>
            </p:cNvPr>
            <p:cNvSpPr/>
            <p:nvPr/>
          </p:nvSpPr>
          <p:spPr>
            <a:xfrm>
              <a:off x="1600200" y="3009900"/>
              <a:ext cx="6096000" cy="1143000"/>
            </a:xfrm>
            <a:prstGeom prst="flowChartTerminator">
              <a:avLst/>
            </a:prstGeom>
            <a:solidFill>
              <a:srgbClr val="1F497D">
                <a:lumMod val="20000"/>
                <a:lumOff val="80000"/>
              </a:srgbClr>
            </a:solidFill>
            <a:ln w="25400" cap="flat" cmpd="sng" algn="ctr">
              <a:solidFill>
                <a:srgbClr val="1F497D">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Từ tiếng Việt </a:t>
              </a:r>
            </a:p>
          </p:txBody>
        </p:sp>
      </p:grpSp>
      <p:grpSp>
        <p:nvGrpSpPr>
          <p:cNvPr id="18" name="Group 17">
            <a:extLst>
              <a:ext uri="{FF2B5EF4-FFF2-40B4-BE49-F238E27FC236}">
                <a16:creationId xmlns:a16="http://schemas.microsoft.com/office/drawing/2014/main" id="{37D2DAE2-1D9A-981C-3A90-2728D94B9D2C}"/>
              </a:ext>
            </a:extLst>
          </p:cNvPr>
          <p:cNvGrpSpPr/>
          <p:nvPr/>
        </p:nvGrpSpPr>
        <p:grpSpPr>
          <a:xfrm>
            <a:off x="5281478" y="2101444"/>
            <a:ext cx="4406900" cy="3670300"/>
            <a:chOff x="10058400" y="3009900"/>
            <a:chExt cx="6096000" cy="5638800"/>
          </a:xfrm>
        </p:grpSpPr>
        <p:sp>
          <p:nvSpPr>
            <p:cNvPr id="19" name="Rectangle 18">
              <a:extLst>
                <a:ext uri="{FF2B5EF4-FFF2-40B4-BE49-F238E27FC236}">
                  <a16:creationId xmlns:a16="http://schemas.microsoft.com/office/drawing/2014/main" id="{D41A736C-E6B9-734A-F39B-F627DE399481}"/>
                </a:ext>
              </a:extLst>
            </p:cNvPr>
            <p:cNvSpPr/>
            <p:nvPr/>
          </p:nvSpPr>
          <p:spPr>
            <a:xfrm>
              <a:off x="10934700" y="3924300"/>
              <a:ext cx="4343400" cy="4724400"/>
            </a:xfrm>
            <a:prstGeom prst="rect">
              <a:avLst/>
            </a:prstGeom>
            <a:solidFill>
              <a:schemeClr val="bg1"/>
            </a:solidFill>
            <a:ln w="381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0" name="Flowchart: Terminator 19">
              <a:extLst>
                <a:ext uri="{FF2B5EF4-FFF2-40B4-BE49-F238E27FC236}">
                  <a16:creationId xmlns:a16="http://schemas.microsoft.com/office/drawing/2014/main" id="{0E57AA9D-CEEE-E19A-FBC8-CBCEF85E5C0B}"/>
                </a:ext>
              </a:extLst>
            </p:cNvPr>
            <p:cNvSpPr/>
            <p:nvPr/>
          </p:nvSpPr>
          <p:spPr>
            <a:xfrm>
              <a:off x="10058400" y="3009900"/>
              <a:ext cx="6096000" cy="1143000"/>
            </a:xfrm>
            <a:prstGeom prst="flowChartTerminator">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Từ tiếng Anh  </a:t>
              </a:r>
            </a:p>
          </p:txBody>
        </p:sp>
      </p:grpSp>
      <p:sp>
        <p:nvSpPr>
          <p:cNvPr id="21" name="TextBox 20">
            <a:extLst>
              <a:ext uri="{FF2B5EF4-FFF2-40B4-BE49-F238E27FC236}">
                <a16:creationId xmlns:a16="http://schemas.microsoft.com/office/drawing/2014/main" id="{83EA1E65-DC3C-0A99-F436-3C33CC6F1DC3}"/>
              </a:ext>
            </a:extLst>
          </p:cNvPr>
          <p:cNvSpPr txBox="1"/>
          <p:nvPr/>
        </p:nvSpPr>
        <p:spPr>
          <a:xfrm>
            <a:off x="1150008" y="3196231"/>
            <a:ext cx="2754313" cy="1873654"/>
          </a:xfrm>
          <a:prstGeom prst="rect">
            <a:avLst/>
          </a:prstGeom>
          <a:noFill/>
        </p:spPr>
        <p:txBody>
          <a:bodyPr wrap="square" rtlCol="0">
            <a:spAutoFit/>
          </a:bodyPr>
          <a:lstStyle/>
          <a:p>
            <a:pPr marL="571500" indent="-571500" algn="just">
              <a:lnSpc>
                <a:spcPct val="150000"/>
              </a:lnSpc>
              <a:buClrTx/>
              <a:buFont typeface="Wingdings" panose="05000000000000000000" pitchFamily="2" charset="2"/>
              <a:buChar char="§"/>
            </a:pPr>
            <a:r>
              <a:rPr lang="it-IT" sz="2000" kern="1200" dirty="0">
                <a:solidFill>
                  <a:prstClr val="black"/>
                </a:solidFill>
                <a:latin typeface="UTM Avo" panose="02040603050506020204" pitchFamily="18" charset="0"/>
                <a:ea typeface="+mn-ea"/>
                <a:cs typeface="Arial" panose="020B0604020202020204" pitchFamily="34" charset="0"/>
              </a:rPr>
              <a:t>ga (gà), </a:t>
            </a:r>
          </a:p>
          <a:p>
            <a:pPr marL="571500" indent="-571500" algn="just">
              <a:lnSpc>
                <a:spcPct val="150000"/>
              </a:lnSpc>
              <a:buClrTx/>
              <a:buFont typeface="Wingdings" panose="05000000000000000000" pitchFamily="2" charset="2"/>
              <a:buChar char="§"/>
            </a:pPr>
            <a:r>
              <a:rPr lang="it-IT" sz="2000" kern="1200" dirty="0">
                <a:solidFill>
                  <a:prstClr val="black"/>
                </a:solidFill>
                <a:latin typeface="UTM Avo" panose="02040603050506020204" pitchFamily="18" charset="0"/>
                <a:ea typeface="+mn-ea"/>
                <a:cs typeface="Arial" panose="020B0604020202020204" pitchFamily="34" charset="0"/>
              </a:rPr>
              <a:t>da da (đa đa), </a:t>
            </a:r>
          </a:p>
          <a:p>
            <a:pPr marL="571500" indent="-571500" algn="just">
              <a:lnSpc>
                <a:spcPct val="150000"/>
              </a:lnSpc>
              <a:buClrTx/>
              <a:buFont typeface="Wingdings" panose="05000000000000000000" pitchFamily="2" charset="2"/>
              <a:buChar char="§"/>
            </a:pPr>
            <a:r>
              <a:rPr lang="it-IT" sz="2000" kern="1200" dirty="0">
                <a:solidFill>
                  <a:prstClr val="black"/>
                </a:solidFill>
                <a:latin typeface="UTM Avo" panose="02040603050506020204" pitchFamily="18" charset="0"/>
                <a:ea typeface="+mn-ea"/>
                <a:cs typeface="Arial" panose="020B0604020202020204" pitchFamily="34" charset="0"/>
              </a:rPr>
              <a:t>da (da, đá), </a:t>
            </a:r>
          </a:p>
          <a:p>
            <a:pPr marL="571500" indent="-571500" algn="just">
              <a:lnSpc>
                <a:spcPct val="150000"/>
              </a:lnSpc>
              <a:buClrTx/>
              <a:buFont typeface="Wingdings" panose="05000000000000000000" pitchFamily="2" charset="2"/>
              <a:buChar char="§"/>
            </a:pPr>
            <a:r>
              <a:rPr lang="it-IT" sz="2000" kern="1200" dirty="0">
                <a:solidFill>
                  <a:prstClr val="black"/>
                </a:solidFill>
                <a:latin typeface="UTM Avo" panose="02040603050506020204" pitchFamily="18" charset="0"/>
                <a:ea typeface="+mn-ea"/>
                <a:cs typeface="Arial" panose="020B0604020202020204" pitchFamily="34" charset="0"/>
              </a:rPr>
              <a:t>....</a:t>
            </a:r>
          </a:p>
        </p:txBody>
      </p:sp>
      <p:sp>
        <p:nvSpPr>
          <p:cNvPr id="22" name="TextBox 21">
            <a:extLst>
              <a:ext uri="{FF2B5EF4-FFF2-40B4-BE49-F238E27FC236}">
                <a16:creationId xmlns:a16="http://schemas.microsoft.com/office/drawing/2014/main" id="{2F54C9B9-E545-48B5-697B-3631542611AE}"/>
              </a:ext>
            </a:extLst>
          </p:cNvPr>
          <p:cNvSpPr txBox="1"/>
          <p:nvPr/>
        </p:nvSpPr>
        <p:spPr>
          <a:xfrm>
            <a:off x="6694273" y="3196231"/>
            <a:ext cx="1889205" cy="1873654"/>
          </a:xfrm>
          <a:prstGeom prst="rect">
            <a:avLst/>
          </a:prstGeom>
          <a:noFill/>
        </p:spPr>
        <p:txBody>
          <a:bodyPr wrap="square" rtlCol="0">
            <a:spAutoFit/>
          </a:bodyPr>
          <a:lstStyle/>
          <a:p>
            <a:pPr marL="457200" indent="-457200" algn="just">
              <a:lnSpc>
                <a:spcPct val="150000"/>
              </a:lnSpc>
              <a:buClrTx/>
              <a:buFont typeface="Wingdings" panose="05000000000000000000" pitchFamily="2" charset="2"/>
              <a:buChar char="§"/>
            </a:pPr>
            <a:r>
              <a:rPr lang="en-US" sz="2000" kern="1200">
                <a:solidFill>
                  <a:prstClr val="black"/>
                </a:solidFill>
                <a:latin typeface="UTM Avo" panose="02040603050506020204" pitchFamily="18" charset="0"/>
                <a:ea typeface="+mn-ea"/>
                <a:cs typeface="Arial" panose="020B0604020202020204" pitchFamily="34" charset="0"/>
              </a:rPr>
              <a:t>Sad</a:t>
            </a:r>
          </a:p>
          <a:p>
            <a:pPr marL="457200" indent="-457200" algn="just">
              <a:lnSpc>
                <a:spcPct val="150000"/>
              </a:lnSpc>
              <a:buClrTx/>
              <a:buFont typeface="Wingdings" panose="05000000000000000000" pitchFamily="2" charset="2"/>
              <a:buChar char="§"/>
            </a:pPr>
            <a:r>
              <a:rPr lang="en-US" sz="2000" kern="1200">
                <a:solidFill>
                  <a:prstClr val="black"/>
                </a:solidFill>
                <a:latin typeface="UTM Avo" panose="02040603050506020204" pitchFamily="18" charset="0"/>
                <a:ea typeface="+mn-ea"/>
                <a:cs typeface="Arial" panose="020B0604020202020204" pitchFamily="34" charset="0"/>
              </a:rPr>
              <a:t>Dad</a:t>
            </a:r>
          </a:p>
          <a:p>
            <a:pPr marL="457200" indent="-457200" algn="just">
              <a:lnSpc>
                <a:spcPct val="150000"/>
              </a:lnSpc>
              <a:buClrTx/>
              <a:buFont typeface="Wingdings" panose="05000000000000000000" pitchFamily="2" charset="2"/>
              <a:buChar char="§"/>
            </a:pPr>
            <a:r>
              <a:rPr lang="en-US" sz="2000" kern="1200">
                <a:solidFill>
                  <a:prstClr val="black"/>
                </a:solidFill>
                <a:latin typeface="UTM Avo" panose="02040603050506020204" pitchFamily="18" charset="0"/>
                <a:ea typeface="+mn-ea"/>
                <a:cs typeface="Arial" panose="020B0604020202020204" pitchFamily="34" charset="0"/>
              </a:rPr>
              <a:t>Had</a:t>
            </a:r>
          </a:p>
          <a:p>
            <a:pPr marL="457200" indent="-457200" algn="just">
              <a:lnSpc>
                <a:spcPct val="150000"/>
              </a:lnSpc>
              <a:buClrTx/>
              <a:buFont typeface="Wingdings" panose="05000000000000000000" pitchFamily="2" charset="2"/>
              <a:buChar char="§"/>
            </a:pPr>
            <a:r>
              <a:rPr lang="en-US" sz="2000" kern="1200">
                <a:solidFill>
                  <a:prstClr val="black"/>
                </a:solidFill>
                <a:latin typeface="UTM Avo" panose="02040603050506020204" pitchFamily="18" charset="0"/>
                <a:ea typeface="+mn-ea"/>
                <a:cs typeface="Arial" panose="020B0604020202020204" pitchFamily="34" charset="0"/>
              </a:rPr>
              <a:t>Has,…</a:t>
            </a:r>
          </a:p>
        </p:txBody>
      </p:sp>
    </p:spTree>
    <p:extLst>
      <p:ext uri="{BB962C8B-B14F-4D97-AF65-F5344CB8AC3E}">
        <p14:creationId xmlns:p14="http://schemas.microsoft.com/office/powerpoint/2010/main" val="389592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arn(inVertical)">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04D6A57-A58C-C2E7-33CF-002CA91EBCD6}"/>
              </a:ext>
            </a:extLst>
          </p:cNvPr>
          <p:cNvGrpSpPr/>
          <p:nvPr/>
        </p:nvGrpSpPr>
        <p:grpSpPr>
          <a:xfrm>
            <a:off x="476713" y="2140620"/>
            <a:ext cx="8916406" cy="3324759"/>
            <a:chOff x="1005807" y="2686935"/>
            <a:chExt cx="13101123" cy="4957298"/>
          </a:xfrm>
        </p:grpSpPr>
        <p:sp>
          <p:nvSpPr>
            <p:cNvPr id="3" name="Rounded Rectangle 6">
              <a:extLst>
                <a:ext uri="{FF2B5EF4-FFF2-40B4-BE49-F238E27FC236}">
                  <a16:creationId xmlns:a16="http://schemas.microsoft.com/office/drawing/2014/main" id="{12E51395-D498-354D-AA4C-1B19BD180D25}"/>
                </a:ext>
              </a:extLst>
            </p:cNvPr>
            <p:cNvSpPr/>
            <p:nvPr/>
          </p:nvSpPr>
          <p:spPr>
            <a:xfrm>
              <a:off x="1325527" y="3543301"/>
              <a:ext cx="12781403" cy="4100932"/>
            </a:xfrm>
            <a:prstGeom prst="roundRect">
              <a:avLst/>
            </a:prstGeom>
            <a:solidFill>
              <a:srgbClr val="9BBB59">
                <a:lumMod val="60000"/>
                <a:lumOff val="40000"/>
              </a:srgbClr>
            </a:solidFill>
            <a:ln w="25400" cap="flat" cmpd="sng" algn="ctr">
              <a:solidFill>
                <a:srgbClr val="9BBB59">
                  <a:lumMod val="60000"/>
                  <a:lumOff val="40000"/>
                </a:srgbClr>
              </a:solidFill>
              <a:prstDash val="solid"/>
            </a:ln>
            <a:effectLst/>
          </p:spPr>
          <p:txBody>
            <a:bodyPr rtlCol="0" anchor="ctr"/>
            <a:lstStyle/>
            <a:p>
              <a:pPr marL="571500" marR="0" lvl="0" indent="-5715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Em cần đặt các ngón tay đúng trên hàng phím cơ sở, ngón trỏ trái ở phím F, ngón trỏ phải ở phím J. Các ngón còn lại đặt lần lượt ở các phím A, S, D và K, L.</a:t>
              </a:r>
            </a:p>
            <a:p>
              <a:pPr marL="571500" marR="0" lvl="0" indent="-5715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Gõ bàn phím bằng 10 ngón. Mỗi ngón gõ đúng bàn phím đã được phân công. </a:t>
              </a:r>
            </a:p>
          </p:txBody>
        </p:sp>
        <p:sp>
          <p:nvSpPr>
            <p:cNvPr id="4" name="Pentagon 8">
              <a:extLst>
                <a:ext uri="{FF2B5EF4-FFF2-40B4-BE49-F238E27FC236}">
                  <a16:creationId xmlns:a16="http://schemas.microsoft.com/office/drawing/2014/main" id="{35B7A2C3-3B70-EE71-F6F0-45ACBBF14EEB}"/>
                </a:ext>
              </a:extLst>
            </p:cNvPr>
            <p:cNvSpPr/>
            <p:nvPr/>
          </p:nvSpPr>
          <p:spPr>
            <a:xfrm>
              <a:off x="1615406" y="2687745"/>
              <a:ext cx="3682942" cy="1218391"/>
            </a:xfrm>
            <a:prstGeom prst="homePlate">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GHI NHỚ </a:t>
              </a:r>
            </a:p>
          </p:txBody>
        </p:sp>
        <p:pic>
          <p:nvPicPr>
            <p:cNvPr id="5" name="Picture 2" descr="Management ">
              <a:extLst>
                <a:ext uri="{FF2B5EF4-FFF2-40B4-BE49-F238E27FC236}">
                  <a16:creationId xmlns:a16="http://schemas.microsoft.com/office/drawing/2014/main" id="{ED3C2D5D-95CE-E1D9-44A6-9631B1453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07" y="2686935"/>
              <a:ext cx="1219200" cy="12192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1027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sp>
        <p:nvSpPr>
          <p:cNvPr id="2" name="Rounded Rectangle 1">
            <a:extLst>
              <a:ext uri="{FF2B5EF4-FFF2-40B4-BE49-F238E27FC236}">
                <a16:creationId xmlns:a16="http://schemas.microsoft.com/office/drawing/2014/main" id="{1DF3764D-7E20-7F8F-769B-9A545D427682}"/>
              </a:ext>
            </a:extLst>
          </p:cNvPr>
          <p:cNvSpPr/>
          <p:nvPr/>
        </p:nvSpPr>
        <p:spPr>
          <a:xfrm>
            <a:off x="838200" y="2729124"/>
            <a:ext cx="4074421" cy="2525289"/>
          </a:xfrm>
          <a:prstGeom prst="roundRect">
            <a:avLst>
              <a:gd name="adj" fmla="val 12218"/>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Ôn tập lại nội dung của bài học ngày hôm nay</a:t>
            </a:r>
          </a:p>
        </p:txBody>
      </p:sp>
      <p:sp>
        <p:nvSpPr>
          <p:cNvPr id="3" name="Rounded Rectangle 11">
            <a:extLst>
              <a:ext uri="{FF2B5EF4-FFF2-40B4-BE49-F238E27FC236}">
                <a16:creationId xmlns:a16="http://schemas.microsoft.com/office/drawing/2014/main" id="{0851ED41-05A5-700B-BF0D-1C31CD463640}"/>
              </a:ext>
            </a:extLst>
          </p:cNvPr>
          <p:cNvSpPr/>
          <p:nvPr/>
        </p:nvSpPr>
        <p:spPr>
          <a:xfrm>
            <a:off x="5336498" y="2701415"/>
            <a:ext cx="4074421" cy="2525289"/>
          </a:xfrm>
          <a:prstGeom prst="roundRect">
            <a:avLst>
              <a:gd name="adj" fmla="val 12218"/>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Soạn bài mới, </a:t>
            </a:r>
            <a:r>
              <a:rPr kumimoji="0" lang="en-US" sz="2000" b="1"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Bài 3. Em tập gõ hàng phím trên và dưới </a:t>
            </a:r>
          </a:p>
        </p:txBody>
      </p:sp>
      <p:pic>
        <p:nvPicPr>
          <p:cNvPr id="7" name="Picture 2" descr="Textbook ">
            <a:extLst>
              <a:ext uri="{FF2B5EF4-FFF2-40B4-BE49-F238E27FC236}">
                <a16:creationId xmlns:a16="http://schemas.microsoft.com/office/drawing/2014/main" id="{9D60D813-EFF3-A521-E9A4-6B2608620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1991386"/>
            <a:ext cx="1546897" cy="13359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D2897C9-3D30-BA93-7ACC-E0E095C88352}"/>
              </a:ext>
            </a:extLst>
          </p:cNvPr>
          <p:cNvPicPr>
            <a:picLocks noChangeAspect="1"/>
          </p:cNvPicPr>
          <p:nvPr/>
        </p:nvPicPr>
        <p:blipFill>
          <a:blip r:embed="rId4"/>
          <a:stretch>
            <a:fillRect/>
          </a:stretch>
        </p:blipFill>
        <p:spPr>
          <a:xfrm>
            <a:off x="6745470" y="2042141"/>
            <a:ext cx="1294342" cy="1117850"/>
          </a:xfrm>
          <a:prstGeom prst="rect">
            <a:avLst/>
          </a:prstGeom>
        </p:spPr>
      </p:pic>
    </p:spTree>
    <p:extLst>
      <p:ext uri="{BB962C8B-B14F-4D97-AF65-F5344CB8AC3E}">
        <p14:creationId xmlns:p14="http://schemas.microsoft.com/office/powerpoint/2010/main" val="1475661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A3-Bài 1_1</Template>
  <TotalTime>106</TotalTime>
  <Words>1081</Words>
  <Application>Microsoft Office PowerPoint</Application>
  <PresentationFormat>Widescreen</PresentationFormat>
  <Paragraphs>118</Paragraphs>
  <Slides>33</Slides>
  <Notes>27</Notes>
  <HiddenSlides>0</HiddenSlides>
  <MMClips>17</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33</vt:i4>
      </vt:variant>
    </vt:vector>
  </HeadingPairs>
  <TitlesOfParts>
    <vt:vector size="40" baseType="lpstr">
      <vt:lpstr>Arial</vt:lpstr>
      <vt:lpstr>Calibri</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25</cp:revision>
  <dcterms:created xsi:type="dcterms:W3CDTF">2023-06-25T07:21:48Z</dcterms:created>
  <dcterms:modified xsi:type="dcterms:W3CDTF">2023-08-21T04:26:11Z</dcterms:modified>
</cp:coreProperties>
</file>