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0"/>
  </p:notesMasterIdLst>
  <p:sldIdLst>
    <p:sldId id="256" r:id="rId4"/>
    <p:sldId id="257" r:id="rId5"/>
    <p:sldId id="258" r:id="rId6"/>
    <p:sldId id="259" r:id="rId7"/>
    <p:sldId id="260" r:id="rId8"/>
    <p:sldId id="272" r:id="rId9"/>
    <p:sldId id="273" r:id="rId10"/>
    <p:sldId id="274" r:id="rId11"/>
    <p:sldId id="275" r:id="rId12"/>
    <p:sldId id="321" r:id="rId13"/>
    <p:sldId id="320" r:id="rId14"/>
    <p:sldId id="338" r:id="rId15"/>
    <p:sldId id="261" r:id="rId16"/>
    <p:sldId id="262" r:id="rId17"/>
    <p:sldId id="327" r:id="rId18"/>
    <p:sldId id="347" r:id="rId19"/>
    <p:sldId id="352" r:id="rId20"/>
    <p:sldId id="354" r:id="rId21"/>
    <p:sldId id="349" r:id="rId22"/>
    <p:sldId id="355" r:id="rId23"/>
    <p:sldId id="269" r:id="rId24"/>
    <p:sldId id="270" r:id="rId25"/>
    <p:sldId id="335" r:id="rId26"/>
    <p:sldId id="271" r:id="rId27"/>
    <p:sldId id="267" r:id="rId28"/>
    <p:sldId id="356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E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49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796598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1146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0016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5462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0311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5005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902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4051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3229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5288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084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662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823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5238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9970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366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036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8260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005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8252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80746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32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82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95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07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88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34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92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36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53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8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99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7017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4293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91776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29604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41130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82155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33559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419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90895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72161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443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22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84995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in-hoc-3/1/129/2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in-hoc-3/1/129/2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in-hoc-3/1/129/3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slide" Target="slide19.xml"/><Relationship Id="rId12" Type="http://schemas.openxmlformats.org/officeDocument/2006/relationships/image" Target="../media/image31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6" Type="http://schemas.openxmlformats.org/officeDocument/2006/relationships/slide" Target="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slide" Target="slide17.xml"/><Relationship Id="rId5" Type="http://schemas.openxmlformats.org/officeDocument/2006/relationships/slide" Target="slide20.xml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slide" Target="slide18.xml"/><Relationship Id="rId1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11" Type="http://schemas.openxmlformats.org/officeDocument/2006/relationships/slide" Target="slide20.xml"/><Relationship Id="rId5" Type="http://schemas.openxmlformats.org/officeDocument/2006/relationships/audio" Target="../media/audio1.wav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7.xml"/><Relationship Id="rId9" Type="http://schemas.openxmlformats.org/officeDocument/2006/relationships/slide" Target="slide16.xml"/><Relationship Id="rId1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11" Type="http://schemas.openxmlformats.org/officeDocument/2006/relationships/slide" Target="slide20.xml"/><Relationship Id="rId5" Type="http://schemas.openxmlformats.org/officeDocument/2006/relationships/audio" Target="../media/audio1.wav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8.xml"/><Relationship Id="rId9" Type="http://schemas.openxmlformats.org/officeDocument/2006/relationships/slide" Target="slide16.xml"/><Relationship Id="rId1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11" Type="http://schemas.openxmlformats.org/officeDocument/2006/relationships/slide" Target="slide20.xml"/><Relationship Id="rId5" Type="http://schemas.openxmlformats.org/officeDocument/2006/relationships/audio" Target="../media/audio1.wav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9.xml"/><Relationship Id="rId9" Type="http://schemas.openxmlformats.org/officeDocument/2006/relationships/slide" Target="slide16.xml"/><Relationship Id="rId1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6.png"/><Relationship Id="rId11" Type="http://schemas.openxmlformats.org/officeDocument/2006/relationships/slide" Target="slide20.xml"/><Relationship Id="rId5" Type="http://schemas.openxmlformats.org/officeDocument/2006/relationships/audio" Target="../media/audio1.wav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20.xml"/><Relationship Id="rId9" Type="http://schemas.openxmlformats.org/officeDocument/2006/relationships/slide" Target="slide16.xml"/><Relationship Id="rId1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30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A3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Làm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quen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với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gõ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bàn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phím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2248769" y="3924767"/>
            <a:ext cx="8382543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vi-VN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tập gõ hàng phím trên và dưới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15042" y="285565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C4C9DDAC-A155-63E3-EBC9-F41F5C8CEF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273772" y="3909059"/>
            <a:ext cx="4545574" cy="2948941"/>
          </a:xfrm>
          <a:prstGeom prst="rect">
            <a:avLst/>
          </a:prstGeom>
        </p:spPr>
      </p:pic>
      <p:sp>
        <p:nvSpPr>
          <p:cNvPr id="6" name="Rounded Rectangular Callout 15">
            <a:extLst>
              <a:ext uri="{FF2B5EF4-FFF2-40B4-BE49-F238E27FC236}">
                <a16:creationId xmlns:a16="http://schemas.microsoft.com/office/drawing/2014/main" id="{21F38267-694B-8211-0E65-268749BD9CC5}"/>
              </a:ext>
            </a:extLst>
          </p:cNvPr>
          <p:cNvSpPr/>
          <p:nvPr/>
        </p:nvSpPr>
        <p:spPr>
          <a:xfrm>
            <a:off x="723030" y="2463389"/>
            <a:ext cx="4233326" cy="1931222"/>
          </a:xfrm>
          <a:prstGeom prst="wedgeRoundRectCallout">
            <a:avLst>
              <a:gd name="adj1" fmla="val 64683"/>
              <a:gd name="adj2" fmla="val 47370"/>
              <a:gd name="adj3" fmla="val 16667"/>
            </a:avLst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Nếu muốn gõ từ “LOP BA”, em sử dụng các phím ở những hàng phím nào?</a:t>
            </a:r>
          </a:p>
        </p:txBody>
      </p:sp>
      <p:sp>
        <p:nvSpPr>
          <p:cNvPr id="8" name="Right Arrow 16">
            <a:extLst>
              <a:ext uri="{FF2B5EF4-FFF2-40B4-BE49-F238E27FC236}">
                <a16:creationId xmlns:a16="http://schemas.microsoft.com/office/drawing/2014/main" id="{B30E8040-3908-8E31-C00E-B91556C1F63B}"/>
              </a:ext>
            </a:extLst>
          </p:cNvPr>
          <p:cNvSpPr/>
          <p:nvPr/>
        </p:nvSpPr>
        <p:spPr>
          <a:xfrm>
            <a:off x="314435" y="5234836"/>
            <a:ext cx="567303" cy="402448"/>
          </a:xfrm>
          <a:prstGeom prst="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AC20D-D693-CF64-FDBF-603EBDE2E5C5}"/>
              </a:ext>
            </a:extLst>
          </p:cNvPr>
          <p:cNvSpPr txBox="1"/>
          <p:nvPr/>
        </p:nvSpPr>
        <p:spPr>
          <a:xfrm>
            <a:off x="1040446" y="4958173"/>
            <a:ext cx="4233326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ở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cả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ba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cơ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sở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dưới</a:t>
            </a:r>
            <a:r>
              <a:rPr lang="en-US" sz="2000" b="1" i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15042" y="285565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5EC2C2-94BA-1F35-56EF-662AA781A255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CÁCH GÕ CÁC PHÍM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2D2BF0-8F96-0A63-CC4B-50CB260A530E}"/>
              </a:ext>
            </a:extLst>
          </p:cNvPr>
          <p:cNvSpPr txBox="1"/>
          <p:nvPr/>
        </p:nvSpPr>
        <p:spPr>
          <a:xfrm>
            <a:off x="413269" y="3006748"/>
            <a:ext cx="5382120" cy="187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ngón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tay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29: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từng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ngón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đảm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63B087-5E6F-82D0-FA88-1273CE5AB8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298" t="15682" r="11595" b="3600"/>
          <a:stretch/>
        </p:blipFill>
        <p:spPr>
          <a:xfrm>
            <a:off x="6235700" y="2792857"/>
            <a:ext cx="5956300" cy="4071245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2EC975BE-5759-0BA4-819C-7A5D46329D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6569" y="5149233"/>
            <a:ext cx="5648820" cy="16310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5EC51BBA-4CE3-CFE9-963F-D739AACBC2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00676" y="3664053"/>
            <a:ext cx="3178763" cy="276022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F73D49F-1263-A28E-740D-9F5B08BEEB5D}"/>
              </a:ext>
            </a:extLst>
          </p:cNvPr>
          <p:cNvGrpSpPr/>
          <p:nvPr/>
        </p:nvGrpSpPr>
        <p:grpSpPr>
          <a:xfrm>
            <a:off x="4172962" y="3375102"/>
            <a:ext cx="2407312" cy="2760226"/>
            <a:chOff x="7098841" y="4076700"/>
            <a:chExt cx="4131232" cy="454039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538EA10-A5CE-CEF4-CE33-28578617B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45" t="60260" r="37113" b="11250"/>
            <a:stretch/>
          </p:blipFill>
          <p:spPr>
            <a:xfrm>
              <a:off x="7098841" y="4076700"/>
              <a:ext cx="4131232" cy="3771179"/>
            </a:xfrm>
            <a:prstGeom prst="rect">
              <a:avLst/>
            </a:prstGeom>
          </p:spPr>
        </p:pic>
        <p:sp>
          <p:nvSpPr>
            <p:cNvPr id="12" name="Rounded Rectangle 9">
              <a:extLst>
                <a:ext uri="{FF2B5EF4-FFF2-40B4-BE49-F238E27FC236}">
                  <a16:creationId xmlns:a16="http://schemas.microsoft.com/office/drawing/2014/main" id="{BA421628-3B28-B022-E5EF-0B386BA0152F}"/>
                </a:ext>
              </a:extLst>
            </p:cNvPr>
            <p:cNvSpPr/>
            <p:nvPr/>
          </p:nvSpPr>
          <p:spPr>
            <a:xfrm>
              <a:off x="7494662" y="7847879"/>
              <a:ext cx="2701109" cy="76921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Tay trái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D6C6-1C6A-957F-5ADD-A9E9AE9B8705}"/>
              </a:ext>
            </a:extLst>
          </p:cNvPr>
          <p:cNvGrpSpPr/>
          <p:nvPr/>
        </p:nvGrpSpPr>
        <p:grpSpPr>
          <a:xfrm>
            <a:off x="6493004" y="3257186"/>
            <a:ext cx="2650996" cy="2859489"/>
            <a:chOff x="11623804" y="3913418"/>
            <a:chExt cx="4549423" cy="470367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C163F7F-D34B-9187-A399-5EAC4E021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107" t="59928" r="22737" b="11013"/>
            <a:stretch/>
          </p:blipFill>
          <p:spPr>
            <a:xfrm>
              <a:off x="11623804" y="3913418"/>
              <a:ext cx="4549423" cy="3962401"/>
            </a:xfrm>
            <a:prstGeom prst="rect">
              <a:avLst/>
            </a:prstGeom>
          </p:spPr>
        </p:pic>
        <p:sp>
          <p:nvSpPr>
            <p:cNvPr id="15" name="Rounded Rectangle 15">
              <a:extLst>
                <a:ext uri="{FF2B5EF4-FFF2-40B4-BE49-F238E27FC236}">
                  <a16:creationId xmlns:a16="http://schemas.microsoft.com/office/drawing/2014/main" id="{8E07B00F-A4E7-4996-2C29-A47A76050E72}"/>
                </a:ext>
              </a:extLst>
            </p:cNvPr>
            <p:cNvSpPr/>
            <p:nvPr/>
          </p:nvSpPr>
          <p:spPr>
            <a:xfrm>
              <a:off x="12877800" y="7847878"/>
              <a:ext cx="2701109" cy="76921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Tay phải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29773E3-5054-A0B0-B4D7-EEA54E7F0A29}"/>
              </a:ext>
            </a:extLst>
          </p:cNvPr>
          <p:cNvSpPr txBox="1"/>
          <p:nvPr/>
        </p:nvSpPr>
        <p:spPr>
          <a:xfrm>
            <a:off x="533400" y="2308170"/>
            <a:ext cx="695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ngón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đảm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E31509-3E72-8A57-8C93-7A1762932C01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CÁCH GÕ CÁC PHÍM </a:t>
            </a:r>
          </a:p>
        </p:txBody>
      </p:sp>
    </p:spTree>
    <p:extLst>
      <p:ext uri="{BB962C8B-B14F-4D97-AF65-F5344CB8AC3E}">
        <p14:creationId xmlns:p14="http://schemas.microsoft.com/office/powerpoint/2010/main" val="37605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99A32C4-EA8B-44F5-6D83-4E41E9CFD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910063"/>
              </p:ext>
            </p:extLst>
          </p:nvPr>
        </p:nvGraphicFramePr>
        <p:xfrm>
          <a:off x="717550" y="3009900"/>
          <a:ext cx="8001000" cy="3695700"/>
        </p:xfrm>
        <a:graphic>
          <a:graphicData uri="http://schemas.openxmlformats.org/drawingml/2006/table">
            <a:tbl>
              <a:tblPr firstRow="1" bandRow="1"/>
              <a:tblGrid>
                <a:gridCol w="4000500">
                  <a:extLst>
                    <a:ext uri="{9D8B030D-6E8A-4147-A177-3AD203B41FA5}">
                      <a16:colId xmlns:a16="http://schemas.microsoft.com/office/drawing/2014/main" val="4220916907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3911852341"/>
                    </a:ext>
                  </a:extLst>
                </a:gridCol>
              </a:tblGrid>
              <a:tr h="73914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rgbClr val="C00000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TAY TRÁI</a:t>
                      </a:r>
                      <a:r>
                        <a:rPr lang="en-US" sz="2000" baseline="0">
                          <a:solidFill>
                            <a:srgbClr val="C00000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>
                        <a:solidFill>
                          <a:srgbClr val="C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solidFill>
                            <a:srgbClr val="C00000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TAY PHẢI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227408"/>
                  </a:ext>
                </a:extLst>
              </a:tr>
              <a:tr h="73914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trỏ: R, F, V, T, G, B</a:t>
                      </a:r>
                      <a:endParaRPr lang="en-US" sz="200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trỏ: Y, H, N, U, J, M</a:t>
                      </a:r>
                      <a:endParaRPr lang="en-US" sz="200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547379"/>
                  </a:ext>
                </a:extLst>
              </a:tr>
              <a:tr h="73914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giữa: E, D, C</a:t>
                      </a:r>
                      <a:endParaRPr lang="en-US" sz="200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giữa: I, K, ,</a:t>
                      </a:r>
                      <a:endParaRPr lang="en-US" sz="200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708713"/>
                  </a:ext>
                </a:extLst>
              </a:tr>
              <a:tr h="73914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áp út: W, S, X</a:t>
                      </a:r>
                      <a:endParaRPr lang="en-US" sz="200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áp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út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: O, L, .</a:t>
                      </a:r>
                      <a:endParaRPr lang="en-US" sz="20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551807"/>
                  </a:ext>
                </a:extLst>
              </a:tr>
              <a:tr h="73914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út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: Q, A, Z</a:t>
                      </a:r>
                      <a:endParaRPr lang="en-US" sz="20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Ngón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út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: P, ;, /</a:t>
                      </a:r>
                      <a:endParaRPr lang="en-US" sz="20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2379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B25CD63-D88A-E071-DB4A-EB78CA9E2D4A}"/>
              </a:ext>
            </a:extLst>
          </p:cNvPr>
          <p:cNvSpPr txBox="1"/>
          <p:nvPr/>
        </p:nvSpPr>
        <p:spPr>
          <a:xfrm>
            <a:off x="533400" y="2308170"/>
            <a:ext cx="695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ngón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đảm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97361F-8E80-7955-058C-701AA7B5A438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CÁCH GÕ CÁC PHÍM </a:t>
            </a:r>
          </a:p>
        </p:txBody>
      </p:sp>
    </p:spTree>
    <p:extLst>
      <p:ext uri="{BB962C8B-B14F-4D97-AF65-F5344CB8AC3E}">
        <p14:creationId xmlns:p14="http://schemas.microsoft.com/office/powerpoint/2010/main" val="32072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CBAA781-BC95-D170-2413-28351C054DEE}"/>
              </a:ext>
            </a:extLst>
          </p:cNvPr>
          <p:cNvSpPr/>
          <p:nvPr/>
        </p:nvSpPr>
        <p:spPr>
          <a:xfrm>
            <a:off x="3904069" y="2679944"/>
            <a:ext cx="6233160" cy="2613746"/>
          </a:xfrm>
          <a:prstGeom prst="round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Vị trí đặt tay luôn ở hàng phím cơ sở với hai ngón trỏ đặt ở hai phím F và J.</a:t>
            </a:r>
          </a:p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 ngón tay sẽ di chuyển lên, xuống hàng phím trên và dưới rồi sau đó quay lại hàng phím cơ sở.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DDF01E0A-830F-AE9E-43F5-A02DE2D018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40858" y="3502990"/>
            <a:ext cx="3302171" cy="3055883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D8454789-6E9A-8409-DE00-AF313A5AB078}"/>
              </a:ext>
            </a:extLst>
          </p:cNvPr>
          <p:cNvSpPr/>
          <p:nvPr/>
        </p:nvSpPr>
        <p:spPr>
          <a:xfrm>
            <a:off x="8543347" y="1923394"/>
            <a:ext cx="1991710" cy="986522"/>
          </a:xfrm>
          <a:prstGeom prst="cloud">
            <a:avLst/>
          </a:prstGeom>
          <a:solidFill>
            <a:schemeClr val="bg1"/>
          </a:solidFill>
          <a:ln w="381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LƯU Ý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8C3B3-A2B5-7850-F2BA-FEFBDC1FE211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CÁCH GÕ CÁC PHÍM </a:t>
            </a:r>
          </a:p>
        </p:txBody>
      </p:sp>
    </p:spTree>
    <p:extLst>
      <p:ext uri="{BB962C8B-B14F-4D97-AF65-F5344CB8AC3E}">
        <p14:creationId xmlns:p14="http://schemas.microsoft.com/office/powerpoint/2010/main" val="372852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17679C-EFD5-46A1-F05A-90CDBB2B062F}"/>
              </a:ext>
            </a:extLst>
          </p:cNvPr>
          <p:cNvGrpSpPr/>
          <p:nvPr/>
        </p:nvGrpSpPr>
        <p:grpSpPr>
          <a:xfrm>
            <a:off x="3236693" y="2352847"/>
            <a:ext cx="6691044" cy="2840235"/>
            <a:chOff x="1447800" y="2716406"/>
            <a:chExt cx="9224259" cy="656384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D60D40C-4AE4-A6C5-FB58-E2307AE46CDF}"/>
                </a:ext>
              </a:extLst>
            </p:cNvPr>
            <p:cNvGrpSpPr/>
            <p:nvPr/>
          </p:nvGrpSpPr>
          <p:grpSpPr>
            <a:xfrm>
              <a:off x="1447800" y="3390900"/>
              <a:ext cx="8955529" cy="5889346"/>
              <a:chOff x="1447800" y="3390900"/>
              <a:chExt cx="8955529" cy="5889346"/>
            </a:xfrm>
          </p:grpSpPr>
          <p:sp>
            <p:nvSpPr>
              <p:cNvPr id="6" name="Rounded Rectangle 2">
                <a:extLst>
                  <a:ext uri="{FF2B5EF4-FFF2-40B4-BE49-F238E27FC236}">
                    <a16:creationId xmlns:a16="http://schemas.microsoft.com/office/drawing/2014/main" id="{26B4F84B-B423-B1A2-0AEE-41625252BD7C}"/>
                  </a:ext>
                </a:extLst>
              </p:cNvPr>
              <p:cNvSpPr/>
              <p:nvPr/>
            </p:nvSpPr>
            <p:spPr>
              <a:xfrm>
                <a:off x="1447800" y="3390900"/>
                <a:ext cx="8686800" cy="5562600"/>
              </a:xfrm>
              <a:prstGeom prst="roundRect">
                <a:avLst/>
              </a:prstGeom>
              <a:solidFill>
                <a:srgbClr val="4F81BD">
                  <a:lumMod val="60000"/>
                  <a:lumOff val="40000"/>
                </a:srgbClr>
              </a:solidFill>
              <a:ln w="25400" cap="flat" cmpd="sng" algn="ctr">
                <a:solidFill>
                  <a:srgbClr val="4F81BD">
                    <a:lumMod val="60000"/>
                    <a:lumOff val="4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" name="Rounded Rectangle 9">
                <a:extLst>
                  <a:ext uri="{FF2B5EF4-FFF2-40B4-BE49-F238E27FC236}">
                    <a16:creationId xmlns:a16="http://schemas.microsoft.com/office/drawing/2014/main" id="{FB445B37-692B-FE60-53F3-CAA8BE02F440}"/>
                  </a:ext>
                </a:extLst>
              </p:cNvPr>
              <p:cNvSpPr/>
              <p:nvPr/>
            </p:nvSpPr>
            <p:spPr>
              <a:xfrm>
                <a:off x="1716529" y="3717646"/>
                <a:ext cx="8686800" cy="5562600"/>
              </a:xfrm>
              <a:prstGeom prst="round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lumMod val="20000"/>
                    <a:lumOff val="8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B8C01C-60CB-4D9E-F36F-08D538D12DD3}"/>
                </a:ext>
              </a:extLst>
            </p:cNvPr>
            <p:cNvSpPr txBox="1"/>
            <p:nvPr/>
          </p:nvSpPr>
          <p:spPr>
            <a:xfrm>
              <a:off x="1917700" y="4520252"/>
              <a:ext cx="8051800" cy="141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Mỗi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ngón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nhiệm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vụ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gõ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nhau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Đặt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ngón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tay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đúng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vị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trí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sẽ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giúp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gõ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chính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nhanh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hơn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5" name="Picture 2" descr="Pin ">
              <a:extLst>
                <a:ext uri="{FF2B5EF4-FFF2-40B4-BE49-F238E27FC236}">
                  <a16:creationId xmlns:a16="http://schemas.microsoft.com/office/drawing/2014/main" id="{F38157FD-B533-D8CF-381C-062936AF9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7386" y="2716406"/>
              <a:ext cx="1104673" cy="1675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70FC1EBE-0593-B8AC-B2C0-910AA60CFD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13313" y="3429000"/>
            <a:ext cx="2993875" cy="31821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3FBA9A-4E4A-F1D3-6BDF-6C2DC0670A2E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CÁCH GÕ CÁC PHÍM </a:t>
            </a:r>
          </a:p>
        </p:txBody>
      </p:sp>
    </p:spTree>
    <p:extLst>
      <p:ext uri="{BB962C8B-B14F-4D97-AF65-F5344CB8AC3E}">
        <p14:creationId xmlns:p14="http://schemas.microsoft.com/office/powerpoint/2010/main" val="87096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6">
            <a:extLst>
              <a:ext uri="{FF2B5EF4-FFF2-40B4-BE49-F238E27FC236}">
                <a16:creationId xmlns:a16="http://schemas.microsoft.com/office/drawing/2014/main" id="{E86B571B-4C35-0440-8014-7054E9EF0A5F}"/>
              </a:ext>
            </a:extLst>
          </p:cNvPr>
          <p:cNvSpPr/>
          <p:nvPr/>
        </p:nvSpPr>
        <p:spPr>
          <a:xfrm>
            <a:off x="3788062" y="2937609"/>
            <a:ext cx="5785360" cy="2394170"/>
          </a:xfrm>
          <a:prstGeom prst="wedgeRoundRectCallout">
            <a:avLst>
              <a:gd name="adj1" fmla="val -62242"/>
              <a:gd name="adj2" fmla="val 42460"/>
              <a:gd name="adj3" fmla="val 16667"/>
            </a:avLst>
          </a:prstGeom>
          <a:solidFill>
            <a:srgbClr val="9BBB59">
              <a:lumMod val="40000"/>
              <a:lumOff val="60000"/>
            </a:srgbClr>
          </a:solidFill>
          <a:ln w="5715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Em có thể thấy mình tiến bộ sau mỗi lần tập gõ bằng phần mềm RapidTyping. Chọn Student statistics sẽ giúp em thấy được kết quả các lần tập luyện của mình.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F3E2DE-D28D-EA6D-7D8F-29A7F118AD27}"/>
              </a:ext>
            </a:extLst>
          </p:cNvPr>
          <p:cNvSpPr/>
          <p:nvPr/>
        </p:nvSpPr>
        <p:spPr>
          <a:xfrm>
            <a:off x="462016" y="2106588"/>
            <a:ext cx="9468757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2.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tốc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gõ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xác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SGK </a:t>
            </a:r>
            <a:r>
              <a:rPr lang="en-US" sz="2000" i="1" kern="12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30: </a:t>
            </a:r>
            <a:endParaRPr lang="en-US" sz="2000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2EC287-1975-D946-0304-98CED8EF8CED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LUYỆN TẬP GÕ VỚI RAPIDTYPING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B5B0592-A7C1-CDFD-79F0-2D155EB122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858" t="6227" r="18124" b="8496"/>
          <a:stretch/>
        </p:blipFill>
        <p:spPr>
          <a:xfrm>
            <a:off x="462016" y="2725653"/>
            <a:ext cx="2318658" cy="409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1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B84294-5E21-7D3E-86BE-D5543F348858}"/>
              </a:ext>
            </a:extLst>
          </p:cNvPr>
          <p:cNvSpPr txBox="1"/>
          <p:nvPr/>
        </p:nvSpPr>
        <p:spPr>
          <a:xfrm>
            <a:off x="187960" y="2310198"/>
            <a:ext cx="7520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hành luyện tập gõ với phần mềm Rapidtyping: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8B4063-531E-36DB-5B05-8D207A437B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24" t="28362" r="5209" b="3666"/>
          <a:stretch/>
        </p:blipFill>
        <p:spPr>
          <a:xfrm>
            <a:off x="187960" y="2831707"/>
            <a:ext cx="8623300" cy="29113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C5FA2F-9BA0-92C7-2831-44441BB4CF14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LUYỆN TẬP GÕ VỚI RAPIDTYPING</a:t>
            </a:r>
          </a:p>
        </p:txBody>
      </p:sp>
    </p:spTree>
    <p:extLst>
      <p:ext uri="{BB962C8B-B14F-4D97-AF65-F5344CB8AC3E}">
        <p14:creationId xmlns:p14="http://schemas.microsoft.com/office/powerpoint/2010/main" val="341142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455016-AC7B-E9C8-D16C-15FFE4BA92CF}"/>
              </a:ext>
            </a:extLst>
          </p:cNvPr>
          <p:cNvSpPr txBox="1"/>
          <p:nvPr/>
        </p:nvSpPr>
        <p:spPr>
          <a:xfrm>
            <a:off x="353060" y="2397658"/>
            <a:ext cx="4236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bưới tiến hành: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99A6472-05FD-4DEC-8167-E8121F53E7F5}"/>
              </a:ext>
            </a:extLst>
          </p:cNvPr>
          <p:cNvGrpSpPr/>
          <p:nvPr/>
        </p:nvGrpSpPr>
        <p:grpSpPr>
          <a:xfrm>
            <a:off x="956524" y="3068844"/>
            <a:ext cx="2141993" cy="2784032"/>
            <a:chOff x="1682490" y="4520252"/>
            <a:chExt cx="3803910" cy="4814248"/>
          </a:xfrm>
        </p:grpSpPr>
        <p:sp>
          <p:nvSpPr>
            <p:cNvPr id="4" name="Rounded Rectangle 1">
              <a:extLst>
                <a:ext uri="{FF2B5EF4-FFF2-40B4-BE49-F238E27FC236}">
                  <a16:creationId xmlns:a16="http://schemas.microsoft.com/office/drawing/2014/main" id="{40205543-08CC-AF40-6850-4AE334852195}"/>
                </a:ext>
              </a:extLst>
            </p:cNvPr>
            <p:cNvSpPr/>
            <p:nvPr/>
          </p:nvSpPr>
          <p:spPr>
            <a:xfrm>
              <a:off x="1682490" y="5052788"/>
              <a:ext cx="3803910" cy="4281712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381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Kích hoạt </a:t>
              </a: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phần mềm RapidTyping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A00565E-757A-776E-7332-DB3A28EC3844}"/>
                </a:ext>
              </a:extLst>
            </p:cNvPr>
            <p:cNvSpPr/>
            <p:nvPr/>
          </p:nvSpPr>
          <p:spPr>
            <a:xfrm>
              <a:off x="3006855" y="4520252"/>
              <a:ext cx="1155180" cy="1080448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D440550-82A0-CD8A-B6F8-D66A2EFABBFB}"/>
              </a:ext>
            </a:extLst>
          </p:cNvPr>
          <p:cNvGrpSpPr/>
          <p:nvPr/>
        </p:nvGrpSpPr>
        <p:grpSpPr>
          <a:xfrm>
            <a:off x="3844271" y="3068844"/>
            <a:ext cx="2141993" cy="2784032"/>
            <a:chOff x="6934200" y="4520252"/>
            <a:chExt cx="3803910" cy="4814248"/>
          </a:xfrm>
        </p:grpSpPr>
        <p:sp>
          <p:nvSpPr>
            <p:cNvPr id="7" name="Rounded Rectangle 8">
              <a:extLst>
                <a:ext uri="{FF2B5EF4-FFF2-40B4-BE49-F238E27FC236}">
                  <a16:creationId xmlns:a16="http://schemas.microsoft.com/office/drawing/2014/main" id="{0371AB53-0161-257E-882B-CE6A22294B54}"/>
                </a:ext>
              </a:extLst>
            </p:cNvPr>
            <p:cNvSpPr/>
            <p:nvPr/>
          </p:nvSpPr>
          <p:spPr>
            <a:xfrm>
              <a:off x="6934200" y="5052788"/>
              <a:ext cx="3803910" cy="4281712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381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Gõ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theo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chữ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hiện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ra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màn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hình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A1E2D21-AC04-CB1A-5519-75DC88766CC5}"/>
                </a:ext>
              </a:extLst>
            </p:cNvPr>
            <p:cNvSpPr/>
            <p:nvPr/>
          </p:nvSpPr>
          <p:spPr>
            <a:xfrm>
              <a:off x="8258565" y="4520252"/>
              <a:ext cx="1155180" cy="1080448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E87276B-E230-267C-4402-CCFE9DDA2B55}"/>
              </a:ext>
            </a:extLst>
          </p:cNvPr>
          <p:cNvGrpSpPr/>
          <p:nvPr/>
        </p:nvGrpSpPr>
        <p:grpSpPr>
          <a:xfrm>
            <a:off x="6732018" y="3068844"/>
            <a:ext cx="2141993" cy="2784032"/>
            <a:chOff x="12496800" y="4520252"/>
            <a:chExt cx="3803910" cy="4814248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4579EA41-DFA9-6898-F919-D218B8A89B44}"/>
                </a:ext>
              </a:extLst>
            </p:cNvPr>
            <p:cNvSpPr/>
            <p:nvPr/>
          </p:nvSpPr>
          <p:spPr>
            <a:xfrm>
              <a:off x="12496800" y="5052788"/>
              <a:ext cx="3803910" cy="4281712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381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Ghi lại kết quả thực hành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AD0C93F-9B90-BABB-7D14-09380FA12EA0}"/>
                </a:ext>
              </a:extLst>
            </p:cNvPr>
            <p:cNvSpPr/>
            <p:nvPr/>
          </p:nvSpPr>
          <p:spPr>
            <a:xfrm>
              <a:off x="13944600" y="4520252"/>
              <a:ext cx="1155180" cy="1080448"/>
            </a:xfrm>
            <a:prstGeom prst="ellipse">
              <a:avLst/>
            </a:prstGeom>
            <a:solidFill>
              <a:srgbClr val="002060"/>
            </a:solidFill>
            <a:ln w="254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D24C251-A072-3452-2102-B82E6BA857F7}"/>
              </a:ext>
            </a:extLst>
          </p:cNvPr>
          <p:cNvSpPr txBox="1"/>
          <p:nvPr/>
        </p:nvSpPr>
        <p:spPr>
          <a:xfrm>
            <a:off x="717550" y="1664918"/>
            <a:ext cx="10756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LUYỆN TẬP GÕ VỚI RAPIDTYPING</a:t>
            </a:r>
          </a:p>
        </p:txBody>
      </p:sp>
    </p:spTree>
    <p:extLst>
      <p:ext uri="{BB962C8B-B14F-4D97-AF65-F5344CB8AC3E}">
        <p14:creationId xmlns:p14="http://schemas.microsoft.com/office/powerpoint/2010/main" val="207099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15042" y="285565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0F253F5A-9135-B16D-403F-4EBC0D9C92C2}"/>
              </a:ext>
            </a:extLst>
          </p:cNvPr>
          <p:cNvSpPr/>
          <p:nvPr/>
        </p:nvSpPr>
        <p:spPr>
          <a:xfrm>
            <a:off x="520699" y="2151035"/>
            <a:ext cx="8991600" cy="2555930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EN 2. Beginner,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Basics – Lesson 4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 Basics – Lesson 5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luyện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571500" marR="0" lvl="0" indent="-5715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phiếu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dõi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D5B3D8A2-8F4C-7BA6-B8EC-2415A0F4D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35416" y="4902200"/>
            <a:ext cx="6362165" cy="1837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414FA0B-DF71-CC88-5F2B-CFAE6E08D8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64608" y="3509804"/>
            <a:ext cx="4484167" cy="3290258"/>
          </a:xfrm>
          <a:prstGeom prst="rect">
            <a:avLst/>
          </a:prstGeom>
        </p:spPr>
      </p:pic>
      <p:sp>
        <p:nvSpPr>
          <p:cNvPr id="6" name="Rounded Rectangular Callout 1">
            <a:extLst>
              <a:ext uri="{FF2B5EF4-FFF2-40B4-BE49-F238E27FC236}">
                <a16:creationId xmlns:a16="http://schemas.microsoft.com/office/drawing/2014/main" id="{03B1B138-CDE7-54AA-288A-3768B39EA32C}"/>
              </a:ext>
            </a:extLst>
          </p:cNvPr>
          <p:cNvSpPr/>
          <p:nvPr/>
        </p:nvSpPr>
        <p:spPr>
          <a:xfrm>
            <a:off x="5061375" y="1903425"/>
            <a:ext cx="4727568" cy="2287575"/>
          </a:xfrm>
          <a:prstGeom prst="wedgeRoundRectCallout">
            <a:avLst>
              <a:gd name="adj1" fmla="val -74803"/>
              <a:gd name="adj2" fmla="val 47252"/>
              <a:gd name="adj3" fmla="val 16667"/>
            </a:avLst>
          </a:prstGeom>
          <a:solidFill>
            <a:srgbClr val="FFFF66"/>
          </a:solidFill>
          <a:ln w="5715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lần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thấy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tốc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tăng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lên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8552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81001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886200"/>
            <a:ext cx="9296400" cy="3248338"/>
          </a:xfrm>
          <a:prstGeom prst="rect">
            <a:avLst/>
          </a:prstGeom>
        </p:spPr>
      </p:pic>
      <p:pic>
        <p:nvPicPr>
          <p:cNvPr id="21" name="Picture 20" descr="ductri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94888" y="4876799"/>
            <a:ext cx="1678144" cy="1772878"/>
          </a:xfrm>
          <a:prstGeom prst="rect">
            <a:avLst/>
          </a:prstGeom>
        </p:spPr>
      </p:pic>
      <p:pic>
        <p:nvPicPr>
          <p:cNvPr id="23" name="Picture 22" descr="ductri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71800" y="4811047"/>
            <a:ext cx="1752600" cy="1851537"/>
          </a:xfrm>
          <a:prstGeom prst="rect">
            <a:avLst/>
          </a:prstGeom>
        </p:spPr>
      </p:pic>
      <p:pic>
        <p:nvPicPr>
          <p:cNvPr id="24" name="Picture 23" descr="ductri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39144" y="1143000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76600" y="1143001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505200" y="0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57600" y="1"/>
            <a:ext cx="990600" cy="922283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>
          <a:xfrm>
            <a:off x="7999688" y="-1"/>
            <a:ext cx="1219200" cy="7620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" name="Picture 31" descr="ca1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7999688" y="0"/>
            <a:ext cx="990600" cy="849353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3528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7923488" y="2666999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581400" y="2590801"/>
            <a:ext cx="914400" cy="996461"/>
          </a:xfrm>
          <a:prstGeom prst="rect">
            <a:avLst/>
          </a:prstGeom>
        </p:spPr>
      </p:pic>
      <p:pic>
        <p:nvPicPr>
          <p:cNvPr id="31" name="Picture 30" descr="chuyen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flipH="1">
            <a:off x="7999688" y="2666999"/>
            <a:ext cx="1066800" cy="970268"/>
          </a:xfrm>
          <a:prstGeom prst="rect">
            <a:avLst/>
          </a:prstGeom>
        </p:spPr>
      </p:pic>
      <p:sp>
        <p:nvSpPr>
          <p:cNvPr id="2" name="Rectangle: Rounded Corners 1">
            <a:hlinkClick r:id="rId16" action="ppaction://hlinksldjump"/>
            <a:extLst>
              <a:ext uri="{FF2B5EF4-FFF2-40B4-BE49-F238E27FC236}">
                <a16:creationId xmlns:a16="http://schemas.microsoft.com/office/drawing/2014/main" id="{1817E713-5CD9-E473-BF7C-3BDBC996BA56}"/>
              </a:ext>
            </a:extLst>
          </p:cNvPr>
          <p:cNvSpPr/>
          <p:nvPr/>
        </p:nvSpPr>
        <p:spPr>
          <a:xfrm>
            <a:off x="10265108" y="5736815"/>
            <a:ext cx="1678143" cy="546540"/>
          </a:xfrm>
          <a:prstGeom prst="roundRect">
            <a:avLst/>
          </a:prstGeom>
          <a:solidFill>
            <a:srgbClr val="E2AE8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Hoàn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thành</a:t>
            </a:r>
            <a:endParaRPr lang="en-US" sz="1800" b="1" dirty="0">
              <a:solidFill>
                <a:schemeClr val="bg2">
                  <a:lumMod val="10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71BC4-4774-7DFB-763B-9675C4158E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" y="-11268"/>
            <a:ext cx="693466" cy="77326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417 0.24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0.0125 0.24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1245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1667 0.393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1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2.08333E-7 0.3849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23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6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 descr="375ba1682899b9444c201750c3b90c1b.png">
            <a:extLst>
              <a:ext uri="{FF2B5EF4-FFF2-40B4-BE49-F238E27FC236}">
                <a16:creationId xmlns:a16="http://schemas.microsoft.com/office/drawing/2014/main" id="{8792B77B-E760-05FF-E0FB-1967C617D0C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258609"/>
            <a:ext cx="9372600" cy="4064000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37D44536-99AE-24DC-B04A-61FC0C767859}"/>
              </a:ext>
            </a:extLst>
          </p:cNvPr>
          <p:cNvSpPr txBox="1"/>
          <p:nvPr/>
        </p:nvSpPr>
        <p:spPr>
          <a:xfrm>
            <a:off x="3124200" y="1115572"/>
            <a:ext cx="594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Tx/>
            </a:pPr>
            <a:r>
              <a:rPr lang="en-US" sz="32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32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hỏi</a:t>
            </a:r>
            <a:r>
              <a:rPr lang="en-US" sz="32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1: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ngón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tay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ở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cả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hai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bàn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tay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dùng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gõ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hàng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phím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trên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</a:p>
        </p:txBody>
      </p:sp>
      <p:pic>
        <p:nvPicPr>
          <p:cNvPr id="125" name="Picture 14" descr="kim phut">
            <a:extLst>
              <a:ext uri="{FF2B5EF4-FFF2-40B4-BE49-F238E27FC236}">
                <a16:creationId xmlns:a16="http://schemas.microsoft.com/office/drawing/2014/main" id="{DE5CB5BE-585C-DEE4-9C9D-A4B20DCA8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 descr="dongho1">
            <a:extLst>
              <a:ext uri="{FF2B5EF4-FFF2-40B4-BE49-F238E27FC236}">
                <a16:creationId xmlns:a16="http://schemas.microsoft.com/office/drawing/2014/main" id="{CB8A86BC-DE3A-AD3D-A96B-53843AA8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9439"/>
            <a:ext cx="1752600" cy="1768573"/>
          </a:xfrm>
          <a:prstGeom prst="rect">
            <a:avLst/>
          </a:prstGeom>
          <a:noFill/>
        </p:spPr>
      </p:pic>
      <p:sp>
        <p:nvSpPr>
          <p:cNvPr id="127" name="Cloud 126">
            <a:extLst>
              <a:ext uri="{FF2B5EF4-FFF2-40B4-BE49-F238E27FC236}">
                <a16:creationId xmlns:a16="http://schemas.microsoft.com/office/drawing/2014/main" id="{223E0DD5-B205-4E11-8669-2A1160C9F7D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128" name="Picture 127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84896FAC-DD70-572C-C56E-47B977980A0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E1F77D9-B18E-66D1-C62A-FBCD3D2DA23D}"/>
              </a:ext>
            </a:extLst>
          </p:cNvPr>
          <p:cNvGrpSpPr/>
          <p:nvPr/>
        </p:nvGrpSpPr>
        <p:grpSpPr>
          <a:xfrm>
            <a:off x="2133600" y="4038600"/>
            <a:ext cx="5253630" cy="685800"/>
            <a:chOff x="2133600" y="4038600"/>
            <a:chExt cx="5253630" cy="685800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2E4DE16-75C6-C892-08D2-F2979D3AFED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7018582-167B-FB59-FEA5-C28C223BA82A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0AF637B7-869D-6AB2-C66F-960393E40263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7C863BC-A68A-FAC0-F0A5-FC99CE4E0FBF}"/>
                </a:ext>
              </a:extLst>
            </p:cNvPr>
            <p:cNvGrpSpPr/>
            <p:nvPr/>
          </p:nvGrpSpPr>
          <p:grpSpPr>
            <a:xfrm>
              <a:off x="3005527" y="4127532"/>
              <a:ext cx="4381703" cy="520668"/>
              <a:chOff x="3005527" y="4213880"/>
              <a:chExt cx="4381703" cy="520668"/>
            </a:xfrm>
          </p:grpSpPr>
          <p:pic>
            <p:nvPicPr>
              <p:cNvPr id="132" name="Picture 13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28146EF-902A-E514-E2BE-4AE89EBB4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4213880"/>
                <a:ext cx="4246171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1A9CBAC1-90F8-22C8-F221-E951FE2B71B6}"/>
                  </a:ext>
                </a:extLst>
              </p:cNvPr>
              <p:cNvSpPr txBox="1"/>
              <p:nvPr/>
            </p:nvSpPr>
            <p:spPr>
              <a:xfrm>
                <a:off x="3043830" y="4249417"/>
                <a:ext cx="4343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áp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D81CB6D-B55E-0A6D-F8B2-D7DE6983E6B8}"/>
              </a:ext>
            </a:extLst>
          </p:cNvPr>
          <p:cNvGrpSpPr/>
          <p:nvPr/>
        </p:nvGrpSpPr>
        <p:grpSpPr>
          <a:xfrm>
            <a:off x="2133600" y="4953000"/>
            <a:ext cx="5127514" cy="685800"/>
            <a:chOff x="2133600" y="4953000"/>
            <a:chExt cx="5127514" cy="68580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93508ED4-DBF0-36B5-4995-18595C6E329A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B32B0B71-7FE9-7247-5D11-8C2B191A93AD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7BE1515-E8BD-7D85-7B53-1C55E8B0381E}"/>
                  </a:ext>
                </a:extLst>
              </p:cNvPr>
              <p:cNvSpPr txBox="1"/>
              <p:nvPr/>
            </p:nvSpPr>
            <p:spPr>
              <a:xfrm>
                <a:off x="2248868" y="5039189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A2FC2E3-7E2F-7005-6AB0-93D6C2CEE53D}"/>
                </a:ext>
              </a:extLst>
            </p:cNvPr>
            <p:cNvGrpSpPr/>
            <p:nvPr/>
          </p:nvGrpSpPr>
          <p:grpSpPr>
            <a:xfrm>
              <a:off x="3005528" y="5040465"/>
              <a:ext cx="4255586" cy="520668"/>
              <a:chOff x="3005528" y="5040465"/>
              <a:chExt cx="4255586" cy="520668"/>
            </a:xfrm>
          </p:grpSpPr>
          <p:pic>
            <p:nvPicPr>
              <p:cNvPr id="139" name="Picture 13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AACB990-8F63-B50F-FE02-20D51E651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4246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AEED65B-4298-32D9-CC53-4FE7434DFF13}"/>
                  </a:ext>
                </a:extLst>
              </p:cNvPr>
              <p:cNvSpPr txBox="1"/>
              <p:nvPr/>
            </p:nvSpPr>
            <p:spPr>
              <a:xfrm>
                <a:off x="3135604" y="5090755"/>
                <a:ext cx="41255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C075058-7477-649E-3828-A61C33CF685C}"/>
              </a:ext>
            </a:extLst>
          </p:cNvPr>
          <p:cNvGrpSpPr/>
          <p:nvPr/>
        </p:nvGrpSpPr>
        <p:grpSpPr>
          <a:xfrm>
            <a:off x="2131611" y="3190252"/>
            <a:ext cx="5147669" cy="685800"/>
            <a:chOff x="2133600" y="5867400"/>
            <a:chExt cx="5147669" cy="68580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506D7BC-BF56-A00F-5A8A-3036CCB70B9E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0A9181F-D26E-9791-330B-FE664F09646B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C5775C83-1CEC-4403-7847-A3D3971860EC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BA144F1-5998-C1D5-C9F7-6CD48F6DE262}"/>
                </a:ext>
              </a:extLst>
            </p:cNvPr>
            <p:cNvGrpSpPr/>
            <p:nvPr/>
          </p:nvGrpSpPr>
          <p:grpSpPr>
            <a:xfrm>
              <a:off x="3005527" y="5963610"/>
              <a:ext cx="4275742" cy="520668"/>
              <a:chOff x="3005527" y="5963610"/>
              <a:chExt cx="4275742" cy="520668"/>
            </a:xfrm>
          </p:grpSpPr>
          <p:pic>
            <p:nvPicPr>
              <p:cNvPr id="146" name="Picture 14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9CBBB8F-8EC3-E7AF-1A80-614547CAF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5963610"/>
                <a:ext cx="4248161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3E904779-57FC-B4DF-B5A1-566FF3716096}"/>
                  </a:ext>
                </a:extLst>
              </p:cNvPr>
              <p:cNvSpPr txBox="1"/>
              <p:nvPr/>
            </p:nvSpPr>
            <p:spPr>
              <a:xfrm>
                <a:off x="3153770" y="6018397"/>
                <a:ext cx="41274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áp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F6397D-40A0-67BB-471F-A4B6C8D5E942}"/>
              </a:ext>
            </a:extLst>
          </p:cNvPr>
          <p:cNvGrpSpPr/>
          <p:nvPr/>
        </p:nvGrpSpPr>
        <p:grpSpPr>
          <a:xfrm>
            <a:off x="2131611" y="5794342"/>
            <a:ext cx="6336631" cy="685800"/>
            <a:chOff x="2133600" y="3200400"/>
            <a:chExt cx="6262744" cy="68580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4591D464-A297-013B-AE11-5AD463EFCC7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777C8F3B-C6D2-3B5A-2EDB-48CFBBF4A875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8F4357B-FC8F-E7B9-8290-7E5F0ECE7BE3}"/>
                  </a:ext>
                </a:extLst>
              </p:cNvPr>
              <p:cNvSpPr txBox="1"/>
              <p:nvPr/>
            </p:nvSpPr>
            <p:spPr>
              <a:xfrm>
                <a:off x="2243902" y="3274048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316AE0A-B787-599D-9DAB-8BFF990FDA76}"/>
                </a:ext>
              </a:extLst>
            </p:cNvPr>
            <p:cNvGrpSpPr/>
            <p:nvPr/>
          </p:nvGrpSpPr>
          <p:grpSpPr>
            <a:xfrm>
              <a:off x="3003539" y="3276600"/>
              <a:ext cx="5392805" cy="520668"/>
              <a:chOff x="3003539" y="3302032"/>
              <a:chExt cx="5392805" cy="520668"/>
            </a:xfrm>
          </p:grpSpPr>
          <p:pic>
            <p:nvPicPr>
              <p:cNvPr id="153" name="Picture 15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7BF0F83-F945-3327-EC7F-0C0949736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39" y="3302032"/>
                <a:ext cx="5392805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A09A4AD-B340-0399-278D-D86B0D4F72C5}"/>
                  </a:ext>
                </a:extLst>
              </p:cNvPr>
              <p:cNvSpPr txBox="1"/>
              <p:nvPr/>
            </p:nvSpPr>
            <p:spPr>
              <a:xfrm>
                <a:off x="3065942" y="3356106"/>
                <a:ext cx="52679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áp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15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2D78981-8FC7-E0C4-7CC4-A85D90764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43D2FD-7D3D-20EB-760A-8C5E28BED0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" y="-11268"/>
            <a:ext cx="693466" cy="7732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CE82FE-A438-3B40-5AC8-4B836E1E1F0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29619" y="5841951"/>
            <a:ext cx="590581" cy="590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spid="124" grpId="0"/>
      <p:bldP spid="1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 descr="375ba1682899b9444c201750c3b90c1b.png">
            <a:extLst>
              <a:ext uri="{FF2B5EF4-FFF2-40B4-BE49-F238E27FC236}">
                <a16:creationId xmlns:a16="http://schemas.microsoft.com/office/drawing/2014/main" id="{8792B77B-E760-05FF-E0FB-1967C617D0C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37D44536-99AE-24DC-B04A-61FC0C767859}"/>
              </a:ext>
            </a:extLst>
          </p:cNvPr>
          <p:cNvSpPr txBox="1"/>
          <p:nvPr/>
        </p:nvSpPr>
        <p:spPr>
          <a:xfrm>
            <a:off x="3124200" y="1115572"/>
            <a:ext cx="594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Tx/>
            </a:pPr>
            <a:r>
              <a:rPr lang="vi-VN" sz="32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hỏi 2: </a:t>
            </a:r>
            <a:r>
              <a:rPr lang="vi-VN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 ngón tay nào ở cả hai bàn tay dùng để gõ hàng phím dưới?</a:t>
            </a:r>
            <a:endParaRPr lang="en-US" sz="3200" kern="1200" dirty="0">
              <a:solidFill>
                <a:srgbClr val="FF000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5" name="Picture 14" descr="kim phut">
            <a:extLst>
              <a:ext uri="{FF2B5EF4-FFF2-40B4-BE49-F238E27FC236}">
                <a16:creationId xmlns:a16="http://schemas.microsoft.com/office/drawing/2014/main" id="{DE5CB5BE-585C-DEE4-9C9D-A4B20DCA8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 descr="dongho1">
            <a:extLst>
              <a:ext uri="{FF2B5EF4-FFF2-40B4-BE49-F238E27FC236}">
                <a16:creationId xmlns:a16="http://schemas.microsoft.com/office/drawing/2014/main" id="{CB8A86BC-DE3A-AD3D-A96B-53843AA8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9439"/>
            <a:ext cx="1752600" cy="1768573"/>
          </a:xfrm>
          <a:prstGeom prst="rect">
            <a:avLst/>
          </a:prstGeom>
          <a:noFill/>
        </p:spPr>
      </p:pic>
      <p:sp>
        <p:nvSpPr>
          <p:cNvPr id="127" name="Cloud 126">
            <a:extLst>
              <a:ext uri="{FF2B5EF4-FFF2-40B4-BE49-F238E27FC236}">
                <a16:creationId xmlns:a16="http://schemas.microsoft.com/office/drawing/2014/main" id="{223E0DD5-B205-4E11-8669-2A1160C9F7D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128" name="Picture 127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84896FAC-DD70-572C-C56E-47B977980A0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E1F77D9-B18E-66D1-C62A-FBCD3D2DA23D}"/>
              </a:ext>
            </a:extLst>
          </p:cNvPr>
          <p:cNvGrpSpPr/>
          <p:nvPr/>
        </p:nvGrpSpPr>
        <p:grpSpPr>
          <a:xfrm>
            <a:off x="2133600" y="4038600"/>
            <a:ext cx="5253630" cy="685800"/>
            <a:chOff x="2133600" y="4038600"/>
            <a:chExt cx="5253630" cy="685800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2E4DE16-75C6-C892-08D2-F2979D3AFED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7018582-167B-FB59-FEA5-C28C223BA82A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0AF637B7-869D-6AB2-C66F-960393E40263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7C863BC-A68A-FAC0-F0A5-FC99CE4E0FBF}"/>
                </a:ext>
              </a:extLst>
            </p:cNvPr>
            <p:cNvGrpSpPr/>
            <p:nvPr/>
          </p:nvGrpSpPr>
          <p:grpSpPr>
            <a:xfrm>
              <a:off x="3005527" y="4127532"/>
              <a:ext cx="4381703" cy="520668"/>
              <a:chOff x="3005527" y="4213880"/>
              <a:chExt cx="4381703" cy="520668"/>
            </a:xfrm>
          </p:grpSpPr>
          <p:pic>
            <p:nvPicPr>
              <p:cNvPr id="132" name="Picture 13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28146EF-902A-E514-E2BE-4AE89EBB4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4213880"/>
                <a:ext cx="4246171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1A9CBAC1-90F8-22C8-F221-E951FE2B71B6}"/>
                  </a:ext>
                </a:extLst>
              </p:cNvPr>
              <p:cNvSpPr txBox="1"/>
              <p:nvPr/>
            </p:nvSpPr>
            <p:spPr>
              <a:xfrm>
                <a:off x="3043830" y="4249417"/>
                <a:ext cx="4343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áp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D81CB6D-B55E-0A6D-F8B2-D7DE6983E6B8}"/>
              </a:ext>
            </a:extLst>
          </p:cNvPr>
          <p:cNvGrpSpPr/>
          <p:nvPr/>
        </p:nvGrpSpPr>
        <p:grpSpPr>
          <a:xfrm>
            <a:off x="2133600" y="4953000"/>
            <a:ext cx="5127514" cy="685800"/>
            <a:chOff x="2133600" y="4953000"/>
            <a:chExt cx="5127514" cy="68580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93508ED4-DBF0-36B5-4995-18595C6E329A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B32B0B71-7FE9-7247-5D11-8C2B191A93AD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7BE1515-E8BD-7D85-7B53-1C55E8B0381E}"/>
                  </a:ext>
                </a:extLst>
              </p:cNvPr>
              <p:cNvSpPr txBox="1"/>
              <p:nvPr/>
            </p:nvSpPr>
            <p:spPr>
              <a:xfrm>
                <a:off x="2248868" y="5039189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A2FC2E3-7E2F-7005-6AB0-93D6C2CEE53D}"/>
                </a:ext>
              </a:extLst>
            </p:cNvPr>
            <p:cNvGrpSpPr/>
            <p:nvPr/>
          </p:nvGrpSpPr>
          <p:grpSpPr>
            <a:xfrm>
              <a:off x="3005528" y="5040465"/>
              <a:ext cx="4255586" cy="520668"/>
              <a:chOff x="3005528" y="5040465"/>
              <a:chExt cx="4255586" cy="520668"/>
            </a:xfrm>
          </p:grpSpPr>
          <p:pic>
            <p:nvPicPr>
              <p:cNvPr id="139" name="Picture 13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AACB990-8F63-B50F-FE02-20D51E651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424617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AEED65B-4298-32D9-CC53-4FE7434DFF13}"/>
                  </a:ext>
                </a:extLst>
              </p:cNvPr>
              <p:cNvSpPr txBox="1"/>
              <p:nvPr/>
            </p:nvSpPr>
            <p:spPr>
              <a:xfrm>
                <a:off x="3135604" y="5090755"/>
                <a:ext cx="41255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C075058-7477-649E-3828-A61C33CF685C}"/>
              </a:ext>
            </a:extLst>
          </p:cNvPr>
          <p:cNvGrpSpPr/>
          <p:nvPr/>
        </p:nvGrpSpPr>
        <p:grpSpPr>
          <a:xfrm>
            <a:off x="2131611" y="3190252"/>
            <a:ext cx="5147669" cy="685800"/>
            <a:chOff x="2133600" y="5867400"/>
            <a:chExt cx="5147669" cy="68580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506D7BC-BF56-A00F-5A8A-3036CCB70B9E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0A9181F-D26E-9791-330B-FE664F09646B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C5775C83-1CEC-4403-7847-A3D3971860EC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BA144F1-5998-C1D5-C9F7-6CD48F6DE262}"/>
                </a:ext>
              </a:extLst>
            </p:cNvPr>
            <p:cNvGrpSpPr/>
            <p:nvPr/>
          </p:nvGrpSpPr>
          <p:grpSpPr>
            <a:xfrm>
              <a:off x="3005527" y="5963610"/>
              <a:ext cx="4275742" cy="520668"/>
              <a:chOff x="3005527" y="5963610"/>
              <a:chExt cx="4275742" cy="520668"/>
            </a:xfrm>
          </p:grpSpPr>
          <p:pic>
            <p:nvPicPr>
              <p:cNvPr id="146" name="Picture 14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9CBBB8F-8EC3-E7AF-1A80-614547CAF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5963610"/>
                <a:ext cx="4248161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3E904779-57FC-B4DF-B5A1-566FF3716096}"/>
                  </a:ext>
                </a:extLst>
              </p:cNvPr>
              <p:cNvSpPr txBox="1"/>
              <p:nvPr/>
            </p:nvSpPr>
            <p:spPr>
              <a:xfrm>
                <a:off x="3153770" y="6018397"/>
                <a:ext cx="41274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áp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F6397D-40A0-67BB-471F-A4B6C8D5E942}"/>
              </a:ext>
            </a:extLst>
          </p:cNvPr>
          <p:cNvGrpSpPr/>
          <p:nvPr/>
        </p:nvGrpSpPr>
        <p:grpSpPr>
          <a:xfrm>
            <a:off x="2131611" y="5794342"/>
            <a:ext cx="6336631" cy="685800"/>
            <a:chOff x="2133600" y="3200400"/>
            <a:chExt cx="6262744" cy="68580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4591D464-A297-013B-AE11-5AD463EFCC7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777C8F3B-C6D2-3B5A-2EDB-48CFBBF4A875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8F4357B-FC8F-E7B9-8290-7E5F0ECE7BE3}"/>
                  </a:ext>
                </a:extLst>
              </p:cNvPr>
              <p:cNvSpPr txBox="1"/>
              <p:nvPr/>
            </p:nvSpPr>
            <p:spPr>
              <a:xfrm>
                <a:off x="2243902" y="3274048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316AE0A-B787-599D-9DAB-8BFF990FDA76}"/>
                </a:ext>
              </a:extLst>
            </p:cNvPr>
            <p:cNvGrpSpPr/>
            <p:nvPr/>
          </p:nvGrpSpPr>
          <p:grpSpPr>
            <a:xfrm>
              <a:off x="3003539" y="3276600"/>
              <a:ext cx="5392805" cy="520668"/>
              <a:chOff x="3003539" y="3302032"/>
              <a:chExt cx="5392805" cy="520668"/>
            </a:xfrm>
          </p:grpSpPr>
          <p:pic>
            <p:nvPicPr>
              <p:cNvPr id="153" name="Picture 15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7BF0F83-F945-3327-EC7F-0C0949736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39" y="3302032"/>
                <a:ext cx="5392805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A09A4AD-B340-0399-278D-D86B0D4F72C5}"/>
                  </a:ext>
                </a:extLst>
              </p:cNvPr>
              <p:cNvSpPr txBox="1"/>
              <p:nvPr/>
            </p:nvSpPr>
            <p:spPr>
              <a:xfrm>
                <a:off x="3065942" y="3356106"/>
                <a:ext cx="52679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áp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15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2D78981-8FC7-E0C4-7CC4-A85D90764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A1D413-74F7-36A1-49B8-0DB608BBAD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" y="-11268"/>
            <a:ext cx="693466" cy="7732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63CC64-43BA-78B4-5789-0076DD7349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29619" y="5841951"/>
            <a:ext cx="590581" cy="5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7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spid="124" grpId="0"/>
      <p:bldP spid="1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808514" y="1305580"/>
            <a:ext cx="655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Tx/>
            </a:pPr>
            <a:r>
              <a:rPr lang="en-US" sz="32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32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b="1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hỏi</a:t>
            </a:r>
            <a:r>
              <a:rPr lang="en-US" sz="32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3: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Ngón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phụ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trách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phím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R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F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trên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bàn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phím</a:t>
            </a:r>
            <a:r>
              <a:rPr lang="en-US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99614" y="3742847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4616460" cy="685800"/>
            <a:chOff x="2133600" y="4038600"/>
            <a:chExt cx="4616460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04652"/>
              <a:ext cx="3744532" cy="543548"/>
              <a:chOff x="3005528" y="4191000"/>
              <a:chExt cx="3744532" cy="543548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62586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cái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phải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trái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4683916" cy="685800"/>
            <a:chOff x="2133600" y="5867400"/>
            <a:chExt cx="4683916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3811988" cy="540678"/>
              <a:chOff x="3005528" y="5943600"/>
              <a:chExt cx="3811988" cy="540678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6933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trái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33600" y="3200400"/>
            <a:ext cx="4495800" cy="685800"/>
            <a:chOff x="2133600" y="3200400"/>
            <a:chExt cx="4495800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53344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3003540" y="3247245"/>
              <a:ext cx="3625860" cy="550023"/>
              <a:chOff x="3003540" y="3272677"/>
              <a:chExt cx="3625860" cy="550023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124200" y="3272677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trái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23F588-2EED-FD03-8716-54DDC4CDC3D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" y="-11268"/>
            <a:ext cx="693466" cy="7732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CEB3B9-9253-44D4-B68D-75E3FB9045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46431" y="3276600"/>
            <a:ext cx="590581" cy="590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3" grpId="0"/>
      <p:bldP spid="6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 descr="375ba1682899b9444c201750c3b90c1b.png">
            <a:extLst>
              <a:ext uri="{FF2B5EF4-FFF2-40B4-BE49-F238E27FC236}">
                <a16:creationId xmlns:a16="http://schemas.microsoft.com/office/drawing/2014/main" id="{8792B77B-E760-05FF-E0FB-1967C617D0C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37D44536-99AE-24DC-B04A-61FC0C767859}"/>
              </a:ext>
            </a:extLst>
          </p:cNvPr>
          <p:cNvSpPr txBox="1"/>
          <p:nvPr/>
        </p:nvSpPr>
        <p:spPr>
          <a:xfrm>
            <a:off x="2817411" y="1296867"/>
            <a:ext cx="65858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Tx/>
            </a:pPr>
            <a:r>
              <a:rPr lang="vi-VN" sz="32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hỏi 4: </a:t>
            </a:r>
            <a:r>
              <a:rPr lang="vi-VN" sz="3200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Ngón nào phụ trách phím I và K trên bàn phím?</a:t>
            </a:r>
          </a:p>
        </p:txBody>
      </p:sp>
      <p:pic>
        <p:nvPicPr>
          <p:cNvPr id="125" name="Picture 14" descr="kim phut">
            <a:extLst>
              <a:ext uri="{FF2B5EF4-FFF2-40B4-BE49-F238E27FC236}">
                <a16:creationId xmlns:a16="http://schemas.microsoft.com/office/drawing/2014/main" id="{DE5CB5BE-585C-DEE4-9C9D-A4B20DCA8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Picture 125" descr="dongho1">
            <a:extLst>
              <a:ext uri="{FF2B5EF4-FFF2-40B4-BE49-F238E27FC236}">
                <a16:creationId xmlns:a16="http://schemas.microsoft.com/office/drawing/2014/main" id="{CB8A86BC-DE3A-AD3D-A96B-53843AA8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9439"/>
            <a:ext cx="1752600" cy="1768573"/>
          </a:xfrm>
          <a:prstGeom prst="rect">
            <a:avLst/>
          </a:prstGeom>
          <a:noFill/>
        </p:spPr>
      </p:pic>
      <p:sp>
        <p:nvSpPr>
          <p:cNvPr id="127" name="Cloud 126">
            <a:extLst>
              <a:ext uri="{FF2B5EF4-FFF2-40B4-BE49-F238E27FC236}">
                <a16:creationId xmlns:a16="http://schemas.microsoft.com/office/drawing/2014/main" id="{223E0DD5-B205-4E11-8669-2A1160C9F7D3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128" name="Picture 127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84896FAC-DD70-572C-C56E-47B977980A0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E1F77D9-B18E-66D1-C62A-FBCD3D2DA23D}"/>
              </a:ext>
            </a:extLst>
          </p:cNvPr>
          <p:cNvGrpSpPr/>
          <p:nvPr/>
        </p:nvGrpSpPr>
        <p:grpSpPr>
          <a:xfrm>
            <a:off x="2133600" y="4038600"/>
            <a:ext cx="4495800" cy="685800"/>
            <a:chOff x="2133600" y="4038600"/>
            <a:chExt cx="4495800" cy="685800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02E4DE16-75C6-C892-08D2-F2979D3AFED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67018582-167B-FB59-FEA5-C28C223BA82A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0AF637B7-869D-6AB2-C66F-960393E40263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7C863BC-A68A-FAC0-F0A5-FC99CE4E0FBF}"/>
                </a:ext>
              </a:extLst>
            </p:cNvPr>
            <p:cNvGrpSpPr/>
            <p:nvPr/>
          </p:nvGrpSpPr>
          <p:grpSpPr>
            <a:xfrm>
              <a:off x="3005527" y="4099537"/>
              <a:ext cx="3623873" cy="548663"/>
              <a:chOff x="3005527" y="4185885"/>
              <a:chExt cx="3623873" cy="548663"/>
            </a:xfrm>
          </p:grpSpPr>
          <p:pic>
            <p:nvPicPr>
              <p:cNvPr id="132" name="Picture 13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28146EF-902A-E514-E2BE-4AE89EBB4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4213880"/>
                <a:ext cx="3623873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1A9CBAC1-90F8-22C8-F221-E951FE2B71B6}"/>
                  </a:ext>
                </a:extLst>
              </p:cNvPr>
              <p:cNvSpPr txBox="1"/>
              <p:nvPr/>
            </p:nvSpPr>
            <p:spPr>
              <a:xfrm>
                <a:off x="3043830" y="4185885"/>
                <a:ext cx="33781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cái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phải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D81CB6D-B55E-0A6D-F8B2-D7DE6983E6B8}"/>
              </a:ext>
            </a:extLst>
          </p:cNvPr>
          <p:cNvGrpSpPr/>
          <p:nvPr/>
        </p:nvGrpSpPr>
        <p:grpSpPr>
          <a:xfrm>
            <a:off x="2133600" y="4953000"/>
            <a:ext cx="4495800" cy="685800"/>
            <a:chOff x="2133600" y="4953000"/>
            <a:chExt cx="4495800" cy="68580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93508ED4-DBF0-36B5-4995-18595C6E329A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B32B0B71-7FE9-7247-5D11-8C2B191A93AD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7BE1515-E8BD-7D85-7B53-1C55E8B0381E}"/>
                  </a:ext>
                </a:extLst>
              </p:cNvPr>
              <p:cNvSpPr txBox="1"/>
              <p:nvPr/>
            </p:nvSpPr>
            <p:spPr>
              <a:xfrm>
                <a:off x="2248868" y="5039189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A2FC2E3-7E2F-7005-6AB0-93D6C2CEE53D}"/>
                </a:ext>
              </a:extLst>
            </p:cNvPr>
            <p:cNvGrpSpPr/>
            <p:nvPr/>
          </p:nvGrpSpPr>
          <p:grpSpPr>
            <a:xfrm>
              <a:off x="3005528" y="5040271"/>
              <a:ext cx="3623872" cy="523220"/>
              <a:chOff x="3005528" y="5040271"/>
              <a:chExt cx="3623872" cy="523220"/>
            </a:xfrm>
          </p:grpSpPr>
          <p:pic>
            <p:nvPicPr>
              <p:cNvPr id="139" name="Picture 13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AACB990-8F63-B50F-FE02-20D51E651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387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AEED65B-4298-32D9-CC53-4FE7434DFF13}"/>
                  </a:ext>
                </a:extLst>
              </p:cNvPr>
              <p:cNvSpPr txBox="1"/>
              <p:nvPr/>
            </p:nvSpPr>
            <p:spPr>
              <a:xfrm>
                <a:off x="3055171" y="5040271"/>
                <a:ext cx="29603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út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trái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C075058-7477-649E-3828-A61C33CF685C}"/>
              </a:ext>
            </a:extLst>
          </p:cNvPr>
          <p:cNvGrpSpPr/>
          <p:nvPr/>
        </p:nvGrpSpPr>
        <p:grpSpPr>
          <a:xfrm>
            <a:off x="2131611" y="3190252"/>
            <a:ext cx="4497790" cy="685800"/>
            <a:chOff x="2133600" y="5867400"/>
            <a:chExt cx="4497790" cy="68580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506D7BC-BF56-A00F-5A8A-3036CCB70B9E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0A9181F-D26E-9791-330B-FE664F09646B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C5775C83-1CEC-4403-7847-A3D3971860EC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BA144F1-5998-C1D5-C9F7-6CD48F6DE262}"/>
                </a:ext>
              </a:extLst>
            </p:cNvPr>
            <p:cNvGrpSpPr/>
            <p:nvPr/>
          </p:nvGrpSpPr>
          <p:grpSpPr>
            <a:xfrm>
              <a:off x="3005528" y="5951424"/>
              <a:ext cx="3625862" cy="532854"/>
              <a:chOff x="3005528" y="5951424"/>
              <a:chExt cx="3625862" cy="532854"/>
            </a:xfrm>
          </p:grpSpPr>
          <p:pic>
            <p:nvPicPr>
              <p:cNvPr id="146" name="Picture 14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9CBBB8F-8EC3-E7AF-1A80-614547CAF6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3E904779-57FC-B4DF-B5A1-566FF3716096}"/>
                  </a:ext>
                </a:extLst>
              </p:cNvPr>
              <p:cNvSpPr txBox="1"/>
              <p:nvPr/>
            </p:nvSpPr>
            <p:spPr>
              <a:xfrm>
                <a:off x="3076941" y="5951424"/>
                <a:ext cx="33469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trỏ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phải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F6397D-40A0-67BB-471F-A4B6C8D5E942}"/>
              </a:ext>
            </a:extLst>
          </p:cNvPr>
          <p:cNvGrpSpPr/>
          <p:nvPr/>
        </p:nvGrpSpPr>
        <p:grpSpPr>
          <a:xfrm>
            <a:off x="2131611" y="5794342"/>
            <a:ext cx="4455453" cy="685800"/>
            <a:chOff x="2133600" y="3200400"/>
            <a:chExt cx="4403502" cy="685800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4591D464-A297-013B-AE11-5AD463EFCC7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777C8F3B-C6D2-3B5A-2EDB-48CFBBF4A875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8F4357B-FC8F-E7B9-8290-7E5F0ECE7BE3}"/>
                  </a:ext>
                </a:extLst>
              </p:cNvPr>
              <p:cNvSpPr txBox="1"/>
              <p:nvPr/>
            </p:nvSpPr>
            <p:spPr>
              <a:xfrm>
                <a:off x="2243902" y="3274048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C316AE0A-B787-599D-9DAB-8BFF990FDA76}"/>
                </a:ext>
              </a:extLst>
            </p:cNvPr>
            <p:cNvGrpSpPr/>
            <p:nvPr/>
          </p:nvGrpSpPr>
          <p:grpSpPr>
            <a:xfrm>
              <a:off x="3003540" y="3251157"/>
              <a:ext cx="3533562" cy="546111"/>
              <a:chOff x="3003540" y="3276589"/>
              <a:chExt cx="3533562" cy="546111"/>
            </a:xfrm>
          </p:grpSpPr>
          <p:pic>
            <p:nvPicPr>
              <p:cNvPr id="153" name="Picture 15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7BF0F83-F945-3327-EC7F-0C0949736A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513002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A09A4AD-B340-0399-278D-D86B0D4F72C5}"/>
                  </a:ext>
                </a:extLst>
              </p:cNvPr>
              <p:cNvSpPr txBox="1"/>
              <p:nvPr/>
            </p:nvSpPr>
            <p:spPr>
              <a:xfrm>
                <a:off x="3024100" y="3276589"/>
                <a:ext cx="351300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Ngón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tay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phải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15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2D78981-8FC7-E0C4-7CC4-A85D90764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7C1187-B2F8-0928-F620-248B18D66CF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" y="-11268"/>
            <a:ext cx="693466" cy="7732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C1AC72-2EAE-2222-508F-D358C65DBFB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94179" y="5834309"/>
            <a:ext cx="590581" cy="5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2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spid="124" grpId="0"/>
      <p:bldP spid="1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15042" y="285565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13C5AF-7EE8-7BA6-D170-AD5075679FAD}"/>
              </a:ext>
            </a:extLst>
          </p:cNvPr>
          <p:cNvGrpSpPr/>
          <p:nvPr/>
        </p:nvGrpSpPr>
        <p:grpSpPr>
          <a:xfrm>
            <a:off x="508914" y="2120899"/>
            <a:ext cx="4355186" cy="3746501"/>
            <a:chOff x="1072232" y="2628899"/>
            <a:chExt cx="7462168" cy="7294750"/>
          </a:xfrm>
        </p:grpSpPr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8DA5D36C-A2B8-36A4-B3BC-D18F7977C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072232" y="2628899"/>
              <a:ext cx="7462168" cy="729475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4AF47F-4DE0-6C07-81F0-AD6BCF2652B4}"/>
                </a:ext>
              </a:extLst>
            </p:cNvPr>
            <p:cNvSpPr txBox="1"/>
            <p:nvPr/>
          </p:nvSpPr>
          <p:spPr>
            <a:xfrm>
              <a:off x="1415385" y="3911741"/>
              <a:ext cx="6775861" cy="4333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indent="-742950" algn="just">
                <a:lnSpc>
                  <a:spcPct val="150000"/>
                </a:lnSpc>
                <a:buClrTx/>
                <a:buFont typeface="+mj-lt"/>
                <a:buAutoNum type="arabicPeriod"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Kích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hoạt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phần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mềm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Wordpad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gõ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họ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tên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của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(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không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dấu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).</a:t>
              </a:r>
            </a:p>
            <a:p>
              <a:pPr marL="742950" indent="-742950" algn="just">
                <a:lnSpc>
                  <a:spcPct val="150000"/>
                </a:lnSpc>
                <a:buClrTx/>
                <a:buFont typeface="+mj-lt"/>
                <a:buAutoNum type="arabicPeriod"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đã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dùng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ở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những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phím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nào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</a:p>
            <a:p>
              <a:pPr>
                <a:buClrTx/>
                <a:buFontTx/>
                <a:buNone/>
              </a:pPr>
              <a:endPara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9A31E6E5-179F-9672-034E-CD5D7A9354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800599" y="4132825"/>
            <a:ext cx="2003118" cy="2607095"/>
          </a:xfrm>
          <a:prstGeom prst="rect">
            <a:avLst/>
          </a:prstGeom>
        </p:spPr>
      </p:pic>
      <p:sp>
        <p:nvSpPr>
          <p:cNvPr id="9" name="Oval Callout 9">
            <a:extLst>
              <a:ext uri="{FF2B5EF4-FFF2-40B4-BE49-F238E27FC236}">
                <a16:creationId xmlns:a16="http://schemas.microsoft.com/office/drawing/2014/main" id="{B13EFEF8-1432-46E2-8B93-D9A87B9C0404}"/>
              </a:ext>
            </a:extLst>
          </p:cNvPr>
          <p:cNvSpPr/>
          <p:nvPr/>
        </p:nvSpPr>
        <p:spPr>
          <a:xfrm>
            <a:off x="6310940" y="2235448"/>
            <a:ext cx="4355186" cy="2441682"/>
          </a:xfrm>
          <a:prstGeom prst="wedgeEllipseCallout">
            <a:avLst>
              <a:gd name="adj1" fmla="val -43389"/>
              <a:gd name="adj2" fmla="val 58589"/>
            </a:avLst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 phím ở hàng phím trên, hàng phím cơ sở và hàng phím dưới. 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58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69803C-9C4D-3D42-AD5C-1D0DE81A978F}"/>
              </a:ext>
            </a:extLst>
          </p:cNvPr>
          <p:cNvSpPr txBox="1"/>
          <p:nvPr/>
        </p:nvSpPr>
        <p:spPr>
          <a:xfrm>
            <a:off x="787401" y="1854200"/>
            <a:ext cx="802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GHI NHỚ 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8391692F-1E6F-1C18-5AF7-E848D9CEB791}"/>
              </a:ext>
            </a:extLst>
          </p:cNvPr>
          <p:cNvSpPr/>
          <p:nvPr/>
        </p:nvSpPr>
        <p:spPr>
          <a:xfrm>
            <a:off x="977900" y="2689889"/>
            <a:ext cx="7835901" cy="3352783"/>
          </a:xfrm>
          <a:prstGeom prst="round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Em cần đặt đúng các ngón tay trên hàng phím cơ sở.</a:t>
            </a:r>
          </a:p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Em cần gõ các phím ở hàng phím trên và hàng phím dưới đúng cách.</a:t>
            </a:r>
          </a:p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Mỗi khi dịch chuyển ngón tay để gõ các phím ở hàng phím trên và hàng phím dưới xong, cần đặt lại đúng các ngón tay về hàng phím cơ sở. 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92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612F203C-4722-3C34-623C-AF136B1A22B5}"/>
              </a:ext>
            </a:extLst>
          </p:cNvPr>
          <p:cNvSpPr/>
          <p:nvPr/>
        </p:nvSpPr>
        <p:spPr>
          <a:xfrm>
            <a:off x="2416264" y="1171787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C5A4AE15-9C8A-45BC-6E67-460EC51673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588" y="3779196"/>
            <a:ext cx="2478895" cy="3082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A40770-383C-B50B-AA98-BF43B8BA8190}"/>
              </a:ext>
            </a:extLst>
          </p:cNvPr>
          <p:cNvSpPr txBox="1"/>
          <p:nvPr/>
        </p:nvSpPr>
        <p:spPr>
          <a:xfrm>
            <a:off x="1381036" y="2362718"/>
            <a:ext cx="7922846" cy="1416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Ôn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dung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ngày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hôm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nay</a:t>
            </a:r>
          </a:p>
          <a:p>
            <a:pPr marL="685800" indent="-6858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luyện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gõ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phím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685800" indent="-6858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Chuẩn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</a:t>
            </a:r>
            <a:r>
              <a:rPr lang="en-US" sz="2000" b="1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ài 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Thông tin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Internet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A3-Bài 2_1</Template>
  <TotalTime>72</TotalTime>
  <Words>1063</Words>
  <Application>Microsoft Office PowerPoint</Application>
  <PresentationFormat>Widescreen</PresentationFormat>
  <Paragraphs>118</Paragraphs>
  <Slides>26</Slides>
  <Notes>22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13</cp:revision>
  <dcterms:created xsi:type="dcterms:W3CDTF">2023-06-25T14:56:20Z</dcterms:created>
  <dcterms:modified xsi:type="dcterms:W3CDTF">2023-08-21T04:29:32Z</dcterms:modified>
</cp:coreProperties>
</file>