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30"/>
  </p:notesMasterIdLst>
  <p:sldIdLst>
    <p:sldId id="256" r:id="rId4"/>
    <p:sldId id="257" r:id="rId5"/>
    <p:sldId id="258" r:id="rId6"/>
    <p:sldId id="259" r:id="rId7"/>
    <p:sldId id="260" r:id="rId8"/>
    <p:sldId id="272" r:id="rId9"/>
    <p:sldId id="359" r:id="rId10"/>
    <p:sldId id="273" r:id="rId11"/>
    <p:sldId id="367" r:id="rId12"/>
    <p:sldId id="368" r:id="rId13"/>
    <p:sldId id="369" r:id="rId14"/>
    <p:sldId id="370" r:id="rId15"/>
    <p:sldId id="371" r:id="rId16"/>
    <p:sldId id="261" r:id="rId17"/>
    <p:sldId id="327" r:id="rId18"/>
    <p:sldId id="265" r:id="rId19"/>
    <p:sldId id="274" r:id="rId20"/>
    <p:sldId id="372" r:id="rId21"/>
    <p:sldId id="374" r:id="rId22"/>
    <p:sldId id="375" r:id="rId23"/>
    <p:sldId id="269" r:id="rId24"/>
    <p:sldId id="336" r:id="rId25"/>
    <p:sldId id="376" r:id="rId26"/>
    <p:sldId id="366" r:id="rId27"/>
    <p:sldId id="267" r:id="rId28"/>
    <p:sldId id="377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9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697907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557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8243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6153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3436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7161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1902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90044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40518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95369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7881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6513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35122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88917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03589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73662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7563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93534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76852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71839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83357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811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362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08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008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61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9939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0636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6185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345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7510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9459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66443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07389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40012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39596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64739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74707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07427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79277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74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99316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1040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D152F-6F5E-48CF-A181-2BBC38F9FBBA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45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9017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33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33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34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9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8.jpeg"/><Relationship Id="rId11" Type="http://schemas.openxmlformats.org/officeDocument/2006/relationships/image" Target="../media/image42.png"/><Relationship Id="rId5" Type="http://schemas.openxmlformats.org/officeDocument/2006/relationships/image" Target="../media/image37.jpg"/><Relationship Id="rId10" Type="http://schemas.openxmlformats.org/officeDocument/2006/relationships/image" Target="../media/image41.png"/><Relationship Id="rId4" Type="http://schemas.openxmlformats.org/officeDocument/2006/relationships/image" Target="../media/image36.jpg"/><Relationship Id="rId9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audio" Target="../media/audio1.wav"/><Relationship Id="rId7" Type="http://schemas.openxmlformats.org/officeDocument/2006/relationships/image" Target="../media/image40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gif"/><Relationship Id="rId11" Type="http://schemas.openxmlformats.org/officeDocument/2006/relationships/image" Target="../media/image42.png"/><Relationship Id="rId5" Type="http://schemas.openxmlformats.org/officeDocument/2006/relationships/image" Target="../media/image43.jpg"/><Relationship Id="rId10" Type="http://schemas.openxmlformats.org/officeDocument/2006/relationships/image" Target="../media/image46.jpeg"/><Relationship Id="rId4" Type="http://schemas.openxmlformats.org/officeDocument/2006/relationships/audio" Target="../media/audio2.wav"/><Relationship Id="rId9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audio" Target="../media/audio1.wav"/><Relationship Id="rId7" Type="http://schemas.openxmlformats.org/officeDocument/2006/relationships/image" Target="../media/image40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gif"/><Relationship Id="rId11" Type="http://schemas.openxmlformats.org/officeDocument/2006/relationships/image" Target="../media/image42.png"/><Relationship Id="rId5" Type="http://schemas.openxmlformats.org/officeDocument/2006/relationships/image" Target="../media/image43.jpg"/><Relationship Id="rId10" Type="http://schemas.openxmlformats.org/officeDocument/2006/relationships/image" Target="../media/image46.jpeg"/><Relationship Id="rId4" Type="http://schemas.openxmlformats.org/officeDocument/2006/relationships/audio" Target="../media/audio2.wav"/><Relationship Id="rId9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audio" Target="../media/audio1.wav"/><Relationship Id="rId7" Type="http://schemas.openxmlformats.org/officeDocument/2006/relationships/image" Target="../media/image40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gif"/><Relationship Id="rId11" Type="http://schemas.openxmlformats.org/officeDocument/2006/relationships/image" Target="../media/image42.png"/><Relationship Id="rId5" Type="http://schemas.openxmlformats.org/officeDocument/2006/relationships/image" Target="../media/image43.jpg"/><Relationship Id="rId10" Type="http://schemas.openxmlformats.org/officeDocument/2006/relationships/image" Target="../media/image46.jpeg"/><Relationship Id="rId4" Type="http://schemas.openxmlformats.org/officeDocument/2006/relationships/audio" Target="../media/audio2.wav"/><Relationship Id="rId9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audio" Target="../media/audio1.wav"/><Relationship Id="rId7" Type="http://schemas.openxmlformats.org/officeDocument/2006/relationships/image" Target="../media/image40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gif"/><Relationship Id="rId5" Type="http://schemas.openxmlformats.org/officeDocument/2006/relationships/image" Target="../media/image43.jpg"/><Relationship Id="rId10" Type="http://schemas.openxmlformats.org/officeDocument/2006/relationships/image" Target="../media/image42.png"/><Relationship Id="rId4" Type="http://schemas.openxmlformats.org/officeDocument/2006/relationships/audio" Target="../media/audio2.wav"/><Relationship Id="rId9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n-hoc-3/1/129/34/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10" Type="http://schemas.openxmlformats.org/officeDocument/2006/relationships/image" Target="../media/image56.svg"/><Relationship Id="rId4" Type="http://schemas.openxmlformats.org/officeDocument/2006/relationships/image" Target="../media/image50.svg"/><Relationship Id="rId9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195308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Tin học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029810" y="1484791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B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Mạng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máy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tính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Internet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2248769" y="2978837"/>
            <a:ext cx="8382543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1: Thông tin trên Internet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07466" y="276152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7">
            <a:extLst>
              <a:ext uri="{FF2B5EF4-FFF2-40B4-BE49-F238E27FC236}">
                <a16:creationId xmlns:a16="http://schemas.microsoft.com/office/drawing/2014/main" id="{8EB03DF7-C110-3947-124B-19B2238A85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9412" r="45694"/>
          <a:stretch>
            <a:fillRect/>
          </a:stretch>
        </p:blipFill>
        <p:spPr>
          <a:xfrm>
            <a:off x="16802761" y="0"/>
            <a:ext cx="1020574" cy="2182400"/>
          </a:xfrm>
          <a:prstGeom prst="rect">
            <a:avLst/>
          </a:prstGeom>
        </p:spPr>
      </p:pic>
      <p:pic>
        <p:nvPicPr>
          <p:cNvPr id="17" name="Picture 23">
            <a:extLst>
              <a:ext uri="{FF2B5EF4-FFF2-40B4-BE49-F238E27FC236}">
                <a16:creationId xmlns:a16="http://schemas.microsoft.com/office/drawing/2014/main" id="{C16BE328-7045-E655-686D-66E60476E1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745468">
            <a:off x="16182867" y="501350"/>
            <a:ext cx="525581" cy="8870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9D3A48-A92B-62C3-2E6F-0A5556C823E5}"/>
              </a:ext>
            </a:extLst>
          </p:cNvPr>
          <p:cNvSpPr/>
          <p:nvPr/>
        </p:nvSpPr>
        <p:spPr>
          <a:xfrm>
            <a:off x="0" y="1676400"/>
            <a:ext cx="12192000" cy="506000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  <a:ln w="25400" cap="flat" cmpd="sng" algn="ctr">
            <a:solidFill>
              <a:srgbClr val="F79646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việc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đôi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3F24E9-E8C9-C663-CEB4-D9298386FA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1788" y="2845389"/>
            <a:ext cx="3095128" cy="2059120"/>
          </a:xfrm>
          <a:prstGeom prst="rect">
            <a:avLst/>
          </a:prstGeom>
        </p:spPr>
      </p:pic>
      <p:pic>
        <p:nvPicPr>
          <p:cNvPr id="7" name="Picture 2" descr="Trịnh Công Sơn - Tuyển Chọn Những Sáng Tác Hay Nhất của Nhạc sĩ Trịnh Công  Sơn | Khánh Ly, Lệ Thu - YouTube">
            <a:extLst>
              <a:ext uri="{FF2B5EF4-FFF2-40B4-BE49-F238E27FC236}">
                <a16:creationId xmlns:a16="http://schemas.microsoft.com/office/drawing/2014/main" id="{D389A08E-49D3-8356-7340-335102B4C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243" y="4675601"/>
            <a:ext cx="2971802" cy="1671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110">
            <a:extLst>
              <a:ext uri="{FF2B5EF4-FFF2-40B4-BE49-F238E27FC236}">
                <a16:creationId xmlns:a16="http://schemas.microsoft.com/office/drawing/2014/main" id="{D1830998-55A1-7F99-D679-106F03356583}"/>
              </a:ext>
            </a:extLst>
          </p:cNvPr>
          <p:cNvSpPr/>
          <p:nvPr/>
        </p:nvSpPr>
        <p:spPr>
          <a:xfrm>
            <a:off x="5102386" y="4147461"/>
            <a:ext cx="2479516" cy="417587"/>
          </a:xfrm>
          <a:prstGeom prst="roundRect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solidFill>
              <a:srgbClr val="4F81BD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Tin tức giải trí </a:t>
            </a:r>
          </a:p>
        </p:txBody>
      </p:sp>
      <p:sp>
        <p:nvSpPr>
          <p:cNvPr id="9" name="Rounded Rectangle 112">
            <a:extLst>
              <a:ext uri="{FF2B5EF4-FFF2-40B4-BE49-F238E27FC236}">
                <a16:creationId xmlns:a16="http://schemas.microsoft.com/office/drawing/2014/main" id="{089FA929-D83D-76E3-5041-F5D44D0CADC7}"/>
              </a:ext>
            </a:extLst>
          </p:cNvPr>
          <p:cNvSpPr/>
          <p:nvPr/>
        </p:nvSpPr>
        <p:spPr>
          <a:xfrm>
            <a:off x="8227761" y="2292953"/>
            <a:ext cx="2483183" cy="397524"/>
          </a:xfrm>
          <a:prstGeom prst="roundRect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solidFill>
              <a:srgbClr val="4F81BD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Tin tức giáo dục</a:t>
            </a:r>
          </a:p>
        </p:txBody>
      </p:sp>
      <p:sp>
        <p:nvSpPr>
          <p:cNvPr id="10" name="Rounded Rectangular Callout 111">
            <a:extLst>
              <a:ext uri="{FF2B5EF4-FFF2-40B4-BE49-F238E27FC236}">
                <a16:creationId xmlns:a16="http://schemas.microsoft.com/office/drawing/2014/main" id="{80BD4883-884A-D61F-D98F-2628EF88DC92}"/>
              </a:ext>
            </a:extLst>
          </p:cNvPr>
          <p:cNvSpPr/>
          <p:nvPr/>
        </p:nvSpPr>
        <p:spPr>
          <a:xfrm>
            <a:off x="787400" y="2773497"/>
            <a:ext cx="3822700" cy="1608158"/>
          </a:xfrm>
          <a:prstGeom prst="wedgeRoundRectCallout">
            <a:avLst>
              <a:gd name="adj1" fmla="val 454"/>
              <a:gd name="adj2" fmla="val 85444"/>
              <a:gd name="adj3" fmla="val 16667"/>
            </a:avLst>
          </a:prstGeom>
          <a:solidFill>
            <a:sysClr val="window" lastClr="FFFFFF"/>
          </a:solidFill>
          <a:ln w="38100" cap="flat" cmpd="sng" algn="ctr">
            <a:solidFill>
              <a:srgbClr val="F79646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Nói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về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Internet.</a:t>
            </a: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325F1111-83F9-C4B9-4AF8-B0DB545CFFD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02765" y="4792953"/>
            <a:ext cx="2454736" cy="20650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07466" y="276152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52915D4-A773-B1E1-1D26-757FA300AE7C}"/>
              </a:ext>
            </a:extLst>
          </p:cNvPr>
          <p:cNvSpPr txBox="1"/>
          <p:nvPr/>
        </p:nvSpPr>
        <p:spPr>
          <a:xfrm>
            <a:off x="944526" y="1724085"/>
            <a:ext cx="949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vi-VN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Calibri" panose="020F0502020204030204" pitchFamily="34" charset="0"/>
              </a:rPr>
              <a:t>1. Xem tin tức và chương trình giải trí trên Internet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F5C9E3-9D6B-9B80-CCE3-ED2CEAF50D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6" t="18034" r="51515" b="44499"/>
          <a:stretch/>
        </p:blipFill>
        <p:spPr>
          <a:xfrm>
            <a:off x="944526" y="2529972"/>
            <a:ext cx="3068718" cy="20253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1326EA0-75DE-4824-0FBD-7F952FE1E4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t="58390" r="51298" b="4143"/>
          <a:stretch/>
        </p:blipFill>
        <p:spPr>
          <a:xfrm>
            <a:off x="944526" y="4570723"/>
            <a:ext cx="3068718" cy="20253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834628-636B-5622-1FAC-15F9F161A2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4" t="59201" r="12337" b="3332"/>
          <a:stretch/>
        </p:blipFill>
        <p:spPr>
          <a:xfrm>
            <a:off x="5110040" y="4555326"/>
            <a:ext cx="3068718" cy="202535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C3E9733-8955-7A8B-C742-335504FDBAE5}"/>
              </a:ext>
            </a:extLst>
          </p:cNvPr>
          <p:cNvSpPr txBox="1"/>
          <p:nvPr/>
        </p:nvSpPr>
        <p:spPr>
          <a:xfrm>
            <a:off x="5041099" y="2769186"/>
            <a:ext cx="4487445" cy="1562201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Các Hình 1, 2, 3 được cắt từ các video có trên Inernet. Mỗi hình này cho em thông tin gì?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F39FD8F-C4C0-92A5-A612-58D4F5F1DF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1099" y="2283324"/>
            <a:ext cx="701421" cy="7014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0CCD3438-A459-34D7-D819-4AA45B03CD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6" t="18034" r="51515" b="48821"/>
          <a:stretch/>
        </p:blipFill>
        <p:spPr>
          <a:xfrm>
            <a:off x="638066" y="2370826"/>
            <a:ext cx="3109146" cy="181532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91C40EE-28AB-B48A-7CD3-149231D2B1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t="58390" r="51298" b="7655"/>
          <a:stretch/>
        </p:blipFill>
        <p:spPr>
          <a:xfrm>
            <a:off x="4375880" y="2328935"/>
            <a:ext cx="3109146" cy="185974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EED6892-039E-4A50-9B81-C4C8FDA870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4" t="59202" r="12337" b="8372"/>
          <a:stretch/>
        </p:blipFill>
        <p:spPr>
          <a:xfrm>
            <a:off x="7920049" y="2410190"/>
            <a:ext cx="3109146" cy="177596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2D4D80C-3C17-7F45-3C3D-D6365E146E29}"/>
              </a:ext>
            </a:extLst>
          </p:cNvPr>
          <p:cNvSpPr txBox="1"/>
          <p:nvPr/>
        </p:nvSpPr>
        <p:spPr>
          <a:xfrm>
            <a:off x="142686" y="4236676"/>
            <a:ext cx="407537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Chương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trình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dự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thời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tiết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D386041-52F6-2426-9C9E-B48BA661D6E1}"/>
              </a:ext>
            </a:extLst>
          </p:cNvPr>
          <p:cNvSpPr txBox="1"/>
          <p:nvPr/>
        </p:nvSpPr>
        <p:spPr>
          <a:xfrm>
            <a:off x="4653082" y="4270309"/>
            <a:ext cx="255474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Phim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hoạt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8EE9D85-8503-1FE4-CC8C-D8B3A7DA53F1}"/>
              </a:ext>
            </a:extLst>
          </p:cNvPr>
          <p:cNvSpPr txBox="1"/>
          <p:nvPr/>
        </p:nvSpPr>
        <p:spPr>
          <a:xfrm>
            <a:off x="8228501" y="4276040"/>
            <a:ext cx="224297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000" i="1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Kể chuyện lớp 3</a:t>
            </a:r>
          </a:p>
        </p:txBody>
      </p:sp>
      <p:sp>
        <p:nvSpPr>
          <p:cNvPr id="30" name="Down Arrow 5">
            <a:extLst>
              <a:ext uri="{FF2B5EF4-FFF2-40B4-BE49-F238E27FC236}">
                <a16:creationId xmlns:a16="http://schemas.microsoft.com/office/drawing/2014/main" id="{065B734F-3364-3D43-8C8E-61C93E63AC38}"/>
              </a:ext>
            </a:extLst>
          </p:cNvPr>
          <p:cNvSpPr/>
          <p:nvPr/>
        </p:nvSpPr>
        <p:spPr>
          <a:xfrm>
            <a:off x="1907347" y="4822294"/>
            <a:ext cx="481685" cy="451599"/>
          </a:xfrm>
          <a:prstGeom prst="down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1" name="Down Arrow 20">
            <a:extLst>
              <a:ext uri="{FF2B5EF4-FFF2-40B4-BE49-F238E27FC236}">
                <a16:creationId xmlns:a16="http://schemas.microsoft.com/office/drawing/2014/main" id="{A62DDC89-9E96-249E-BA2A-7CE3A8FDA241}"/>
              </a:ext>
            </a:extLst>
          </p:cNvPr>
          <p:cNvSpPr/>
          <p:nvPr/>
        </p:nvSpPr>
        <p:spPr>
          <a:xfrm>
            <a:off x="5766702" y="4840749"/>
            <a:ext cx="481685" cy="451599"/>
          </a:xfrm>
          <a:prstGeom prst="down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2" name="Down Arrow 21">
            <a:extLst>
              <a:ext uri="{FF2B5EF4-FFF2-40B4-BE49-F238E27FC236}">
                <a16:creationId xmlns:a16="http://schemas.microsoft.com/office/drawing/2014/main" id="{3F966789-95ED-5F9D-FDBE-96798D2CD03F}"/>
              </a:ext>
            </a:extLst>
          </p:cNvPr>
          <p:cNvSpPr/>
          <p:nvPr/>
        </p:nvSpPr>
        <p:spPr>
          <a:xfrm>
            <a:off x="9349990" y="4828261"/>
            <a:ext cx="481685" cy="451599"/>
          </a:xfrm>
          <a:prstGeom prst="down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3" name="Rounded Rectangle 6">
            <a:extLst>
              <a:ext uri="{FF2B5EF4-FFF2-40B4-BE49-F238E27FC236}">
                <a16:creationId xmlns:a16="http://schemas.microsoft.com/office/drawing/2014/main" id="{84C42EB0-57DC-44C0-3B61-0268A8680072}"/>
              </a:ext>
            </a:extLst>
          </p:cNvPr>
          <p:cNvSpPr/>
          <p:nvPr/>
        </p:nvSpPr>
        <p:spPr>
          <a:xfrm>
            <a:off x="549166" y="5397414"/>
            <a:ext cx="3198046" cy="1219316"/>
          </a:xfrm>
          <a:prstGeom prst="round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Cung cấp thông tin về thời tiết hằng ngày</a:t>
            </a:r>
          </a:p>
        </p:txBody>
      </p:sp>
      <p:sp>
        <p:nvSpPr>
          <p:cNvPr id="34" name="Rounded Rectangle 22">
            <a:extLst>
              <a:ext uri="{FF2B5EF4-FFF2-40B4-BE49-F238E27FC236}">
                <a16:creationId xmlns:a16="http://schemas.microsoft.com/office/drawing/2014/main" id="{842EED65-EA51-F774-9215-40865FDFF8AC}"/>
              </a:ext>
            </a:extLst>
          </p:cNvPr>
          <p:cNvSpPr/>
          <p:nvPr/>
        </p:nvSpPr>
        <p:spPr>
          <a:xfrm>
            <a:off x="4516541" y="5411062"/>
            <a:ext cx="2827824" cy="1219316"/>
          </a:xfrm>
          <a:prstGeom prst="roundRect">
            <a:avLst/>
          </a:prstGeom>
          <a:solidFill>
            <a:srgbClr val="4BACC6">
              <a:lumMod val="40000"/>
              <a:lumOff val="60000"/>
            </a:srgbClr>
          </a:solidFill>
          <a:ln w="25400" cap="flat" cmpd="sng" algn="ctr">
            <a:solidFill>
              <a:srgbClr val="4BACC6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Mang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đến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phút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giây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trí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5" name="Rounded Rectangle 23">
            <a:extLst>
              <a:ext uri="{FF2B5EF4-FFF2-40B4-BE49-F238E27FC236}">
                <a16:creationId xmlns:a16="http://schemas.microsoft.com/office/drawing/2014/main" id="{AD081354-DD1C-E391-AC9F-7894D2CD4AEC}"/>
              </a:ext>
            </a:extLst>
          </p:cNvPr>
          <p:cNvSpPr/>
          <p:nvPr/>
        </p:nvSpPr>
        <p:spPr>
          <a:xfrm>
            <a:off x="8176920" y="5431971"/>
            <a:ext cx="2827824" cy="1219316"/>
          </a:xfrm>
          <a:prstGeom prst="round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Mang lại những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 chuyện hay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60A7450-34A5-8899-C3D3-6C1959DD19DD}"/>
              </a:ext>
            </a:extLst>
          </p:cNvPr>
          <p:cNvSpPr txBox="1"/>
          <p:nvPr/>
        </p:nvSpPr>
        <p:spPr>
          <a:xfrm>
            <a:off x="944526" y="1724085"/>
            <a:ext cx="949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vi-VN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Calibri" panose="020F0502020204030204" pitchFamily="34" charset="0"/>
              </a:rPr>
              <a:t>1. Xem tin tức và chương trình giải trí trên Internet</a:t>
            </a:r>
          </a:p>
        </p:txBody>
      </p:sp>
    </p:spTree>
    <p:extLst>
      <p:ext uri="{BB962C8B-B14F-4D97-AF65-F5344CB8AC3E}">
        <p14:creationId xmlns:p14="http://schemas.microsoft.com/office/powerpoint/2010/main" val="376055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C4BEFB-C791-2FB0-A7E4-14B88A4AA493}"/>
              </a:ext>
            </a:extLst>
          </p:cNvPr>
          <p:cNvSpPr txBox="1"/>
          <p:nvPr/>
        </p:nvSpPr>
        <p:spPr>
          <a:xfrm>
            <a:off x="944526" y="1724085"/>
            <a:ext cx="949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vi-VN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Calibri" panose="020F0502020204030204" pitchFamily="34" charset="0"/>
              </a:rPr>
              <a:t>1. Xem tin tức và chương trình giải trí trên Internet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9726A1B-E645-F100-D30B-EE6315235D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44526" y="2663189"/>
            <a:ext cx="3567443" cy="3192862"/>
          </a:xfrm>
          <a:prstGeom prst="rect">
            <a:avLst/>
          </a:prstGeom>
        </p:spPr>
      </p:pic>
      <p:sp>
        <p:nvSpPr>
          <p:cNvPr id="5" name="Rounded Rectangular Callout 1">
            <a:extLst>
              <a:ext uri="{FF2B5EF4-FFF2-40B4-BE49-F238E27FC236}">
                <a16:creationId xmlns:a16="http://schemas.microsoft.com/office/drawing/2014/main" id="{2C2B670E-1C26-D9B2-52B6-1C814C965DA5}"/>
              </a:ext>
            </a:extLst>
          </p:cNvPr>
          <p:cNvSpPr/>
          <p:nvPr/>
        </p:nvSpPr>
        <p:spPr>
          <a:xfrm>
            <a:off x="5007785" y="3013385"/>
            <a:ext cx="3387009" cy="876300"/>
          </a:xfrm>
          <a:prstGeom prst="wedgeRoundRectCallout">
            <a:avLst>
              <a:gd name="adj1" fmla="val -58260"/>
              <a:gd name="adj2" fmla="val 53611"/>
              <a:gd name="adj3" fmla="val 16667"/>
            </a:avLst>
          </a:prstGeom>
          <a:solidFill>
            <a:sysClr val="window" lastClr="FFFFFF"/>
          </a:solidFill>
          <a:ln w="57150" cap="flat" cmpd="sng" algn="ctr">
            <a:solidFill>
              <a:srgbClr val="C0504D">
                <a:lumMod val="75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Vậy trên Internet có gì?</a:t>
            </a:r>
          </a:p>
        </p:txBody>
      </p:sp>
      <p:sp>
        <p:nvSpPr>
          <p:cNvPr id="6" name="Rounded Rectangular Callout 24">
            <a:extLst>
              <a:ext uri="{FF2B5EF4-FFF2-40B4-BE49-F238E27FC236}">
                <a16:creationId xmlns:a16="http://schemas.microsoft.com/office/drawing/2014/main" id="{61C4B6EC-A8EA-25DA-D8AF-8B9458D76CC1}"/>
              </a:ext>
            </a:extLst>
          </p:cNvPr>
          <p:cNvSpPr/>
          <p:nvPr/>
        </p:nvSpPr>
        <p:spPr>
          <a:xfrm>
            <a:off x="5007784" y="4612834"/>
            <a:ext cx="3387009" cy="876300"/>
          </a:xfrm>
          <a:prstGeom prst="wedgeRoundRectCallout">
            <a:avLst>
              <a:gd name="adj1" fmla="val -58962"/>
              <a:gd name="adj2" fmla="val -47722"/>
              <a:gd name="adj3" fmla="val 16667"/>
            </a:avLst>
          </a:prstGeom>
          <a:solidFill>
            <a:sysClr val="window" lastClr="FFFFFF"/>
          </a:solidFill>
          <a:ln w="57150" cap="flat" cmpd="sng" algn="ctr">
            <a:solidFill>
              <a:srgbClr val="C0504D">
                <a:lumMod val="75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lvl="0" algn="ctr">
              <a:lnSpc>
                <a:spcPct val="150000"/>
              </a:lnSpc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 có thể xem được gì </a:t>
            </a:r>
          </a:p>
          <a:p>
            <a:pPr lvl="0" algn="ctr">
              <a:lnSpc>
                <a:spcPct val="150000"/>
              </a:lnSpc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 Internet?</a:t>
            </a:r>
          </a:p>
        </p:txBody>
      </p:sp>
    </p:spTree>
    <p:extLst>
      <p:ext uri="{BB962C8B-B14F-4D97-AF65-F5344CB8AC3E}">
        <p14:creationId xmlns:p14="http://schemas.microsoft.com/office/powerpoint/2010/main" val="213272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9C1DCB-ACE3-E03C-1542-B8158DEC99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6187" y="2247305"/>
            <a:ext cx="4052825" cy="40937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806434-73D4-F1B1-A5E1-AA7555CC2561}"/>
              </a:ext>
            </a:extLst>
          </p:cNvPr>
          <p:cNvSpPr txBox="1"/>
          <p:nvPr/>
        </p:nvSpPr>
        <p:spPr>
          <a:xfrm>
            <a:off x="4505418" y="3257696"/>
            <a:ext cx="5261151" cy="2072979"/>
          </a:xfrm>
          <a:prstGeom prst="roundRect">
            <a:avLst/>
          </a:prstGeom>
          <a:solidFill>
            <a:srgbClr val="4BACC6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571500" marR="0" lvl="0" indent="-5715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Internet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khổng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lồ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571500" marR="0" lvl="0" indent="-5715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thể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bổ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ích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chương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trí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mạnh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8D5030-4ED7-B0F1-4D0B-85D044AD776A}"/>
              </a:ext>
            </a:extLst>
          </p:cNvPr>
          <p:cNvSpPr txBox="1"/>
          <p:nvPr/>
        </p:nvSpPr>
        <p:spPr>
          <a:xfrm>
            <a:off x="944526" y="1724085"/>
            <a:ext cx="949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vi-VN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Calibri" panose="020F0502020204030204" pitchFamily="34" charset="0"/>
              </a:rPr>
              <a:t>1. Xem tin tức và chương trình giải trí trên Internet</a:t>
            </a:r>
          </a:p>
        </p:txBody>
      </p:sp>
    </p:spTree>
    <p:extLst>
      <p:ext uri="{BB962C8B-B14F-4D97-AF65-F5344CB8AC3E}">
        <p14:creationId xmlns:p14="http://schemas.microsoft.com/office/powerpoint/2010/main" val="320724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248C74-1C58-C2C1-2155-4FC49FE5A7C5}"/>
              </a:ext>
            </a:extLst>
          </p:cNvPr>
          <p:cNvSpPr txBox="1"/>
          <p:nvPr/>
        </p:nvSpPr>
        <p:spPr>
          <a:xfrm>
            <a:off x="876978" y="1610629"/>
            <a:ext cx="9291268" cy="1301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2. </a:t>
            </a:r>
            <a:r>
              <a:rPr lang="en-US" sz="28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</a:t>
            </a: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 </a:t>
            </a:r>
            <a:r>
              <a:rPr lang="en-US" sz="28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</a:t>
            </a: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8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sẵn</a:t>
            </a: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máy</a:t>
            </a: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tính</a:t>
            </a:r>
            <a:endParaRPr lang="en-US" sz="2800" b="1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77CA7249-AEA3-0B6D-34AA-582BC53DDD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287788" y="2887863"/>
            <a:ext cx="1955418" cy="3053353"/>
          </a:xfrm>
          <a:prstGeom prst="rect">
            <a:avLst/>
          </a:prstGeom>
        </p:spPr>
      </p:pic>
      <p:sp>
        <p:nvSpPr>
          <p:cNvPr id="7" name="Rounded Rectangular Callout 4">
            <a:extLst>
              <a:ext uri="{FF2B5EF4-FFF2-40B4-BE49-F238E27FC236}">
                <a16:creationId xmlns:a16="http://schemas.microsoft.com/office/drawing/2014/main" id="{6F51F5E8-9B51-8F87-252A-F141CD2ACE4C}"/>
              </a:ext>
            </a:extLst>
          </p:cNvPr>
          <p:cNvSpPr/>
          <p:nvPr/>
        </p:nvSpPr>
        <p:spPr>
          <a:xfrm>
            <a:off x="662152" y="3429000"/>
            <a:ext cx="5065985" cy="1884714"/>
          </a:xfrm>
          <a:prstGeom prst="wedgeRoundRectCallout">
            <a:avLst>
              <a:gd name="adj1" fmla="val 68119"/>
              <a:gd name="adj2" fmla="val -15797"/>
              <a:gd name="adj3" fmla="val 16667"/>
            </a:avLst>
          </a:prstGeom>
          <a:solidFill>
            <a:srgbClr val="F79646">
              <a:lumMod val="60000"/>
              <a:lumOff val="40000"/>
            </a:srgbClr>
          </a:solidFill>
          <a:ln w="381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máy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tính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cụ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thể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từng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hỏi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phải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thế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nào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kiếm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8" name="Right Arrow 5">
            <a:extLst>
              <a:ext uri="{FF2B5EF4-FFF2-40B4-BE49-F238E27FC236}">
                <a16:creationId xmlns:a16="http://schemas.microsoft.com/office/drawing/2014/main" id="{43E63F4F-E1CD-F39F-C1C8-00A5FA331F43}"/>
              </a:ext>
            </a:extLst>
          </p:cNvPr>
          <p:cNvSpPr/>
          <p:nvPr/>
        </p:nvSpPr>
        <p:spPr>
          <a:xfrm>
            <a:off x="283778" y="6039702"/>
            <a:ext cx="668721" cy="395625"/>
          </a:xfrm>
          <a:prstGeom prst="rightArrow">
            <a:avLst>
              <a:gd name="adj1" fmla="val 50000"/>
              <a:gd name="adj2" fmla="val 74259"/>
            </a:avLst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045B62-FFD6-32C2-7DEB-C18E88F4F99E}"/>
              </a:ext>
            </a:extLst>
          </p:cNvPr>
          <p:cNvSpPr txBox="1"/>
          <p:nvPr/>
        </p:nvSpPr>
        <p:spPr>
          <a:xfrm>
            <a:off x="952500" y="5941217"/>
            <a:ext cx="6561364" cy="494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kiếm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đó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Web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chính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thống</a:t>
            </a:r>
            <a:endParaRPr lang="en-US" sz="20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09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88A292A-1213-62CA-BABB-4069B32C22B2}"/>
              </a:ext>
            </a:extLst>
          </p:cNvPr>
          <p:cNvGrpSpPr/>
          <p:nvPr/>
        </p:nvGrpSpPr>
        <p:grpSpPr>
          <a:xfrm>
            <a:off x="632654" y="1623120"/>
            <a:ext cx="10175046" cy="1025146"/>
            <a:chOff x="1333500" y="761999"/>
            <a:chExt cx="15621000" cy="136331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65A0694-3829-349E-D375-A9A29711D9E8}"/>
                </a:ext>
              </a:extLst>
            </p:cNvPr>
            <p:cNvGrpSpPr/>
            <p:nvPr/>
          </p:nvGrpSpPr>
          <p:grpSpPr>
            <a:xfrm>
              <a:off x="1333500" y="761999"/>
              <a:ext cx="15621000" cy="1219201"/>
              <a:chOff x="1333500" y="761999"/>
              <a:chExt cx="15621000" cy="1219201"/>
            </a:xfrm>
          </p:grpSpPr>
          <p:sp>
            <p:nvSpPr>
              <p:cNvPr id="10" name="Rounded Rectangle 2">
                <a:extLst>
                  <a:ext uri="{FF2B5EF4-FFF2-40B4-BE49-F238E27FC236}">
                    <a16:creationId xmlns:a16="http://schemas.microsoft.com/office/drawing/2014/main" id="{4CD8D49B-5F20-ACA4-790E-5197BB894825}"/>
                  </a:ext>
                </a:extLst>
              </p:cNvPr>
              <p:cNvSpPr/>
              <p:nvPr/>
            </p:nvSpPr>
            <p:spPr>
              <a:xfrm>
                <a:off x="1333500" y="800100"/>
                <a:ext cx="15621000" cy="1143000"/>
              </a:xfrm>
              <a:prstGeom prst="roundRect">
                <a:avLst/>
              </a:prstGeom>
              <a:solidFill>
                <a:sysClr val="window" lastClr="FFFFFF">
                  <a:lumMod val="95000"/>
                </a:sysClr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pic>
            <p:nvPicPr>
              <p:cNvPr id="11" name="Picture 2" descr="Search ">
                <a:extLst>
                  <a:ext uri="{FF2B5EF4-FFF2-40B4-BE49-F238E27FC236}">
                    <a16:creationId xmlns:a16="http://schemas.microsoft.com/office/drawing/2014/main" id="{A1BE01CB-7E48-C2A5-4F39-ACE8B24F34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463695" y="761999"/>
                <a:ext cx="1386035" cy="12192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3860FA4-62BF-EDF1-2A19-9E24E12B59B8}"/>
                </a:ext>
              </a:extLst>
            </p:cNvPr>
            <p:cNvSpPr txBox="1"/>
            <p:nvPr/>
          </p:nvSpPr>
          <p:spPr>
            <a:xfrm>
              <a:off x="1941003" y="1020193"/>
              <a:ext cx="13844137" cy="1105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Trẻ chơi thể thao, làm sao để phòng ngừa COVID-19?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51C900FB-3120-97FE-C1FD-0CE587F1A45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064"/>
          <a:stretch/>
        </p:blipFill>
        <p:spPr>
          <a:xfrm>
            <a:off x="3964811" y="3195372"/>
            <a:ext cx="5321276" cy="2810348"/>
          </a:xfrm>
          <a:prstGeom prst="round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3" name="Arc 12">
            <a:extLst>
              <a:ext uri="{FF2B5EF4-FFF2-40B4-BE49-F238E27FC236}">
                <a16:creationId xmlns:a16="http://schemas.microsoft.com/office/drawing/2014/main" id="{781E51F1-A4AE-7F1B-8FCE-9D9E18E73D50}"/>
              </a:ext>
            </a:extLst>
          </p:cNvPr>
          <p:cNvSpPr/>
          <p:nvPr/>
        </p:nvSpPr>
        <p:spPr>
          <a:xfrm flipH="1">
            <a:off x="9286087" y="2774038"/>
            <a:ext cx="2346489" cy="1309924"/>
          </a:xfrm>
          <a:prstGeom prst="arc">
            <a:avLst>
              <a:gd name="adj1" fmla="val 16200000"/>
              <a:gd name="adj2" fmla="val 20941760"/>
            </a:avLst>
          </a:prstGeom>
          <a:noFill/>
          <a:ln w="57150" cap="flat" cmpd="sng" algn="ctr">
            <a:solidFill>
              <a:srgbClr val="FF0000"/>
            </a:solidFill>
            <a:prstDash val="solid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Cloud Callout 13">
            <a:extLst>
              <a:ext uri="{FF2B5EF4-FFF2-40B4-BE49-F238E27FC236}">
                <a16:creationId xmlns:a16="http://schemas.microsoft.com/office/drawing/2014/main" id="{7A984E11-D97A-5009-BABB-A80D137BE057}"/>
              </a:ext>
            </a:extLst>
          </p:cNvPr>
          <p:cNvSpPr/>
          <p:nvPr/>
        </p:nvSpPr>
        <p:spPr>
          <a:xfrm>
            <a:off x="917238" y="2676749"/>
            <a:ext cx="2953594" cy="1309924"/>
          </a:xfrm>
          <a:prstGeom prst="wedgeEllipseCallout">
            <a:avLst>
              <a:gd name="adj1" fmla="val -25151"/>
              <a:gd name="adj2" fmla="val 82758"/>
            </a:avLst>
          </a:prstGeom>
          <a:solidFill>
            <a:srgbClr val="F79646">
              <a:lumMod val="40000"/>
              <a:lumOff val="60000"/>
            </a:srgbClr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Kết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quả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từ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từ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khoá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kiếm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5" name="Picture 7">
            <a:extLst>
              <a:ext uri="{FF2B5EF4-FFF2-40B4-BE49-F238E27FC236}">
                <a16:creationId xmlns:a16="http://schemas.microsoft.com/office/drawing/2014/main" id="{4CD9564D-0B8A-ED19-725A-F7A7146F5A8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64712" y="3914984"/>
            <a:ext cx="1878923" cy="268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69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A6D40EE-039C-DB72-11CB-447D7481B2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26143" y="3601604"/>
            <a:ext cx="4438019" cy="32563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375B7A-C086-449F-E6EC-20E8A8B88672}"/>
              </a:ext>
            </a:extLst>
          </p:cNvPr>
          <p:cNvSpPr/>
          <p:nvPr/>
        </p:nvSpPr>
        <p:spPr>
          <a:xfrm>
            <a:off x="514727" y="1971034"/>
            <a:ext cx="9067800" cy="1128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Nếu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máy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tính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đang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sử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video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kể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chuyện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lớp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3,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thể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2AA23A-D2D2-B214-2252-59943844CC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5409" y="4962271"/>
            <a:ext cx="1821199" cy="1309676"/>
          </a:xfrm>
          <a:prstGeom prst="rect">
            <a:avLst/>
          </a:prstGeom>
        </p:spPr>
      </p:pic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E2D4EC96-5D4E-4691-F570-5EA1E14CDD47}"/>
              </a:ext>
            </a:extLst>
          </p:cNvPr>
          <p:cNvSpPr/>
          <p:nvPr/>
        </p:nvSpPr>
        <p:spPr>
          <a:xfrm>
            <a:off x="6556608" y="5100470"/>
            <a:ext cx="3383642" cy="1033278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381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thể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kiếm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</a:t>
            </a:r>
          </a:p>
        </p:txBody>
      </p:sp>
    </p:spTree>
    <p:extLst>
      <p:ext uri="{BB962C8B-B14F-4D97-AF65-F5344CB8AC3E}">
        <p14:creationId xmlns:p14="http://schemas.microsoft.com/office/powerpoint/2010/main" val="380152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BAA97BC-BF5E-EA48-BC2E-CAC21A6E01D0}"/>
              </a:ext>
            </a:extLst>
          </p:cNvPr>
          <p:cNvSpPr/>
          <p:nvPr/>
        </p:nvSpPr>
        <p:spPr>
          <a:xfrm>
            <a:off x="0" y="1711258"/>
            <a:ext cx="12192000" cy="786117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  <a:ln w="25400" cap="flat" cmpd="sng" algn="ctr">
            <a:solidFill>
              <a:srgbClr val="F79646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 thông tin không có trong máy tính thường là các thông tin mở rộng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58C7EC-5B56-FA5E-7CEE-B7A8BBD7D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241" y="2887708"/>
            <a:ext cx="3451735" cy="2587538"/>
          </a:xfrm>
          <a:prstGeom prst="round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0A17B6-A2FE-057B-0012-54EFAAF12E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7242" y="2887709"/>
            <a:ext cx="3800445" cy="2587537"/>
          </a:xfrm>
          <a:prstGeom prst="round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978F9CC-99F2-DE64-C720-6B58A3271032}"/>
              </a:ext>
            </a:extLst>
          </p:cNvPr>
          <p:cNvSpPr txBox="1"/>
          <p:nvPr/>
        </p:nvSpPr>
        <p:spPr>
          <a:xfrm>
            <a:off x="0" y="5665524"/>
            <a:ext cx="48276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000" i="1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 thông tin về sức khoẻ, gia đình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D9BF5B-505F-E702-4280-2A74B7A11706}"/>
              </a:ext>
            </a:extLst>
          </p:cNvPr>
          <p:cNvSpPr txBox="1"/>
          <p:nvPr/>
        </p:nvSpPr>
        <p:spPr>
          <a:xfrm>
            <a:off x="5337242" y="5665524"/>
            <a:ext cx="402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về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thiếu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nhi</a:t>
            </a:r>
            <a:r>
              <a:rPr lang="en-US" sz="2000" i="1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120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C48356F9-048F-1D6F-8BD1-E79D791E52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3830" y="3047999"/>
            <a:ext cx="3730137" cy="34519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205F0B-C1EA-1C16-D7A9-6B6ED34830D8}"/>
              </a:ext>
            </a:extLst>
          </p:cNvPr>
          <p:cNvSpPr txBox="1"/>
          <p:nvPr/>
        </p:nvSpPr>
        <p:spPr>
          <a:xfrm>
            <a:off x="93830" y="1973578"/>
            <a:ext cx="9272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ctr">
              <a:buClrTx/>
              <a:buFont typeface="Wingdings" panose="05000000000000000000" pitchFamily="2" charset="2"/>
              <a:buChar char="Ø"/>
            </a:pPr>
            <a:r>
              <a:rPr lang="en-US" sz="2800" b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 số thông tin có thể tìm kiếm trên Internet</a:t>
            </a:r>
          </a:p>
        </p:txBody>
      </p:sp>
      <p:sp>
        <p:nvSpPr>
          <p:cNvPr id="7" name="Rounded Rectangular Callout 4">
            <a:extLst>
              <a:ext uri="{FF2B5EF4-FFF2-40B4-BE49-F238E27FC236}">
                <a16:creationId xmlns:a16="http://schemas.microsoft.com/office/drawing/2014/main" id="{1D335FB4-6729-0730-CFC1-7B96ED65DD3D}"/>
              </a:ext>
            </a:extLst>
          </p:cNvPr>
          <p:cNvSpPr/>
          <p:nvPr/>
        </p:nvSpPr>
        <p:spPr>
          <a:xfrm>
            <a:off x="4374843" y="3250117"/>
            <a:ext cx="4809053" cy="704400"/>
          </a:xfrm>
          <a:prstGeom prst="wedgeRoundRectCallout">
            <a:avLst>
              <a:gd name="adj1" fmla="val -57597"/>
              <a:gd name="adj2" fmla="val 45065"/>
              <a:gd name="adj3" fmla="val 16667"/>
            </a:avLst>
          </a:prstGeom>
          <a:solidFill>
            <a:srgbClr val="F79646">
              <a:lumMod val="20000"/>
              <a:lumOff val="80000"/>
            </a:srgbClr>
          </a:solidFill>
          <a:ln w="38100" cap="flat" cmpd="sng" algn="ctr">
            <a:solidFill>
              <a:srgbClr val="F79646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Tình hình phòng chống dịch bệnh</a:t>
            </a:r>
          </a:p>
        </p:txBody>
      </p:sp>
      <p:sp>
        <p:nvSpPr>
          <p:cNvPr id="8" name="Rounded Rectangular Callout 14">
            <a:extLst>
              <a:ext uri="{FF2B5EF4-FFF2-40B4-BE49-F238E27FC236}">
                <a16:creationId xmlns:a16="http://schemas.microsoft.com/office/drawing/2014/main" id="{3589EC93-CEF9-C826-BF26-6CACFA22F14A}"/>
              </a:ext>
            </a:extLst>
          </p:cNvPr>
          <p:cNvSpPr/>
          <p:nvPr/>
        </p:nvSpPr>
        <p:spPr>
          <a:xfrm>
            <a:off x="4374843" y="4176571"/>
            <a:ext cx="4809053" cy="704400"/>
          </a:xfrm>
          <a:prstGeom prst="wedgeRoundRectCallout">
            <a:avLst>
              <a:gd name="adj1" fmla="val -58203"/>
              <a:gd name="adj2" fmla="val -19014"/>
              <a:gd name="adj3" fmla="val 16667"/>
            </a:avLst>
          </a:prstGeom>
          <a:solidFill>
            <a:srgbClr val="F79646">
              <a:lumMod val="20000"/>
              <a:lumOff val="80000"/>
            </a:srgbClr>
          </a:solidFill>
          <a:ln w="38100" cap="flat" cmpd="sng" algn="ctr">
            <a:solidFill>
              <a:srgbClr val="F79646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Tấm gương vượt khó học giỏi</a:t>
            </a:r>
          </a:p>
        </p:txBody>
      </p:sp>
      <p:sp>
        <p:nvSpPr>
          <p:cNvPr id="11" name="Rounded Rectangular Callout 15">
            <a:extLst>
              <a:ext uri="{FF2B5EF4-FFF2-40B4-BE49-F238E27FC236}">
                <a16:creationId xmlns:a16="http://schemas.microsoft.com/office/drawing/2014/main" id="{72AEFC85-0476-2E6D-8E6C-3CA23102F52A}"/>
              </a:ext>
            </a:extLst>
          </p:cNvPr>
          <p:cNvSpPr/>
          <p:nvPr/>
        </p:nvSpPr>
        <p:spPr>
          <a:xfrm>
            <a:off x="4374843" y="5117737"/>
            <a:ext cx="4809053" cy="704400"/>
          </a:xfrm>
          <a:prstGeom prst="wedgeRoundRectCallout">
            <a:avLst>
              <a:gd name="adj1" fmla="val -59295"/>
              <a:gd name="adj2" fmla="val -54825"/>
              <a:gd name="adj3" fmla="val 16667"/>
            </a:avLst>
          </a:prstGeom>
          <a:solidFill>
            <a:srgbClr val="F79646">
              <a:lumMod val="20000"/>
              <a:lumOff val="80000"/>
            </a:srgbClr>
          </a:solidFill>
          <a:ln w="38100" cap="flat" cmpd="sng" algn="ctr">
            <a:solidFill>
              <a:srgbClr val="F79646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 hoạt động ngoại khoá bổ ích</a:t>
            </a:r>
          </a:p>
        </p:txBody>
      </p:sp>
    </p:spTree>
    <p:extLst>
      <p:ext uri="{BB962C8B-B14F-4D97-AF65-F5344CB8AC3E}">
        <p14:creationId xmlns:p14="http://schemas.microsoft.com/office/powerpoint/2010/main" val="65227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07466" y="276152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6">
            <a:extLst>
              <a:ext uri="{FF2B5EF4-FFF2-40B4-BE49-F238E27FC236}">
                <a16:creationId xmlns:a16="http://schemas.microsoft.com/office/drawing/2014/main" id="{66244EBB-821A-96F3-ED5A-E2DCA716A93A}"/>
              </a:ext>
            </a:extLst>
          </p:cNvPr>
          <p:cNvSpPr/>
          <p:nvPr/>
        </p:nvSpPr>
        <p:spPr>
          <a:xfrm>
            <a:off x="230337" y="2993911"/>
            <a:ext cx="4284252" cy="1900649"/>
          </a:xfrm>
          <a:prstGeom prst="cloudCallout">
            <a:avLst>
              <a:gd name="adj1" fmla="val -27235"/>
              <a:gd name="adj2" fmla="val 75219"/>
            </a:avLst>
          </a:prstGeom>
          <a:solidFill>
            <a:srgbClr val="8064A2">
              <a:lumMod val="20000"/>
              <a:lumOff val="80000"/>
            </a:srgbClr>
          </a:solidFill>
          <a:ln w="38100" cap="flat" cmpd="sng" algn="ctr">
            <a:solidFill>
              <a:srgbClr val="8064A2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thể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gì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từ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Internet? </a:t>
            </a: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A051D6E6-0AE5-8B97-17F0-8C696E065228}"/>
              </a:ext>
            </a:extLst>
          </p:cNvPr>
          <p:cNvSpPr/>
          <p:nvPr/>
        </p:nvSpPr>
        <p:spPr>
          <a:xfrm>
            <a:off x="0" y="1878448"/>
            <a:ext cx="4330320" cy="679063"/>
          </a:xfrm>
          <a:prstGeom prst="homePlate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solidFill>
              <a:srgbClr val="4F81BD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Picture 15">
            <a:extLst>
              <a:ext uri="{FF2B5EF4-FFF2-40B4-BE49-F238E27FC236}">
                <a16:creationId xmlns:a16="http://schemas.microsoft.com/office/drawing/2014/main" id="{C5D2A84E-AB48-C336-5911-0C42F0F61C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01926" y="5216109"/>
            <a:ext cx="3690413" cy="15761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731C2C-D683-9466-C6E6-7FAB6A0FDC2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9"/>
          <a:stretch/>
        </p:blipFill>
        <p:spPr>
          <a:xfrm rot="15983763">
            <a:off x="4559061" y="2480242"/>
            <a:ext cx="1252985" cy="9894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EBFCEAF-2A49-3749-DE28-01EE66C13984}"/>
              </a:ext>
            </a:extLst>
          </p:cNvPr>
          <p:cNvSpPr txBox="1"/>
          <p:nvPr/>
        </p:nvSpPr>
        <p:spPr>
          <a:xfrm>
            <a:off x="5713130" y="2659536"/>
            <a:ext cx="3731446" cy="281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về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Giáo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dục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4BABA0-0A3D-B7FA-60A4-031F6CBBF1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9"/>
          <a:stretch/>
        </p:blipFill>
        <p:spPr>
          <a:xfrm rot="17197209">
            <a:off x="4643537" y="3464949"/>
            <a:ext cx="1252985" cy="98940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C5C987F-E097-CEEC-2343-C1C77D7FB89C}"/>
              </a:ext>
            </a:extLst>
          </p:cNvPr>
          <p:cNvSpPr txBox="1"/>
          <p:nvPr/>
        </p:nvSpPr>
        <p:spPr>
          <a:xfrm>
            <a:off x="5809657" y="3820251"/>
            <a:ext cx="4104049" cy="281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Chương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thiếu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nhi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253981-6A70-BC00-300A-71F543C1E85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9"/>
          <a:stretch/>
        </p:blipFill>
        <p:spPr>
          <a:xfrm rot="18142939">
            <a:off x="4540804" y="4497253"/>
            <a:ext cx="1252985" cy="9894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D960509-213A-638B-3657-DD7DD446EFBF}"/>
              </a:ext>
            </a:extLst>
          </p:cNvPr>
          <p:cNvSpPr txBox="1"/>
          <p:nvPr/>
        </p:nvSpPr>
        <p:spPr>
          <a:xfrm>
            <a:off x="5707247" y="5025914"/>
            <a:ext cx="4104049" cy="281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 tin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về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thời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tiết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384FCD0-7DAD-8D8D-1583-16B819E95DC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9"/>
          <a:stretch/>
        </p:blipFill>
        <p:spPr>
          <a:xfrm rot="19074945">
            <a:off x="4339202" y="5299159"/>
            <a:ext cx="1077064" cy="11510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9E2B2D0-3CAA-BC9B-21C0-45507A1F7F83}"/>
              </a:ext>
            </a:extLst>
          </p:cNvPr>
          <p:cNvSpPr txBox="1"/>
          <p:nvPr/>
        </p:nvSpPr>
        <p:spPr>
          <a:xfrm>
            <a:off x="5535658" y="6034065"/>
            <a:ext cx="4104049" cy="281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khoá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trực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tuyến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52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/>
      <p:bldP spid="10" grpId="0"/>
      <p:bldP spid="12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/>
          <p:cNvSpPr/>
          <p:nvPr/>
        </p:nvSpPr>
        <p:spPr>
          <a:xfrm>
            <a:off x="1530928" y="0"/>
            <a:ext cx="2736273" cy="1981200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19645" y="473641"/>
            <a:ext cx="31588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Ong nhỏ và mật hoa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534" y="3429000"/>
            <a:ext cx="2643187" cy="33385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969268"/>
            <a:ext cx="2209800" cy="27147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721" y="141546"/>
            <a:ext cx="1952408" cy="19383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671" y="1662559"/>
            <a:ext cx="4743450" cy="4743450"/>
          </a:xfrm>
          <a:prstGeom prst="rect">
            <a:avLst/>
          </a:prstGeom>
        </p:spPr>
      </p:pic>
      <p:sp>
        <p:nvSpPr>
          <p:cNvPr id="10" name="Right Arrow 9">
            <a:hlinkClick r:id="rId9" action="ppaction://hlinksldjump"/>
          </p:cNvPr>
          <p:cNvSpPr/>
          <p:nvPr/>
        </p:nvSpPr>
        <p:spPr>
          <a:xfrm>
            <a:off x="9839325" y="5505450"/>
            <a:ext cx="1524000" cy="119761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hlinkClick r:id="rId9" action="ppaction://hlinksldjump"/>
          </p:cNvPr>
          <p:cNvSpPr txBox="1"/>
          <p:nvPr/>
        </p:nvSpPr>
        <p:spPr>
          <a:xfrm>
            <a:off x="9929379" y="5919589"/>
            <a:ext cx="1343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BẮT ĐẦU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" name="ChiOngNauVaEmBeBeat-VA-526277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668000" y="0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55E1BA-57CF-D2F7-2DD4-2C45CBA8EE6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007" y="0"/>
            <a:ext cx="675974" cy="75376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4264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323423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955" y="5437999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792137" y="3428999"/>
            <a:ext cx="3502042" cy="40011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B. Ở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trên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Internet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792136" y="5638441"/>
            <a:ext cx="3502041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D.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Ở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truyện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cổ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tích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09995" y="4581175"/>
            <a:ext cx="3484181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C.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Ở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ngoài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đời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792137" y="2375321"/>
            <a:ext cx="3502042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Ở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sách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giáo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khoa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29021"/>
            <a:ext cx="6019800" cy="1887493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34499" y="538129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6" name="nhand"/>
          <p:cNvSpPr/>
          <p:nvPr/>
        </p:nvSpPr>
        <p:spPr>
          <a:xfrm>
            <a:off x="2685137" y="20599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7" name="nhanc"/>
          <p:cNvSpPr/>
          <p:nvPr/>
        </p:nvSpPr>
        <p:spPr>
          <a:xfrm>
            <a:off x="2812999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593933" y="38188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hỏi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1: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Các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thông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tin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có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sẵn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trong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máy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tính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có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thể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tìm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kiếm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ở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đâu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82FA4A0-8521-BA11-681A-7BA966DD980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675974" cy="75376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90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79 0.09468 C 0.01993 0.08148 0.03243 0.0713 0.04323 0.0625 C 0.04584 0.0544 0.05808 0.03658 0.06563 0.03033 C 0.07448 0.00232 0.12813 -0.00694 0.15847 -0.01018 C 0.17357 -0.00949 0.18933 -0.01203 0.20378 -0.00833 C 0.20951 -0.00694 0.21042 -2.96296E-6 0.21381 0.00417 C 0.21823 0.00949 0.22149 0.0213 0.22396 0.02824 C 0.22566 0.03357 0.22917 0.04422 0.22917 0.04445 C 0.22826 0.06042 0.22787 0.07662 0.22657 0.09283 C 0.22579 0.09838 0.22188 0.10023 0.21902 0.10486 C 0.20287 0.13079 0.1737 0.14051 0.13868 0.14537 C 0.11797 0.14352 0.11889 0.14653 0.10586 0.13727 C 0.09974 0.13287 0.08829 0.12315 0.08829 0.12338 C 0.08451 0.11389 0.08086 0.09468 0.08086 0.09491 C 0.0836 0.05486 0.07566 0.06598 0.09323 0.0463 C 0.10469 0.03357 0.09128 0.04213 0.10586 0.03449 C 0.11719 0.02107 0.13126 0.00857 0.14844 -2.96296E-6 C 0.1517 -0.00162 0.15521 -0.00324 0.15847 -0.00416 C 0.16524 -0.00602 0.17865 -0.00833 0.17865 -0.0081 C 0.1862 -0.00764 0.19389 -0.00787 0.20131 -0.00625 C 0.20378 -0.00578 0.20469 -0.00324 0.20639 -0.00185 C 0.21784 0.00602 0.22474 0.01343 0.23139 0.02431 C 0.2362 0.0507 0.25105 0.10556 0.22917 0.12315 C 0.21042 0.1382 0.18152 0.14792 0.15626 0.15139 C 0.13868 0.14954 0.13464 0.15023 0.12344 0.14121 C 0.11589 0.12848 0.11329 0.11644 0.11107 0.10278 C 0.11251 0.06898 0.10495 0.04954 0.12865 0.02639 C 0.13555 0.01968 0.13751 0.01505 0.14844 0.01227 C 0.15626 0.0081 0.16264 0.00625 0.1711 0.00417 C 0.19714 0.00602 0.18803 0.00602 0.1987 0.00602 L 0.17618 0.02037 L 0.19636 -2.96296E-6 " pathEditMode="relative" rAng="0" ptsTypes="AAAAAAAAAAAAAAAAAAAAAAAAAAAAAA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64" y="-24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62772E-17 2.22222E-6 L 0.00456 1.0666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5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738615" y="5707511"/>
            <a:ext cx="3177192" cy="40504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D.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Quét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giúp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mẹ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738615" y="3514331"/>
            <a:ext cx="3177192" cy="405044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.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Xem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phim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hoạt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hình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738615" y="4610921"/>
            <a:ext cx="3177192" cy="405044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C.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Học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tiếng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Anh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738615" y="2317135"/>
            <a:ext cx="3177192" cy="405044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 </a:t>
            </a: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Chơi trò chơi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90890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27760" y="321647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6" name="nhand"/>
          <p:cNvSpPr/>
          <p:nvPr/>
        </p:nvSpPr>
        <p:spPr>
          <a:xfrm>
            <a:off x="2685137" y="20599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7" name="nhanc"/>
          <p:cNvSpPr/>
          <p:nvPr/>
        </p:nvSpPr>
        <p:spPr>
          <a:xfrm>
            <a:off x="2812999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593933" y="292897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hỏi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2: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Em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thể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thực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hiện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công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việc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nào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sau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đây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trên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Internet?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5A4361F-5E76-815A-9E7E-47C54B494A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675974" cy="75376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0366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62772E-17 2.22222E-6 L 0.00456 1.0666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5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842" y="5490849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710787" y="5354146"/>
            <a:ext cx="3954958" cy="1015663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D. </a:t>
            </a: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Cần có sự cho phép và </a:t>
            </a:r>
            <a:r>
              <a:rPr lang="vi-VN" sz="2000" kern="1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hướng </a:t>
            </a:r>
            <a:r>
              <a:rPr lang="en-US" sz="2000" kern="1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dẫn </a:t>
            </a:r>
            <a:r>
              <a:rPr lang="vi-VN" sz="2000" kern="1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của </a:t>
            </a: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bố mẹ hoặc người lớn khi sử dụng Internet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738615" y="3281217"/>
            <a:ext cx="3177192" cy="707886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. </a:t>
            </a: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Sợ hãi trước các thông tin xấu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727399" y="4393378"/>
            <a:ext cx="3177192" cy="707886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C.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Tin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vào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thông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tin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lừa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đảo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738615" y="2132388"/>
            <a:ext cx="3177192" cy="707886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 </a:t>
            </a: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Tin hoàn toàn các thông tin trên Internet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90890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27760" y="321647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6" name="nhand"/>
          <p:cNvSpPr/>
          <p:nvPr/>
        </p:nvSpPr>
        <p:spPr>
          <a:xfrm>
            <a:off x="2685137" y="20599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7" name="nhanc"/>
          <p:cNvSpPr/>
          <p:nvPr/>
        </p:nvSpPr>
        <p:spPr>
          <a:xfrm>
            <a:off x="2812999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593933" y="488191"/>
            <a:ext cx="472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vi-VN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 hỏi 3: </a:t>
            </a: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Cần lưu ý gì khi tra cứu thông tin trên Internet?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B414B92-07D7-B0FB-2F85-DBA489ECC83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675974" cy="75376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198176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62772E-17 2.22222E-6 L 0.00456 1.0666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5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323423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955" y="5437999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792137" y="3428998"/>
            <a:ext cx="4332362" cy="405007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B.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dạng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phong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phú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792136" y="5638440"/>
            <a:ext cx="4332361" cy="405007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D.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Không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có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thông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tin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sai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lệch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23158" y="4608438"/>
            <a:ext cx="4310267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C.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Chỉ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có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những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thông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tin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bổ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ích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792136" y="2326726"/>
            <a:ext cx="4332362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Đáng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tin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cậy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luôn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chính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xác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29021"/>
            <a:ext cx="6019800" cy="1887493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34499" y="538129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6" name="nhand"/>
          <p:cNvSpPr/>
          <p:nvPr/>
        </p:nvSpPr>
        <p:spPr>
          <a:xfrm>
            <a:off x="2685137" y="20599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7" name="nhanc"/>
          <p:cNvSpPr/>
          <p:nvPr/>
        </p:nvSpPr>
        <p:spPr>
          <a:xfrm>
            <a:off x="2812999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593933" y="509545"/>
            <a:ext cx="472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hỏi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4: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Đâu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là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đặc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điểm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có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thể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nói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về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Internet?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3" name="Picture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F1B72E6-E58F-D5CD-752F-E343DBF12F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675974" cy="75376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174572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42 0.08959 C 0.02956 0.07639 0.04206 0.06621 0.05287 0.05741 C 0.05547 0.04931 0.06771 0.03148 0.07527 0.02523 C 0.08412 -0.00277 0.13777 -0.01203 0.1681 -0.01527 C 0.18321 -0.01458 0.19896 -0.01713 0.21342 -0.01342 C 0.21915 -0.01203 0.22006 -0.00509 0.22344 -0.00092 C 0.22787 0.0044 0.23112 0.01621 0.2336 0.02315 C 0.23529 0.02848 0.23881 0.03912 0.23881 0.03935 C 0.2379 0.05533 0.23751 0.07153 0.2362 0.08773 C 0.23542 0.09329 0.23152 0.09514 0.22865 0.09977 C 0.21251 0.1257 0.18334 0.13542 0.14831 0.14028 C 0.12761 0.13843 0.12852 0.14144 0.1155 0.13218 C 0.10938 0.12778 0.09792 0.11806 0.09792 0.11829 C 0.09415 0.1088 0.0905 0.08959 0.0905 0.08982 C 0.09323 0.04977 0.08529 0.06088 0.10287 0.04121 C 0.11433 0.02848 0.10092 0.03704 0.1155 0.0294 C 0.12683 0.01598 0.14089 0.00348 0.15808 -0.00509 C 0.16133 -0.00671 0.16485 -0.00833 0.1681 -0.00926 C 0.17487 -0.01111 0.18829 -0.01342 0.18829 -0.01319 C 0.19584 -0.01273 0.20352 -0.01296 0.21094 -0.01134 C 0.21342 -0.01088 0.21433 -0.00833 0.21602 -0.00694 C 0.22748 0.00093 0.23438 0.00834 0.24102 0.01922 C 0.24584 0.0456 0.26068 0.10047 0.23881 0.11806 C 0.22006 0.1331 0.19115 0.14283 0.16589 0.1463 C 0.14831 0.14445 0.14428 0.14514 0.13308 0.13611 C 0.12553 0.12338 0.12292 0.11135 0.12071 0.09769 C 0.12214 0.06389 0.11459 0.04445 0.13829 0.0213 C 0.14519 0.01459 0.14714 0.00996 0.15808 0.00718 C 0.16589 0.00301 0.17227 0.00116 0.18073 -0.00092 C 0.20678 0.00093 0.19766 0.00093 0.20834 0.00093 L 0.18581 0.01528 L 0.20599 -0.00509 " pathEditMode="relative" rAng="0" ptsTypes="AAAAAAAAAAAAAAAAAAAAAAAAAAAAAA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64" y="-24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62772E-17 2.22222E-6 L 0.00456 1.0666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5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07466" y="276152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18E850C-4EE9-3EAC-8B48-30690B8E44EA}"/>
              </a:ext>
            </a:extLst>
          </p:cNvPr>
          <p:cNvSpPr/>
          <p:nvPr/>
        </p:nvSpPr>
        <p:spPr>
          <a:xfrm>
            <a:off x="317938" y="2025239"/>
            <a:ext cx="8851462" cy="272687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CHỦ ĐỀ THẢO LUẬN: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rằng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“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Trên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Internet, ta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biết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bất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kì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đâu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trên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Trái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Đất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trời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mưa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”.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Vì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sao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" name="Picture 24">
            <a:extLst>
              <a:ext uri="{FF2B5EF4-FFF2-40B4-BE49-F238E27FC236}">
                <a16:creationId xmlns:a16="http://schemas.microsoft.com/office/drawing/2014/main" id="{83C571F5-A20D-4E92-6AA2-25893D12C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8564817" flipV="1">
            <a:off x="8341977" y="1416513"/>
            <a:ext cx="664657" cy="1406681"/>
          </a:xfrm>
          <a:prstGeom prst="rect">
            <a:avLst/>
          </a:prstGeom>
        </p:spPr>
      </p:pic>
      <p:pic>
        <p:nvPicPr>
          <p:cNvPr id="4" name="Picture 21">
            <a:extLst>
              <a:ext uri="{FF2B5EF4-FFF2-40B4-BE49-F238E27FC236}">
                <a16:creationId xmlns:a16="http://schemas.microsoft.com/office/drawing/2014/main" id="{158B4FF8-3175-8539-E481-AC7BE63CEE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3400" y="1762868"/>
            <a:ext cx="786962" cy="790916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CB433491-70C7-A1E0-C530-1C1929B1C6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830762" y="5106776"/>
            <a:ext cx="1082256" cy="1751223"/>
          </a:xfrm>
          <a:prstGeom prst="rect">
            <a:avLst/>
          </a:prstGeom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FD2E1AA4-7628-90EC-36A5-F00BF7E845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436881" y="5324960"/>
            <a:ext cx="947419" cy="153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76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1E02F5B-C445-E3FE-CBDA-BAED0093C40A}"/>
              </a:ext>
            </a:extLst>
          </p:cNvPr>
          <p:cNvSpPr txBox="1"/>
          <p:nvPr/>
        </p:nvSpPr>
        <p:spPr>
          <a:xfrm>
            <a:off x="342900" y="2095500"/>
            <a:ext cx="10058400" cy="21751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cs typeface="Arial" panose="020B0604020202020204" pitchFamily="34" charset="0"/>
              </a:rPr>
              <a:t>Em đồng ý với ý kiến đó. Vì trên Internet có thể xem được thông tin về thời tiết. Có thể truy cập Internet bất kì khi nào à ở khắp nơi trên thế giới.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cs typeface="Arial" panose="020B0604020202020204" pitchFamily="34" charset="0"/>
              </a:rPr>
              <a:t>Do đó, ta có thể iết được ở bất kì đâu trên Trái Đất, trời có mưa hay không.</a:t>
            </a:r>
          </a:p>
        </p:txBody>
      </p:sp>
      <p:pic>
        <p:nvPicPr>
          <p:cNvPr id="4" name="Picture 15">
            <a:extLst>
              <a:ext uri="{FF2B5EF4-FFF2-40B4-BE49-F238E27FC236}">
                <a16:creationId xmlns:a16="http://schemas.microsoft.com/office/drawing/2014/main" id="{D2BF318D-7A0B-4B54-6E34-A142E862D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171700" y="4270635"/>
            <a:ext cx="5562600" cy="228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09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: Rounded Corners 256">
            <a:extLst>
              <a:ext uri="{FF2B5EF4-FFF2-40B4-BE49-F238E27FC236}">
                <a16:creationId xmlns:a16="http://schemas.microsoft.com/office/drawing/2014/main" id="{612F203C-4722-3C34-623C-AF136B1A22B5}"/>
              </a:ext>
            </a:extLst>
          </p:cNvPr>
          <p:cNvSpPr/>
          <p:nvPr/>
        </p:nvSpPr>
        <p:spPr>
          <a:xfrm>
            <a:off x="2416264" y="1171787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Hướng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dẫn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về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nhà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2" name="Picture 14">
            <a:extLst>
              <a:ext uri="{FF2B5EF4-FFF2-40B4-BE49-F238E27FC236}">
                <a16:creationId xmlns:a16="http://schemas.microsoft.com/office/drawing/2014/main" id="{3995DE80-CD32-DEFD-B258-65400EA325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312890" y="5025814"/>
            <a:ext cx="1783110" cy="1711786"/>
          </a:xfrm>
          <a:prstGeom prst="rect">
            <a:avLst/>
          </a:prstGeom>
        </p:spPr>
      </p:pic>
      <p:sp>
        <p:nvSpPr>
          <p:cNvPr id="3" name="Rounded Rectangle 106">
            <a:extLst>
              <a:ext uri="{FF2B5EF4-FFF2-40B4-BE49-F238E27FC236}">
                <a16:creationId xmlns:a16="http://schemas.microsoft.com/office/drawing/2014/main" id="{F27F26D9-AF65-FB4C-483C-FF746900B8F3}"/>
              </a:ext>
            </a:extLst>
          </p:cNvPr>
          <p:cNvSpPr/>
          <p:nvPr/>
        </p:nvSpPr>
        <p:spPr>
          <a:xfrm>
            <a:off x="834476" y="2655785"/>
            <a:ext cx="3762507" cy="22088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Ôn tập lại nội dung bài học ngày hôm nay</a:t>
            </a:r>
          </a:p>
        </p:txBody>
      </p:sp>
      <p:sp>
        <p:nvSpPr>
          <p:cNvPr id="6" name="Rounded Rectangle 107">
            <a:extLst>
              <a:ext uri="{FF2B5EF4-FFF2-40B4-BE49-F238E27FC236}">
                <a16:creationId xmlns:a16="http://schemas.microsoft.com/office/drawing/2014/main" id="{AAE79B01-0C59-C04C-D12B-F80F4DD90791}"/>
              </a:ext>
            </a:extLst>
          </p:cNvPr>
          <p:cNvSpPr/>
          <p:nvPr/>
        </p:nvSpPr>
        <p:spPr>
          <a:xfrm>
            <a:off x="5534784" y="2655785"/>
            <a:ext cx="3982649" cy="22088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Soạn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2.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Nhận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biết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phù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hợp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với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78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Chủ đề A3-Bài 4_1</Template>
  <TotalTime>53</TotalTime>
  <Words>872</Words>
  <Application>Microsoft Office PowerPoint</Application>
  <PresentationFormat>Widescreen</PresentationFormat>
  <Paragraphs>94</Paragraphs>
  <Slides>26</Slides>
  <Notes>21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Administrator</cp:lastModifiedBy>
  <cp:revision>7</cp:revision>
  <dcterms:created xsi:type="dcterms:W3CDTF">2023-06-26T06:40:29Z</dcterms:created>
  <dcterms:modified xsi:type="dcterms:W3CDTF">2023-08-21T04:35:03Z</dcterms:modified>
</cp:coreProperties>
</file>