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6"/>
  </p:notesMasterIdLst>
  <p:sldIdLst>
    <p:sldId id="256" r:id="rId4"/>
    <p:sldId id="257" r:id="rId5"/>
    <p:sldId id="258" r:id="rId6"/>
    <p:sldId id="259" r:id="rId7"/>
    <p:sldId id="260" r:id="rId8"/>
    <p:sldId id="272" r:id="rId9"/>
    <p:sldId id="359" r:id="rId10"/>
    <p:sldId id="384" r:id="rId11"/>
    <p:sldId id="385" r:id="rId12"/>
    <p:sldId id="386" r:id="rId13"/>
    <p:sldId id="273" r:id="rId14"/>
    <p:sldId id="367" r:id="rId15"/>
    <p:sldId id="368" r:id="rId16"/>
    <p:sldId id="387" r:id="rId17"/>
    <p:sldId id="388" r:id="rId18"/>
    <p:sldId id="369" r:id="rId19"/>
    <p:sldId id="389" r:id="rId20"/>
    <p:sldId id="390" r:id="rId21"/>
    <p:sldId id="261" r:id="rId22"/>
    <p:sldId id="327" r:id="rId23"/>
    <p:sldId id="380" r:id="rId24"/>
    <p:sldId id="391" r:id="rId25"/>
    <p:sldId id="392" r:id="rId26"/>
    <p:sldId id="393" r:id="rId27"/>
    <p:sldId id="394" r:id="rId28"/>
    <p:sldId id="395" r:id="rId29"/>
    <p:sldId id="262" r:id="rId30"/>
    <p:sldId id="269" r:id="rId31"/>
    <p:sldId id="270" r:id="rId32"/>
    <p:sldId id="366" r:id="rId33"/>
    <p:sldId id="267" r:id="rId34"/>
    <p:sldId id="396"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9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604932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76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9366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6967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794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3633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902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9004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7780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3914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4027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051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9536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7881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072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3057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6513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8831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7348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8975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7366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4641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vi-VN" dirty="0"/>
              <a:t>Hướng dẫn: GV click vào Du thuyền để di chuyển đến </a:t>
            </a:r>
            <a:r>
              <a:rPr lang="en-US" dirty="0" err="1"/>
              <a:t>hành</a:t>
            </a:r>
            <a:r>
              <a:rPr lang="en-US" baseline="0" dirty="0"/>
              <a:t> </a:t>
            </a:r>
            <a:r>
              <a:rPr lang="en-US" baseline="0" dirty="0" err="1"/>
              <a:t>tinh</a:t>
            </a:r>
            <a:r>
              <a:rPr lang="vi-VN" dirty="0"/>
              <a:t>&gt;&gt;&gt; chọn vào </a:t>
            </a:r>
            <a:r>
              <a:rPr lang="en-US" dirty="0" err="1"/>
              <a:t>hành</a:t>
            </a:r>
            <a:r>
              <a:rPr lang="en-US" baseline="0" dirty="0"/>
              <a:t> </a:t>
            </a:r>
            <a:r>
              <a:rPr lang="en-US" baseline="0" dirty="0" err="1"/>
              <a:t>tinh</a:t>
            </a:r>
            <a:r>
              <a:rPr lang="en-US" baseline="0" dirty="0"/>
              <a:t> </a:t>
            </a:r>
            <a:r>
              <a:rPr lang="vi-VN" dirty="0"/>
              <a:t>để </a:t>
            </a:r>
            <a:r>
              <a:rPr lang="en-US" dirty="0" err="1"/>
              <a:t>xuất</a:t>
            </a:r>
            <a:r>
              <a:rPr lang="en-US" baseline="0" dirty="0"/>
              <a:t> </a:t>
            </a:r>
            <a:r>
              <a:rPr lang="vi-VN" dirty="0"/>
              <a:t>hiện câu hỏi</a:t>
            </a:r>
            <a:r>
              <a:rPr lang="en-US" dirty="0"/>
              <a:t>.</a:t>
            </a:r>
            <a:endParaRPr lang="vi-VN" dirty="0"/>
          </a:p>
          <a:p>
            <a:r>
              <a:rPr lang="vi-VN" dirty="0"/>
              <a:t>Lặp lại các bước trên để đến câu hỏi tiếp theo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733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0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443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3323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924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21-08-2023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580009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21-08-2023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653985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44F2F87C-BCA9-43C6-9FC1-2CD6AB618253}" type="datetimeFigureOut">
              <a:rPr lang="es-CL" smtClean="0"/>
              <a:t>21-08-2023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2393590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p>
            <a:fld id="{44F2F87C-BCA9-43C6-9FC1-2CD6AB618253}" type="datetimeFigureOut">
              <a:rPr lang="es-CL" smtClean="0"/>
              <a:t>21-08-2023</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216381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p>
            <a:fld id="{44F2F87C-BCA9-43C6-9FC1-2CD6AB618253}" type="datetimeFigureOut">
              <a:rPr lang="es-CL" smtClean="0"/>
              <a:t>21-08-2023</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153578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p>
            <a:fld id="{44F2F87C-BCA9-43C6-9FC1-2CD6AB618253}" type="datetimeFigureOut">
              <a:rPr lang="es-CL" smtClean="0"/>
              <a:t>21-08-2023</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0812037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4F2F87C-BCA9-43C6-9FC1-2CD6AB618253}" type="datetimeFigureOut">
              <a:rPr lang="es-CL" smtClean="0"/>
              <a:t>21-08-2023</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303270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21-08-2023</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4293482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21-08-2023</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3771123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21-08-2023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7428751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21-08-2023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057297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801589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698993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510065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1982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93676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24393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50661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00390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1830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8369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2752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2F87C-BCA9-43C6-9FC1-2CD6AB618253}" type="datetimeFigureOut">
              <a:rPr lang="es-CL" smtClean="0"/>
              <a:t>21-08-2023</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1C373-06A2-4840-8DC4-2C517F2BE930}" type="slidenum">
              <a:rPr lang="es-CL" smtClean="0"/>
              <a:t>‹#›</a:t>
            </a:fld>
            <a:endParaRPr lang="es-CL"/>
          </a:p>
        </p:txBody>
      </p:sp>
    </p:spTree>
    <p:extLst>
      <p:ext uri="{BB962C8B-B14F-4D97-AF65-F5344CB8AC3E}">
        <p14:creationId xmlns:p14="http://schemas.microsoft.com/office/powerpoint/2010/main" val="758938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5284748"/>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39/"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39/"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1.sv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4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26.jpg"/><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26.jpg"/><Relationship Id="rId7" Type="http://schemas.openxmlformats.org/officeDocument/2006/relationships/slide" Target="slide24.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27.png"/><Relationship Id="rId11" Type="http://schemas.openxmlformats.org/officeDocument/2006/relationships/image" Target="../media/image29.png"/><Relationship Id="rId5" Type="http://schemas.openxmlformats.org/officeDocument/2006/relationships/image" Target="../media/image31.png"/><Relationship Id="rId10" Type="http://schemas.openxmlformats.org/officeDocument/2006/relationships/slide" Target="slide27.xml"/><Relationship Id="rId4" Type="http://schemas.openxmlformats.org/officeDocument/2006/relationships/image" Target="../media/image30.png"/><Relationship Id="rId9" Type="http://schemas.openxmlformats.org/officeDocument/2006/relationships/slide" Target="slide26.xml"/></Relationships>
</file>

<file path=ppt/slides/_rels/slide24.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audio1.wav"/><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29.png"/><Relationship Id="rId4" Type="http://schemas.openxmlformats.org/officeDocument/2006/relationships/audio" Target="../media/audio2.wav"/><Relationship Id="rId9" Type="http://schemas.openxmlformats.org/officeDocument/2006/relationships/image" Target="../media/image28.jpg"/></Relationships>
</file>

<file path=ppt/slides/_rels/slide25.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audio" Target="../media/audio1.wav"/><Relationship Id="rId7" Type="http://schemas.openxmlformats.org/officeDocument/2006/relationships/slide" Target="slide23.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5.jpg"/><Relationship Id="rId10" Type="http://schemas.openxmlformats.org/officeDocument/2006/relationships/image" Target="../media/image29.png"/><Relationship Id="rId4" Type="http://schemas.openxmlformats.org/officeDocument/2006/relationships/audio" Target="../media/audio2.wav"/><Relationship Id="rId9" Type="http://schemas.openxmlformats.org/officeDocument/2006/relationships/image" Target="../media/image34.png"/></Relationships>
</file>

<file path=ppt/slides/_rels/slide26.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audio" Target="../media/audio1.wav"/><Relationship Id="rId7"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6.jpg"/><Relationship Id="rId10" Type="http://schemas.openxmlformats.org/officeDocument/2006/relationships/image" Target="../media/image29.png"/><Relationship Id="rId4" Type="http://schemas.openxmlformats.org/officeDocument/2006/relationships/audio" Target="../media/audio2.wav"/><Relationship Id="rId9" Type="http://schemas.openxmlformats.org/officeDocument/2006/relationships/image" Target="../media/image28.jp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8.png"/><Relationship Id="rId7" Type="http://schemas.openxmlformats.org/officeDocument/2006/relationships/image" Target="../media/image34.png"/><Relationship Id="rId2" Type="http://schemas.openxmlformats.org/officeDocument/2006/relationships/image" Target="../media/image37.jpg"/><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tin-hoc-3/1/129/40/" TargetMode="External"/><Relationship Id="rId2" Type="http://schemas.openxmlformats.org/officeDocument/2006/relationships/image" Target="../media/image4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51.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C1</a:t>
            </a:r>
          </a:p>
          <a:p>
            <a:pPr algn="ctr">
              <a:lnSpc>
                <a:spcPct val="150000"/>
              </a:lnSpc>
              <a:buSzPts val="990"/>
              <a:buFont typeface="Arial"/>
              <a:buNone/>
            </a:pPr>
            <a:r>
              <a:rPr lang="en-US" b="1" dirty="0" err="1">
                <a:solidFill>
                  <a:srgbClr val="002060"/>
                </a:solidFill>
                <a:latin typeface="UTM Avo" panose="02040603050506020204" pitchFamily="18" charset="0"/>
              </a:rPr>
              <a:t>Sắp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xếp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để</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dễ</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tìm</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112135" y="3556906"/>
            <a:ext cx="9312610" cy="75233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2: </a:t>
            </a:r>
            <a:r>
              <a:rPr lang="en-US" b="1" dirty="0" err="1">
                <a:solidFill>
                  <a:srgbClr val="FF0000"/>
                </a:solidFill>
                <a:latin typeface="UTM Avo" panose="02040603050506020204" pitchFamily="18" charset="0"/>
                <a:cs typeface="Arial" panose="020B0604020202020204" pitchFamily="34" charset="0"/>
              </a:rPr>
              <a:t>Sơ</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đồ</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hình</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cây</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07465" y="278842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2" name="Picture 9">
            <a:extLst>
              <a:ext uri="{FF2B5EF4-FFF2-40B4-BE49-F238E27FC236}">
                <a16:creationId xmlns:a16="http://schemas.microsoft.com/office/drawing/2014/main" id="{C39B6ED7-4B1E-919A-6084-3CAD988D6A67}"/>
              </a:ext>
            </a:extLst>
          </p:cNvPr>
          <p:cNvPicPr>
            <a:picLocks noChangeAspect="1"/>
          </p:cNvPicPr>
          <p:nvPr/>
        </p:nvPicPr>
        <p:blipFill>
          <a:blip r:embed="rId4"/>
          <a:srcRect/>
          <a:stretch>
            <a:fillRect/>
          </a:stretch>
        </p:blipFill>
        <p:spPr>
          <a:xfrm>
            <a:off x="544286" y="2921814"/>
            <a:ext cx="2590800" cy="3473698"/>
          </a:xfrm>
          <a:prstGeom prst="rect">
            <a:avLst/>
          </a:prstGeom>
        </p:spPr>
      </p:pic>
      <p:sp>
        <p:nvSpPr>
          <p:cNvPr id="3" name="Rounded Rectangular Callout 8">
            <a:extLst>
              <a:ext uri="{FF2B5EF4-FFF2-40B4-BE49-F238E27FC236}">
                <a16:creationId xmlns:a16="http://schemas.microsoft.com/office/drawing/2014/main" id="{CF758E4B-50EF-813A-7804-5B017589186F}"/>
              </a:ext>
            </a:extLst>
          </p:cNvPr>
          <p:cNvSpPr/>
          <p:nvPr/>
        </p:nvSpPr>
        <p:spPr>
          <a:xfrm>
            <a:off x="3543299" y="2025167"/>
            <a:ext cx="5513617" cy="1450602"/>
          </a:xfrm>
          <a:prstGeom prst="wedgeRoundRectCallout">
            <a:avLst>
              <a:gd name="adj1" fmla="val -60141"/>
              <a:gd name="adj2" fmla="val 42493"/>
              <a:gd name="adj3" fmla="val 16667"/>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lvl="0" algn="just">
              <a:lnSpc>
                <a:spcPct val="150000"/>
              </a:lnSpc>
              <a:buClrTx/>
            </a:pPr>
            <a:r>
              <a:rPr lang="vi-VN" sz="2000" kern="1200" dirty="0">
                <a:solidFill>
                  <a:prstClr val="black"/>
                </a:solidFill>
                <a:latin typeface="UTM Avo" panose="02040603050506020204" pitchFamily="18" charset="0"/>
                <a:ea typeface="+mn-ea"/>
                <a:cs typeface="+mn-cs"/>
              </a:rPr>
              <a:t>Theo em, thể hiện sắp xếp phân loại bằng sơ đồ có đem lại lợi ích gì không?</a:t>
            </a:r>
          </a:p>
        </p:txBody>
      </p:sp>
      <p:sp>
        <p:nvSpPr>
          <p:cNvPr id="6" name="Right Arrow 9">
            <a:extLst>
              <a:ext uri="{FF2B5EF4-FFF2-40B4-BE49-F238E27FC236}">
                <a16:creationId xmlns:a16="http://schemas.microsoft.com/office/drawing/2014/main" id="{D524C76F-194A-F882-1F9B-99AC1E445347}"/>
              </a:ext>
            </a:extLst>
          </p:cNvPr>
          <p:cNvSpPr/>
          <p:nvPr/>
        </p:nvSpPr>
        <p:spPr>
          <a:xfrm>
            <a:off x="3016068" y="4505135"/>
            <a:ext cx="608400" cy="457820"/>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TextBox 6">
            <a:extLst>
              <a:ext uri="{FF2B5EF4-FFF2-40B4-BE49-F238E27FC236}">
                <a16:creationId xmlns:a16="http://schemas.microsoft.com/office/drawing/2014/main" id="{8F948434-16D9-76BD-F47E-CB242543004D}"/>
              </a:ext>
            </a:extLst>
          </p:cNvPr>
          <p:cNvSpPr txBox="1"/>
          <p:nvPr/>
        </p:nvSpPr>
        <p:spPr>
          <a:xfrm>
            <a:off x="3624468" y="4258882"/>
            <a:ext cx="4938981" cy="950325"/>
          </a:xfrm>
          <a:prstGeom prst="rect">
            <a:avLst/>
          </a:prstGeom>
          <a:noFill/>
        </p:spPr>
        <p:txBody>
          <a:bodyPr wrap="square" rtlCol="0">
            <a:spAutoFit/>
          </a:bodyPr>
          <a:lstStyle/>
          <a:p>
            <a:pPr algn="just">
              <a:lnSpc>
                <a:spcPct val="150000"/>
              </a:lnSpc>
              <a:buClrTx/>
              <a:buFontTx/>
              <a:buNone/>
            </a:pPr>
            <a:r>
              <a:rPr lang="en-US" sz="2000" kern="1200" dirty="0" err="1">
                <a:solidFill>
                  <a:prstClr val="black"/>
                </a:solidFill>
                <a:latin typeface="UTM Avo" panose="02040603050506020204" pitchFamily="18" charset="0"/>
                <a:ea typeface="+mn-ea"/>
                <a:cs typeface="Arial" panose="020B0604020202020204" pitchFamily="34" charset="0"/>
              </a:rPr>
              <a:t>Sắp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xếp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err="1">
                <a:solidFill>
                  <a:prstClr val="black"/>
                </a:solidFill>
                <a:latin typeface="UTM Avo" panose="02040603050506020204" pitchFamily="18" charset="0"/>
                <a:ea typeface="+mn-ea"/>
                <a:cs typeface="Arial" panose="020B0604020202020204" pitchFamily="34" charset="0"/>
              </a:rPr>
              <a:t>gọn</a:t>
            </a:r>
            <a:r>
              <a:rPr lang="en-US" sz="2000" kern="1200">
                <a:solidFill>
                  <a:prstClr val="black"/>
                </a:solidFill>
                <a:latin typeface="UTM Avo" panose="02040603050506020204" pitchFamily="18" charset="0"/>
                <a:ea typeface="+mn-ea"/>
                <a:cs typeface="Arial" panose="020B0604020202020204" pitchFamily="34" charset="0"/>
              </a:rPr>
              <a:t> gàng </a:t>
            </a:r>
            <a:r>
              <a:rPr lang="en-US" sz="2000" kern="1200" dirty="0" err="1">
                <a:solidFill>
                  <a:prstClr val="black"/>
                </a:solidFill>
                <a:latin typeface="UTM Avo" panose="02040603050506020204" pitchFamily="18" charset="0"/>
                <a:ea typeface="+mn-ea"/>
                <a:cs typeface="Arial" panose="020B0604020202020204" pitchFamily="34" charset="0"/>
              </a:rPr>
              <a:t>giúp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chúng</a:t>
            </a:r>
            <a:r>
              <a:rPr lang="en-US" sz="2000" kern="1200" dirty="0">
                <a:solidFill>
                  <a:prstClr val="black"/>
                </a:solidFill>
                <a:latin typeface="UTM Avo" panose="02040603050506020204" pitchFamily="18" charset="0"/>
                <a:ea typeface="+mn-ea"/>
                <a:cs typeface="Arial" panose="020B0604020202020204" pitchFamily="34" charset="0"/>
              </a:rPr>
              <a:t> ta </a:t>
            </a:r>
            <a:r>
              <a:rPr lang="en-US" sz="2000" kern="1200" dirty="0" err="1">
                <a:solidFill>
                  <a:prstClr val="black"/>
                </a:solidFill>
                <a:latin typeface="UTM Avo" panose="02040603050506020204" pitchFamily="18" charset="0"/>
                <a:ea typeface="+mn-ea"/>
                <a:cs typeface="Arial" panose="020B0604020202020204" pitchFamily="34" charset="0"/>
              </a:rPr>
              <a:t>tìm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một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nhanh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chóng</a:t>
            </a:r>
            <a:endParaRPr lang="en-US" sz="2000" kern="1200" dirty="0">
              <a:solidFill>
                <a:prstClr val="black"/>
              </a:solidFill>
              <a:latin typeface="UTM Avo" panose="02040603050506020204" pitchFamily="18" charset="0"/>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07465" y="278842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2">
            <a:extLst>
              <a:ext uri="{FF2B5EF4-FFF2-40B4-BE49-F238E27FC236}">
                <a16:creationId xmlns:a16="http://schemas.microsoft.com/office/drawing/2014/main" id="{48539A59-E4AE-068E-F901-E662E5DD5EFE}"/>
              </a:ext>
            </a:extLst>
          </p:cNvPr>
          <p:cNvPicPr>
            <a:picLocks noChangeAspect="1"/>
          </p:cNvPicPr>
          <p:nvPr/>
        </p:nvPicPr>
        <p:blipFill rotWithShape="1">
          <a:blip r:embed="rId4">
            <a:extLst>
              <a:ext uri="{28A0092B-C50C-407E-A947-70E740481C1C}">
                <a14:useLocalDpi xmlns:a14="http://schemas.microsoft.com/office/drawing/2010/main" val="0"/>
              </a:ext>
            </a:extLst>
          </a:blip>
          <a:srcRect l="56216" t="25836" r="8187" b="4303"/>
          <a:stretch/>
        </p:blipFill>
        <p:spPr>
          <a:xfrm>
            <a:off x="1258204" y="4422724"/>
            <a:ext cx="3757392" cy="2553100"/>
          </a:xfrm>
          <a:prstGeom prst="rect">
            <a:avLst/>
          </a:prstGeom>
        </p:spPr>
      </p:pic>
      <p:sp>
        <p:nvSpPr>
          <p:cNvPr id="5" name="Rounded Rectangle 4">
            <a:extLst>
              <a:ext uri="{FF2B5EF4-FFF2-40B4-BE49-F238E27FC236}">
                <a16:creationId xmlns:a16="http://schemas.microsoft.com/office/drawing/2014/main" id="{9A680103-818B-AFDE-E0A9-218915DA3EEF}"/>
              </a:ext>
            </a:extLst>
          </p:cNvPr>
          <p:cNvSpPr/>
          <p:nvPr/>
        </p:nvSpPr>
        <p:spPr>
          <a:xfrm>
            <a:off x="685800" y="3909741"/>
            <a:ext cx="8928100" cy="551083"/>
          </a:xfrm>
          <a:prstGeom prst="roundRect">
            <a:avLst/>
          </a:prstGeom>
          <a:solidFill>
            <a:srgbClr val="F79646">
              <a:lumMod val="40000"/>
              <a:lumOff val="60000"/>
            </a:srgbClr>
          </a:solidFill>
          <a:ln w="25400" cap="flat" cmpd="sng" algn="ctr">
            <a:solidFill>
              <a:srgbClr val="F79646">
                <a:lumMod val="40000"/>
                <a:lumOff val="60000"/>
              </a:srgbClr>
            </a:solidFill>
            <a:prstDash val="solid"/>
          </a:ln>
          <a:effectLst/>
        </p:spPr>
        <p:txBody>
          <a:bodyPr rtlCol="0" anchor="ctr"/>
          <a:lstStyle/>
          <a:p>
            <a:pPr lvl="0" algn="just">
              <a:lnSpc>
                <a:spcPct val="150000"/>
              </a:lnSpc>
              <a:buClrTx/>
            </a:pPr>
            <a:r>
              <a:rPr lang="vi-VN" sz="2000" kern="1200" dirty="0">
                <a:solidFill>
                  <a:prstClr val="black"/>
                </a:solidFill>
                <a:latin typeface="UTM Avo" panose="02040603050506020204" pitchFamily="18" charset="0"/>
                <a:ea typeface="+mn-ea"/>
                <a:cs typeface="+mn-cs"/>
              </a:rPr>
              <a:t>a. Theo em, có cần đánh số các toa tàu theo thứ tự như vậy không?</a:t>
            </a:r>
          </a:p>
        </p:txBody>
      </p:sp>
      <p:sp>
        <p:nvSpPr>
          <p:cNvPr id="7" name="TextBox 6">
            <a:extLst>
              <a:ext uri="{FF2B5EF4-FFF2-40B4-BE49-F238E27FC236}">
                <a16:creationId xmlns:a16="http://schemas.microsoft.com/office/drawing/2014/main" id="{6984083A-E81B-95C5-7877-C3BF300F2B73}"/>
              </a:ext>
            </a:extLst>
          </p:cNvPr>
          <p:cNvSpPr txBox="1"/>
          <p:nvPr/>
        </p:nvSpPr>
        <p:spPr>
          <a:xfrm>
            <a:off x="685800" y="2379689"/>
            <a:ext cx="7223058" cy="1411990"/>
          </a:xfrm>
          <a:prstGeom prst="rect">
            <a:avLst/>
          </a:prstGeom>
          <a:noFill/>
        </p:spPr>
        <p:txBody>
          <a:bodyPr wrap="square" rtlCol="0">
            <a:spAutoFit/>
          </a:bodyPr>
          <a:lstStyle/>
          <a:p>
            <a:pPr algn="just">
              <a:lnSpc>
                <a:spcPct val="150000"/>
              </a:lnSpc>
              <a:buClrTx/>
              <a:buFontTx/>
              <a:buNone/>
            </a:pPr>
            <a:r>
              <a:rPr lang="en-US" sz="2000" b="1" kern="1200" dirty="0" err="1">
                <a:solidFill>
                  <a:prstClr val="black"/>
                </a:solidFill>
                <a:latin typeface="UTM Avo" panose="02040603050506020204" pitchFamily="18" charset="0"/>
                <a:ea typeface="+mn-ea"/>
                <a:cs typeface="Arial" panose="020B0604020202020204" pitchFamily="34" charset="0"/>
              </a:rPr>
              <a:t>Hoạt</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động</a:t>
            </a:r>
            <a:r>
              <a:rPr lang="en-US" sz="2000" b="1" kern="1200" dirty="0">
                <a:solidFill>
                  <a:prstClr val="black"/>
                </a:solidFill>
                <a:latin typeface="UTM Avo" panose="02040603050506020204" pitchFamily="18" charset="0"/>
                <a:ea typeface="+mn-ea"/>
                <a:cs typeface="Arial" panose="020B0604020202020204" pitchFamily="34" charset="0"/>
              </a:rPr>
              <a:t> 1. </a:t>
            </a:r>
          </a:p>
          <a:p>
            <a:pPr algn="just">
              <a:lnSpc>
                <a:spcPct val="150000"/>
              </a:lnSpc>
              <a:buClrTx/>
              <a:buFontTx/>
              <a:buNone/>
            </a:pP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toa </a:t>
            </a:r>
            <a:r>
              <a:rPr lang="en-US" sz="2000" kern="1200" dirty="0" err="1">
                <a:solidFill>
                  <a:prstClr val="black"/>
                </a:solidFill>
                <a:latin typeface="UTM Avo" panose="02040603050506020204" pitchFamily="18" charset="0"/>
                <a:ea typeface="+mn-ea"/>
                <a:cs typeface="Arial" panose="020B0604020202020204" pitchFamily="34" charset="0"/>
              </a:rPr>
              <a:t>trong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đoàn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tàu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hỏa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từ</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đầu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máy</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về</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cuối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đánh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thứ</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tự</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liên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tiếp</a:t>
            </a:r>
            <a:r>
              <a:rPr lang="en-US" sz="2000" kern="1200" dirty="0">
                <a:solidFill>
                  <a:prstClr val="black"/>
                </a:solidFill>
                <a:latin typeface="UTM Avo" panose="02040603050506020204" pitchFamily="18" charset="0"/>
                <a:ea typeface="+mn-ea"/>
                <a:cs typeface="Arial" panose="020B0604020202020204" pitchFamily="34" charset="0"/>
              </a:rPr>
              <a:t>: toa </a:t>
            </a: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 1, toa </a:t>
            </a: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 2, toa </a:t>
            </a: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 3,…</a:t>
            </a:r>
          </a:p>
        </p:txBody>
      </p:sp>
      <p:pic>
        <p:nvPicPr>
          <p:cNvPr id="8" name="Picture 7">
            <a:extLst>
              <a:ext uri="{FF2B5EF4-FFF2-40B4-BE49-F238E27FC236}">
                <a16:creationId xmlns:a16="http://schemas.microsoft.com/office/drawing/2014/main" id="{E0D01305-000F-1105-7D7D-96BF5D2AFBA0}"/>
              </a:ext>
            </a:extLst>
          </p:cNvPr>
          <p:cNvPicPr>
            <a:picLocks noChangeAspect="1"/>
          </p:cNvPicPr>
          <p:nvPr/>
        </p:nvPicPr>
        <p:blipFill>
          <a:blip r:embed="rId5"/>
          <a:stretch>
            <a:fillRect/>
          </a:stretch>
        </p:blipFill>
        <p:spPr>
          <a:xfrm>
            <a:off x="5414253" y="4895387"/>
            <a:ext cx="1961059" cy="1791225"/>
          </a:xfrm>
          <a:prstGeom prst="rect">
            <a:avLst/>
          </a:prstGeom>
        </p:spPr>
      </p:pic>
      <p:sp>
        <p:nvSpPr>
          <p:cNvPr id="9" name="Rectangle 8">
            <a:extLst>
              <a:ext uri="{FF2B5EF4-FFF2-40B4-BE49-F238E27FC236}">
                <a16:creationId xmlns:a16="http://schemas.microsoft.com/office/drawing/2014/main" id="{62DEB08A-389B-7D7D-A0F6-913EFDBFE787}"/>
              </a:ext>
            </a:extLst>
          </p:cNvPr>
          <p:cNvSpPr/>
          <p:nvPr/>
        </p:nvSpPr>
        <p:spPr>
          <a:xfrm>
            <a:off x="685800" y="2093377"/>
            <a:ext cx="9456906" cy="400110"/>
          </a:xfrm>
          <a:prstGeom prst="rect">
            <a:avLst/>
          </a:prstGeom>
        </p:spPr>
        <p:txBody>
          <a:bodyPr wrap="square">
            <a:spAutoFit/>
          </a:bodyPr>
          <a:lstStyle/>
          <a:p>
            <a:pPr>
              <a:buClrTx/>
              <a:buFontTx/>
              <a:buNone/>
            </a:pPr>
            <a:r>
              <a:rPr lang="en-US" sz="2000" b="1" kern="1200" dirty="0" err="1">
                <a:solidFill>
                  <a:srgbClr val="C00000"/>
                </a:solidFill>
                <a:latin typeface="UTM Avo" panose="02040603050506020204" pitchFamily="18" charset="0"/>
                <a:ea typeface="+mn-ea"/>
                <a:cs typeface="Arial" panose="020B0604020202020204" pitchFamily="34" charset="0"/>
              </a:rPr>
              <a:t>Nhiệm</a:t>
            </a:r>
            <a:r>
              <a:rPr lang="en-US" sz="2000" b="1" kern="1200" dirty="0">
                <a:solidFill>
                  <a:srgbClr val="C00000"/>
                </a:solidFill>
                <a:latin typeface="UTM Avo" panose="02040603050506020204" pitchFamily="18" charset="0"/>
                <a:ea typeface="+mn-ea"/>
                <a:cs typeface="Arial" panose="020B0604020202020204" pitchFamily="34" charset="0"/>
              </a:rPr>
              <a:t> </a:t>
            </a:r>
            <a:r>
              <a:rPr lang="en-US" sz="2000" b="1" kern="1200" dirty="0" err="1">
                <a:solidFill>
                  <a:srgbClr val="C00000"/>
                </a:solidFill>
                <a:latin typeface="UTM Avo" panose="02040603050506020204" pitchFamily="18" charset="0"/>
                <a:ea typeface="+mn-ea"/>
                <a:cs typeface="Arial" panose="020B0604020202020204" pitchFamily="34" charset="0"/>
              </a:rPr>
              <a:t>vụ</a:t>
            </a:r>
            <a:r>
              <a:rPr lang="en-US" sz="2000" b="1" kern="1200" dirty="0">
                <a:solidFill>
                  <a:srgbClr val="C00000"/>
                </a:solidFill>
                <a:latin typeface="UTM Avo" panose="02040603050506020204" pitchFamily="18" charset="0"/>
                <a:ea typeface="+mn-ea"/>
                <a:cs typeface="Arial" panose="020B0604020202020204" pitchFamily="34" charset="0"/>
              </a:rPr>
              <a:t> 1: </a:t>
            </a:r>
            <a:r>
              <a:rPr lang="en-US" sz="2000" kern="1200" dirty="0" err="1">
                <a:solidFill>
                  <a:srgbClr val="C00000"/>
                </a:solidFill>
                <a:latin typeface="UTM Avo" panose="02040603050506020204" pitchFamily="18" charset="0"/>
                <a:ea typeface="+mn-ea"/>
                <a:cs typeface="Arial" panose="020B0604020202020204" pitchFamily="34" charset="0"/>
              </a:rPr>
              <a:t>Biết</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cách</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sắp</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xếp</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và</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đánh</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số</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thứ</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tự</a:t>
            </a:r>
            <a:r>
              <a:rPr lang="en-US" sz="2000" kern="1200" dirty="0">
                <a:solidFill>
                  <a:srgbClr val="C00000"/>
                </a:solidFill>
                <a:latin typeface="UTM Avo" panose="02040603050506020204" pitchFamily="18" charset="0"/>
                <a:ea typeface="+mn-ea"/>
                <a:cs typeface="Arial" panose="020B0604020202020204" pitchFamily="34" charset="0"/>
              </a:rPr>
              <a:t> </a:t>
            </a:r>
            <a:r>
              <a:rPr lang="en-US" sz="2000" kern="1200" dirty="0" err="1">
                <a:solidFill>
                  <a:srgbClr val="C00000"/>
                </a:solidFill>
                <a:latin typeface="UTM Avo" panose="02040603050506020204" pitchFamily="18" charset="0"/>
                <a:ea typeface="+mn-ea"/>
                <a:cs typeface="Arial" panose="020B0604020202020204" pitchFamily="34" charset="0"/>
              </a:rPr>
              <a:t>trên</a:t>
            </a:r>
            <a:r>
              <a:rPr lang="en-US" sz="2000" kern="1200" dirty="0">
                <a:solidFill>
                  <a:srgbClr val="C00000"/>
                </a:solidFill>
                <a:latin typeface="UTM Avo" panose="02040603050506020204" pitchFamily="18" charset="0"/>
                <a:ea typeface="+mn-ea"/>
                <a:cs typeface="Arial" panose="020B0604020202020204" pitchFamily="34" charset="0"/>
              </a:rPr>
              <a:t> toa </a:t>
            </a:r>
            <a:r>
              <a:rPr lang="en-US" sz="2000" kern="1200" dirty="0" err="1">
                <a:solidFill>
                  <a:srgbClr val="C00000"/>
                </a:solidFill>
                <a:latin typeface="UTM Avo" panose="02040603050506020204" pitchFamily="18" charset="0"/>
                <a:ea typeface="+mn-ea"/>
                <a:cs typeface="Arial" panose="020B0604020202020204" pitchFamily="34" charset="0"/>
              </a:rPr>
              <a:t>tàu</a:t>
            </a:r>
            <a:endParaRPr lang="en-US" sz="2000" kern="1200" dirty="0">
              <a:solidFill>
                <a:srgbClr val="C00000"/>
              </a:solidFill>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3B54F1C8-863B-8903-78FB-174A6C3A5022}"/>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5" name="Group 4">
            <a:extLst>
              <a:ext uri="{FF2B5EF4-FFF2-40B4-BE49-F238E27FC236}">
                <a16:creationId xmlns:a16="http://schemas.microsoft.com/office/drawing/2014/main" id="{EA6A530A-5EBF-F593-AB4F-8CD4B6BA0B3E}"/>
              </a:ext>
            </a:extLst>
          </p:cNvPr>
          <p:cNvGrpSpPr/>
          <p:nvPr/>
        </p:nvGrpSpPr>
        <p:grpSpPr>
          <a:xfrm>
            <a:off x="1989482" y="4635500"/>
            <a:ext cx="5306263" cy="2145233"/>
            <a:chOff x="5463564" y="7734300"/>
            <a:chExt cx="7330391" cy="2781389"/>
          </a:xfrm>
        </p:grpSpPr>
        <p:pic>
          <p:nvPicPr>
            <p:cNvPr id="6" name="Picture 5">
              <a:extLst>
                <a:ext uri="{FF2B5EF4-FFF2-40B4-BE49-F238E27FC236}">
                  <a16:creationId xmlns:a16="http://schemas.microsoft.com/office/drawing/2014/main" id="{06B7625D-2E95-9155-21E2-5A5C9B2B60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3564" y="7734300"/>
              <a:ext cx="7330391" cy="2781389"/>
            </a:xfrm>
            <a:prstGeom prst="rect">
              <a:avLst/>
            </a:prstGeom>
          </p:spPr>
        </p:pic>
        <p:sp>
          <p:nvSpPr>
            <p:cNvPr id="7" name="TextBox 6">
              <a:extLst>
                <a:ext uri="{FF2B5EF4-FFF2-40B4-BE49-F238E27FC236}">
                  <a16:creationId xmlns:a16="http://schemas.microsoft.com/office/drawing/2014/main" id="{C21249AE-B2DC-BC8E-D983-29EC3B8FB083}"/>
                </a:ext>
              </a:extLst>
            </p:cNvPr>
            <p:cNvSpPr txBox="1"/>
            <p:nvPr/>
          </p:nvSpPr>
          <p:spPr>
            <a:xfrm>
              <a:off x="6230252" y="8815125"/>
              <a:ext cx="685800" cy="400110"/>
            </a:xfrm>
            <a:prstGeom prst="rect">
              <a:avLst/>
            </a:prstGeom>
            <a:noFill/>
          </p:spPr>
          <p:txBody>
            <a:bodyPr wrap="square" rtlCol="0">
              <a:spAutoFit/>
            </a:bodyPr>
            <a:lstStyle/>
            <a:p>
              <a:pPr>
                <a:buClrTx/>
                <a:buFontTx/>
                <a:buNone/>
              </a:pPr>
              <a:r>
                <a:rPr lang="en-US" sz="2000" b="1" kern="1200">
                  <a:solidFill>
                    <a:prstClr val="black"/>
                  </a:solidFill>
                  <a:latin typeface="UTM Avo" panose="02040603050506020204" pitchFamily="18" charset="0"/>
                  <a:ea typeface="+mn-ea"/>
                  <a:cs typeface="Arial" panose="020B0604020202020204" pitchFamily="34" charset="0"/>
                </a:rPr>
                <a:t>1</a:t>
              </a:r>
            </a:p>
          </p:txBody>
        </p:sp>
        <p:sp>
          <p:nvSpPr>
            <p:cNvPr id="8" name="TextBox 7">
              <a:extLst>
                <a:ext uri="{FF2B5EF4-FFF2-40B4-BE49-F238E27FC236}">
                  <a16:creationId xmlns:a16="http://schemas.microsoft.com/office/drawing/2014/main" id="{F23DB95D-A487-ECBB-649E-42001AC6FB5D}"/>
                </a:ext>
              </a:extLst>
            </p:cNvPr>
            <p:cNvSpPr txBox="1"/>
            <p:nvPr/>
          </p:nvSpPr>
          <p:spPr>
            <a:xfrm>
              <a:off x="11523745" y="8820296"/>
              <a:ext cx="1066801" cy="400110"/>
            </a:xfrm>
            <a:prstGeom prst="rect">
              <a:avLst/>
            </a:prstGeom>
            <a:noFill/>
          </p:spPr>
          <p:txBody>
            <a:bodyPr wrap="square" rtlCol="0">
              <a:spAutoFit/>
            </a:bodyPr>
            <a:lstStyle/>
            <a:p>
              <a:pPr>
                <a:buClrTx/>
                <a:buFontTx/>
                <a:buNone/>
              </a:pPr>
              <a:r>
                <a:rPr lang="en-US" sz="2000" b="1" kern="1200">
                  <a:solidFill>
                    <a:prstClr val="black"/>
                  </a:solidFill>
                  <a:latin typeface="UTM Avo" panose="02040603050506020204" pitchFamily="18" charset="0"/>
                  <a:ea typeface="+mn-ea"/>
                  <a:cs typeface="Arial" panose="020B0604020202020204" pitchFamily="34" charset="0"/>
                </a:rPr>
                <a:t>4</a:t>
              </a:r>
            </a:p>
          </p:txBody>
        </p:sp>
        <p:sp>
          <p:nvSpPr>
            <p:cNvPr id="9" name="TextBox 8">
              <a:extLst>
                <a:ext uri="{FF2B5EF4-FFF2-40B4-BE49-F238E27FC236}">
                  <a16:creationId xmlns:a16="http://schemas.microsoft.com/office/drawing/2014/main" id="{AB66D33C-7DFB-6ED5-B73E-28D8765193F8}"/>
                </a:ext>
              </a:extLst>
            </p:cNvPr>
            <p:cNvSpPr txBox="1"/>
            <p:nvPr/>
          </p:nvSpPr>
          <p:spPr>
            <a:xfrm>
              <a:off x="9797014" y="8803828"/>
              <a:ext cx="990600" cy="400110"/>
            </a:xfrm>
            <a:prstGeom prst="rect">
              <a:avLst/>
            </a:prstGeom>
            <a:noFill/>
          </p:spPr>
          <p:txBody>
            <a:bodyPr wrap="square" rtlCol="0">
              <a:spAutoFit/>
            </a:bodyPr>
            <a:lstStyle/>
            <a:p>
              <a:pPr>
                <a:buClrTx/>
                <a:buFontTx/>
                <a:buNone/>
              </a:pPr>
              <a:r>
                <a:rPr lang="en-US" sz="2000" b="1" kern="1200">
                  <a:solidFill>
                    <a:prstClr val="black"/>
                  </a:solidFill>
                  <a:latin typeface="UTM Avo" panose="02040603050506020204" pitchFamily="18" charset="0"/>
                  <a:ea typeface="+mn-ea"/>
                  <a:cs typeface="Arial" panose="020B0604020202020204" pitchFamily="34" charset="0"/>
                </a:rPr>
                <a:t>3</a:t>
              </a:r>
            </a:p>
          </p:txBody>
        </p:sp>
        <p:sp>
          <p:nvSpPr>
            <p:cNvPr id="10" name="TextBox 9">
              <a:extLst>
                <a:ext uri="{FF2B5EF4-FFF2-40B4-BE49-F238E27FC236}">
                  <a16:creationId xmlns:a16="http://schemas.microsoft.com/office/drawing/2014/main" id="{7BB54F73-4445-8AE8-DB58-A434104BF9EF}"/>
                </a:ext>
              </a:extLst>
            </p:cNvPr>
            <p:cNvSpPr txBox="1"/>
            <p:nvPr/>
          </p:nvSpPr>
          <p:spPr>
            <a:xfrm>
              <a:off x="8021956" y="8782194"/>
              <a:ext cx="685800" cy="400110"/>
            </a:xfrm>
            <a:prstGeom prst="rect">
              <a:avLst/>
            </a:prstGeom>
            <a:noFill/>
          </p:spPr>
          <p:txBody>
            <a:bodyPr wrap="square" rtlCol="0">
              <a:spAutoFit/>
            </a:bodyPr>
            <a:lstStyle/>
            <a:p>
              <a:pPr>
                <a:buClrTx/>
                <a:buFontTx/>
                <a:buNone/>
              </a:pPr>
              <a:r>
                <a:rPr lang="en-US" sz="2000" b="1" kern="1200">
                  <a:solidFill>
                    <a:prstClr val="black"/>
                  </a:solidFill>
                  <a:latin typeface="UTM Avo" panose="02040603050506020204" pitchFamily="18" charset="0"/>
                  <a:ea typeface="+mn-ea"/>
                  <a:cs typeface="Arial" panose="020B0604020202020204" pitchFamily="34" charset="0"/>
                </a:rPr>
                <a:t>2</a:t>
              </a:r>
            </a:p>
          </p:txBody>
        </p:sp>
      </p:grpSp>
      <p:sp>
        <p:nvSpPr>
          <p:cNvPr id="11" name="Rounded Rectangle 24">
            <a:extLst>
              <a:ext uri="{FF2B5EF4-FFF2-40B4-BE49-F238E27FC236}">
                <a16:creationId xmlns:a16="http://schemas.microsoft.com/office/drawing/2014/main" id="{48D0337A-92DA-5D5E-3222-E7FB0E946D9E}"/>
              </a:ext>
            </a:extLst>
          </p:cNvPr>
          <p:cNvSpPr/>
          <p:nvPr/>
        </p:nvSpPr>
        <p:spPr>
          <a:xfrm>
            <a:off x="798344" y="2627151"/>
            <a:ext cx="3602183" cy="1603698"/>
          </a:xfrm>
          <a:prstGeom prst="roundRect">
            <a:avLst/>
          </a:prstGeom>
          <a:solidFill>
            <a:srgbClr val="C0504D">
              <a:lumMod val="40000"/>
              <a:lumOff val="60000"/>
            </a:srgbClr>
          </a:solidFill>
          <a:ln w="38100" cap="flat" cmpd="sng" algn="ctr">
            <a:solidFill>
              <a:srgbClr val="C0504D">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Việc đánh số các toa tàu có cần thiết không?</a:t>
            </a:r>
          </a:p>
        </p:txBody>
      </p:sp>
      <p:sp>
        <p:nvSpPr>
          <p:cNvPr id="12" name="Rounded Rectangle 25">
            <a:extLst>
              <a:ext uri="{FF2B5EF4-FFF2-40B4-BE49-F238E27FC236}">
                <a16:creationId xmlns:a16="http://schemas.microsoft.com/office/drawing/2014/main" id="{E030A732-B312-0322-27FA-573A2DF6D6C4}"/>
              </a:ext>
            </a:extLst>
          </p:cNvPr>
          <p:cNvSpPr/>
          <p:nvPr/>
        </p:nvSpPr>
        <p:spPr>
          <a:xfrm>
            <a:off x="6011717" y="2627151"/>
            <a:ext cx="3602183" cy="1603698"/>
          </a:xfrm>
          <a:prstGeom prst="roundRect">
            <a:avLst/>
          </a:prstGeom>
          <a:solidFill>
            <a:srgbClr val="1F497D">
              <a:lumMod val="20000"/>
              <a:lumOff val="80000"/>
            </a:srgbClr>
          </a:solidFill>
          <a:ln w="38100" cap="flat" cmpd="sng" algn="ctr">
            <a:solidFill>
              <a:srgbClr val="1F497D">
                <a:lumMod val="75000"/>
              </a:srgbClr>
            </a:solidFill>
            <a:prstDash val="solid"/>
          </a:ln>
          <a:effectLst/>
        </p:spPr>
        <p:txBody>
          <a:bodyPr rtlCol="0" anchor="ctr"/>
          <a:lstStyle/>
          <a:p>
            <a:pPr lvl="0" algn="just">
              <a:lnSpc>
                <a:spcPct val="150000"/>
              </a:lnSpc>
              <a:buClrTx/>
            </a:pPr>
            <a:r>
              <a:rPr lang="vi-VN" sz="2000" kern="1200">
                <a:solidFill>
                  <a:prstClr val="black"/>
                </a:solidFill>
                <a:latin typeface="UTM Avo" panose="02040603050506020204" pitchFamily="18" charset="0"/>
                <a:ea typeface="+mn-ea"/>
                <a:cs typeface="Arial" panose="020B0604020202020204" pitchFamily="34" charset="0"/>
              </a:rPr>
              <a:t>Giúp dễ tìm kiếm được toa theo vé, để kịp thời lên chỗ ngồi ở đúng toa. </a:t>
            </a:r>
            <a:endParaRPr lang="vi-VN" sz="2000" kern="1200" dirty="0">
              <a:solidFill>
                <a:prstClr val="black"/>
              </a:solidFill>
              <a:latin typeface="UTM Avo" panose="02040603050506020204" pitchFamily="18"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1A3B4B04-4033-4D73-4B4A-61F5F8E0A58E}"/>
              </a:ext>
            </a:extLst>
          </p:cNvPr>
          <p:cNvPicPr>
            <a:picLocks noChangeAspect="1"/>
          </p:cNvPicPr>
          <p:nvPr/>
        </p:nvPicPr>
        <p:blipFill>
          <a:blip r:embed="rId5"/>
          <a:stretch>
            <a:fillRect/>
          </a:stretch>
        </p:blipFill>
        <p:spPr>
          <a:xfrm rot="20015097">
            <a:off x="548655" y="2368751"/>
            <a:ext cx="634987" cy="634987"/>
          </a:xfrm>
          <a:prstGeom prst="rect">
            <a:avLst/>
          </a:prstGeom>
        </p:spPr>
      </p:pic>
      <p:pic>
        <p:nvPicPr>
          <p:cNvPr id="14" name="Picture 13">
            <a:extLst>
              <a:ext uri="{FF2B5EF4-FFF2-40B4-BE49-F238E27FC236}">
                <a16:creationId xmlns:a16="http://schemas.microsoft.com/office/drawing/2014/main" id="{3AD3AB6D-C6A9-6427-E956-10642AB511DD}"/>
              </a:ext>
            </a:extLst>
          </p:cNvPr>
          <p:cNvPicPr>
            <a:picLocks noChangeAspect="1"/>
          </p:cNvPicPr>
          <p:nvPr/>
        </p:nvPicPr>
        <p:blipFill>
          <a:blip r:embed="rId5"/>
          <a:stretch>
            <a:fillRect/>
          </a:stretch>
        </p:blipFill>
        <p:spPr>
          <a:xfrm>
            <a:off x="3994902" y="3900851"/>
            <a:ext cx="634987" cy="634987"/>
          </a:xfrm>
          <a:prstGeom prst="rect">
            <a:avLst/>
          </a:prstGeom>
        </p:spPr>
      </p:pic>
      <p:sp>
        <p:nvSpPr>
          <p:cNvPr id="15" name="Right Arrow 28">
            <a:extLst>
              <a:ext uri="{FF2B5EF4-FFF2-40B4-BE49-F238E27FC236}">
                <a16:creationId xmlns:a16="http://schemas.microsoft.com/office/drawing/2014/main" id="{BAB3FC91-36F4-2E4C-FAE6-A0F236EEC0A1}"/>
              </a:ext>
            </a:extLst>
          </p:cNvPr>
          <p:cNvSpPr/>
          <p:nvPr/>
        </p:nvSpPr>
        <p:spPr>
          <a:xfrm>
            <a:off x="4758311" y="3093857"/>
            <a:ext cx="1072138" cy="670285"/>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6" name="TextBox 15">
            <a:extLst>
              <a:ext uri="{FF2B5EF4-FFF2-40B4-BE49-F238E27FC236}">
                <a16:creationId xmlns:a16="http://schemas.microsoft.com/office/drawing/2014/main" id="{99328F6A-9F73-8D3A-993B-61C8C58DAEF1}"/>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3760554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3" name="Group 2">
            <a:extLst>
              <a:ext uri="{FF2B5EF4-FFF2-40B4-BE49-F238E27FC236}">
                <a16:creationId xmlns:a16="http://schemas.microsoft.com/office/drawing/2014/main" id="{0871AD49-0D5B-8D42-E863-8719FB66490E}"/>
              </a:ext>
            </a:extLst>
          </p:cNvPr>
          <p:cNvGrpSpPr/>
          <p:nvPr/>
        </p:nvGrpSpPr>
        <p:grpSpPr>
          <a:xfrm>
            <a:off x="547840" y="2448643"/>
            <a:ext cx="8810170" cy="3561861"/>
            <a:chOff x="-74731" y="2713957"/>
            <a:chExt cx="14486692" cy="5905500"/>
          </a:xfrm>
        </p:grpSpPr>
        <p:sp>
          <p:nvSpPr>
            <p:cNvPr id="4" name="Rectangle 3">
              <a:extLst>
                <a:ext uri="{FF2B5EF4-FFF2-40B4-BE49-F238E27FC236}">
                  <a16:creationId xmlns:a16="http://schemas.microsoft.com/office/drawing/2014/main" id="{CAB16C04-D2BB-280A-E537-7CEFC122A470}"/>
                </a:ext>
              </a:extLst>
            </p:cNvPr>
            <p:cNvSpPr/>
            <p:nvPr/>
          </p:nvSpPr>
          <p:spPr>
            <a:xfrm>
              <a:off x="-74731" y="4358640"/>
              <a:ext cx="11430000" cy="2295139"/>
            </a:xfrm>
            <a:prstGeom prst="rect">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pic>
          <p:nvPicPr>
            <p:cNvPr id="5" name="Picture 6">
              <a:extLst>
                <a:ext uri="{FF2B5EF4-FFF2-40B4-BE49-F238E27FC236}">
                  <a16:creationId xmlns:a16="http://schemas.microsoft.com/office/drawing/2014/main" id="{3E7DE4DE-B4DA-B1C7-8767-0D77179A07A4}"/>
                </a:ext>
              </a:extLst>
            </p:cNvPr>
            <p:cNvPicPr>
              <a:picLocks noChangeAspect="1"/>
            </p:cNvPicPr>
            <p:nvPr/>
          </p:nvPicPr>
          <p:blipFill>
            <a:blip r:embed="rId4"/>
            <a:srcRect/>
            <a:stretch>
              <a:fillRect/>
            </a:stretch>
          </p:blipFill>
          <p:spPr>
            <a:xfrm>
              <a:off x="10696417" y="2713957"/>
              <a:ext cx="3715544" cy="5905500"/>
            </a:xfrm>
            <a:prstGeom prst="rect">
              <a:avLst/>
            </a:prstGeom>
          </p:spPr>
        </p:pic>
        <p:sp>
          <p:nvSpPr>
            <p:cNvPr id="6" name="Rectangle 5">
              <a:extLst>
                <a:ext uri="{FF2B5EF4-FFF2-40B4-BE49-F238E27FC236}">
                  <a16:creationId xmlns:a16="http://schemas.microsoft.com/office/drawing/2014/main" id="{F094CAFC-30FA-25F0-EBEA-BA7721DAC894}"/>
                </a:ext>
              </a:extLst>
            </p:cNvPr>
            <p:cNvSpPr/>
            <p:nvPr/>
          </p:nvSpPr>
          <p:spPr>
            <a:xfrm>
              <a:off x="584120" y="4726450"/>
              <a:ext cx="10112297" cy="940258"/>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sân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ga,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nếu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đang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đứng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ở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trí</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toa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muốn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ga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8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thì</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sẽ</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thế</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
        <p:nvSpPr>
          <p:cNvPr id="10" name="TextBox 9">
            <a:extLst>
              <a:ext uri="{FF2B5EF4-FFF2-40B4-BE49-F238E27FC236}">
                <a16:creationId xmlns:a16="http://schemas.microsoft.com/office/drawing/2014/main" id="{4D7346C2-4BAA-C723-D04F-CD4D4D254656}"/>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213272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TextBox 9">
            <a:extLst>
              <a:ext uri="{FF2B5EF4-FFF2-40B4-BE49-F238E27FC236}">
                <a16:creationId xmlns:a16="http://schemas.microsoft.com/office/drawing/2014/main" id="{4D7346C2-4BAA-C723-D04F-CD4D4D254656}"/>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pic>
        <p:nvPicPr>
          <p:cNvPr id="2" name="Picture 7">
            <a:extLst>
              <a:ext uri="{FF2B5EF4-FFF2-40B4-BE49-F238E27FC236}">
                <a16:creationId xmlns:a16="http://schemas.microsoft.com/office/drawing/2014/main" id="{73BDF016-E88F-F636-5C6E-616FEF0EF072}"/>
              </a:ext>
            </a:extLst>
          </p:cNvPr>
          <p:cNvPicPr>
            <a:picLocks noChangeAspect="1"/>
          </p:cNvPicPr>
          <p:nvPr/>
        </p:nvPicPr>
        <p:blipFill>
          <a:blip r:embed="rId4"/>
          <a:srcRect/>
          <a:stretch>
            <a:fillRect/>
          </a:stretch>
        </p:blipFill>
        <p:spPr>
          <a:xfrm>
            <a:off x="1229739" y="2679476"/>
            <a:ext cx="2582693" cy="3689561"/>
          </a:xfrm>
          <a:prstGeom prst="rect">
            <a:avLst/>
          </a:prstGeom>
        </p:spPr>
      </p:pic>
      <p:sp>
        <p:nvSpPr>
          <p:cNvPr id="7" name="Rounded Rectangular Callout 4">
            <a:extLst>
              <a:ext uri="{FF2B5EF4-FFF2-40B4-BE49-F238E27FC236}">
                <a16:creationId xmlns:a16="http://schemas.microsoft.com/office/drawing/2014/main" id="{F5A5CF22-8F15-8F25-D039-35B10FF05DC3}"/>
              </a:ext>
            </a:extLst>
          </p:cNvPr>
          <p:cNvSpPr/>
          <p:nvPr/>
        </p:nvSpPr>
        <p:spPr>
          <a:xfrm>
            <a:off x="4388794" y="3144097"/>
            <a:ext cx="4028875" cy="1072822"/>
          </a:xfrm>
          <a:prstGeom prst="wedgeRoundRectCallout">
            <a:avLst>
              <a:gd name="adj1" fmla="val -62726"/>
              <a:gd name="adj2" fmla="val 44919"/>
              <a:gd name="adj3" fmla="val 16667"/>
            </a:avLst>
          </a:prstGeom>
          <a:solidFill>
            <a:sysClr val="window" lastClr="FFFFFF"/>
          </a:solidFill>
          <a:ln w="57150" cap="flat" cmpd="sng" algn="ctr">
            <a:solidFill>
              <a:srgbClr val="F79646"/>
            </a:solidFill>
            <a:prstDash val="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Cần nhìn số thứ tự của các toa tàu gần mình nhất.</a:t>
            </a:r>
          </a:p>
        </p:txBody>
      </p:sp>
      <p:sp>
        <p:nvSpPr>
          <p:cNvPr id="8" name="Rounded Rectangular Callout 16">
            <a:extLst>
              <a:ext uri="{FF2B5EF4-FFF2-40B4-BE49-F238E27FC236}">
                <a16:creationId xmlns:a16="http://schemas.microsoft.com/office/drawing/2014/main" id="{E108664B-C1F9-DB41-E1A9-25203695C22B}"/>
              </a:ext>
            </a:extLst>
          </p:cNvPr>
          <p:cNvSpPr/>
          <p:nvPr/>
        </p:nvSpPr>
        <p:spPr>
          <a:xfrm>
            <a:off x="4388795" y="4763775"/>
            <a:ext cx="4028875" cy="1072822"/>
          </a:xfrm>
          <a:prstGeom prst="wedgeRoundRectCallout">
            <a:avLst>
              <a:gd name="adj1" fmla="val -62842"/>
              <a:gd name="adj2" fmla="val -48605"/>
              <a:gd name="adj3" fmla="val 16667"/>
            </a:avLst>
          </a:prstGeom>
          <a:solidFill>
            <a:sysClr val="window" lastClr="FFFFFF"/>
          </a:solidFill>
          <a:ln w="57150" cap="flat" cmpd="sng" algn="ctr">
            <a:solidFill>
              <a:srgbClr val="F79646"/>
            </a:solidFill>
            <a:prstDash val="dash"/>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Xác định nên đi tiến lên hoặc lùi để tới toa tàu số 8.</a:t>
            </a:r>
          </a:p>
        </p:txBody>
      </p:sp>
    </p:spTree>
    <p:extLst>
      <p:ext uri="{BB962C8B-B14F-4D97-AF65-F5344CB8AC3E}">
        <p14:creationId xmlns:p14="http://schemas.microsoft.com/office/powerpoint/2010/main" val="427711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TextBox 9">
            <a:extLst>
              <a:ext uri="{FF2B5EF4-FFF2-40B4-BE49-F238E27FC236}">
                <a16:creationId xmlns:a16="http://schemas.microsoft.com/office/drawing/2014/main" id="{4D7346C2-4BAA-C723-D04F-CD4D4D254656}"/>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sp>
        <p:nvSpPr>
          <p:cNvPr id="3" name="Pentagon 2">
            <a:extLst>
              <a:ext uri="{FF2B5EF4-FFF2-40B4-BE49-F238E27FC236}">
                <a16:creationId xmlns:a16="http://schemas.microsoft.com/office/drawing/2014/main" id="{F71F10D3-6CCC-5779-F3FC-FE8BCDE01A8E}"/>
              </a:ext>
            </a:extLst>
          </p:cNvPr>
          <p:cNvSpPr/>
          <p:nvPr/>
        </p:nvSpPr>
        <p:spPr>
          <a:xfrm>
            <a:off x="0" y="2508025"/>
            <a:ext cx="3232152" cy="675375"/>
          </a:xfrm>
          <a:prstGeom prst="homePlate">
            <a:avLst/>
          </a:prstGeom>
          <a:solidFill>
            <a:srgbClr val="C0504D">
              <a:lumMod val="40000"/>
              <a:lumOff val="60000"/>
            </a:srgbClr>
          </a:solidFill>
          <a:ln w="25400" cap="flat" cmpd="sng" algn="ctr">
            <a:solidFill>
              <a:srgbClr val="C0504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Câu hỏi bổ sung</a:t>
            </a:r>
          </a:p>
        </p:txBody>
      </p:sp>
      <p:sp>
        <p:nvSpPr>
          <p:cNvPr id="4" name="Rounded Rectangle 3">
            <a:extLst>
              <a:ext uri="{FF2B5EF4-FFF2-40B4-BE49-F238E27FC236}">
                <a16:creationId xmlns:a16="http://schemas.microsoft.com/office/drawing/2014/main" id="{55D7AE5D-FD2D-60C6-0B9D-AE3362006132}"/>
              </a:ext>
            </a:extLst>
          </p:cNvPr>
          <p:cNvSpPr/>
          <p:nvPr/>
        </p:nvSpPr>
        <p:spPr>
          <a:xfrm>
            <a:off x="1276384" y="3429000"/>
            <a:ext cx="5146844" cy="1863219"/>
          </a:xfrm>
          <a:prstGeom prst="roundRect">
            <a:avLst/>
          </a:prstGeom>
          <a:solidFill>
            <a:srgbClr val="F79646">
              <a:lumMod val="40000"/>
              <a:lumOff val="60000"/>
            </a:srgbClr>
          </a:solidFill>
          <a:ln w="38100" cap="flat" cmpd="sng" algn="ctr">
            <a:solidFill>
              <a:srgbClr val="F79646">
                <a:lumMod val="75000"/>
              </a:srgbClr>
            </a:solidFill>
            <a:prstDash val="solid"/>
          </a:ln>
          <a:effectLst/>
        </p:spPr>
        <p:txBody>
          <a:bodyPr rtlCol="0" anchor="ctr"/>
          <a:lstStyle/>
          <a:p>
            <a:pPr lvl="0" algn="just">
              <a:lnSpc>
                <a:spcPct val="150000"/>
              </a:lnSpc>
              <a:buClrTx/>
            </a:pPr>
            <a:r>
              <a:rPr lang="vi-VN" sz="2000" kern="1200" dirty="0">
                <a:solidFill>
                  <a:prstClr val="black"/>
                </a:solidFill>
                <a:latin typeface="UTM Avo" panose="02040603050506020204" pitchFamily="18" charset="0"/>
                <a:ea typeface="+mn-ea"/>
                <a:cs typeface="+mn-cs"/>
              </a:rPr>
              <a:t>Giả sử em đang đứng ở toa số 7, nếu cần tìm đến toa số 3 thì em xác định hướng cần đi tìm như thế nào?</a:t>
            </a:r>
          </a:p>
        </p:txBody>
      </p:sp>
      <p:pic>
        <p:nvPicPr>
          <p:cNvPr id="5" name="Picture 4">
            <a:extLst>
              <a:ext uri="{FF2B5EF4-FFF2-40B4-BE49-F238E27FC236}">
                <a16:creationId xmlns:a16="http://schemas.microsoft.com/office/drawing/2014/main" id="{21676C08-3CA4-1103-7DFA-EED5DCC58DF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423228" y="2272490"/>
            <a:ext cx="2292755" cy="4585510"/>
          </a:xfrm>
          <a:prstGeom prst="rect">
            <a:avLst/>
          </a:prstGeom>
        </p:spPr>
      </p:pic>
    </p:spTree>
    <p:extLst>
      <p:ext uri="{BB962C8B-B14F-4D97-AF65-F5344CB8AC3E}">
        <p14:creationId xmlns:p14="http://schemas.microsoft.com/office/powerpoint/2010/main" val="107708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9" name="Picture 8">
            <a:extLst>
              <a:ext uri="{FF2B5EF4-FFF2-40B4-BE49-F238E27FC236}">
                <a16:creationId xmlns:a16="http://schemas.microsoft.com/office/drawing/2014/main" id="{C5F58865-5825-B5C2-7FC5-1B2ECD4D6ECA}"/>
              </a:ext>
            </a:extLst>
          </p:cNvPr>
          <p:cNvPicPr>
            <a:picLocks noChangeAspect="1"/>
          </p:cNvPicPr>
          <p:nvPr/>
        </p:nvPicPr>
        <p:blipFill rotWithShape="1">
          <a:blip r:embed="rId4"/>
          <a:srcRect l="53482" t="45491" r="11432" b="19230"/>
          <a:stretch/>
        </p:blipFill>
        <p:spPr>
          <a:xfrm>
            <a:off x="6096000" y="2990523"/>
            <a:ext cx="4277710" cy="2381164"/>
          </a:xfrm>
          <a:prstGeom prst="rect">
            <a:avLst/>
          </a:prstGeom>
        </p:spPr>
      </p:pic>
      <p:sp>
        <p:nvSpPr>
          <p:cNvPr id="10" name="TextBox 9">
            <a:extLst>
              <a:ext uri="{FF2B5EF4-FFF2-40B4-BE49-F238E27FC236}">
                <a16:creationId xmlns:a16="http://schemas.microsoft.com/office/drawing/2014/main" id="{4D7346C2-4BAA-C723-D04F-CD4D4D254656}"/>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sp>
        <p:nvSpPr>
          <p:cNvPr id="2" name="TextBox 1">
            <a:extLst>
              <a:ext uri="{FF2B5EF4-FFF2-40B4-BE49-F238E27FC236}">
                <a16:creationId xmlns:a16="http://schemas.microsoft.com/office/drawing/2014/main" id="{03FE2347-B7A1-FD46-AC8C-C82130E4DB7D}"/>
              </a:ext>
            </a:extLst>
          </p:cNvPr>
          <p:cNvSpPr txBox="1"/>
          <p:nvPr/>
        </p:nvSpPr>
        <p:spPr>
          <a:xfrm>
            <a:off x="689465" y="2103633"/>
            <a:ext cx="6519153" cy="400110"/>
          </a:xfrm>
          <a:prstGeom prst="rect">
            <a:avLst/>
          </a:prstGeom>
          <a:noFill/>
        </p:spPr>
        <p:txBody>
          <a:bodyPr wrap="square" rtlCol="0">
            <a:spAutoFit/>
          </a:bodyPr>
          <a:lstStyle/>
          <a:p>
            <a:pPr>
              <a:buClrTx/>
              <a:buFontTx/>
              <a:buNone/>
            </a:pPr>
            <a:r>
              <a:rPr lang="en-US" sz="2000" b="1" kern="1200">
                <a:solidFill>
                  <a:srgbClr val="C00000"/>
                </a:solidFill>
                <a:latin typeface="UTM Avo" panose="02040603050506020204" pitchFamily="18" charset="0"/>
                <a:ea typeface="+mn-ea"/>
                <a:cs typeface="Arial" panose="020B0604020202020204" pitchFamily="34" charset="0"/>
              </a:rPr>
              <a:t>Nhiệm vụ 2. </a:t>
            </a:r>
            <a:r>
              <a:rPr lang="en-US" sz="2000" kern="1200">
                <a:solidFill>
                  <a:srgbClr val="C00000"/>
                </a:solidFill>
                <a:latin typeface="UTM Avo" panose="02040603050506020204" pitchFamily="18" charset="0"/>
                <a:ea typeface="+mn-ea"/>
                <a:cs typeface="Arial" panose="020B0604020202020204" pitchFamily="34" charset="0"/>
              </a:rPr>
              <a:t>Chơi trò chơi “Nhóm nào giỏi hơn” </a:t>
            </a:r>
          </a:p>
        </p:txBody>
      </p:sp>
      <p:sp>
        <p:nvSpPr>
          <p:cNvPr id="6" name="TextBox 5">
            <a:extLst>
              <a:ext uri="{FF2B5EF4-FFF2-40B4-BE49-F238E27FC236}">
                <a16:creationId xmlns:a16="http://schemas.microsoft.com/office/drawing/2014/main" id="{7956D6AE-C094-94CB-183F-2BE0ABDFF8C4}"/>
              </a:ext>
            </a:extLst>
          </p:cNvPr>
          <p:cNvSpPr txBox="1"/>
          <p:nvPr/>
        </p:nvSpPr>
        <p:spPr>
          <a:xfrm>
            <a:off x="261951" y="2619158"/>
            <a:ext cx="5744931" cy="3120150"/>
          </a:xfrm>
          <a:prstGeom prst="rect">
            <a:avLst/>
          </a:prstGeom>
          <a:noFill/>
        </p:spPr>
        <p:txBody>
          <a:bodyPr wrap="square" rtlCol="0">
            <a:spAutoFit/>
          </a:bodyPr>
          <a:lstStyle/>
          <a:p>
            <a:pPr algn="just">
              <a:lnSpc>
                <a:spcPct val="150000"/>
              </a:lnSpc>
              <a:spcBef>
                <a:spcPts val="600"/>
              </a:spcBef>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LUẬT CHƠI: </a:t>
            </a:r>
          </a:p>
          <a:p>
            <a:pPr marL="571500" indent="-571500" algn="just">
              <a:lnSpc>
                <a:spcPct val="150000"/>
              </a:lnSpc>
              <a:spcBef>
                <a:spcPts val="600"/>
              </a:spcBef>
              <a:buClrTx/>
              <a:buFont typeface="Wingdings" panose="05000000000000000000" pitchFamily="2" charset="2"/>
              <a:buChar char="§"/>
            </a:pP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em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trò</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theo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đội</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gn="just">
              <a:lnSpc>
                <a:spcPct val="150000"/>
              </a:lnSpc>
              <a:spcBef>
                <a:spcPts val="600"/>
              </a:spcBef>
              <a:buClrTx/>
              <a:buFont typeface="Wingdings" panose="05000000000000000000" pitchFamily="2" charset="2"/>
              <a:buChar char="§"/>
            </a:pPr>
            <a:r>
              <a:rPr lang="en-US" sz="2000" kern="1200" dirty="0" err="1">
                <a:solidFill>
                  <a:prstClr val="black"/>
                </a:solidFill>
                <a:latin typeface="UTM Avo" panose="02040603050506020204" pitchFamily="18" charset="0"/>
                <a:ea typeface="+mn-ea"/>
                <a:cs typeface="Arial" panose="020B0604020202020204" pitchFamily="34" charset="0"/>
              </a:rPr>
              <a:t>Mỗi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đội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chơi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sẽ</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cử</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thành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viên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sắp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xếp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hình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ảnh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sẵn</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gn="just">
              <a:lnSpc>
                <a:spcPct val="150000"/>
              </a:lnSpc>
              <a:spcBef>
                <a:spcPts val="600"/>
              </a:spcBef>
              <a:buClrTx/>
              <a:buFont typeface="Wingdings" panose="05000000000000000000" pitchFamily="2" charset="2"/>
              <a:buChar char="§"/>
            </a:pPr>
            <a:r>
              <a:rPr lang="en-US" sz="2000" kern="1200" dirty="0">
                <a:solidFill>
                  <a:prstClr val="black"/>
                </a:solidFill>
                <a:latin typeface="UTM Avo" panose="02040603050506020204" pitchFamily="18" charset="0"/>
                <a:ea typeface="+mn-ea"/>
                <a:cs typeface="Arial" panose="020B0604020202020204" pitchFamily="34" charset="0"/>
              </a:rPr>
              <a:t>Khi </a:t>
            </a:r>
            <a:r>
              <a:rPr lang="en-US" sz="2000" kern="1200" dirty="0" err="1">
                <a:solidFill>
                  <a:prstClr val="black"/>
                </a:solidFill>
                <a:latin typeface="UTM Avo" panose="02040603050506020204" pitchFamily="18" charset="0"/>
                <a:ea typeface="+mn-ea"/>
                <a:cs typeface="Arial" panose="020B0604020202020204" pitchFamily="34" charset="0"/>
              </a:rPr>
              <a:t>quản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trò</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nêu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một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món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trong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đó</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thì</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hãy</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tìm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thật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nhanh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rồi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giơ</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lên</a:t>
            </a:r>
            <a:r>
              <a:rPr lang="en-US" sz="2000" kern="1200" dirty="0">
                <a:solidFill>
                  <a:prstClr val="black"/>
                </a:solidFill>
                <a:latin typeface="UTM Avo" panose="02040603050506020204" pitchFamily="18" charset="0"/>
                <a:ea typeface="+mn-ea"/>
                <a:cs typeface="Arial" panose="020B0604020202020204" pitchFamily="34" charset="0"/>
              </a:rPr>
              <a:t>. </a:t>
            </a:r>
          </a:p>
        </p:txBody>
      </p:sp>
      <p:sp>
        <p:nvSpPr>
          <p:cNvPr id="8" name="TextBox 7">
            <a:extLst>
              <a:ext uri="{FF2B5EF4-FFF2-40B4-BE49-F238E27FC236}">
                <a16:creationId xmlns:a16="http://schemas.microsoft.com/office/drawing/2014/main" id="{F5ECD948-B93E-E35C-E282-36274F225707}"/>
              </a:ext>
            </a:extLst>
          </p:cNvPr>
          <p:cNvSpPr txBox="1"/>
          <p:nvPr/>
        </p:nvSpPr>
        <p:spPr>
          <a:xfrm>
            <a:off x="6414938" y="5419435"/>
            <a:ext cx="4277710" cy="400110"/>
          </a:xfrm>
          <a:prstGeom prst="rect">
            <a:avLst/>
          </a:prstGeom>
          <a:solidFill>
            <a:schemeClr val="bg1"/>
          </a:solidFill>
        </p:spPr>
        <p:txBody>
          <a:bodyPr wrap="square" rtlCol="0">
            <a:spAutoFit/>
          </a:bodyPr>
          <a:lstStyle/>
          <a:p>
            <a:pPr>
              <a:buClrTx/>
              <a:buFontTx/>
              <a:buNone/>
            </a:pPr>
            <a:r>
              <a:rPr lang="en-US" sz="2000" i="1" kern="1200" dirty="0" err="1">
                <a:solidFill>
                  <a:srgbClr val="002060"/>
                </a:solidFill>
                <a:latin typeface="UTM Avo" panose="02040603050506020204" pitchFamily="18" charset="0"/>
                <a:ea typeface="+mn-ea"/>
                <a:cs typeface="Arial" panose="020B0604020202020204" pitchFamily="34" charset="0"/>
              </a:rPr>
              <a:t>Hình</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ảnh</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minh</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hoạ</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của</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trò</a:t>
            </a:r>
            <a:r>
              <a:rPr lang="en-US" sz="2000" i="1" kern="1200" dirty="0">
                <a:solidFill>
                  <a:srgbClr val="002060"/>
                </a:solidFill>
                <a:latin typeface="UTM Avo" panose="02040603050506020204" pitchFamily="18" charset="0"/>
                <a:ea typeface="+mn-ea"/>
                <a:cs typeface="Arial" panose="020B0604020202020204" pitchFamily="34" charset="0"/>
              </a:rPr>
              <a:t> </a:t>
            </a:r>
            <a:r>
              <a:rPr lang="en-US" sz="2000" i="1" kern="1200" dirty="0" err="1">
                <a:solidFill>
                  <a:srgbClr val="002060"/>
                </a:solidFill>
                <a:latin typeface="UTM Avo" panose="02040603050506020204" pitchFamily="18" charset="0"/>
                <a:ea typeface="+mn-ea"/>
                <a:cs typeface="Arial" panose="020B0604020202020204" pitchFamily="34" charset="0"/>
              </a:rPr>
              <a:t>chơi</a:t>
            </a:r>
            <a:r>
              <a:rPr lang="en-US" sz="2000" i="1" kern="1200" dirty="0">
                <a:solidFill>
                  <a:srgbClr val="002060"/>
                </a:solidFill>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1146700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6" name="Picture 13">
            <a:extLst>
              <a:ext uri="{FF2B5EF4-FFF2-40B4-BE49-F238E27FC236}">
                <a16:creationId xmlns:a16="http://schemas.microsoft.com/office/drawing/2014/main" id="{2F8014F3-584E-20B7-D598-8FDCADA04D7A}"/>
              </a:ext>
            </a:extLst>
          </p:cNvPr>
          <p:cNvPicPr>
            <a:picLocks noChangeAspect="1"/>
          </p:cNvPicPr>
          <p:nvPr/>
        </p:nvPicPr>
        <p:blipFill>
          <a:blip r:embed="rId4"/>
          <a:srcRect/>
          <a:stretch>
            <a:fillRect/>
          </a:stretch>
        </p:blipFill>
        <p:spPr>
          <a:xfrm rot="-7012157">
            <a:off x="16493889" y="-1082465"/>
            <a:ext cx="4129044" cy="2785384"/>
          </a:xfrm>
          <a:prstGeom prst="rect">
            <a:avLst/>
          </a:prstGeom>
        </p:spPr>
      </p:pic>
      <p:sp>
        <p:nvSpPr>
          <p:cNvPr id="8" name="Pentagon 2">
            <a:extLst>
              <a:ext uri="{FF2B5EF4-FFF2-40B4-BE49-F238E27FC236}">
                <a16:creationId xmlns:a16="http://schemas.microsoft.com/office/drawing/2014/main" id="{CAB34064-25FD-E126-A4E4-D489412A9084}"/>
              </a:ext>
            </a:extLst>
          </p:cNvPr>
          <p:cNvSpPr/>
          <p:nvPr/>
        </p:nvSpPr>
        <p:spPr>
          <a:xfrm>
            <a:off x="1" y="2171701"/>
            <a:ext cx="2857500" cy="546674"/>
          </a:xfrm>
          <a:prstGeom prst="homePlate">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latin typeface="UTM Avo" panose="02040603050506020204" pitchFamily="18" charset="0"/>
                <a:cs typeface="Arial" panose="020B0604020202020204" pitchFamily="34" charset="0"/>
              </a:rPr>
              <a:t>Tổng kết trò chơi </a:t>
            </a:r>
          </a:p>
        </p:txBody>
      </p:sp>
      <p:sp>
        <p:nvSpPr>
          <p:cNvPr id="9" name="TextBox 8">
            <a:extLst>
              <a:ext uri="{FF2B5EF4-FFF2-40B4-BE49-F238E27FC236}">
                <a16:creationId xmlns:a16="http://schemas.microsoft.com/office/drawing/2014/main" id="{B0B2307A-4813-1216-21C7-C14F9DE103E5}"/>
              </a:ext>
            </a:extLst>
          </p:cNvPr>
          <p:cNvSpPr txBox="1"/>
          <p:nvPr/>
        </p:nvSpPr>
        <p:spPr>
          <a:xfrm>
            <a:off x="569666" y="2706567"/>
            <a:ext cx="7812484" cy="546674"/>
          </a:xfrm>
          <a:prstGeom prst="roundRect">
            <a:avLst/>
          </a:prstGeom>
          <a:noFill/>
        </p:spPr>
        <p:txBody>
          <a:bodyPr wrap="square" rtlCol="0">
            <a:spAutoFit/>
          </a:bodyPr>
          <a:lstStyle/>
          <a:p>
            <a:pPr marL="571500" indent="-571500">
              <a:lnSpc>
                <a:spcPct val="150000"/>
              </a:lnSpc>
              <a:buFont typeface="Wingdings" panose="05000000000000000000" pitchFamily="2" charset="2"/>
              <a:buChar char="Ø"/>
            </a:pPr>
            <a:r>
              <a:rPr lang="en-US" sz="2000" b="1" dirty="0" err="1">
                <a:latin typeface="UTM Avo" panose="02040603050506020204" pitchFamily="18" charset="0"/>
                <a:cs typeface="Arial" panose="020B0604020202020204" pitchFamily="34" charset="0"/>
              </a:rPr>
              <a:t>Các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em</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có</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thể</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sắp</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xếp</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các</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hình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ảnh</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như</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sơ</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đồ</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sau</a:t>
            </a:r>
            <a:r>
              <a:rPr lang="en-US" sz="2000" b="1" dirty="0">
                <a:latin typeface="UTM Avo" panose="02040603050506020204" pitchFamily="18" charset="0"/>
                <a:cs typeface="Arial" panose="020B0604020202020204" pitchFamily="34" charset="0"/>
              </a:rPr>
              <a:t>: </a:t>
            </a:r>
          </a:p>
        </p:txBody>
      </p:sp>
      <p:grpSp>
        <p:nvGrpSpPr>
          <p:cNvPr id="21" name="Group 20">
            <a:extLst>
              <a:ext uri="{FF2B5EF4-FFF2-40B4-BE49-F238E27FC236}">
                <a16:creationId xmlns:a16="http://schemas.microsoft.com/office/drawing/2014/main" id="{99099570-853B-9D36-71FD-F00BC696A635}"/>
              </a:ext>
            </a:extLst>
          </p:cNvPr>
          <p:cNvGrpSpPr/>
          <p:nvPr/>
        </p:nvGrpSpPr>
        <p:grpSpPr>
          <a:xfrm>
            <a:off x="419911" y="3405212"/>
            <a:ext cx="8412804" cy="3338420"/>
            <a:chOff x="2057400" y="4770180"/>
            <a:chExt cx="13792200" cy="5209727"/>
          </a:xfrm>
        </p:grpSpPr>
        <p:sp>
          <p:nvSpPr>
            <p:cNvPr id="10" name="Rounded Rectangle 7">
              <a:extLst>
                <a:ext uri="{FF2B5EF4-FFF2-40B4-BE49-F238E27FC236}">
                  <a16:creationId xmlns:a16="http://schemas.microsoft.com/office/drawing/2014/main" id="{CB5CF646-62B8-247D-6EF4-183F45755879}"/>
                </a:ext>
              </a:extLst>
            </p:cNvPr>
            <p:cNvSpPr/>
            <p:nvPr/>
          </p:nvSpPr>
          <p:spPr>
            <a:xfrm>
              <a:off x="6848471" y="4770180"/>
              <a:ext cx="4400552" cy="1143000"/>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latin typeface="UTM Avo" panose="02040603050506020204" pitchFamily="18" charset="0"/>
                  <a:cs typeface="Arial" panose="020B0604020202020204" pitchFamily="34" charset="0"/>
                </a:rPr>
                <a:t>Toàn</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bộ</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hình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ảnh</a:t>
              </a:r>
              <a:r>
                <a:rPr lang="en-US" sz="2000" dirty="0">
                  <a:solidFill>
                    <a:srgbClr val="002060"/>
                  </a:solidFill>
                  <a:latin typeface="UTM Avo" panose="02040603050506020204" pitchFamily="18" charset="0"/>
                  <a:cs typeface="Arial" panose="020B0604020202020204" pitchFamily="34" charset="0"/>
                </a:rPr>
                <a:t> </a:t>
              </a:r>
            </a:p>
          </p:txBody>
        </p:sp>
        <p:sp>
          <p:nvSpPr>
            <p:cNvPr id="11" name="Rounded Rectangle 13">
              <a:extLst>
                <a:ext uri="{FF2B5EF4-FFF2-40B4-BE49-F238E27FC236}">
                  <a16:creationId xmlns:a16="http://schemas.microsoft.com/office/drawing/2014/main" id="{6F35B02D-CB52-25EA-582A-46CBC6FCEF95}"/>
                </a:ext>
              </a:extLst>
            </p:cNvPr>
            <p:cNvSpPr/>
            <p:nvPr/>
          </p:nvSpPr>
          <p:spPr>
            <a:xfrm>
              <a:off x="2057400" y="6659403"/>
              <a:ext cx="3810000" cy="1143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2060"/>
                  </a:solidFill>
                  <a:latin typeface="UTM Avo" panose="02040603050506020204" pitchFamily="18" charset="0"/>
                  <a:cs typeface="Arial" panose="020B0604020202020204" pitchFamily="34" charset="0"/>
                </a:rPr>
                <a:t>Ảnh rau củ </a:t>
              </a:r>
            </a:p>
          </p:txBody>
        </p:sp>
        <p:sp>
          <p:nvSpPr>
            <p:cNvPr id="12" name="Rounded Rectangle 14">
              <a:extLst>
                <a:ext uri="{FF2B5EF4-FFF2-40B4-BE49-F238E27FC236}">
                  <a16:creationId xmlns:a16="http://schemas.microsoft.com/office/drawing/2014/main" id="{C7C7E012-25CF-FC1C-0C7A-F12038AFC1DA}"/>
                </a:ext>
              </a:extLst>
            </p:cNvPr>
            <p:cNvSpPr/>
            <p:nvPr/>
          </p:nvSpPr>
          <p:spPr>
            <a:xfrm>
              <a:off x="12039600" y="6659403"/>
              <a:ext cx="3810000" cy="1143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rgbClr val="002060"/>
                  </a:solidFill>
                  <a:latin typeface="UTM Avo" panose="02040603050506020204" pitchFamily="18" charset="0"/>
                  <a:cs typeface="Arial" panose="020B0604020202020204" pitchFamily="34" charset="0"/>
                </a:rPr>
                <a:t>Ảnh</a:t>
              </a:r>
              <a:r>
                <a:rPr lang="en-US" sz="2000" dirty="0">
                  <a:solidFill>
                    <a:srgbClr val="002060"/>
                  </a:solidFill>
                  <a:latin typeface="UTM Avo" panose="02040603050506020204" pitchFamily="18" charset="0"/>
                  <a:cs typeface="Arial" panose="020B0604020202020204" pitchFamily="34" charset="0"/>
                </a:rPr>
                <a:t> </a:t>
              </a:r>
              <a:r>
                <a:rPr lang="en-US" sz="2000" dirty="0" err="1">
                  <a:solidFill>
                    <a:srgbClr val="002060"/>
                  </a:solidFill>
                  <a:latin typeface="UTM Avo" panose="02040603050506020204" pitchFamily="18" charset="0"/>
                  <a:cs typeface="Arial" panose="020B0604020202020204" pitchFamily="34" charset="0"/>
                </a:rPr>
                <a:t>hoa</a:t>
              </a:r>
              <a:r>
                <a:rPr lang="en-US" sz="2000" dirty="0">
                  <a:solidFill>
                    <a:srgbClr val="002060"/>
                  </a:solidFill>
                  <a:latin typeface="UTM Avo" panose="02040603050506020204" pitchFamily="18" charset="0"/>
                  <a:cs typeface="Arial" panose="020B0604020202020204" pitchFamily="34" charset="0"/>
                </a:rPr>
                <a:t> </a:t>
              </a:r>
            </a:p>
          </p:txBody>
        </p:sp>
        <p:sp>
          <p:nvSpPr>
            <p:cNvPr id="13" name="Rounded Rectangle 15">
              <a:extLst>
                <a:ext uri="{FF2B5EF4-FFF2-40B4-BE49-F238E27FC236}">
                  <a16:creationId xmlns:a16="http://schemas.microsoft.com/office/drawing/2014/main" id="{DF6E2911-3EFA-0E80-D56F-85D7A072AED9}"/>
                </a:ext>
              </a:extLst>
            </p:cNvPr>
            <p:cNvSpPr/>
            <p:nvPr/>
          </p:nvSpPr>
          <p:spPr>
            <a:xfrm>
              <a:off x="6648449" y="6619210"/>
              <a:ext cx="4800602" cy="1143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2060"/>
                  </a:solidFill>
                  <a:latin typeface="UTM Avo" panose="02040603050506020204" pitchFamily="18" charset="0"/>
                  <a:cs typeface="Arial" panose="020B0604020202020204" pitchFamily="34" charset="0"/>
                </a:rPr>
                <a:t>Ảnh động vật</a:t>
              </a:r>
            </a:p>
          </p:txBody>
        </p:sp>
        <p:sp>
          <p:nvSpPr>
            <p:cNvPr id="14" name="Rounded Rectangle 16">
              <a:extLst>
                <a:ext uri="{FF2B5EF4-FFF2-40B4-BE49-F238E27FC236}">
                  <a16:creationId xmlns:a16="http://schemas.microsoft.com/office/drawing/2014/main" id="{A5E18EBF-D4DD-0231-F82E-1D91D9C198FD}"/>
                </a:ext>
              </a:extLst>
            </p:cNvPr>
            <p:cNvSpPr/>
            <p:nvPr/>
          </p:nvSpPr>
          <p:spPr>
            <a:xfrm>
              <a:off x="3771900" y="8836907"/>
              <a:ext cx="4191000" cy="1143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2060"/>
                  </a:solidFill>
                  <a:latin typeface="UTM Avo" panose="02040603050506020204" pitchFamily="18" charset="0"/>
                  <a:cs typeface="Arial" panose="020B0604020202020204" pitchFamily="34" charset="0"/>
                </a:rPr>
                <a:t>Động vật trên cạn</a:t>
              </a:r>
            </a:p>
          </p:txBody>
        </p:sp>
        <p:sp>
          <p:nvSpPr>
            <p:cNvPr id="15" name="Rounded Rectangle 17">
              <a:extLst>
                <a:ext uri="{FF2B5EF4-FFF2-40B4-BE49-F238E27FC236}">
                  <a16:creationId xmlns:a16="http://schemas.microsoft.com/office/drawing/2014/main" id="{B37C6221-8CE2-A09F-4FBC-FC469CC00CD3}"/>
                </a:ext>
              </a:extLst>
            </p:cNvPr>
            <p:cNvSpPr/>
            <p:nvPr/>
          </p:nvSpPr>
          <p:spPr>
            <a:xfrm>
              <a:off x="9639298" y="8832998"/>
              <a:ext cx="4800602" cy="1143000"/>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2060"/>
                  </a:solidFill>
                  <a:latin typeface="UTM Avo" panose="02040603050506020204" pitchFamily="18" charset="0"/>
                  <a:cs typeface="Arial" panose="020B0604020202020204" pitchFamily="34" charset="0"/>
                </a:rPr>
                <a:t>Động vật dưới nước</a:t>
              </a:r>
            </a:p>
          </p:txBody>
        </p:sp>
        <p:cxnSp>
          <p:nvCxnSpPr>
            <p:cNvPr id="16" name="Straight Arrow Connector 15">
              <a:extLst>
                <a:ext uri="{FF2B5EF4-FFF2-40B4-BE49-F238E27FC236}">
                  <a16:creationId xmlns:a16="http://schemas.microsoft.com/office/drawing/2014/main" id="{2B9AD9A0-C9CD-46D7-3F74-2E39968FA8EA}"/>
                </a:ext>
              </a:extLst>
            </p:cNvPr>
            <p:cNvCxnSpPr>
              <a:cxnSpLocks/>
              <a:stCxn id="10" idx="2"/>
              <a:endCxn id="11" idx="0"/>
            </p:cNvCxnSpPr>
            <p:nvPr/>
          </p:nvCxnSpPr>
          <p:spPr>
            <a:xfrm flipH="1">
              <a:off x="3962401" y="5913180"/>
              <a:ext cx="5086347" cy="7462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9685877-3F10-5956-B4C3-20C30B34E1EF}"/>
                </a:ext>
              </a:extLst>
            </p:cNvPr>
            <p:cNvCxnSpPr>
              <a:cxnSpLocks/>
              <a:endCxn id="13" idx="0"/>
            </p:cNvCxnSpPr>
            <p:nvPr/>
          </p:nvCxnSpPr>
          <p:spPr>
            <a:xfrm>
              <a:off x="9048748" y="5908815"/>
              <a:ext cx="3" cy="7103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222FA30-0855-D66D-0D13-86B80E21EB67}"/>
                </a:ext>
              </a:extLst>
            </p:cNvPr>
            <p:cNvCxnSpPr>
              <a:cxnSpLocks/>
              <a:stCxn id="10" idx="2"/>
              <a:endCxn id="12" idx="0"/>
            </p:cNvCxnSpPr>
            <p:nvPr/>
          </p:nvCxnSpPr>
          <p:spPr>
            <a:xfrm>
              <a:off x="9048748" y="5913180"/>
              <a:ext cx="4895853" cy="74622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BAF4420-4F91-6CCD-B86C-5826DBED72A1}"/>
                </a:ext>
              </a:extLst>
            </p:cNvPr>
            <p:cNvCxnSpPr>
              <a:cxnSpLocks/>
              <a:stCxn id="13" idx="2"/>
              <a:endCxn id="14" idx="0"/>
            </p:cNvCxnSpPr>
            <p:nvPr/>
          </p:nvCxnSpPr>
          <p:spPr>
            <a:xfrm flipH="1">
              <a:off x="5867399" y="7762211"/>
              <a:ext cx="3181350" cy="10746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1ED12C2-3E7C-C9FB-5F7E-9EAF7E54369E}"/>
                </a:ext>
              </a:extLst>
            </p:cNvPr>
            <p:cNvCxnSpPr>
              <a:cxnSpLocks/>
              <a:stCxn id="13" idx="2"/>
              <a:endCxn id="15" idx="0"/>
            </p:cNvCxnSpPr>
            <p:nvPr/>
          </p:nvCxnSpPr>
          <p:spPr>
            <a:xfrm>
              <a:off x="9048751" y="7762209"/>
              <a:ext cx="2990849" cy="1070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CDB9C5EB-42AA-6EEF-C960-4F184797A79E}"/>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spTree>
    <p:extLst>
      <p:ext uri="{BB962C8B-B14F-4D97-AF65-F5344CB8AC3E}">
        <p14:creationId xmlns:p14="http://schemas.microsoft.com/office/powerpoint/2010/main" val="320724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B1264EAA-E3C9-0BBC-17BE-57F960806993}"/>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en-US" sz="2400" b="1" kern="1200" dirty="0">
                <a:solidFill>
                  <a:prstClr val="black"/>
                </a:solidFill>
                <a:latin typeface="UTM Avo" panose="02040603050506020204" pitchFamily="18" charset="0"/>
                <a:ea typeface="+mn-ea"/>
                <a:cs typeface="Arial" panose="020B0604020202020204" pitchFamily="34" charset="0"/>
              </a:rPr>
              <a:t>1. </a:t>
            </a:r>
            <a:r>
              <a:rPr lang="en-US" sz="2400" b="1" kern="1200" dirty="0" err="1">
                <a:solidFill>
                  <a:prstClr val="black"/>
                </a:solidFill>
                <a:latin typeface="UTM Avo" panose="02040603050506020204" pitchFamily="18" charset="0"/>
                <a:ea typeface="+mn-ea"/>
                <a:cs typeface="Arial" panose="020B0604020202020204" pitchFamily="34" charset="0"/>
              </a:rPr>
              <a:t>Biết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cách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để</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tìm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một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vật</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khi</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đã</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được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sắp</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xếp</a:t>
            </a:r>
            <a:r>
              <a:rPr lang="en-US" sz="2400" b="1" kern="1200" dirty="0">
                <a:solidFill>
                  <a:prstClr val="black"/>
                </a:solidFill>
                <a:latin typeface="UTM Avo" panose="02040603050506020204" pitchFamily="18" charset="0"/>
                <a:ea typeface="+mn-ea"/>
                <a:cs typeface="Arial" panose="020B0604020202020204" pitchFamily="34" charset="0"/>
              </a:rPr>
              <a:t> </a:t>
            </a:r>
          </a:p>
        </p:txBody>
      </p:sp>
      <p:grpSp>
        <p:nvGrpSpPr>
          <p:cNvPr id="5" name="Group 4">
            <a:extLst>
              <a:ext uri="{FF2B5EF4-FFF2-40B4-BE49-F238E27FC236}">
                <a16:creationId xmlns:a16="http://schemas.microsoft.com/office/drawing/2014/main" id="{CAB0B382-CB9D-24C4-7498-798F213746FB}"/>
              </a:ext>
            </a:extLst>
          </p:cNvPr>
          <p:cNvGrpSpPr/>
          <p:nvPr/>
        </p:nvGrpSpPr>
        <p:grpSpPr>
          <a:xfrm>
            <a:off x="689465" y="2313150"/>
            <a:ext cx="7018600" cy="647336"/>
            <a:chOff x="2008827" y="2781300"/>
            <a:chExt cx="14045086" cy="1295400"/>
          </a:xfrm>
        </p:grpSpPr>
        <p:sp>
          <p:nvSpPr>
            <p:cNvPr id="7" name="Rounded Rectangle 4">
              <a:extLst>
                <a:ext uri="{FF2B5EF4-FFF2-40B4-BE49-F238E27FC236}">
                  <a16:creationId xmlns:a16="http://schemas.microsoft.com/office/drawing/2014/main" id="{FCE02465-229A-B4A2-7FB3-2EA21C4CF13B}"/>
                </a:ext>
              </a:extLst>
            </p:cNvPr>
            <p:cNvSpPr/>
            <p:nvPr/>
          </p:nvSpPr>
          <p:spPr>
            <a:xfrm>
              <a:off x="2337913" y="2781300"/>
              <a:ext cx="13716000" cy="1295400"/>
            </a:xfrm>
            <a:prstGeom prst="roundRect">
              <a:avLst/>
            </a:prstGeom>
            <a:solidFill>
              <a:srgbClr val="4BACC6">
                <a:lumMod val="40000"/>
                <a:lumOff val="60000"/>
              </a:srgbClr>
            </a:solidFill>
            <a:ln w="25400" cap="flat" cmpd="sng" algn="ctr">
              <a:solidFill>
                <a:srgbClr val="4BACC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Làm thế nào để tìm được nhanh?</a:t>
              </a:r>
            </a:p>
          </p:txBody>
        </p:sp>
        <p:sp>
          <p:nvSpPr>
            <p:cNvPr id="8" name="Oval 7">
              <a:extLst>
                <a:ext uri="{FF2B5EF4-FFF2-40B4-BE49-F238E27FC236}">
                  <a16:creationId xmlns:a16="http://schemas.microsoft.com/office/drawing/2014/main" id="{A5851990-3A4D-76B7-C081-D388C2DCE15D}"/>
                </a:ext>
              </a:extLst>
            </p:cNvPr>
            <p:cNvSpPr/>
            <p:nvPr/>
          </p:nvSpPr>
          <p:spPr>
            <a:xfrm>
              <a:off x="2008827" y="2781300"/>
              <a:ext cx="1319687" cy="1295400"/>
            </a:xfrm>
            <a:prstGeom prst="ellipse">
              <a:avLst/>
            </a:prstGeom>
            <a:solidFill>
              <a:srgbClr val="FFCC66"/>
            </a:solidFill>
            <a:ln w="381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
        <p:nvSpPr>
          <p:cNvPr id="9" name="Rounded Rectangle 8">
            <a:extLst>
              <a:ext uri="{FF2B5EF4-FFF2-40B4-BE49-F238E27FC236}">
                <a16:creationId xmlns:a16="http://schemas.microsoft.com/office/drawing/2014/main" id="{C238C88E-C016-8EB0-6668-176F6C764434}"/>
              </a:ext>
            </a:extLst>
          </p:cNvPr>
          <p:cNvSpPr/>
          <p:nvPr/>
        </p:nvSpPr>
        <p:spPr>
          <a:xfrm>
            <a:off x="689465" y="3183810"/>
            <a:ext cx="7501485" cy="2990819"/>
          </a:xfrm>
          <a:prstGeom prst="roundRect">
            <a:avLst/>
          </a:prstGeom>
          <a:noFill/>
          <a:ln w="57150" cap="flat" cmpd="sng" algn="ctr">
            <a:solidFill>
              <a:srgbClr val="F79646">
                <a:lumMod val="75000"/>
              </a:srgbClr>
            </a:solidFill>
            <a:prstDash val="solid"/>
          </a:ln>
          <a:effectLst/>
        </p:spPr>
        <p:txBody>
          <a:bodyPr rtlCol="0" anchor="ctr"/>
          <a:lstStyle/>
          <a:p>
            <a:pPr lvl="0" algn="just">
              <a:lnSpc>
                <a:spcPct val="150000"/>
              </a:lnSpc>
              <a:buClrTx/>
            </a:pPr>
            <a:r>
              <a:rPr lang="vi-VN" sz="2000" kern="1200">
                <a:solidFill>
                  <a:prstClr val="black"/>
                </a:solidFill>
                <a:latin typeface="UTM Avo" panose="02040603050506020204" pitchFamily="18" charset="0"/>
                <a:ea typeface="+mn-ea"/>
                <a:cs typeface="+mn-cs"/>
              </a:rPr>
              <a:t>Để thắng cuộc, cần biết cách sắp xếp phân loại, có thể chia làm bốn hoặc năm loại, mỗi loại cho vào một phong bì (hoặc vào ngăn của một hộp). Sắp xếp là để dễ tìm, tìm được nhanh hơn. Tóm lại, để tìm ki</a:t>
            </a:r>
            <a:r>
              <a:rPr lang="en-US" sz="2000" kern="1200">
                <a:solidFill>
                  <a:prstClr val="black"/>
                </a:solidFill>
                <a:latin typeface="UTM Avo" panose="02040603050506020204" pitchFamily="18" charset="0"/>
                <a:ea typeface="+mn-ea"/>
                <a:cs typeface="+mn-cs"/>
              </a:rPr>
              <a:t>ế</a:t>
            </a:r>
            <a:r>
              <a:rPr lang="vi-VN" sz="2000" kern="1200">
                <a:solidFill>
                  <a:prstClr val="black"/>
                </a:solidFill>
                <a:latin typeface="UTM Avo" panose="02040603050506020204" pitchFamily="18" charset="0"/>
                <a:ea typeface="+mn-ea"/>
                <a:cs typeface="+mn-cs"/>
              </a:rPr>
              <a:t>m được nhanh một đồ vật, em cần phải biết trước đó các đồ vật đã được sắp xếp như thế nào.</a:t>
            </a:r>
            <a:endParaRPr lang="vi-VN" sz="2000" kern="1200" dirty="0">
              <a:solidFill>
                <a:prstClr val="black"/>
              </a:solidFill>
              <a:latin typeface="UTM Avo" panose="02040603050506020204" pitchFamily="18" charset="0"/>
              <a:ea typeface="+mn-ea"/>
              <a:cs typeface="+mn-cs"/>
            </a:endParaRPr>
          </a:p>
        </p:txBody>
      </p:sp>
    </p:spTree>
    <p:extLst>
      <p:ext uri="{BB962C8B-B14F-4D97-AF65-F5344CB8AC3E}">
        <p14:creationId xmlns:p14="http://schemas.microsoft.com/office/powerpoint/2010/main" val="111709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Pentagon 2">
            <a:extLst>
              <a:ext uri="{FF2B5EF4-FFF2-40B4-BE49-F238E27FC236}">
                <a16:creationId xmlns:a16="http://schemas.microsoft.com/office/drawing/2014/main" id="{480AABE1-96D8-7C82-0ECF-1153F5D9421C}"/>
              </a:ext>
            </a:extLst>
          </p:cNvPr>
          <p:cNvSpPr/>
          <p:nvPr/>
        </p:nvSpPr>
        <p:spPr>
          <a:xfrm>
            <a:off x="-25400" y="2192377"/>
            <a:ext cx="3391170" cy="667555"/>
          </a:xfrm>
          <a:prstGeom prst="homePlate">
            <a:avLst/>
          </a:prstGeom>
          <a:solidFill>
            <a:srgbClr val="F79646">
              <a:lumMod val="60000"/>
              <a:lumOff val="40000"/>
            </a:srgbClr>
          </a:solidFill>
          <a:ln w="25400" cap="flat" cmpd="sng" algn="ctr">
            <a:solidFill>
              <a:srgbClr val="F79646">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Hoạt động nhóm </a:t>
            </a:r>
          </a:p>
        </p:txBody>
      </p:sp>
      <p:sp>
        <p:nvSpPr>
          <p:cNvPr id="7" name="Rounded Rectangle 4">
            <a:extLst>
              <a:ext uri="{FF2B5EF4-FFF2-40B4-BE49-F238E27FC236}">
                <a16:creationId xmlns:a16="http://schemas.microsoft.com/office/drawing/2014/main" id="{4413CB06-9FE4-4225-9185-A86C79C38172}"/>
              </a:ext>
            </a:extLst>
          </p:cNvPr>
          <p:cNvSpPr/>
          <p:nvPr/>
        </p:nvSpPr>
        <p:spPr>
          <a:xfrm>
            <a:off x="4442297" y="3177183"/>
            <a:ext cx="4920574" cy="2496820"/>
          </a:xfrm>
          <a:prstGeom prst="roundRect">
            <a:avLst/>
          </a:prstGeom>
          <a:solidFill>
            <a:sysClr val="window" lastClr="FFFFFF"/>
          </a:solidFill>
          <a:ln w="38100" cap="flat" cmpd="sng" algn="ctr">
            <a:solidFill>
              <a:srgbClr val="F79646"/>
            </a:solidFill>
            <a:prstDash val="solid"/>
          </a:ln>
          <a:effectLst/>
        </p:spPr>
        <p:txBody>
          <a:bodyPr rtlCol="0" anchor="ctr"/>
          <a:lstStyle/>
          <a:p>
            <a:pPr lvl="0" algn="just">
              <a:lnSpc>
                <a:spcPct val="150000"/>
              </a:lnSpc>
              <a:buClrTx/>
            </a:pPr>
            <a:r>
              <a:rPr lang="vi-VN" sz="2000" b="1" kern="1200" dirty="0">
                <a:solidFill>
                  <a:prstClr val="black"/>
                </a:solidFill>
                <a:latin typeface="UTM Avo" panose="02040603050506020204" pitchFamily="18" charset="0"/>
                <a:ea typeface="+mn-ea"/>
                <a:cs typeface="+mn-cs"/>
              </a:rPr>
              <a:t>Bạn Minh Khuê dùng sơ đồ ở Hình 1 để mô tả sắp xếp tủ sách của mình. Vậy muốn lấy được sách giáo khoa Tin học 3, Khuê phải tìm trong ngăn sách nào?</a:t>
            </a:r>
          </a:p>
        </p:txBody>
      </p:sp>
      <p:sp>
        <p:nvSpPr>
          <p:cNvPr id="8" name="TextBox 7">
            <a:extLst>
              <a:ext uri="{FF2B5EF4-FFF2-40B4-BE49-F238E27FC236}">
                <a16:creationId xmlns:a16="http://schemas.microsoft.com/office/drawing/2014/main" id="{C5141C60-BFC8-081D-AFC4-A17F731EF2F8}"/>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2. Sơ đồ hình cây biểu diễn sắp xếp phân loại</a:t>
            </a:r>
          </a:p>
        </p:txBody>
      </p:sp>
      <p:pic>
        <p:nvPicPr>
          <p:cNvPr id="12" name="Picture 11">
            <a:extLst>
              <a:ext uri="{FF2B5EF4-FFF2-40B4-BE49-F238E27FC236}">
                <a16:creationId xmlns:a16="http://schemas.microsoft.com/office/drawing/2014/main" id="{24337658-256E-6692-5AF1-DC932EB875AA}"/>
              </a:ext>
            </a:extLst>
          </p:cNvPr>
          <p:cNvPicPr>
            <a:picLocks noChangeAspect="1"/>
          </p:cNvPicPr>
          <p:nvPr/>
        </p:nvPicPr>
        <p:blipFill rotWithShape="1">
          <a:blip r:embed="rId4"/>
          <a:srcRect l="7914" t="22245" r="50000" b="38440"/>
          <a:stretch/>
        </p:blipFill>
        <p:spPr>
          <a:xfrm>
            <a:off x="239947" y="3177183"/>
            <a:ext cx="4005706" cy="2496820"/>
          </a:xfrm>
          <a:prstGeom prst="rect">
            <a:avLst/>
          </a:prstGeom>
        </p:spPr>
      </p:pic>
    </p:spTree>
    <p:extLst>
      <p:ext uri="{BB962C8B-B14F-4D97-AF65-F5344CB8AC3E}">
        <p14:creationId xmlns:p14="http://schemas.microsoft.com/office/powerpoint/2010/main" val="250769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TextBox 7">
            <a:extLst>
              <a:ext uri="{FF2B5EF4-FFF2-40B4-BE49-F238E27FC236}">
                <a16:creationId xmlns:a16="http://schemas.microsoft.com/office/drawing/2014/main" id="{C5141C60-BFC8-081D-AFC4-A17F731EF2F8}"/>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2. Sơ đồ hình cây biểu diễn sắp xếp phân loại</a:t>
            </a:r>
          </a:p>
        </p:txBody>
      </p:sp>
      <p:pic>
        <p:nvPicPr>
          <p:cNvPr id="6" name="Picture 5">
            <a:extLst>
              <a:ext uri="{FF2B5EF4-FFF2-40B4-BE49-F238E27FC236}">
                <a16:creationId xmlns:a16="http://schemas.microsoft.com/office/drawing/2014/main" id="{05F3E7B6-B238-A680-BE3A-6C7CF3AFEE76}"/>
              </a:ext>
            </a:extLst>
          </p:cNvPr>
          <p:cNvPicPr>
            <a:picLocks noChangeAspect="1"/>
          </p:cNvPicPr>
          <p:nvPr/>
        </p:nvPicPr>
        <p:blipFill>
          <a:blip r:embed="rId4"/>
          <a:stretch>
            <a:fillRect/>
          </a:stretch>
        </p:blipFill>
        <p:spPr>
          <a:xfrm>
            <a:off x="146649" y="2463800"/>
            <a:ext cx="3817408" cy="3131443"/>
          </a:xfrm>
          <a:prstGeom prst="rect">
            <a:avLst/>
          </a:prstGeom>
        </p:spPr>
      </p:pic>
      <p:sp>
        <p:nvSpPr>
          <p:cNvPr id="9" name="TextBox 8">
            <a:extLst>
              <a:ext uri="{FF2B5EF4-FFF2-40B4-BE49-F238E27FC236}">
                <a16:creationId xmlns:a16="http://schemas.microsoft.com/office/drawing/2014/main" id="{17B009BA-940B-C661-F721-70C1E4B217D2}"/>
              </a:ext>
            </a:extLst>
          </p:cNvPr>
          <p:cNvSpPr txBox="1"/>
          <p:nvPr/>
        </p:nvSpPr>
        <p:spPr>
          <a:xfrm>
            <a:off x="3760856" y="2799504"/>
            <a:ext cx="7483611" cy="493148"/>
          </a:xfrm>
          <a:prstGeom prst="rect">
            <a:avLst/>
          </a:prstGeom>
          <a:noFill/>
        </p:spPr>
        <p:txBody>
          <a:bodyPr wrap="square" rtlCol="0">
            <a:spAutoFit/>
          </a:bodyPr>
          <a:lstStyle/>
          <a:p>
            <a:pPr marL="571500" indent="-571500">
              <a:lnSpc>
                <a:spcPct val="150000"/>
              </a:lnSpc>
              <a:buClrTx/>
              <a:buFont typeface="Wingdings" panose="05000000000000000000" pitchFamily="2" charset="2"/>
              <a:buChar char="Ø"/>
            </a:pPr>
            <a:r>
              <a:rPr lang="en-US" sz="2000" kern="1200">
                <a:solidFill>
                  <a:prstClr val="black"/>
                </a:solidFill>
                <a:latin typeface="UTM Avo" panose="02040603050506020204" pitchFamily="18" charset="0"/>
                <a:ea typeface="+mn-ea"/>
                <a:cs typeface="Arial" panose="020B0604020202020204" pitchFamily="34" charset="0"/>
              </a:rPr>
              <a:t>Chúng ta sẽ tìm được sách giáo khoa </a:t>
            </a:r>
            <a:r>
              <a:rPr lang="en-US" sz="2000" b="1" i="1" kern="1200">
                <a:solidFill>
                  <a:prstClr val="black"/>
                </a:solidFill>
                <a:latin typeface="UTM Avo" panose="02040603050506020204" pitchFamily="18" charset="0"/>
                <a:ea typeface="+mn-ea"/>
                <a:cs typeface="Arial" panose="020B0604020202020204" pitchFamily="34" charset="0"/>
              </a:rPr>
              <a:t>Tin học lớp 3 </a:t>
            </a:r>
            <a:r>
              <a:rPr lang="en-US" sz="2000" kern="1200">
                <a:solidFill>
                  <a:prstClr val="black"/>
                </a:solidFill>
                <a:latin typeface="UTM Avo" panose="02040603050506020204" pitchFamily="18" charset="0"/>
                <a:ea typeface="+mn-ea"/>
                <a:cs typeface="Arial" panose="020B0604020202020204" pitchFamily="34" charset="0"/>
              </a:rPr>
              <a:t>ở: </a:t>
            </a:r>
          </a:p>
        </p:txBody>
      </p:sp>
      <p:sp>
        <p:nvSpPr>
          <p:cNvPr id="10" name="Flowchart: Terminator 9">
            <a:extLst>
              <a:ext uri="{FF2B5EF4-FFF2-40B4-BE49-F238E27FC236}">
                <a16:creationId xmlns:a16="http://schemas.microsoft.com/office/drawing/2014/main" id="{B62BF134-3EBF-3262-26D7-DB4690343F92}"/>
              </a:ext>
            </a:extLst>
          </p:cNvPr>
          <p:cNvSpPr/>
          <p:nvPr/>
        </p:nvSpPr>
        <p:spPr>
          <a:xfrm>
            <a:off x="4214744" y="3565349"/>
            <a:ext cx="6872356" cy="989331"/>
          </a:xfrm>
          <a:prstGeom prst="flowChartTerminator">
            <a:avLst/>
          </a:prstGeom>
          <a:solidFill>
            <a:srgbClr val="9BBB59">
              <a:lumMod val="60000"/>
              <a:lumOff val="40000"/>
            </a:srgbClr>
          </a:solidFill>
          <a:ln w="57150" cap="flat" cmpd="sng" algn="ctr">
            <a:solidFill>
              <a:srgbClr val="9BBB59">
                <a:lumMod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Ngăn “sách giáo khoa và vở bài tập lớp 3”.</a:t>
            </a:r>
          </a:p>
        </p:txBody>
      </p:sp>
    </p:spTree>
    <p:extLst>
      <p:ext uri="{BB962C8B-B14F-4D97-AF65-F5344CB8AC3E}">
        <p14:creationId xmlns:p14="http://schemas.microsoft.com/office/powerpoint/2010/main" val="337368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TextBox 7">
            <a:extLst>
              <a:ext uri="{FF2B5EF4-FFF2-40B4-BE49-F238E27FC236}">
                <a16:creationId xmlns:a16="http://schemas.microsoft.com/office/drawing/2014/main" id="{C5141C60-BFC8-081D-AFC4-A17F731EF2F8}"/>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2. Sơ đồ hình cây biểu diễn sắp xếp phân loại</a:t>
            </a:r>
          </a:p>
        </p:txBody>
      </p:sp>
      <p:pic>
        <p:nvPicPr>
          <p:cNvPr id="3" name="Picture 4">
            <a:extLst>
              <a:ext uri="{FF2B5EF4-FFF2-40B4-BE49-F238E27FC236}">
                <a16:creationId xmlns:a16="http://schemas.microsoft.com/office/drawing/2014/main" id="{25A5D6B3-CA66-9043-DA1D-72DF70EF1C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6191624" y="3249430"/>
            <a:ext cx="2425706" cy="2847569"/>
          </a:xfrm>
          <a:prstGeom prst="rect">
            <a:avLst/>
          </a:prstGeom>
        </p:spPr>
      </p:pic>
      <p:sp>
        <p:nvSpPr>
          <p:cNvPr id="4" name="Rounded Rectangle 3">
            <a:extLst>
              <a:ext uri="{FF2B5EF4-FFF2-40B4-BE49-F238E27FC236}">
                <a16:creationId xmlns:a16="http://schemas.microsoft.com/office/drawing/2014/main" id="{FD94EA47-3D02-A1C8-64F3-C3FD70FD8B6C}"/>
              </a:ext>
            </a:extLst>
          </p:cNvPr>
          <p:cNvSpPr/>
          <p:nvPr/>
        </p:nvSpPr>
        <p:spPr>
          <a:xfrm>
            <a:off x="1071880" y="2113647"/>
            <a:ext cx="9142163" cy="935520"/>
          </a:xfrm>
          <a:prstGeom prst="round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lvl="0" algn="just">
              <a:lnSpc>
                <a:spcPct val="150000"/>
              </a:lnSpc>
              <a:buClrTx/>
            </a:pPr>
            <a:r>
              <a:rPr lang="vi-VN" sz="2000" kern="1200">
                <a:solidFill>
                  <a:prstClr val="black"/>
                </a:solidFill>
                <a:latin typeface="UTM Avo" panose="02040603050506020204" pitchFamily="18" charset="0"/>
                <a:ea typeface="+mn-ea"/>
                <a:cs typeface="+mn-cs"/>
              </a:rPr>
              <a:t>Bạn Thanh Bình nói rằng sơ đồ ở Hình 2 cũng mô tả cách sắp xếp sách của bạn Minh Khuê. Em có đồng ý với bạn Thanh Bình không?</a:t>
            </a:r>
            <a:endParaRPr lang="vi-VN" sz="2000" kern="1200" dirty="0">
              <a:solidFill>
                <a:prstClr val="black"/>
              </a:solidFill>
              <a:latin typeface="UTM Avo" panose="02040603050506020204" pitchFamily="18" charset="0"/>
              <a:ea typeface="+mn-ea"/>
              <a:cs typeface="+mn-cs"/>
            </a:endParaRPr>
          </a:p>
        </p:txBody>
      </p:sp>
      <p:sp>
        <p:nvSpPr>
          <p:cNvPr id="5" name="Right Arrow 4">
            <a:extLst>
              <a:ext uri="{FF2B5EF4-FFF2-40B4-BE49-F238E27FC236}">
                <a16:creationId xmlns:a16="http://schemas.microsoft.com/office/drawing/2014/main" id="{6AED4382-2802-B6F1-A52D-A3C15BEBC1FF}"/>
              </a:ext>
            </a:extLst>
          </p:cNvPr>
          <p:cNvSpPr/>
          <p:nvPr/>
        </p:nvSpPr>
        <p:spPr>
          <a:xfrm rot="2317725">
            <a:off x="5265733" y="5761373"/>
            <a:ext cx="699978" cy="356389"/>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TextBox 6">
            <a:extLst>
              <a:ext uri="{FF2B5EF4-FFF2-40B4-BE49-F238E27FC236}">
                <a16:creationId xmlns:a16="http://schemas.microsoft.com/office/drawing/2014/main" id="{618503E8-EEDA-BA0F-1253-74A0DD839019}"/>
              </a:ext>
            </a:extLst>
          </p:cNvPr>
          <p:cNvSpPr txBox="1"/>
          <p:nvPr/>
        </p:nvSpPr>
        <p:spPr>
          <a:xfrm>
            <a:off x="5615722" y="6297263"/>
            <a:ext cx="2097013" cy="400110"/>
          </a:xfrm>
          <a:prstGeom prst="rect">
            <a:avLst/>
          </a:prstGeom>
          <a:noFill/>
        </p:spPr>
        <p:txBody>
          <a:bodyPr wrap="square" rtlCol="0">
            <a:spAutoFit/>
          </a:bodyPr>
          <a:lstStyle/>
          <a:p>
            <a:pPr>
              <a:buClrTx/>
              <a:buFontTx/>
              <a:buNone/>
            </a:pPr>
            <a:r>
              <a:rPr lang="en-US" sz="2000" b="1" i="1" kern="1200" dirty="0" err="1">
                <a:solidFill>
                  <a:prstClr val="black"/>
                </a:solidFill>
                <a:latin typeface="UTM Avo" panose="02040603050506020204" pitchFamily="18" charset="0"/>
                <a:ea typeface="+mn-ea"/>
                <a:cs typeface="Arial" panose="020B0604020202020204" pitchFamily="34" charset="0"/>
              </a:rPr>
              <a:t>Em</a:t>
            </a:r>
            <a:r>
              <a:rPr lang="en-US" sz="2000" b="1" i="1" kern="1200" dirty="0">
                <a:solidFill>
                  <a:prstClr val="black"/>
                </a:solidFill>
                <a:latin typeface="UTM Avo" panose="02040603050506020204" pitchFamily="18" charset="0"/>
                <a:ea typeface="+mn-ea"/>
                <a:cs typeface="Arial" panose="020B0604020202020204" pitchFamily="34" charset="0"/>
              </a:rPr>
              <a:t> </a:t>
            </a:r>
            <a:r>
              <a:rPr lang="en-US" sz="2000" b="1" i="1" kern="1200" dirty="0" err="1">
                <a:solidFill>
                  <a:prstClr val="black"/>
                </a:solidFill>
                <a:latin typeface="UTM Avo" panose="02040603050506020204" pitchFamily="18" charset="0"/>
                <a:ea typeface="+mn-ea"/>
                <a:cs typeface="Arial" panose="020B0604020202020204" pitchFamily="34" charset="0"/>
              </a:rPr>
              <a:t>đồng</a:t>
            </a:r>
            <a:r>
              <a:rPr lang="en-US" sz="2000" b="1" i="1" kern="1200" dirty="0">
                <a:solidFill>
                  <a:prstClr val="black"/>
                </a:solidFill>
                <a:latin typeface="UTM Avo" panose="02040603050506020204" pitchFamily="18" charset="0"/>
                <a:ea typeface="+mn-ea"/>
                <a:cs typeface="Arial" panose="020B0604020202020204" pitchFamily="34" charset="0"/>
              </a:rPr>
              <a:t> ý </a:t>
            </a:r>
          </a:p>
        </p:txBody>
      </p:sp>
      <p:pic>
        <p:nvPicPr>
          <p:cNvPr id="12" name="Picture 11">
            <a:extLst>
              <a:ext uri="{FF2B5EF4-FFF2-40B4-BE49-F238E27FC236}">
                <a16:creationId xmlns:a16="http://schemas.microsoft.com/office/drawing/2014/main" id="{90DF98BC-2960-1A4E-B454-36B4BA72488F}"/>
              </a:ext>
            </a:extLst>
          </p:cNvPr>
          <p:cNvPicPr>
            <a:picLocks noChangeAspect="1"/>
          </p:cNvPicPr>
          <p:nvPr/>
        </p:nvPicPr>
        <p:blipFill rotWithShape="1">
          <a:blip r:embed="rId6"/>
          <a:srcRect l="52685" t="23741" r="4727" b="40351"/>
          <a:stretch/>
        </p:blipFill>
        <p:spPr>
          <a:xfrm>
            <a:off x="513079" y="3429000"/>
            <a:ext cx="4717987" cy="2654300"/>
          </a:xfrm>
          <a:prstGeom prst="rect">
            <a:avLst/>
          </a:prstGeom>
        </p:spPr>
      </p:pic>
    </p:spTree>
    <p:extLst>
      <p:ext uri="{BB962C8B-B14F-4D97-AF65-F5344CB8AC3E}">
        <p14:creationId xmlns:p14="http://schemas.microsoft.com/office/powerpoint/2010/main" val="348897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ounded Rectangle 4">
            <a:extLst>
              <a:ext uri="{FF2B5EF4-FFF2-40B4-BE49-F238E27FC236}">
                <a16:creationId xmlns:a16="http://schemas.microsoft.com/office/drawing/2014/main" id="{745DF94E-29A2-07DF-91E1-A0CD85D32625}"/>
              </a:ext>
            </a:extLst>
          </p:cNvPr>
          <p:cNvSpPr/>
          <p:nvPr/>
        </p:nvSpPr>
        <p:spPr>
          <a:xfrm>
            <a:off x="172543" y="2602786"/>
            <a:ext cx="5149002" cy="3311631"/>
          </a:xfrm>
          <a:prstGeom prst="roundRect">
            <a:avLst/>
          </a:prstGeom>
          <a:solidFill>
            <a:srgbClr val="C0504D">
              <a:lumMod val="20000"/>
              <a:lumOff val="80000"/>
            </a:srgbClr>
          </a:solidFill>
          <a:ln w="25400" cap="flat" cmpd="sng" algn="ctr">
            <a:solidFill>
              <a:srgbClr val="C0504D">
                <a:lumMod val="40000"/>
                <a:lumOff val="60000"/>
              </a:srgbClr>
            </a:solidFill>
            <a:prstDash val="solid"/>
          </a:ln>
          <a:effectLst/>
        </p:spPr>
        <p:txBody>
          <a:bodyPr rtlCol="0" anchor="ctr"/>
          <a:lstStyle/>
          <a:p>
            <a:pPr marL="571500" lvl="0" indent="-571500" algn="just">
              <a:lnSpc>
                <a:spcPct val="150000"/>
              </a:lnSpc>
              <a:buClrTx/>
              <a:buFont typeface="Wingdings" panose="05000000000000000000" pitchFamily="2" charset="2"/>
              <a:buChar char="§"/>
            </a:pPr>
            <a:r>
              <a:rPr lang="vi-VN" sz="2000" kern="1200">
                <a:solidFill>
                  <a:prstClr val="black"/>
                </a:solidFill>
                <a:latin typeface="UTM Avo" panose="02040603050506020204" pitchFamily="18" charset="0"/>
                <a:ea typeface="+mn-ea"/>
                <a:cs typeface="+mn-cs"/>
              </a:rPr>
              <a:t>Hình 1 và hình 2 mô tả sơ đồ hình cây theo chiều nào? </a:t>
            </a:r>
          </a:p>
          <a:p>
            <a:pPr marL="571500" lvl="0" indent="-571500" algn="just">
              <a:lnSpc>
                <a:spcPct val="150000"/>
              </a:lnSpc>
              <a:buClrTx/>
              <a:buFont typeface="Wingdings" panose="05000000000000000000" pitchFamily="2" charset="2"/>
              <a:buChar char="§"/>
            </a:pPr>
            <a:r>
              <a:rPr lang="vi-VN" sz="2000" kern="1200">
                <a:solidFill>
                  <a:prstClr val="black"/>
                </a:solidFill>
                <a:latin typeface="UTM Avo" panose="02040603050506020204" pitchFamily="18" charset="0"/>
                <a:ea typeface="+mn-ea"/>
                <a:cs typeface="+mn-cs"/>
              </a:rPr>
              <a:t>Đưa ra nhận xét sự giống và khác nhau giữa hai sơ đồ hình cây theo chiều dọc và theo chiều ngang. </a:t>
            </a:r>
            <a:endParaRPr lang="vi-VN" sz="2000" kern="1200" dirty="0">
              <a:solidFill>
                <a:prstClr val="black"/>
              </a:solidFill>
              <a:latin typeface="UTM Avo" panose="02040603050506020204" pitchFamily="18" charset="0"/>
              <a:ea typeface="+mn-ea"/>
              <a:cs typeface="+mn-cs"/>
            </a:endParaRPr>
          </a:p>
        </p:txBody>
      </p:sp>
      <p:pic>
        <p:nvPicPr>
          <p:cNvPr id="5" name="Picture 4">
            <a:extLst>
              <a:ext uri="{FF2B5EF4-FFF2-40B4-BE49-F238E27FC236}">
                <a16:creationId xmlns:a16="http://schemas.microsoft.com/office/drawing/2014/main" id="{A4E1FCEC-9EF9-07C0-8BCF-85487CAFF131}"/>
              </a:ext>
            </a:extLst>
          </p:cNvPr>
          <p:cNvPicPr>
            <a:picLocks noChangeAspect="1"/>
          </p:cNvPicPr>
          <p:nvPr/>
        </p:nvPicPr>
        <p:blipFill rotWithShape="1">
          <a:blip r:embed="rId4">
            <a:extLst>
              <a:ext uri="{28A0092B-C50C-407E-A947-70E740481C1C}">
                <a14:useLocalDpi xmlns:a14="http://schemas.microsoft.com/office/drawing/2010/main" val="0"/>
              </a:ext>
            </a:extLst>
          </a:blip>
          <a:srcRect l="28516"/>
          <a:stretch/>
        </p:blipFill>
        <p:spPr>
          <a:xfrm>
            <a:off x="5519760" y="2190578"/>
            <a:ext cx="3239348" cy="2559271"/>
          </a:xfrm>
          <a:prstGeom prst="rect">
            <a:avLst/>
          </a:prstGeom>
        </p:spPr>
      </p:pic>
      <p:sp>
        <p:nvSpPr>
          <p:cNvPr id="6" name="Rounded Rectangle 6">
            <a:extLst>
              <a:ext uri="{FF2B5EF4-FFF2-40B4-BE49-F238E27FC236}">
                <a16:creationId xmlns:a16="http://schemas.microsoft.com/office/drawing/2014/main" id="{15E9A67D-026A-51D4-1969-E76A3411E905}"/>
              </a:ext>
            </a:extLst>
          </p:cNvPr>
          <p:cNvSpPr/>
          <p:nvPr/>
        </p:nvSpPr>
        <p:spPr>
          <a:xfrm>
            <a:off x="5750986" y="4981903"/>
            <a:ext cx="2731230" cy="464107"/>
          </a:xfrm>
          <a:prstGeom prst="roundRect">
            <a:avLst/>
          </a:prstGeom>
          <a:solidFill>
            <a:schemeClr val="accent2"/>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a:t>Sơ đồ cây</a:t>
            </a:r>
          </a:p>
        </p:txBody>
      </p:sp>
      <p:sp>
        <p:nvSpPr>
          <p:cNvPr id="7" name="TextBox 6">
            <a:extLst>
              <a:ext uri="{FF2B5EF4-FFF2-40B4-BE49-F238E27FC236}">
                <a16:creationId xmlns:a16="http://schemas.microsoft.com/office/drawing/2014/main" id="{8285062C-192E-35ED-3F3C-28CD23D95BFD}"/>
              </a:ext>
            </a:extLst>
          </p:cNvPr>
          <p:cNvSpPr txBox="1"/>
          <p:nvPr/>
        </p:nvSpPr>
        <p:spPr>
          <a:xfrm>
            <a:off x="5474095" y="5446010"/>
            <a:ext cx="3285013" cy="1411990"/>
          </a:xfrm>
          <a:prstGeom prst="rect">
            <a:avLst/>
          </a:prstGeom>
          <a:solidFill>
            <a:schemeClr val="bg1"/>
          </a:solidFill>
        </p:spPr>
        <p:txBody>
          <a:bodyPr wrap="square" rtlCol="0">
            <a:spAutoFit/>
          </a:bodyPr>
          <a:lstStyle/>
          <a:p>
            <a:pPr algn="ctr">
              <a:lnSpc>
                <a:spcPct val="150000"/>
              </a:lnSpc>
              <a:buClrTx/>
            </a:pP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nhánh</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của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sơ</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có</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thể</a:t>
            </a:r>
            <a:r>
              <a:rPr lang="en-US" sz="2000" kern="1200" dirty="0">
                <a:solidFill>
                  <a:prstClr val="black"/>
                </a:solidFill>
                <a:latin typeface="UTM Avo" panose="02040603050506020204" pitchFamily="18" charset="0"/>
                <a:ea typeface="+mn-ea"/>
                <a:cs typeface="Arial" panose="020B0604020202020204" pitchFamily="34" charset="0"/>
              </a:rPr>
              <a:t> chia </a:t>
            </a:r>
            <a:r>
              <a:rPr lang="en-US" sz="2000" kern="1200" dirty="0" err="1">
                <a:solidFill>
                  <a:prstClr val="black"/>
                </a:solidFill>
                <a:latin typeface="UTM Avo" panose="02040603050506020204" pitchFamily="18" charset="0"/>
                <a:ea typeface="+mn-ea"/>
                <a:cs typeface="Arial" panose="020B0604020202020204" pitchFamily="34" charset="0"/>
              </a:rPr>
              <a:t>theo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chiều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dọc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hoặc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chiều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ngang</a:t>
            </a:r>
            <a:r>
              <a:rPr lang="en-US" sz="2000" kern="1200" dirty="0">
                <a:solidFill>
                  <a:prstClr val="black"/>
                </a:solidFill>
                <a:latin typeface="UTM Avo" panose="02040603050506020204" pitchFamily="18" charset="0"/>
                <a:ea typeface="+mn-ea"/>
                <a:cs typeface="Arial" panose="020B0604020202020204" pitchFamily="34" charset="0"/>
              </a:rPr>
              <a:t>.</a:t>
            </a:r>
          </a:p>
        </p:txBody>
      </p:sp>
      <p:sp>
        <p:nvSpPr>
          <p:cNvPr id="8" name="TextBox 7">
            <a:extLst>
              <a:ext uri="{FF2B5EF4-FFF2-40B4-BE49-F238E27FC236}">
                <a16:creationId xmlns:a16="http://schemas.microsoft.com/office/drawing/2014/main" id="{5F6F7F99-84F7-146F-2BE0-1F5BF979E700}"/>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2. Sơ đồ hình cây biểu diễn sắp xếp phân loại</a:t>
            </a:r>
          </a:p>
        </p:txBody>
      </p:sp>
    </p:spTree>
    <p:extLst>
      <p:ext uri="{BB962C8B-B14F-4D97-AF65-F5344CB8AC3E}">
        <p14:creationId xmlns:p14="http://schemas.microsoft.com/office/powerpoint/2010/main" val="3801522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TextBox 7">
            <a:extLst>
              <a:ext uri="{FF2B5EF4-FFF2-40B4-BE49-F238E27FC236}">
                <a16:creationId xmlns:a16="http://schemas.microsoft.com/office/drawing/2014/main" id="{5F6F7F99-84F7-146F-2BE0-1F5BF979E700}"/>
              </a:ext>
            </a:extLst>
          </p:cNvPr>
          <p:cNvSpPr txBox="1"/>
          <p:nvPr/>
        </p:nvSpPr>
        <p:spPr>
          <a:xfrm>
            <a:off x="689465" y="1628161"/>
            <a:ext cx="8924435" cy="461665"/>
          </a:xfrm>
          <a:prstGeom prst="rect">
            <a:avLst/>
          </a:prstGeom>
          <a:noFill/>
        </p:spPr>
        <p:txBody>
          <a:bodyPr wrap="square" rtlCol="0">
            <a:spAutoFit/>
          </a:bodyPr>
          <a:lstStyle/>
          <a:p>
            <a:pPr>
              <a:buClrTx/>
              <a:buFontTx/>
              <a:buNone/>
            </a:pPr>
            <a:r>
              <a:rPr lang="vi-VN" sz="2400" b="1" kern="1200" dirty="0">
                <a:solidFill>
                  <a:prstClr val="black"/>
                </a:solidFill>
                <a:latin typeface="UTM Avo" panose="02040603050506020204" pitchFamily="18" charset="0"/>
                <a:ea typeface="+mn-ea"/>
                <a:cs typeface="Arial" panose="020B0604020202020204" pitchFamily="34" charset="0"/>
              </a:rPr>
              <a:t>2. Sơ đồ hình cây biểu diễn sắp xếp phân loại</a:t>
            </a:r>
          </a:p>
        </p:txBody>
      </p:sp>
      <p:pic>
        <p:nvPicPr>
          <p:cNvPr id="9" name="Picture 13">
            <a:extLst>
              <a:ext uri="{FF2B5EF4-FFF2-40B4-BE49-F238E27FC236}">
                <a16:creationId xmlns:a16="http://schemas.microsoft.com/office/drawing/2014/main" id="{38CFC133-4678-15B1-F356-56DCEB44BD24}"/>
              </a:ext>
            </a:extLst>
          </p:cNvPr>
          <p:cNvPicPr>
            <a:picLocks noChangeAspect="1"/>
          </p:cNvPicPr>
          <p:nvPr/>
        </p:nvPicPr>
        <p:blipFill>
          <a:blip r:embed="rId4"/>
          <a:srcRect/>
          <a:stretch>
            <a:fillRect/>
          </a:stretch>
        </p:blipFill>
        <p:spPr>
          <a:xfrm rot="-7012157">
            <a:off x="16493889" y="-1082465"/>
            <a:ext cx="4129044" cy="2785384"/>
          </a:xfrm>
          <a:prstGeom prst="rect">
            <a:avLst/>
          </a:prstGeom>
        </p:spPr>
      </p:pic>
      <p:sp>
        <p:nvSpPr>
          <p:cNvPr id="10" name="TextBox 9">
            <a:extLst>
              <a:ext uri="{FF2B5EF4-FFF2-40B4-BE49-F238E27FC236}">
                <a16:creationId xmlns:a16="http://schemas.microsoft.com/office/drawing/2014/main" id="{3FC7B498-3995-D6B9-7826-B028BA5C7918}"/>
              </a:ext>
            </a:extLst>
          </p:cNvPr>
          <p:cNvSpPr txBox="1"/>
          <p:nvPr/>
        </p:nvSpPr>
        <p:spPr>
          <a:xfrm>
            <a:off x="689465" y="2236381"/>
            <a:ext cx="6667298" cy="400110"/>
          </a:xfrm>
          <a:prstGeom prst="rect">
            <a:avLst/>
          </a:prstGeom>
          <a:noFill/>
        </p:spPr>
        <p:txBody>
          <a:bodyPr wrap="square" rtlCol="0">
            <a:spAutoFit/>
          </a:bodyPr>
          <a:lstStyle/>
          <a:p>
            <a:pPr marL="571500" indent="-571500">
              <a:buClrTx/>
              <a:buFont typeface="Wingdings" panose="05000000000000000000" pitchFamily="2" charset="2"/>
              <a:buChar char="Ø"/>
            </a:pPr>
            <a:r>
              <a:rPr lang="en-US" sz="2000" b="1" kern="1200" dirty="0" err="1">
                <a:solidFill>
                  <a:prstClr val="black"/>
                </a:solidFill>
                <a:latin typeface="UTM Avo" panose="02040603050506020204" pitchFamily="18" charset="0"/>
                <a:ea typeface="+mn-ea"/>
                <a:cs typeface="Arial" panose="020B0604020202020204" pitchFamily="34" charset="0"/>
              </a:rPr>
              <a:t>Sự</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giống</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và</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khác</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nhau</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của</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hai</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kiểu</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sơ</a:t>
            </a:r>
            <a:r>
              <a:rPr lang="en-US" sz="2000" b="1" kern="1200" dirty="0">
                <a:solidFill>
                  <a:prstClr val="black"/>
                </a:solidFill>
                <a:latin typeface="UTM Avo" panose="02040603050506020204" pitchFamily="18" charset="0"/>
                <a:ea typeface="+mn-ea"/>
                <a:cs typeface="Arial" panose="020B0604020202020204" pitchFamily="34" charset="0"/>
              </a:rPr>
              <a:t> </a:t>
            </a:r>
            <a:r>
              <a:rPr lang="en-US" sz="2000" b="1" kern="1200" dirty="0" err="1">
                <a:solidFill>
                  <a:prstClr val="black"/>
                </a:solidFill>
                <a:latin typeface="UTM Avo" panose="02040603050506020204" pitchFamily="18" charset="0"/>
                <a:ea typeface="+mn-ea"/>
                <a:cs typeface="Arial" panose="020B0604020202020204" pitchFamily="34" charset="0"/>
              </a:rPr>
              <a:t>đồ</a:t>
            </a:r>
            <a:r>
              <a:rPr lang="en-US" sz="2000" b="1" kern="1200" dirty="0">
                <a:solidFill>
                  <a:prstClr val="black"/>
                </a:solidFill>
                <a:latin typeface="UTM Avo" panose="02040603050506020204" pitchFamily="18" charset="0"/>
                <a:ea typeface="+mn-ea"/>
                <a:cs typeface="Arial" panose="020B0604020202020204" pitchFamily="34" charset="0"/>
              </a:rPr>
              <a:t>:</a:t>
            </a:r>
          </a:p>
        </p:txBody>
      </p:sp>
      <p:sp>
        <p:nvSpPr>
          <p:cNvPr id="11" name="Rounded Rectangle 3">
            <a:extLst>
              <a:ext uri="{FF2B5EF4-FFF2-40B4-BE49-F238E27FC236}">
                <a16:creationId xmlns:a16="http://schemas.microsoft.com/office/drawing/2014/main" id="{91C661D5-0CF1-5341-20FF-B18A6F5916E7}"/>
              </a:ext>
            </a:extLst>
          </p:cNvPr>
          <p:cNvSpPr/>
          <p:nvPr/>
        </p:nvSpPr>
        <p:spPr>
          <a:xfrm>
            <a:off x="1132408" y="3231980"/>
            <a:ext cx="1591337" cy="950325"/>
          </a:xfrm>
          <a:prstGeom prst="roundRect">
            <a:avLst/>
          </a:prstGeom>
          <a:solidFill>
            <a:srgbClr val="F79646">
              <a:lumMod val="60000"/>
              <a:lumOff val="40000"/>
            </a:srgbClr>
          </a:solidFill>
          <a:ln w="25400" cap="flat" cmpd="sng" algn="ctr">
            <a:solidFill>
              <a:srgbClr val="F7964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Giống </a:t>
            </a:r>
          </a:p>
        </p:txBody>
      </p:sp>
      <p:sp>
        <p:nvSpPr>
          <p:cNvPr id="12" name="TextBox 11">
            <a:extLst>
              <a:ext uri="{FF2B5EF4-FFF2-40B4-BE49-F238E27FC236}">
                <a16:creationId xmlns:a16="http://schemas.microsoft.com/office/drawing/2014/main" id="{B10974C0-B9A5-0AC1-2375-9B70362B5074}"/>
              </a:ext>
            </a:extLst>
          </p:cNvPr>
          <p:cNvSpPr txBox="1"/>
          <p:nvPr/>
        </p:nvSpPr>
        <p:spPr>
          <a:xfrm>
            <a:off x="2887494" y="3167947"/>
            <a:ext cx="5906311" cy="950325"/>
          </a:xfrm>
          <a:prstGeom prst="rect">
            <a:avLst/>
          </a:prstGeom>
          <a:noFill/>
        </p:spPr>
        <p:txBody>
          <a:bodyPr wrap="square" rtlCol="0">
            <a:spAutoFit/>
          </a:bodyPr>
          <a:lstStyle/>
          <a:p>
            <a:pPr marL="571500" indent="-571500">
              <a:lnSpc>
                <a:spcPct val="150000"/>
              </a:lnSpc>
              <a:buClrTx/>
              <a:buFont typeface="Wingdings" panose="05000000000000000000" pitchFamily="2" charset="2"/>
              <a:buChar char="Ø"/>
            </a:pPr>
            <a:r>
              <a:rPr lang="en-US" sz="2000" kern="1200" dirty="0" err="1">
                <a:solidFill>
                  <a:prstClr val="black"/>
                </a:solidFill>
                <a:latin typeface="UTM Avo" panose="02040603050506020204" pitchFamily="18" charset="0"/>
                <a:ea typeface="+mn-ea"/>
                <a:cs typeface="Arial" panose="020B0604020202020204" pitchFamily="34" charset="0"/>
              </a:rPr>
              <a:t>Số</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lượng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và</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hình</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nSpc>
                <a:spcPct val="150000"/>
              </a:lnSpc>
              <a:buClrTx/>
              <a:buFont typeface="Wingdings" panose="05000000000000000000" pitchFamily="2" charset="2"/>
              <a:buChar char="Ø"/>
            </a:pPr>
            <a:r>
              <a:rPr lang="en-US" sz="2000" kern="1200" dirty="0" err="1">
                <a:solidFill>
                  <a:prstClr val="black"/>
                </a:solidFill>
                <a:latin typeface="UTM Avo" panose="02040603050506020204" pitchFamily="18" charset="0"/>
                <a:ea typeface="+mn-ea"/>
                <a:cs typeface="Arial" panose="020B0604020202020204" pitchFamily="34" charset="0"/>
              </a:rPr>
              <a:t>Các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nội</a:t>
            </a:r>
            <a:r>
              <a:rPr lang="en-US" sz="2000" kern="1200" dirty="0">
                <a:solidFill>
                  <a:prstClr val="black"/>
                </a:solidFill>
                <a:latin typeface="UTM Avo" panose="02040603050506020204" pitchFamily="18" charset="0"/>
                <a:ea typeface="+mn-ea"/>
                <a:cs typeface="Arial" panose="020B0604020202020204" pitchFamily="34" charset="0"/>
              </a:rPr>
              <a:t> dung </a:t>
            </a:r>
            <a:r>
              <a:rPr lang="en-US" sz="2000" kern="1200" dirty="0" err="1">
                <a:solidFill>
                  <a:prstClr val="black"/>
                </a:solidFill>
                <a:latin typeface="UTM Avo" panose="02040603050506020204" pitchFamily="18" charset="0"/>
                <a:ea typeface="+mn-ea"/>
                <a:cs typeface="Arial" panose="020B0604020202020204" pitchFamily="34" charset="0"/>
              </a:rPr>
              <a:t>trong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sơ</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đồ</a:t>
            </a:r>
            <a:r>
              <a:rPr lang="en-US" sz="2000" kern="1200" dirty="0">
                <a:solidFill>
                  <a:prstClr val="black"/>
                </a:solidFill>
                <a:latin typeface="UTM Avo" panose="02040603050506020204" pitchFamily="18" charset="0"/>
                <a:ea typeface="+mn-ea"/>
                <a:cs typeface="Arial" panose="020B0604020202020204" pitchFamily="34" charset="0"/>
              </a:rPr>
              <a:t>. </a:t>
            </a:r>
          </a:p>
        </p:txBody>
      </p:sp>
      <p:sp>
        <p:nvSpPr>
          <p:cNvPr id="13" name="Rounded Rectangle 13">
            <a:extLst>
              <a:ext uri="{FF2B5EF4-FFF2-40B4-BE49-F238E27FC236}">
                <a16:creationId xmlns:a16="http://schemas.microsoft.com/office/drawing/2014/main" id="{52BBD21B-5BBE-2412-CD06-6535CBB010C8}"/>
              </a:ext>
            </a:extLst>
          </p:cNvPr>
          <p:cNvSpPr/>
          <p:nvPr/>
        </p:nvSpPr>
        <p:spPr>
          <a:xfrm>
            <a:off x="1132408" y="4865378"/>
            <a:ext cx="1591337" cy="950325"/>
          </a:xfrm>
          <a:prstGeom prst="roundRect">
            <a:avLst/>
          </a:prstGeom>
          <a:solidFill>
            <a:srgbClr val="1F497D">
              <a:lumMod val="40000"/>
              <a:lumOff val="60000"/>
            </a:srgbClr>
          </a:solidFill>
          <a:ln w="25400" cap="flat" cmpd="sng" algn="ctr">
            <a:solidFill>
              <a:srgbClr val="1F497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Khác </a:t>
            </a:r>
          </a:p>
        </p:txBody>
      </p:sp>
      <p:sp>
        <p:nvSpPr>
          <p:cNvPr id="14" name="TextBox 13">
            <a:extLst>
              <a:ext uri="{FF2B5EF4-FFF2-40B4-BE49-F238E27FC236}">
                <a16:creationId xmlns:a16="http://schemas.microsoft.com/office/drawing/2014/main" id="{87404FEF-820A-0258-5BF2-B9F359382E0F}"/>
              </a:ext>
            </a:extLst>
          </p:cNvPr>
          <p:cNvSpPr txBox="1"/>
          <p:nvPr/>
        </p:nvSpPr>
        <p:spPr>
          <a:xfrm>
            <a:off x="2851858" y="4660704"/>
            <a:ext cx="5906311" cy="1411990"/>
          </a:xfrm>
          <a:prstGeom prst="rect">
            <a:avLst/>
          </a:prstGeom>
          <a:noFill/>
        </p:spPr>
        <p:txBody>
          <a:bodyPr wrap="square" rtlCol="0">
            <a:spAutoFit/>
          </a:bodyPr>
          <a:lstStyle/>
          <a:p>
            <a:pPr marL="571500" indent="-571500">
              <a:lnSpc>
                <a:spcPct val="150000"/>
              </a:lnSpc>
              <a:buClrTx/>
              <a:buFont typeface="Wingdings" panose="05000000000000000000" pitchFamily="2" charset="2"/>
              <a:buChar char="Ø"/>
            </a:pPr>
            <a:r>
              <a:rPr lang="en-US" sz="2000" kern="1200" dirty="0" err="1">
                <a:solidFill>
                  <a:prstClr val="black"/>
                </a:solidFill>
                <a:latin typeface="UTM Avo" panose="02040603050506020204" pitchFamily="18" charset="0"/>
                <a:ea typeface="+mn-ea"/>
                <a:cs typeface="Arial" panose="020B0604020202020204" pitchFamily="34" charset="0"/>
              </a:rPr>
              <a:t>Kiểu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sắp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xếp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dữ</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liệu</a:t>
            </a:r>
            <a:r>
              <a:rPr lang="en-US" sz="2000" kern="1200" dirty="0">
                <a:solidFill>
                  <a:prstClr val="black"/>
                </a:solidFill>
                <a:latin typeface="UTM Avo" panose="02040603050506020204" pitchFamily="18" charset="0"/>
                <a:ea typeface="+mn-ea"/>
                <a:cs typeface="Arial" panose="020B0604020202020204" pitchFamily="34" charset="0"/>
              </a:rPr>
              <a:t>:</a:t>
            </a:r>
          </a:p>
          <a:p>
            <a:pPr marL="571500" indent="-571500">
              <a:lnSpc>
                <a:spcPct val="150000"/>
              </a:lnSpc>
              <a:buClrTx/>
              <a:buFontTx/>
              <a:buChar char="-"/>
            </a:pPr>
            <a:r>
              <a:rPr lang="en-US" sz="2000" kern="1200" dirty="0" err="1">
                <a:solidFill>
                  <a:prstClr val="black"/>
                </a:solidFill>
                <a:latin typeface="UTM Avo" panose="02040603050506020204" pitchFamily="18" charset="0"/>
                <a:ea typeface="+mn-ea"/>
                <a:cs typeface="Arial" panose="020B0604020202020204" pitchFamily="34" charset="0"/>
              </a:rPr>
              <a:t>Dữ</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liệu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sắp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xếp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từ</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trái</a:t>
            </a:r>
            <a:r>
              <a:rPr lang="en-US" sz="2000" kern="1200" dirty="0">
                <a:solidFill>
                  <a:prstClr val="black"/>
                </a:solidFill>
                <a:latin typeface="UTM Avo" panose="02040603050506020204" pitchFamily="18" charset="0"/>
                <a:ea typeface="+mn-ea"/>
                <a:cs typeface="Arial" panose="020B0604020202020204" pitchFamily="34" charset="0"/>
              </a:rPr>
              <a:t> qua </a:t>
            </a:r>
            <a:r>
              <a:rPr lang="en-US" sz="2000" kern="1200" dirty="0" err="1">
                <a:solidFill>
                  <a:prstClr val="black"/>
                </a:solidFill>
                <a:latin typeface="UTM Avo" panose="02040603050506020204" pitchFamily="18" charset="0"/>
                <a:ea typeface="+mn-ea"/>
                <a:cs typeface="Arial" panose="020B0604020202020204" pitchFamily="34" charset="0"/>
              </a:rPr>
              <a:t>phải</a:t>
            </a:r>
            <a:endParaRPr lang="en-US" sz="2000" kern="1200" dirty="0">
              <a:solidFill>
                <a:prstClr val="black"/>
              </a:solidFill>
              <a:latin typeface="UTM Avo" panose="02040603050506020204" pitchFamily="18" charset="0"/>
              <a:ea typeface="+mn-ea"/>
              <a:cs typeface="Arial" panose="020B0604020202020204" pitchFamily="34" charset="0"/>
            </a:endParaRPr>
          </a:p>
          <a:p>
            <a:pPr marL="571500" indent="-571500">
              <a:lnSpc>
                <a:spcPct val="150000"/>
              </a:lnSpc>
              <a:buClrTx/>
              <a:buFontTx/>
              <a:buChar char="-"/>
            </a:pPr>
            <a:r>
              <a:rPr lang="en-US" sz="2000" kern="1200" dirty="0" err="1">
                <a:solidFill>
                  <a:prstClr val="black"/>
                </a:solidFill>
                <a:latin typeface="UTM Avo" panose="02040603050506020204" pitchFamily="18" charset="0"/>
                <a:ea typeface="+mn-ea"/>
                <a:cs typeface="Arial" panose="020B0604020202020204" pitchFamily="34" charset="0"/>
              </a:rPr>
              <a:t>Dữ</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liệu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được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sắp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xếp</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từ</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trên</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xuống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dưới</a:t>
            </a:r>
            <a:endParaRPr lang="en-US" sz="2000"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41335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9" name="Picture 13">
            <a:extLst>
              <a:ext uri="{FF2B5EF4-FFF2-40B4-BE49-F238E27FC236}">
                <a16:creationId xmlns:a16="http://schemas.microsoft.com/office/drawing/2014/main" id="{38CFC133-4678-15B1-F356-56DCEB44BD24}"/>
              </a:ext>
            </a:extLst>
          </p:cNvPr>
          <p:cNvPicPr>
            <a:picLocks noChangeAspect="1"/>
          </p:cNvPicPr>
          <p:nvPr/>
        </p:nvPicPr>
        <p:blipFill>
          <a:blip r:embed="rId4"/>
          <a:srcRect/>
          <a:stretch>
            <a:fillRect/>
          </a:stretch>
        </p:blipFill>
        <p:spPr>
          <a:xfrm rot="-7012157">
            <a:off x="16493889" y="-1082465"/>
            <a:ext cx="4129044" cy="2785384"/>
          </a:xfrm>
          <a:prstGeom prst="rect">
            <a:avLst/>
          </a:prstGeom>
        </p:spPr>
      </p:pic>
      <p:sp>
        <p:nvSpPr>
          <p:cNvPr id="2" name="Rounded Rectangle 4">
            <a:extLst>
              <a:ext uri="{FF2B5EF4-FFF2-40B4-BE49-F238E27FC236}">
                <a16:creationId xmlns:a16="http://schemas.microsoft.com/office/drawing/2014/main" id="{DDC11684-5712-9514-882C-2B5CAE8F8BE0}"/>
              </a:ext>
            </a:extLst>
          </p:cNvPr>
          <p:cNvSpPr/>
          <p:nvPr/>
        </p:nvSpPr>
        <p:spPr>
          <a:xfrm>
            <a:off x="458821" y="2074423"/>
            <a:ext cx="9716311" cy="3159057"/>
          </a:xfrm>
          <a:prstGeom prst="roundRect">
            <a:avLst/>
          </a:prstGeom>
          <a:solidFill>
            <a:schemeClr val="accent2">
              <a:lumMod val="20000"/>
              <a:lumOff val="80000"/>
            </a:schemeClr>
          </a:solidFill>
          <a:ln w="57150" cap="flat" cmpd="sng" algn="ctr">
            <a:solidFill>
              <a:schemeClr val="accent2"/>
            </a:solidFill>
            <a:prstDash val="solid"/>
          </a:ln>
          <a:effectLst/>
        </p:spPr>
        <p:txBody>
          <a:bodyPr rtlCol="0" anchor="ctr"/>
          <a:lstStyle/>
          <a:p>
            <a:pPr marL="0" marR="0" lvl="0" indent="0" algn="just" defTabSz="914400" eaLnBrk="1" fontAlgn="auto" latinLnBrk="0" hangingPunct="1">
              <a:lnSpc>
                <a:spcPct val="150000"/>
              </a:lnSpc>
              <a:spcBef>
                <a:spcPts val="600"/>
              </a:spcBef>
              <a:spcAft>
                <a:spcPts val="60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KẾT LUẬN </a:t>
            </a:r>
          </a:p>
          <a:p>
            <a:pPr marL="342900" lvl="0" indent="-342900" algn="just">
              <a:lnSpc>
                <a:spcPct val="150000"/>
              </a:lnSpc>
              <a:spcBef>
                <a:spcPts val="600"/>
              </a:spcBef>
              <a:spcAft>
                <a:spcPts val="600"/>
              </a:spcAft>
              <a:buClrTx/>
              <a:buFont typeface="Arial" panose="020B0604020202020204" pitchFamily="34" charset="0"/>
              <a:buChar char="•"/>
              <a:defRPr/>
            </a:pPr>
            <a:r>
              <a:rPr lang="vi-VN" sz="2000" kern="1200" dirty="0">
                <a:solidFill>
                  <a:schemeClr val="tx1"/>
                </a:solidFill>
                <a:latin typeface="UTM Avo" panose="02040603050506020204" pitchFamily="18" charset="0"/>
                <a:ea typeface="+mn-ea"/>
                <a:cs typeface="Arial" panose="020B0604020202020204" pitchFamily="34" charset="0"/>
              </a:rPr>
              <a:t>Thứ tự các tên </a:t>
            </a:r>
            <a:r>
              <a:rPr lang="vi-VN" sz="2000" kern="1200">
                <a:solidFill>
                  <a:schemeClr val="tx1"/>
                </a:solidFill>
                <a:latin typeface="UTM Avo" panose="02040603050506020204" pitchFamily="18" charset="0"/>
                <a:ea typeface="+mn-ea"/>
                <a:cs typeface="Arial" panose="020B0604020202020204" pitchFamily="34" charset="0"/>
              </a:rPr>
              <a:t>để ch</a:t>
            </a:r>
            <a:r>
              <a:rPr lang="en-US" sz="2000" kern="1200">
                <a:solidFill>
                  <a:schemeClr val="tx1"/>
                </a:solidFill>
                <a:latin typeface="UTM Avo" panose="02040603050506020204" pitchFamily="18" charset="0"/>
                <a:ea typeface="+mn-ea"/>
                <a:cs typeface="Arial" panose="020B0604020202020204" pitchFamily="34" charset="0"/>
              </a:rPr>
              <a:t>ỉ</a:t>
            </a:r>
            <a:r>
              <a:rPr lang="vi-VN" sz="2000" kern="1200">
                <a:solidFill>
                  <a:schemeClr val="tx1"/>
                </a:solidFill>
                <a:latin typeface="UTM Avo" panose="02040603050506020204" pitchFamily="18" charset="0"/>
                <a:ea typeface="+mn-ea"/>
                <a:cs typeface="Arial" panose="020B0604020202020204" pitchFamily="34" charset="0"/>
              </a:rPr>
              <a:t> </a:t>
            </a:r>
            <a:r>
              <a:rPr lang="vi-VN" sz="2000" kern="1200" dirty="0">
                <a:solidFill>
                  <a:schemeClr val="tx1"/>
                </a:solidFill>
                <a:latin typeface="UTM Avo" panose="02040603050506020204" pitchFamily="18" charset="0"/>
                <a:ea typeface="+mn-ea"/>
                <a:cs typeface="Arial" panose="020B0604020202020204" pitchFamily="34" charset="0"/>
              </a:rPr>
              <a:t>các loại trong cùng một phân cấp không quan trọng, do vậy đó là hai sơ đồ cùng thể hiện một sắp xếp phân loại.  </a:t>
            </a:r>
          </a:p>
          <a:p>
            <a:pPr marL="342900" lvl="0" indent="-342900" algn="just">
              <a:lnSpc>
                <a:spcPct val="150000"/>
              </a:lnSpc>
              <a:spcBef>
                <a:spcPts val="600"/>
              </a:spcBef>
              <a:spcAft>
                <a:spcPts val="600"/>
              </a:spcAft>
              <a:buClrTx/>
              <a:buFont typeface="Arial" panose="020B0604020202020204" pitchFamily="34" charset="0"/>
              <a:buChar char="•"/>
              <a:defRPr/>
            </a:pPr>
            <a:r>
              <a:rPr lang="vi-VN" sz="2000" kern="1200" dirty="0">
                <a:solidFill>
                  <a:schemeClr val="tx1"/>
                </a:solidFill>
                <a:latin typeface="UTM Avo" panose="02040603050506020204" pitchFamily="18" charset="0"/>
                <a:ea typeface="+mn-ea"/>
                <a:cs typeface="Arial" panose="020B0604020202020204" pitchFamily="34" charset="0"/>
              </a:rPr>
              <a:t>Với mỗi cách sắp xếp phân loại đồ vật, có thể dùng một sơ đồ hình </a:t>
            </a:r>
            <a:r>
              <a:rPr lang="vi-VN" sz="2000" kern="1200">
                <a:solidFill>
                  <a:schemeClr val="tx1"/>
                </a:solidFill>
                <a:latin typeface="UTM Avo" panose="02040603050506020204" pitchFamily="18" charset="0"/>
                <a:ea typeface="+mn-ea"/>
                <a:cs typeface="Arial" panose="020B0604020202020204" pitchFamily="34" charset="0"/>
              </a:rPr>
              <a:t>cây đ</a:t>
            </a:r>
            <a:r>
              <a:rPr lang="en-US" sz="2000" kern="1200">
                <a:solidFill>
                  <a:schemeClr val="tx1"/>
                </a:solidFill>
                <a:latin typeface="UTM Avo" panose="02040603050506020204" pitchFamily="18" charset="0"/>
                <a:ea typeface="+mn-ea"/>
                <a:cs typeface="Arial" panose="020B0604020202020204" pitchFamily="34" charset="0"/>
              </a:rPr>
              <a:t>ể</a:t>
            </a:r>
            <a:r>
              <a:rPr lang="vi-VN" sz="2000" kern="1200">
                <a:solidFill>
                  <a:schemeClr val="tx1"/>
                </a:solidFill>
                <a:latin typeface="UTM Avo" panose="02040603050506020204" pitchFamily="18" charset="0"/>
                <a:ea typeface="+mn-ea"/>
                <a:cs typeface="Arial" panose="020B0604020202020204" pitchFamily="34" charset="0"/>
              </a:rPr>
              <a:t> </a:t>
            </a:r>
            <a:r>
              <a:rPr lang="vi-VN" sz="2000" kern="1200" dirty="0">
                <a:solidFill>
                  <a:schemeClr val="tx1"/>
                </a:solidFill>
                <a:latin typeface="UTM Avo" panose="02040603050506020204" pitchFamily="18" charset="0"/>
                <a:ea typeface="+mn-ea"/>
                <a:cs typeface="Arial" panose="020B0604020202020204" pitchFamily="34" charset="0"/>
              </a:rPr>
              <a:t>mô tả cách sắp xếp phân loại các đồ vật đó. </a:t>
            </a:r>
          </a:p>
        </p:txBody>
      </p:sp>
    </p:spTree>
    <p:extLst>
      <p:ext uri="{BB962C8B-B14F-4D97-AF65-F5344CB8AC3E}">
        <p14:creationId xmlns:p14="http://schemas.microsoft.com/office/powerpoint/2010/main" val="384506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07465" y="278842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ounded Rectangle 5">
            <a:extLst>
              <a:ext uri="{FF2B5EF4-FFF2-40B4-BE49-F238E27FC236}">
                <a16:creationId xmlns:a16="http://schemas.microsoft.com/office/drawing/2014/main" id="{DE6172EC-E815-0283-B14A-E21B0A5AA432}"/>
              </a:ext>
            </a:extLst>
          </p:cNvPr>
          <p:cNvSpPr/>
          <p:nvPr/>
        </p:nvSpPr>
        <p:spPr>
          <a:xfrm>
            <a:off x="298315" y="2354095"/>
            <a:ext cx="7230894" cy="3210126"/>
          </a:xfrm>
          <a:prstGeom prst="roundRect">
            <a:avLst/>
          </a:prstGeom>
          <a:solidFill>
            <a:srgbClr val="9BBB59">
              <a:lumMod val="40000"/>
              <a:lumOff val="60000"/>
            </a:srgbClr>
          </a:solidFill>
          <a:ln w="57150" cap="flat" cmpd="sng" algn="ctr">
            <a:solidFill>
              <a:srgbClr val="9BBB59">
                <a:lumMod val="50000"/>
              </a:srgbClr>
            </a:solidFill>
            <a:prstDash val="solid"/>
          </a:ln>
          <a:effectLst/>
        </p:spPr>
        <p:txBody>
          <a:bodyPr rtlCol="0" anchor="ctr"/>
          <a:lstStyle/>
          <a:p>
            <a:pPr lvl="0">
              <a:lnSpc>
                <a:spcPct val="150000"/>
              </a:lnSpc>
              <a:buClrTx/>
              <a:defRPr/>
            </a:pPr>
            <a:r>
              <a:rPr lang="vi-VN" sz="2000" kern="1200" dirty="0">
                <a:solidFill>
                  <a:prstClr val="black"/>
                </a:solidFill>
                <a:latin typeface="UTM Avo" panose="02040603050506020204" pitchFamily="18" charset="0"/>
                <a:ea typeface="+mn-ea"/>
                <a:cs typeface="+mn-cs"/>
              </a:rPr>
              <a:t>Tủ sách của bạn Minh Khuê được sắp xếp theo sơ đồ ở Hình 2. Có 20 quyển Doraemon được xếp theo thứ tự từ tập 1 đến tập 20 trong một ngăn của tủ:</a:t>
            </a:r>
          </a:p>
          <a:p>
            <a:pPr lvl="0">
              <a:lnSpc>
                <a:spcPct val="150000"/>
              </a:lnSpc>
              <a:buClrTx/>
              <a:defRPr/>
            </a:pPr>
            <a:r>
              <a:rPr lang="en-US" sz="2000" b="1" kern="1200" dirty="0">
                <a:solidFill>
                  <a:prstClr val="black"/>
                </a:solidFill>
                <a:latin typeface="UTM Avo" panose="02040603050506020204" pitchFamily="18" charset="0"/>
                <a:ea typeface="+mn-ea"/>
                <a:cs typeface="+mn-cs"/>
              </a:rPr>
              <a:t>a. </a:t>
            </a:r>
            <a:r>
              <a:rPr lang="vi-VN" sz="2000" b="1" kern="1200" dirty="0">
                <a:solidFill>
                  <a:prstClr val="black"/>
                </a:solidFill>
                <a:latin typeface="UTM Avo" panose="02040603050506020204" pitchFamily="18" charset="0"/>
                <a:ea typeface="+mn-ea"/>
                <a:cs typeface="+mn-cs"/>
              </a:rPr>
              <a:t>Xếp như vậy có lơi ích gì?</a:t>
            </a:r>
          </a:p>
          <a:p>
            <a:pPr lvl="0">
              <a:lnSpc>
                <a:spcPct val="150000"/>
              </a:lnSpc>
              <a:buClrTx/>
              <a:defRPr/>
            </a:pPr>
            <a:r>
              <a:rPr lang="en-US" sz="2000" b="1" kern="1200" dirty="0">
                <a:solidFill>
                  <a:prstClr val="black"/>
                </a:solidFill>
                <a:latin typeface="UTM Avo" panose="02040603050506020204" pitchFamily="18" charset="0"/>
                <a:ea typeface="+mn-ea"/>
                <a:cs typeface="+mn-cs"/>
              </a:rPr>
              <a:t>b. </a:t>
            </a:r>
            <a:r>
              <a:rPr lang="vi-VN" sz="2000" b="1" kern="1200" dirty="0">
                <a:solidFill>
                  <a:prstClr val="black"/>
                </a:solidFill>
                <a:latin typeface="UTM Avo" panose="02040603050506020204" pitchFamily="18" charset="0"/>
                <a:ea typeface="+mn-ea"/>
                <a:cs typeface="+mn-cs"/>
              </a:rPr>
              <a:t>Chỉ ra cách tìm quyển truyện Doraemon tập 14.</a:t>
            </a:r>
          </a:p>
        </p:txBody>
      </p:sp>
      <p:pic>
        <p:nvPicPr>
          <p:cNvPr id="3" name="Picture 2">
            <a:extLst>
              <a:ext uri="{FF2B5EF4-FFF2-40B4-BE49-F238E27FC236}">
                <a16:creationId xmlns:a16="http://schemas.microsoft.com/office/drawing/2014/main" id="{2EF75244-AFCF-F088-DB2B-17720715E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0895" y="2890611"/>
            <a:ext cx="2302212" cy="2882394"/>
          </a:xfrm>
          <a:prstGeom prst="rect">
            <a:avLst/>
          </a:prstGeom>
        </p:spPr>
      </p:pic>
    </p:spTree>
    <p:extLst>
      <p:ext uri="{BB962C8B-B14F-4D97-AF65-F5344CB8AC3E}">
        <p14:creationId xmlns:p14="http://schemas.microsoft.com/office/powerpoint/2010/main" val="98552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Rounded Rectangle 2">
            <a:extLst>
              <a:ext uri="{FF2B5EF4-FFF2-40B4-BE49-F238E27FC236}">
                <a16:creationId xmlns:a16="http://schemas.microsoft.com/office/drawing/2014/main" id="{2B4BC666-EF6C-519D-C7A8-118EC96F8D3B}"/>
              </a:ext>
            </a:extLst>
          </p:cNvPr>
          <p:cNvSpPr/>
          <p:nvPr/>
        </p:nvSpPr>
        <p:spPr>
          <a:xfrm>
            <a:off x="697036" y="2597286"/>
            <a:ext cx="7999492" cy="3336587"/>
          </a:xfrm>
          <a:prstGeom prst="roundRect">
            <a:avLst/>
          </a:prstGeom>
          <a:solidFill>
            <a:schemeClr val="accent2">
              <a:lumMod val="20000"/>
              <a:lumOff val="80000"/>
            </a:schemeClr>
          </a:solidFill>
          <a:ln w="38100" cap="flat" cmpd="sng" algn="ctr">
            <a:solidFill>
              <a:schemeClr val="tx1"/>
            </a:solidFill>
            <a:prstDash val="solid"/>
          </a:ln>
          <a:effectLst/>
        </p:spPr>
        <p:txBody>
          <a:bodyPr rtlCol="0" anchor="ctr"/>
          <a:lstStyle/>
          <a:p>
            <a:pPr marL="571500" lvl="0" indent="-571500" algn="just">
              <a:lnSpc>
                <a:spcPct val="150000"/>
              </a:lnSpc>
              <a:buClrTx/>
              <a:buFont typeface="Wingdings" panose="05000000000000000000" pitchFamily="2" charset="2"/>
              <a:buChar char="§"/>
            </a:pPr>
            <a:r>
              <a:rPr lang="vi-VN" sz="2000" kern="1200">
                <a:solidFill>
                  <a:prstClr val="black"/>
                </a:solidFill>
                <a:latin typeface="UTM Avo" panose="02040603050506020204" pitchFamily="18" charset="0"/>
                <a:ea typeface="+mn-ea"/>
                <a:cs typeface="+mn-cs"/>
              </a:rPr>
              <a:t>Xếp như vậy để khi cần sẽ dễ tìm thấy một quyển truyện theo dự định</a:t>
            </a:r>
          </a:p>
          <a:p>
            <a:pPr marL="571500" lvl="0" indent="-571500" algn="just">
              <a:lnSpc>
                <a:spcPct val="150000"/>
              </a:lnSpc>
              <a:buClrTx/>
              <a:buFont typeface="Wingdings" panose="05000000000000000000" pitchFamily="2" charset="2"/>
              <a:buChar char="§"/>
            </a:pPr>
            <a:r>
              <a:rPr lang="vi-VN" sz="2000" kern="1200">
                <a:solidFill>
                  <a:prstClr val="black"/>
                </a:solidFill>
                <a:latin typeface="UTM Avo" panose="02040603050506020204" pitchFamily="18" charset="0"/>
                <a:ea typeface="+mn-ea"/>
                <a:cs typeface="+mn-cs"/>
              </a:rPr>
              <a:t>Cách để tìm quyển truyện Doraemon tập 14: Nếu mắt em đang nhìn vào tập 10 thì biết cần dịch chuyển mắt tìm ở trên tập 10, ngược lại nếu đang nhìn thấy tập 18 thì biết là tập 14 phải ở dưới phải ở dưới tập 18.</a:t>
            </a:r>
            <a:endParaRPr lang="vi-VN" sz="2000" kern="1200" dirty="0">
              <a:solidFill>
                <a:prstClr val="black"/>
              </a:solidFill>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EFB99417-0446-F7B6-C6E8-DAB2C81C045F}"/>
              </a:ext>
            </a:extLst>
          </p:cNvPr>
          <p:cNvSpPr txBox="1"/>
          <p:nvPr/>
        </p:nvSpPr>
        <p:spPr>
          <a:xfrm>
            <a:off x="697036" y="1894735"/>
            <a:ext cx="5562600" cy="461665"/>
          </a:xfrm>
          <a:prstGeom prst="rect">
            <a:avLst/>
          </a:prstGeom>
          <a:noFill/>
        </p:spPr>
        <p:txBody>
          <a:bodyPr wrap="square" rtlCol="0">
            <a:spAutoFit/>
          </a:bodyPr>
          <a:lstStyle/>
          <a:p>
            <a:pPr>
              <a:buClrTx/>
              <a:buFontTx/>
              <a:buNone/>
            </a:pPr>
            <a:r>
              <a:rPr lang="en-US" sz="2400" b="1" kern="1200">
                <a:solidFill>
                  <a:prstClr val="black"/>
                </a:solidFill>
                <a:latin typeface="UTM Avo" panose="02040603050506020204" pitchFamily="18" charset="0"/>
                <a:ea typeface="+mn-ea"/>
                <a:cs typeface="Arial" panose="020B0604020202020204" pitchFamily="34" charset="0"/>
              </a:rPr>
              <a:t>Gợi ý cách trả lời: </a:t>
            </a:r>
          </a:p>
        </p:txBody>
      </p:sp>
    </p:spTree>
    <p:extLst>
      <p:ext uri="{BB962C8B-B14F-4D97-AF65-F5344CB8AC3E}">
        <p14:creationId xmlns:p14="http://schemas.microsoft.com/office/powerpoint/2010/main" val="97967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Rectángulo redondeado 4">
            <a:hlinkClick r:id="rId3" action="ppaction://hlinksldjump"/>
          </p:cNvPr>
          <p:cNvSpPr/>
          <p:nvPr/>
        </p:nvSpPr>
        <p:spPr>
          <a:xfrm>
            <a:off x="8171635" y="4179381"/>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BẮT ĐẦU</a:t>
            </a:r>
            <a:endParaRPr kumimoji="0" lang="es-CL"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7"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670552"/>
            <a:ext cx="4367579" cy="4039634"/>
          </a:xfrm>
          <a:prstGeom prst="rect">
            <a:avLst/>
          </a:prstGeom>
        </p:spPr>
      </p:pic>
      <p:sp>
        <p:nvSpPr>
          <p:cNvPr id="8" name="TextBox 7"/>
          <p:cNvSpPr txBox="1"/>
          <p:nvPr/>
        </p:nvSpPr>
        <p:spPr>
          <a:xfrm>
            <a:off x="773723" y="703385"/>
            <a:ext cx="4114800" cy="6001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3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DU HÀNH VŨ TRỤ</a:t>
            </a:r>
            <a:endParaRPr kumimoji="0" lang="en-US" sz="33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2" name="Picture 1">
            <a:extLst>
              <a:ext uri="{FF2B5EF4-FFF2-40B4-BE49-F238E27FC236}">
                <a16:creationId xmlns:a16="http://schemas.microsoft.com/office/drawing/2014/main" id="{F9005B62-7E37-E1A3-C1DA-3A28BD7CED5C}"/>
              </a:ext>
            </a:extLst>
          </p:cNvPr>
          <p:cNvPicPr>
            <a:picLocks noChangeAspect="1"/>
          </p:cNvPicPr>
          <p:nvPr/>
        </p:nvPicPr>
        <p:blipFill>
          <a:blip r:embed="rId6"/>
          <a:stretch>
            <a:fillRect/>
          </a:stretch>
        </p:blipFill>
        <p:spPr>
          <a:xfrm>
            <a:off x="11561204" y="0"/>
            <a:ext cx="630796" cy="703385"/>
          </a:xfrm>
          <a:prstGeom prst="rect">
            <a:avLst/>
          </a:prstGeom>
          <a:solidFill>
            <a:schemeClr val="bg1"/>
          </a:solidFill>
        </p:spPr>
      </p:pic>
    </p:spTree>
    <p:extLst>
      <p:ext uri="{BB962C8B-B14F-4D97-AF65-F5344CB8AC3E}">
        <p14:creationId xmlns:p14="http://schemas.microsoft.com/office/powerpoint/2010/main" val="398963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1500"/>
                                        <p:tgtEl>
                                          <p:spTgt spid="5">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LANETA 1" descr="Resultado de imagen para PLANETA PNG"/>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479766" y="685801"/>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9173582" y="4136809"/>
            <a:ext cx="2267120" cy="1700340"/>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7" action="ppaction://hlinksldjump"/>
          </p:cNvPr>
          <p:cNvSpPr/>
          <p:nvPr/>
        </p:nvSpPr>
        <p:spPr>
          <a:xfrm>
            <a:off x="990679" y="1153121"/>
            <a:ext cx="907264" cy="9000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Kim</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3" name="Elipse 12">
            <a:hlinkClick r:id="rId8" action="ppaction://hlinksldjump"/>
          </p:cNvPr>
          <p:cNvSpPr/>
          <p:nvPr/>
        </p:nvSpPr>
        <p:spPr>
          <a:xfrm>
            <a:off x="5977079" y="1004579"/>
            <a:ext cx="967800" cy="958639"/>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Mộc</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1" name="Elipse 10">
            <a:hlinkClick r:id="rId9" action="ppaction://hlinksldjump"/>
          </p:cNvPr>
          <p:cNvSpPr/>
          <p:nvPr/>
        </p:nvSpPr>
        <p:spPr>
          <a:xfrm>
            <a:off x="9779417" y="4536978"/>
            <a:ext cx="1012408" cy="955771"/>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Thủy</a:t>
            </a:r>
            <a:endPar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2" name="Rectangle: Top Corners One Rounded and One Snipped 1">
            <a:hlinkClick r:id="rId10" action="ppaction://hlinksldjump"/>
            <a:extLst>
              <a:ext uri="{FF2B5EF4-FFF2-40B4-BE49-F238E27FC236}">
                <a16:creationId xmlns:a16="http://schemas.microsoft.com/office/drawing/2014/main" id="{DA7DF724-19DF-B863-6F18-7B910374FA0F}"/>
              </a:ext>
            </a:extLst>
          </p:cNvPr>
          <p:cNvSpPr/>
          <p:nvPr/>
        </p:nvSpPr>
        <p:spPr>
          <a:xfrm>
            <a:off x="9173582" y="6132509"/>
            <a:ext cx="2267120" cy="425946"/>
          </a:xfrm>
          <a:prstGeom prst="snipRoundRect">
            <a:avLst/>
          </a:prstGeom>
          <a:solidFill>
            <a:schemeClr val="tx2"/>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rPr>
              <a:t>HOÀN THÀNH</a:t>
            </a:r>
          </a:p>
        </p:txBody>
      </p:sp>
      <p:pic>
        <p:nvPicPr>
          <p:cNvPr id="3" name="Picture 2">
            <a:extLst>
              <a:ext uri="{FF2B5EF4-FFF2-40B4-BE49-F238E27FC236}">
                <a16:creationId xmlns:a16="http://schemas.microsoft.com/office/drawing/2014/main" id="{44EDC1A2-8DB5-457D-D73C-3DFD81BF9CCA}"/>
              </a:ext>
            </a:extLst>
          </p:cNvPr>
          <p:cNvPicPr>
            <a:picLocks noChangeAspect="1"/>
          </p:cNvPicPr>
          <p:nvPr/>
        </p:nvPicPr>
        <p:blipFill>
          <a:blip r:embed="rId11"/>
          <a:stretch>
            <a:fillRect/>
          </a:stretch>
        </p:blipFill>
        <p:spPr>
          <a:xfrm>
            <a:off x="11561204" y="0"/>
            <a:ext cx="630796" cy="703385"/>
          </a:xfrm>
          <a:prstGeom prst="rect">
            <a:avLst/>
          </a:prstGeom>
          <a:solidFill>
            <a:schemeClr val="bg1"/>
          </a:solidFill>
        </p:spPr>
      </p:pic>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4.16667E-7 1.85185E-6 L 0.00443 -0.41621 " pathEditMode="relative" rAng="0" ptsTypes="AA">
                                      <p:cBhvr>
                                        <p:cTn id="6" dur="2000" fill="hold"/>
                                        <p:tgtEl>
                                          <p:spTgt spid="4"/>
                                        </p:tgtEl>
                                        <p:attrNameLst>
                                          <p:attrName>ppt_x</p:attrName>
                                          <p:attrName>ppt_y</p:attrName>
                                        </p:attrNameLst>
                                      </p:cBhvr>
                                      <p:rCtr x="221" y="-20810"/>
                                    </p:animMotion>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00442 -0.4162 L 0.41068 -0.46134 " pathEditMode="relative" rAng="0" ptsTypes="AA">
                                      <p:cBhvr>
                                        <p:cTn id="15" dur="2000" fill="hold"/>
                                        <p:tgtEl>
                                          <p:spTgt spid="4"/>
                                        </p:tgtEl>
                                        <p:attrNameLst>
                                          <p:attrName>ppt_x</p:attrName>
                                          <p:attrName>ppt_y</p:attrName>
                                        </p:attrNameLst>
                                      </p:cBhvr>
                                      <p:rCtr x="20417" y="-2917"/>
                                    </p:animMotion>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41068 -0.46134 L 0.41068 -0.46134 C 0.41497 -0.45209 0.41992 -0.44213 0.425 -0.43264 C 0.42721 -0.42847 0.43047 -0.42546 0.43268 -0.42107 C 0.4345 -0.41783 0.4345 -0.41343 0.43633 -0.40996 C 0.44089 -0.40232 0.44622 -0.39514 0.45143 -0.38773 L 0.45846 -0.37662 C 0.46823 -0.34838 0.45534 -0.38334 0.47005 -0.35463 C 0.47174 -0.35093 0.47174 -0.34699 0.47357 -0.34329 C 0.47812 -0.33565 0.48372 -0.32824 0.48854 -0.3213 L 0.49583 -0.30996 L 0.50378 -0.29838 C 0.51224 -0.27292 0.50104 -0.30509 0.5151 -0.27292 C 0.51654 -0.26898 0.51693 -0.26528 0.51875 -0.26158 C 0.52839 -0.23935 0.52279 -0.2544 0.53385 -0.23634 C 0.53646 -0.23079 0.53841 -0.2257 0.54089 -0.22107 C 0.54089 -0.2206 0.55964 -0.19306 0.56328 -0.18773 L 0.57109 -0.17616 C 0.57227 -0.17315 0.57279 -0.16898 0.57461 -0.16505 C 0.5793 -0.15741 0.58971 -0.14329 0.58971 -0.14283 C 0.59622 -0.12361 0.59102 -0.13519 0.60833 -0.10996 L 0.61562 -0.09838 L 0.62344 -0.08727 C 0.6319 -0.06111 0.61979 -0.09329 0.63841 -0.06528 C 0.64935 -0.04908 0.62969 -0.04954 0.65703 -0.03195 L 0.66875 -0.02384 " pathEditMode="relative" rAng="0" ptsTypes="AAAAAAAAAAAAAAAAAAAAAAAAAA">
                                      <p:cBhvr>
                                        <p:cTn id="24" dur="2000" fill="hold"/>
                                        <p:tgtEl>
                                          <p:spTgt spid="4"/>
                                        </p:tgtEl>
                                        <p:attrNameLst>
                                          <p:attrName>ppt_x</p:attrName>
                                          <p:attrName>ppt_y</p:attrName>
                                        </p:attrNameLst>
                                      </p:cBhvr>
                                      <p:rCtr x="12904" y="21875"/>
                                    </p:animMotion>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28999"/>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685730" y="521634"/>
            <a:ext cx="7263717"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vi-VN" sz="3600" b="1" kern="1200" dirty="0">
                <a:solidFill>
                  <a:srgbClr val="FFC000"/>
                </a:solidFill>
                <a:latin typeface="UTM Avo" panose="02040603050506020204" pitchFamily="18" charset="0"/>
                <a:ea typeface="+mn-ea"/>
                <a:cs typeface="Times New Roman" pitchFamily="18" charset="0"/>
              </a:rPr>
              <a:t>Câu hỏi 1: </a:t>
            </a:r>
            <a:r>
              <a:rPr lang="vi-VN" sz="3600" kern="1200" dirty="0">
                <a:solidFill>
                  <a:srgbClr val="FFC000"/>
                </a:solidFill>
                <a:latin typeface="UTM Avo" panose="02040603050506020204" pitchFamily="18" charset="0"/>
                <a:ea typeface="+mn-ea"/>
                <a:cs typeface="Times New Roman" pitchFamily="18" charset="0"/>
              </a:rPr>
              <a:t>Có thể biểu diễn cái gì bằng sơ đồ hình cây?</a:t>
            </a:r>
            <a:endParaRPr kumimoji="0" lang="es-CL" sz="3600" i="0" u="none" strike="noStrike" kern="1200" cap="none" spc="0" normalizeH="0" baseline="0" noProof="0" dirty="0">
              <a:ln>
                <a:noFill/>
              </a:ln>
              <a:solidFill>
                <a:srgbClr val="FFC000"/>
              </a:solidFill>
              <a:effectLst/>
              <a:uLnTx/>
              <a:uFillTx/>
              <a:latin typeface="UTM Avo" panose="02040603050506020204" pitchFamily="18" charset="0"/>
              <a:ea typeface="+mn-ea"/>
              <a:cs typeface="Times New Roman" pitchFamily="18" charset="0"/>
            </a:endParaRPr>
          </a:p>
        </p:txBody>
      </p:sp>
      <p:sp>
        <p:nvSpPr>
          <p:cNvPr id="4" name="MALO1">
            <a:extLst>
              <a:ext uri="{FF2B5EF4-FFF2-40B4-BE49-F238E27FC236}">
                <a16:creationId xmlns:a16="http://schemas.microsoft.com/office/drawing/2014/main" id="{A8FAEA99-BF15-4F5E-5AA4-DCDF568B1016}"/>
              </a:ext>
            </a:extLst>
          </p:cNvPr>
          <p:cNvSpPr/>
          <p:nvPr/>
        </p:nvSpPr>
        <p:spPr>
          <a:xfrm>
            <a:off x="3154764" y="2176109"/>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dirty="0">
                <a:solidFill>
                  <a:prstClr val="black"/>
                </a:solidFill>
                <a:latin typeface="UTM Avo" panose="02040603050506020204" pitchFamily="18" charset="0"/>
                <a:cs typeface="Times New Roman" pitchFamily="18" charset="0"/>
              </a:rPr>
              <a:t>A. </a:t>
            </a:r>
            <a:r>
              <a:rPr lang="es-MX" sz="2000" b="1" kern="1200" dirty="0" err="1">
                <a:solidFill>
                  <a:prstClr val="black"/>
                </a:solidFill>
                <a:latin typeface="UTM Avo" panose="02040603050506020204" pitchFamily="18" charset="0"/>
                <a:cs typeface="Times New Roman" pitchFamily="18" charset="0"/>
              </a:rPr>
              <a:t>Tin</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tức</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5" name="MARCIANO1" descr="Resultado de imagen para marciano png">
            <a:extLst>
              <a:ext uri="{FF2B5EF4-FFF2-40B4-BE49-F238E27FC236}">
                <a16:creationId xmlns:a16="http://schemas.microsoft.com/office/drawing/2014/main" id="{E2A42321-770E-CEF7-670B-3B04C060DA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75800" y="1725904"/>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hlinkClick r:id="rId8" action="ppaction://hlinksldjump"/>
            <a:extLst>
              <a:ext uri="{FF2B5EF4-FFF2-40B4-BE49-F238E27FC236}">
                <a16:creationId xmlns:a16="http://schemas.microsoft.com/office/drawing/2014/main" id="{A527303C-D9A4-60F5-3FE6-51E95BE69BF0}"/>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sp>
        <p:nvSpPr>
          <p:cNvPr id="7" name="BUENO">
            <a:extLst>
              <a:ext uri="{FF2B5EF4-FFF2-40B4-BE49-F238E27FC236}">
                <a16:creationId xmlns:a16="http://schemas.microsoft.com/office/drawing/2014/main" id="{0D0B8165-2868-941A-7A09-452F5D9C6F64}"/>
              </a:ext>
            </a:extLst>
          </p:cNvPr>
          <p:cNvSpPr/>
          <p:nvPr/>
        </p:nvSpPr>
        <p:spPr>
          <a:xfrm>
            <a:off x="3118485" y="5430524"/>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dirty="0">
                <a:solidFill>
                  <a:prstClr val="black"/>
                </a:solidFill>
                <a:latin typeface="UTM Avo" panose="02040603050506020204" pitchFamily="18" charset="0"/>
                <a:cs typeface="Times New Roman" pitchFamily="18" charset="0"/>
              </a:rPr>
              <a:t>D. </a:t>
            </a:r>
            <a:r>
              <a:rPr lang="es-MX" sz="2000" b="1" kern="1200" dirty="0" err="1">
                <a:solidFill>
                  <a:prstClr val="black"/>
                </a:solidFill>
                <a:latin typeface="UTM Avo" panose="02040603050506020204" pitchFamily="18" charset="0"/>
                <a:cs typeface="Times New Roman" pitchFamily="18" charset="0"/>
              </a:rPr>
              <a:t>Cách</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sắp</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xếp</a:t>
            </a:r>
            <a:r>
              <a:rPr lang="es-MX" sz="2000" b="1" kern="1200" dirty="0">
                <a:solidFill>
                  <a:prstClr val="black"/>
                </a:solidFill>
                <a:latin typeface="UTM Avo" panose="02040603050506020204" pitchFamily="18" charset="0"/>
                <a:cs typeface="Times New Roman" pitchFamily="18" charset="0"/>
              </a:rPr>
              <a:t>, </a:t>
            </a:r>
          </a:p>
          <a:p>
            <a:pPr lvl="0">
              <a:buClrTx/>
            </a:pPr>
            <a:r>
              <a:rPr lang="es-MX" sz="2000" b="1" kern="1200" dirty="0" err="1">
                <a:solidFill>
                  <a:prstClr val="black"/>
                </a:solidFill>
                <a:latin typeface="UTM Avo" panose="02040603050506020204" pitchFamily="18" charset="0"/>
                <a:cs typeface="Times New Roman" pitchFamily="18" charset="0"/>
              </a:rPr>
              <a:t>phân</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loại</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cụ</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thể</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15" name="MALO1">
            <a:extLst>
              <a:ext uri="{FF2B5EF4-FFF2-40B4-BE49-F238E27FC236}">
                <a16:creationId xmlns:a16="http://schemas.microsoft.com/office/drawing/2014/main" id="{1892424B-F2C2-801C-DC25-1666FE5B5D86}"/>
              </a:ext>
            </a:extLst>
          </p:cNvPr>
          <p:cNvSpPr/>
          <p:nvPr/>
        </p:nvSpPr>
        <p:spPr>
          <a:xfrm>
            <a:off x="3118485" y="3314126"/>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Cách</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nấu</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ăn</a:t>
            </a:r>
            <a:endParaRPr lang="es-MX" sz="2000" b="1" kern="1200" dirty="0">
              <a:solidFill>
                <a:prstClr val="black"/>
              </a:solidFill>
              <a:latin typeface="UTM Avo" panose="02040603050506020204" pitchFamily="18" charset="0"/>
              <a:cs typeface="Times New Roman" pitchFamily="18" charset="0"/>
            </a:endParaRPr>
          </a:p>
        </p:txBody>
      </p:sp>
      <p:sp>
        <p:nvSpPr>
          <p:cNvPr id="16" name="MALO2">
            <a:extLst>
              <a:ext uri="{FF2B5EF4-FFF2-40B4-BE49-F238E27FC236}">
                <a16:creationId xmlns:a16="http://schemas.microsoft.com/office/drawing/2014/main" id="{3463269B-ADA5-0AB2-DCED-CEDD75B64B52}"/>
              </a:ext>
            </a:extLst>
          </p:cNvPr>
          <p:cNvSpPr/>
          <p:nvPr/>
        </p:nvSpPr>
        <p:spPr>
          <a:xfrm>
            <a:off x="3118484" y="4392300"/>
            <a:ext cx="3368996"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Cách</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học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tập</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17" name="MARCIANO1" descr="Resultado de imagen para marciano png">
            <a:extLst>
              <a:ext uri="{FF2B5EF4-FFF2-40B4-BE49-F238E27FC236}">
                <a16:creationId xmlns:a16="http://schemas.microsoft.com/office/drawing/2014/main" id="{BD028EA5-B821-0D1C-7005-F874FBF94D2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17821" y="2861618"/>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18" name="MARCIANO2" descr="Resultado de imagen para marciano png">
            <a:extLst>
              <a:ext uri="{FF2B5EF4-FFF2-40B4-BE49-F238E27FC236}">
                <a16:creationId xmlns:a16="http://schemas.microsoft.com/office/drawing/2014/main" id="{3933F3A1-7EB3-769A-31E8-B987B821BA2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1692" y="3935427"/>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392B0926-6C15-CE95-786A-26275A6BC225}"/>
              </a:ext>
            </a:extLst>
          </p:cNvPr>
          <p:cNvPicPr>
            <a:picLocks noChangeAspect="1"/>
          </p:cNvPicPr>
          <p:nvPr/>
        </p:nvPicPr>
        <p:blipFill>
          <a:blip r:embed="rId10"/>
          <a:stretch>
            <a:fillRect/>
          </a:stretch>
        </p:blipFill>
        <p:spPr>
          <a:xfrm>
            <a:off x="11561204" y="0"/>
            <a:ext cx="630796" cy="703385"/>
          </a:xfrm>
          <a:prstGeom prst="rect">
            <a:avLst/>
          </a:prstGeom>
          <a:solidFill>
            <a:schemeClr val="bg1"/>
          </a:solidFill>
        </p:spPr>
      </p:pic>
    </p:spTree>
    <p:extLst>
      <p:ext uri="{BB962C8B-B14F-4D97-AF65-F5344CB8AC3E}">
        <p14:creationId xmlns:p14="http://schemas.microsoft.com/office/powerpoint/2010/main" val="269153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6"/>
                                        </p:tgtEl>
                                        <p:attrNameLst>
                                          <p:attrName>fillcolor</p:attrName>
                                        </p:attrNameLst>
                                      </p:cBhvr>
                                      <p:to>
                                        <a:srgbClr val="FF0000"/>
                                      </p:to>
                                    </p:animClr>
                                    <p:set>
                                      <p:cBhvr>
                                        <p:cTn id="37" dur="2000" fill="hold"/>
                                        <p:tgtEl>
                                          <p:spTgt spid="16"/>
                                        </p:tgtEl>
                                        <p:attrNameLst>
                                          <p:attrName>fill.type</p:attrName>
                                        </p:attrNameLst>
                                      </p:cBhvr>
                                      <p:to>
                                        <p:strVal val="solid"/>
                                      </p:to>
                                    </p:set>
                                    <p:set>
                                      <p:cBhvr>
                                        <p:cTn id="38"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15"/>
                                        </p:tgtEl>
                                        <p:attrNameLst>
                                          <p:attrName>fillcolor</p:attrName>
                                        </p:attrNameLst>
                                      </p:cBhvr>
                                      <p:to>
                                        <a:srgbClr val="FF0000"/>
                                      </p:to>
                                    </p:animClr>
                                    <p:set>
                                      <p:cBhvr>
                                        <p:cTn id="46" dur="2000" fill="hold"/>
                                        <p:tgtEl>
                                          <p:spTgt spid="15"/>
                                        </p:tgtEl>
                                        <p:attrNameLst>
                                          <p:attrName>fill.type</p:attrName>
                                        </p:attrNameLst>
                                      </p:cBhvr>
                                      <p:to>
                                        <p:strVal val="solid"/>
                                      </p:to>
                                    </p:set>
                                    <p:set>
                                      <p:cBhvr>
                                        <p:cTn id="47"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48" restart="whenNotActive" fill="hold" evtFilter="cancelBubble" nodeType="interactiveSeq">
                <p:stCondLst>
                  <p:cond evt="onClick" delay="0">
                    <p:tgtEl>
                      <p:spTgt spid="7"/>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randombar(horizontal)">
                                      <p:cBhvr>
                                        <p:cTn id="53" dur="500"/>
                                        <p:tgtEl>
                                          <p:spTgt spid="6"/>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4" presetID="1" presetClass="emph" presetSubtype="2" fill="hold" nodeType="withEffect">
                                  <p:stCondLst>
                                    <p:cond delay="0"/>
                                  </p:stCondLst>
                                  <p:childTnLst>
                                    <p:animClr clrSpc="rgb" dir="cw">
                                      <p:cBhvr>
                                        <p:cTn id="55" dur="2000" fill="hold"/>
                                        <p:tgtEl>
                                          <p:spTgt spid="7"/>
                                        </p:tgtEl>
                                        <p:attrNameLst>
                                          <p:attrName>fillcolor</p:attrName>
                                        </p:attrNameLst>
                                      </p:cBhvr>
                                      <p:to>
                                        <a:srgbClr val="00B050"/>
                                      </p:to>
                                    </p:animClr>
                                    <p:set>
                                      <p:cBhvr>
                                        <p:cTn id="56" dur="2000" fill="hold"/>
                                        <p:tgtEl>
                                          <p:spTgt spid="7"/>
                                        </p:tgtEl>
                                        <p:attrNameLst>
                                          <p:attrName>fill.type</p:attrName>
                                        </p:attrNameLst>
                                      </p:cBhvr>
                                      <p:to>
                                        <p:strVal val="solid"/>
                                      </p:to>
                                    </p:set>
                                    <p:set>
                                      <p:cBhvr>
                                        <p:cTn id="57"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58" restart="whenNotActive" fill="hold" evtFilter="cancelBubble" nodeType="interactiveSeq">
                <p:stCondLst>
                  <p:cond evt="onClick" delay="0">
                    <p:tgtEl>
                      <p:spTgt spid="4"/>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4"/>
                                        </p:tgtEl>
                                        <p:attrNameLst>
                                          <p:attrName>fillcolor</p:attrName>
                                        </p:attrNameLst>
                                      </p:cBhvr>
                                      <p:to>
                                        <a:srgbClr val="FF0000"/>
                                      </p:to>
                                    </p:animClr>
                                    <p:set>
                                      <p:cBhvr>
                                        <p:cTn id="65" dur="2000" fill="hold"/>
                                        <p:tgtEl>
                                          <p:spTgt spid="4"/>
                                        </p:tgtEl>
                                        <p:attrNameLst>
                                          <p:attrName>fill.type</p:attrName>
                                        </p:attrNameLst>
                                      </p:cBhvr>
                                      <p:to>
                                        <p:strVal val="solid"/>
                                      </p:to>
                                    </p:set>
                                    <p:set>
                                      <p:cBhvr>
                                        <p:cTn id="66"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childTnLst>
        </p:cTn>
      </p:par>
    </p:tnLst>
    <p:bldLst>
      <p:bldP spid="8" grpId="0" animBg="1"/>
      <p:bldP spid="4" grpId="0" animBg="1"/>
      <p:bldP spid="7"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10" y="3429000"/>
            <a:ext cx="2251696" cy="30328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7" action="ppaction://hlinksldjump"/>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sp>
        <p:nvSpPr>
          <p:cNvPr id="2" name="CuadroTexto 7">
            <a:extLst>
              <a:ext uri="{FF2B5EF4-FFF2-40B4-BE49-F238E27FC236}">
                <a16:creationId xmlns:a16="http://schemas.microsoft.com/office/drawing/2014/main" id="{0D9A4C17-9699-3162-8694-305E80302062}"/>
              </a:ext>
            </a:extLst>
          </p:cNvPr>
          <p:cNvSpPr txBox="1"/>
          <p:nvPr/>
        </p:nvSpPr>
        <p:spPr>
          <a:xfrm>
            <a:off x="1714055" y="500874"/>
            <a:ext cx="5804346"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vi-VN" sz="3600" b="1" kern="1200" dirty="0">
                <a:solidFill>
                  <a:srgbClr val="FFC000"/>
                </a:solidFill>
                <a:latin typeface="UTM Avo" panose="02040603050506020204" pitchFamily="18" charset="0"/>
                <a:ea typeface="+mn-ea"/>
                <a:cs typeface="Times New Roman" pitchFamily="18" charset="0"/>
              </a:rPr>
              <a:t>Câu hỏi 2: </a:t>
            </a:r>
            <a:r>
              <a:rPr lang="vi-VN" sz="3600" kern="1200" dirty="0">
                <a:solidFill>
                  <a:srgbClr val="FFC000"/>
                </a:solidFill>
                <a:latin typeface="UTM Avo" panose="02040603050506020204" pitchFamily="18" charset="0"/>
                <a:ea typeface="+mn-ea"/>
                <a:cs typeface="Times New Roman" pitchFamily="18" charset="0"/>
              </a:rPr>
              <a:t>Có mấy dạng sơ đồ hình cây?</a:t>
            </a:r>
            <a:endParaRPr kumimoji="0" lang="es-CL" sz="3600" i="0" u="none" strike="noStrike" kern="1200" cap="none" spc="0" normalizeH="0" baseline="0" noProof="0" dirty="0">
              <a:ln>
                <a:noFill/>
              </a:ln>
              <a:solidFill>
                <a:srgbClr val="FFC000"/>
              </a:solidFill>
              <a:effectLst/>
              <a:uLnTx/>
              <a:uFillTx/>
              <a:latin typeface="UTM Avo" panose="02040603050506020204" pitchFamily="18" charset="0"/>
              <a:ea typeface="+mn-ea"/>
              <a:cs typeface="Times New Roman" pitchFamily="18" charset="0"/>
            </a:endParaRPr>
          </a:p>
        </p:txBody>
      </p:sp>
      <p:sp>
        <p:nvSpPr>
          <p:cNvPr id="3" name="BUENO">
            <a:extLst>
              <a:ext uri="{FF2B5EF4-FFF2-40B4-BE49-F238E27FC236}">
                <a16:creationId xmlns:a16="http://schemas.microsoft.com/office/drawing/2014/main" id="{3398EF61-6CBB-ABF0-A275-E4E86C5FDC75}"/>
              </a:ext>
            </a:extLst>
          </p:cNvPr>
          <p:cNvSpPr/>
          <p:nvPr/>
        </p:nvSpPr>
        <p:spPr>
          <a:xfrm>
            <a:off x="3118484" y="3380983"/>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dirty="0">
                <a:solidFill>
                  <a:prstClr val="black"/>
                </a:solidFill>
                <a:latin typeface="UTM Avo" panose="02040603050506020204" pitchFamily="18" charset="0"/>
                <a:cs typeface="Times New Roman" pitchFamily="18" charset="0"/>
              </a:rPr>
              <a:t>B. Hai </a:t>
            </a:r>
            <a:r>
              <a:rPr lang="es-MX" sz="2000" b="1" kern="1200" dirty="0" err="1">
                <a:solidFill>
                  <a:prstClr val="black"/>
                </a:solidFill>
                <a:latin typeface="UTM Avo" panose="02040603050506020204" pitchFamily="18" charset="0"/>
                <a:cs typeface="Times New Roman" pitchFamily="18" charset="0"/>
              </a:rPr>
              <a:t>dạng</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4" name="MALO1">
            <a:extLst>
              <a:ext uri="{FF2B5EF4-FFF2-40B4-BE49-F238E27FC236}">
                <a16:creationId xmlns:a16="http://schemas.microsoft.com/office/drawing/2014/main" id="{7B198BF9-BBE8-9DC9-9B3A-6094C4D1CB42}"/>
              </a:ext>
            </a:extLst>
          </p:cNvPr>
          <p:cNvSpPr/>
          <p:nvPr/>
        </p:nvSpPr>
        <p:spPr>
          <a:xfrm>
            <a:off x="3118484" y="2379856"/>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dirty="0">
                <a:solidFill>
                  <a:prstClr val="black"/>
                </a:solidFill>
                <a:latin typeface="UTM Avo" panose="02040603050506020204" pitchFamily="18" charset="0"/>
                <a:cs typeface="Times New Roman" pitchFamily="18" charset="0"/>
              </a:rPr>
              <a:t>A. </a:t>
            </a:r>
            <a:r>
              <a:rPr lang="es-MX" sz="2000" b="1" kern="1200" dirty="0" err="1">
                <a:solidFill>
                  <a:prstClr val="black"/>
                </a:solidFill>
                <a:latin typeface="UTM Avo" panose="02040603050506020204" pitchFamily="18" charset="0"/>
                <a:cs typeface="Times New Roman" pitchFamily="18" charset="0"/>
              </a:rPr>
              <a:t>Một</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dạng</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5" name="MALO2">
            <a:extLst>
              <a:ext uri="{FF2B5EF4-FFF2-40B4-BE49-F238E27FC236}">
                <a16:creationId xmlns:a16="http://schemas.microsoft.com/office/drawing/2014/main" id="{93895F16-6C89-C3E3-5062-29597FE19C00}"/>
              </a:ext>
            </a:extLst>
          </p:cNvPr>
          <p:cNvSpPr/>
          <p:nvPr/>
        </p:nvSpPr>
        <p:spPr>
          <a:xfrm>
            <a:off x="3118484" y="4392300"/>
            <a:ext cx="3368996"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r>
              <a:rPr lang="es-MX" sz="2000" b="1" kern="1200" dirty="0">
                <a:solidFill>
                  <a:prstClr val="black"/>
                </a:solidFill>
                <a:latin typeface="UTM Avo" panose="02040603050506020204" pitchFamily="18" charset="0"/>
                <a:cs typeface="Times New Roman" pitchFamily="18" charset="0"/>
              </a:rPr>
              <a:t>. Ba </a:t>
            </a:r>
            <a:r>
              <a:rPr lang="es-MX" sz="2000" b="1" kern="1200" dirty="0" err="1">
                <a:solidFill>
                  <a:prstClr val="black"/>
                </a:solidFill>
                <a:latin typeface="UTM Avo" panose="02040603050506020204" pitchFamily="18" charset="0"/>
                <a:cs typeface="Times New Roman" pitchFamily="18" charset="0"/>
              </a:rPr>
              <a:t>dạng</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6" name="MARCIANO1" descr="Resultado de imagen para marciano png">
            <a:extLst>
              <a:ext uri="{FF2B5EF4-FFF2-40B4-BE49-F238E27FC236}">
                <a16:creationId xmlns:a16="http://schemas.microsoft.com/office/drawing/2014/main" id="{F5EC8162-197F-CBE5-E9FB-E3392667C89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40655" y="1860003"/>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7" name="MARCIANO2" descr="Resultado de imagen para marciano png">
            <a:extLst>
              <a:ext uri="{FF2B5EF4-FFF2-40B4-BE49-F238E27FC236}">
                <a16:creationId xmlns:a16="http://schemas.microsoft.com/office/drawing/2014/main" id="{6B0B3564-C76A-1209-A0A3-8F8EE10FB17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61692" y="3935427"/>
            <a:ext cx="767716" cy="1392683"/>
          </a:xfrm>
          <a:prstGeom prst="rect">
            <a:avLst/>
          </a:prstGeom>
          <a:noFill/>
          <a:extLst>
            <a:ext uri="{909E8E84-426E-40DD-AFC4-6F175D3DCCD1}">
              <a14:hiddenFill xmlns:a14="http://schemas.microsoft.com/office/drawing/2010/main">
                <a:solidFill>
                  <a:srgbClr val="FFFFFF"/>
                </a:solidFill>
              </a14:hiddenFill>
            </a:ext>
          </a:extLst>
        </p:spPr>
      </p:pic>
      <p:sp>
        <p:nvSpPr>
          <p:cNvPr id="15" name="MALO1">
            <a:extLst>
              <a:ext uri="{FF2B5EF4-FFF2-40B4-BE49-F238E27FC236}">
                <a16:creationId xmlns:a16="http://schemas.microsoft.com/office/drawing/2014/main" id="{55504FE8-EE73-03F3-5DF3-62A0A1CE61C3}"/>
              </a:ext>
            </a:extLst>
          </p:cNvPr>
          <p:cNvSpPr/>
          <p:nvPr/>
        </p:nvSpPr>
        <p:spPr>
          <a:xfrm>
            <a:off x="3118485" y="5386714"/>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dirty="0">
                <a:solidFill>
                  <a:prstClr val="black"/>
                </a:solidFill>
                <a:latin typeface="UTM Avo" panose="02040603050506020204" pitchFamily="18" charset="0"/>
                <a:cs typeface="Times New Roman" pitchFamily="18" charset="0"/>
              </a:rPr>
              <a:t>D. </a:t>
            </a:r>
            <a:r>
              <a:rPr lang="es-MX" sz="2000" b="1" kern="1200" dirty="0" err="1">
                <a:solidFill>
                  <a:prstClr val="black"/>
                </a:solidFill>
                <a:latin typeface="UTM Avo" panose="02040603050506020204" pitchFamily="18" charset="0"/>
                <a:cs typeface="Times New Roman" pitchFamily="18" charset="0"/>
              </a:rPr>
              <a:t>Bốn</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dạng</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17" name="MARCIANO1" descr="Resultado de imagen para marciano png">
            <a:extLst>
              <a:ext uri="{FF2B5EF4-FFF2-40B4-BE49-F238E27FC236}">
                <a16:creationId xmlns:a16="http://schemas.microsoft.com/office/drawing/2014/main" id="{56EDAADC-99D0-2FF3-F55E-35254AF2EE4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64475" y="4907554"/>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47206D2-A2AB-9ED0-F6F1-0DBFE9442DF0}"/>
              </a:ext>
            </a:extLst>
          </p:cNvPr>
          <p:cNvPicPr>
            <a:picLocks noChangeAspect="1"/>
          </p:cNvPicPr>
          <p:nvPr/>
        </p:nvPicPr>
        <p:blipFill>
          <a:blip r:embed="rId10"/>
          <a:stretch>
            <a:fillRect/>
          </a:stretch>
        </p:blipFill>
        <p:spPr>
          <a:xfrm>
            <a:off x="11561204" y="0"/>
            <a:ext cx="630796" cy="703385"/>
          </a:xfrm>
          <a:prstGeom prst="rect">
            <a:avLst/>
          </a:prstGeom>
          <a:solidFill>
            <a:schemeClr val="bg1"/>
          </a:solidFill>
        </p:spPr>
      </p:pic>
    </p:spTree>
    <p:extLst>
      <p:ext uri="{BB962C8B-B14F-4D97-AF65-F5344CB8AC3E}">
        <p14:creationId xmlns:p14="http://schemas.microsoft.com/office/powerpoint/2010/main" val="414509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5"/>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5"/>
                                        </p:tgtEl>
                                        <p:attrNameLst>
                                          <p:attrName>fillcolor</p:attrName>
                                        </p:attrNameLst>
                                      </p:cBhvr>
                                      <p:to>
                                        <a:srgbClr val="FF0000"/>
                                      </p:to>
                                    </p:animClr>
                                    <p:set>
                                      <p:cBhvr>
                                        <p:cTn id="37" dur="2000" fill="hold"/>
                                        <p:tgtEl>
                                          <p:spTgt spid="5"/>
                                        </p:tgtEl>
                                        <p:attrNameLst>
                                          <p:attrName>fill.type</p:attrName>
                                        </p:attrNameLst>
                                      </p:cBhvr>
                                      <p:to>
                                        <p:strVal val="solid"/>
                                      </p:to>
                                    </p:set>
                                    <p:set>
                                      <p:cBhvr>
                                        <p:cTn id="38"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39" restart="whenNotActive" fill="hold" evtFilter="cancelBubble" nodeType="interactiveSeq">
                <p:stCondLst>
                  <p:cond evt="onClick" delay="0">
                    <p:tgtEl>
                      <p:spTgt spid="4"/>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4"/>
                                        </p:tgtEl>
                                        <p:attrNameLst>
                                          <p:attrName>fillcolor</p:attrName>
                                        </p:attrNameLst>
                                      </p:cBhvr>
                                      <p:to>
                                        <a:srgbClr val="FF0000"/>
                                      </p:to>
                                    </p:animClr>
                                    <p:set>
                                      <p:cBhvr>
                                        <p:cTn id="46" dur="2000" fill="hold"/>
                                        <p:tgtEl>
                                          <p:spTgt spid="4"/>
                                        </p:tgtEl>
                                        <p:attrNameLst>
                                          <p:attrName>fill.type</p:attrName>
                                        </p:attrNameLst>
                                      </p:cBhvr>
                                      <p:to>
                                        <p:strVal val="solid"/>
                                      </p:to>
                                    </p:set>
                                    <p:set>
                                      <p:cBhvr>
                                        <p:cTn id="47"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48" restart="whenNotActive" fill="hold" evtFilter="cancelBubble" nodeType="interactiveSeq">
                <p:stCondLst>
                  <p:cond evt="onClick" delay="0">
                    <p:tgtEl>
                      <p:spTgt spid="3"/>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randombar(horizontal)">
                                      <p:cBhvr>
                                        <p:cTn id="53" dur="500"/>
                                        <p:tgtEl>
                                          <p:spTgt spid="12"/>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4" presetID="1" presetClass="emph" presetSubtype="2" fill="hold" nodeType="withEffect">
                                  <p:stCondLst>
                                    <p:cond delay="0"/>
                                  </p:stCondLst>
                                  <p:childTnLst>
                                    <p:animClr clrSpc="rgb" dir="cw">
                                      <p:cBhvr>
                                        <p:cTn id="55" dur="2000" fill="hold"/>
                                        <p:tgtEl>
                                          <p:spTgt spid="3"/>
                                        </p:tgtEl>
                                        <p:attrNameLst>
                                          <p:attrName>fillcolor</p:attrName>
                                        </p:attrNameLst>
                                      </p:cBhvr>
                                      <p:to>
                                        <a:srgbClr val="00B050"/>
                                      </p:to>
                                    </p:animClr>
                                    <p:set>
                                      <p:cBhvr>
                                        <p:cTn id="56" dur="2000" fill="hold"/>
                                        <p:tgtEl>
                                          <p:spTgt spid="3"/>
                                        </p:tgtEl>
                                        <p:attrNameLst>
                                          <p:attrName>fill.type</p:attrName>
                                        </p:attrNameLst>
                                      </p:cBhvr>
                                      <p:to>
                                        <p:strVal val="solid"/>
                                      </p:to>
                                    </p:set>
                                    <p:set>
                                      <p:cBhvr>
                                        <p:cTn id="57"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58" restart="whenNotActive" fill="hold" evtFilter="cancelBubble" nodeType="interactiveSeq">
                <p:stCondLst>
                  <p:cond evt="onClick" delay="0">
                    <p:tgtEl>
                      <p:spTgt spid="15"/>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15"/>
                                        </p:tgtEl>
                                        <p:attrNameLst>
                                          <p:attrName>fillcolor</p:attrName>
                                        </p:attrNameLst>
                                      </p:cBhvr>
                                      <p:to>
                                        <a:srgbClr val="FF0000"/>
                                      </p:to>
                                    </p:animClr>
                                    <p:set>
                                      <p:cBhvr>
                                        <p:cTn id="65" dur="2000" fill="hold"/>
                                        <p:tgtEl>
                                          <p:spTgt spid="15"/>
                                        </p:tgtEl>
                                        <p:attrNameLst>
                                          <p:attrName>fill.type</p:attrName>
                                        </p:attrNameLst>
                                      </p:cBhvr>
                                      <p:to>
                                        <p:strVal val="solid"/>
                                      </p:to>
                                    </p:set>
                                    <p:set>
                                      <p:cBhvr>
                                        <p:cTn id="66"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2" grpId="0" animBg="1"/>
      <p:bldP spid="3" grpId="0" animBg="1"/>
      <p:bldP spid="4" grpId="0" animBg="1"/>
      <p:bldP spid="5"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8" name="MALO1">
            <a:extLst>
              <a:ext uri="{FF2B5EF4-FFF2-40B4-BE49-F238E27FC236}">
                <a16:creationId xmlns:a16="http://schemas.microsoft.com/office/drawing/2014/main" id="{F3B6B99D-35C2-4AF1-9536-2DE2D74FF4B9}"/>
              </a:ext>
            </a:extLst>
          </p:cNvPr>
          <p:cNvSpPr/>
          <p:nvPr/>
        </p:nvSpPr>
        <p:spPr>
          <a:xfrm>
            <a:off x="3131665" y="5430524"/>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noProof="0" dirty="0">
                <a:solidFill>
                  <a:prstClr val="black"/>
                </a:solidFill>
                <a:latin typeface="UTM Avo" panose="02040603050506020204" pitchFamily="18" charset="0"/>
                <a:cs typeface="Times New Roman" pitchFamily="18" charset="0"/>
              </a:rPr>
              <a:t>D. </a:t>
            </a:r>
            <a:r>
              <a:rPr lang="vi-VN" sz="2000" b="1" kern="1200" dirty="0">
                <a:solidFill>
                  <a:prstClr val="black"/>
                </a:solidFill>
                <a:latin typeface="UTM Avo" panose="02040603050506020204" pitchFamily="18" charset="0"/>
                <a:cs typeface="Times New Roman" pitchFamily="18" charset="0"/>
              </a:rPr>
              <a:t>Mô tả số lượng các đồ vật</a:t>
            </a:r>
          </a:p>
        </p:txBody>
      </p:sp>
      <p:pic>
        <p:nvPicPr>
          <p:cNvPr id="19" name="MARCIANO1" descr="Resultado de imagen para marciano png">
            <a:extLst>
              <a:ext uri="{FF2B5EF4-FFF2-40B4-BE49-F238E27FC236}">
                <a16:creationId xmlns:a16="http://schemas.microsoft.com/office/drawing/2014/main" id="{F8D3F041-5FBC-3E57-56A0-288EB91830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7821" y="5069213"/>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sultado de imagen para marciano  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921" y="3583744"/>
            <a:ext cx="2251696" cy="303289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hlinkClick r:id="rId8" action="ppaction://hlinksldjump"/>
            <a:extLst>
              <a:ext uri="{FF2B5EF4-FFF2-40B4-BE49-F238E27FC236}">
                <a16:creationId xmlns:a16="http://schemas.microsoft.com/office/drawing/2014/main" id="{DE953191-9E72-3C7D-1430-16DFF23A78C3}"/>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sp>
        <p:nvSpPr>
          <p:cNvPr id="3" name="CuadroTexto 7">
            <a:extLst>
              <a:ext uri="{FF2B5EF4-FFF2-40B4-BE49-F238E27FC236}">
                <a16:creationId xmlns:a16="http://schemas.microsoft.com/office/drawing/2014/main" id="{47A8D612-133C-145C-07D1-59EF35BB9CE3}"/>
              </a:ext>
            </a:extLst>
          </p:cNvPr>
          <p:cNvSpPr txBox="1"/>
          <p:nvPr/>
        </p:nvSpPr>
        <p:spPr>
          <a:xfrm>
            <a:off x="1594523" y="557289"/>
            <a:ext cx="9302054"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ctr">
              <a:buClrTx/>
            </a:pPr>
            <a:r>
              <a:rPr lang="vi-VN" sz="3600" b="1" kern="1200" dirty="0">
                <a:solidFill>
                  <a:srgbClr val="FFC000"/>
                </a:solidFill>
                <a:latin typeface="UTM Avo" panose="02040603050506020204" pitchFamily="18" charset="0"/>
                <a:ea typeface="+mn-ea"/>
                <a:cs typeface="Times New Roman" pitchFamily="18" charset="0"/>
              </a:rPr>
              <a:t>Câu hỏi 3: </a:t>
            </a:r>
            <a:r>
              <a:rPr lang="vi-VN" sz="3600" kern="1200" dirty="0">
                <a:solidFill>
                  <a:srgbClr val="FFC000"/>
                </a:solidFill>
                <a:latin typeface="UTM Avo" panose="02040603050506020204" pitchFamily="18" charset="0"/>
                <a:ea typeface="+mn-ea"/>
                <a:cs typeface="Times New Roman" pitchFamily="18" charset="0"/>
              </a:rPr>
              <a:t>Sơ đồ hình cây có tác dụng gì trong việc sắp xếp phân loại đồ vật?</a:t>
            </a:r>
            <a:endParaRPr kumimoji="0" lang="es-CL" sz="3600" i="0" u="none" strike="noStrike" kern="1200" cap="none" spc="0" normalizeH="0" baseline="0" noProof="0" dirty="0">
              <a:ln>
                <a:noFill/>
              </a:ln>
              <a:solidFill>
                <a:srgbClr val="FFC000"/>
              </a:solidFill>
              <a:effectLst/>
              <a:uLnTx/>
              <a:uFillTx/>
              <a:latin typeface="UTM Avo" panose="02040603050506020204" pitchFamily="18" charset="0"/>
              <a:ea typeface="+mn-ea"/>
              <a:cs typeface="Times New Roman" pitchFamily="18" charset="0"/>
            </a:endParaRPr>
          </a:p>
        </p:txBody>
      </p:sp>
      <p:sp>
        <p:nvSpPr>
          <p:cNvPr id="4" name="BUENO">
            <a:extLst>
              <a:ext uri="{FF2B5EF4-FFF2-40B4-BE49-F238E27FC236}">
                <a16:creationId xmlns:a16="http://schemas.microsoft.com/office/drawing/2014/main" id="{64EEB220-29A4-5A8F-93E6-E0BD869B9F5E}"/>
              </a:ext>
            </a:extLst>
          </p:cNvPr>
          <p:cNvSpPr/>
          <p:nvPr/>
        </p:nvSpPr>
        <p:spPr>
          <a:xfrm>
            <a:off x="3131664" y="2303169"/>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lang="es-MX" sz="2000" b="1" kern="1200" dirty="0">
                <a:solidFill>
                  <a:prstClr val="black"/>
                </a:solidFill>
                <a:latin typeface="UTM Avo" panose="02040603050506020204" pitchFamily="18" charset="0"/>
                <a:cs typeface="Times New Roman" pitchFamily="18" charset="0"/>
              </a:rPr>
              <a:t>A. </a:t>
            </a:r>
            <a:r>
              <a:rPr lang="es-MX" sz="2000" b="1" kern="1200" dirty="0" err="1">
                <a:solidFill>
                  <a:prstClr val="black"/>
                </a:solidFill>
                <a:latin typeface="UTM Avo" panose="02040603050506020204" pitchFamily="18" charset="0"/>
                <a:cs typeface="Times New Roman" pitchFamily="18" charset="0"/>
              </a:rPr>
              <a:t>Mô</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tả</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cách</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sắp</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xếp</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phân</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loại</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các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đồ</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vật</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5" name="MALO1">
            <a:extLst>
              <a:ext uri="{FF2B5EF4-FFF2-40B4-BE49-F238E27FC236}">
                <a16:creationId xmlns:a16="http://schemas.microsoft.com/office/drawing/2014/main" id="{B1E7AF8E-4F27-10F7-72A6-E616771F84E1}"/>
              </a:ext>
            </a:extLst>
          </p:cNvPr>
          <p:cNvSpPr/>
          <p:nvPr/>
        </p:nvSpPr>
        <p:spPr>
          <a:xfrm>
            <a:off x="3118485" y="3314126"/>
            <a:ext cx="3368995"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Mô</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tả</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hình</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dáng</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các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đồ</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vật</a:t>
            </a:r>
            <a:endParaRPr lang="es-MX" sz="2000" b="1" kern="1200" dirty="0">
              <a:solidFill>
                <a:prstClr val="black"/>
              </a:solidFill>
              <a:latin typeface="UTM Avo" panose="02040603050506020204" pitchFamily="18" charset="0"/>
              <a:cs typeface="Times New Roman" pitchFamily="18" charset="0"/>
            </a:endParaRPr>
          </a:p>
        </p:txBody>
      </p:sp>
      <p:sp>
        <p:nvSpPr>
          <p:cNvPr id="6" name="MALO2">
            <a:extLst>
              <a:ext uri="{FF2B5EF4-FFF2-40B4-BE49-F238E27FC236}">
                <a16:creationId xmlns:a16="http://schemas.microsoft.com/office/drawing/2014/main" id="{CBAF2493-4640-EDF6-1CC9-121B5D2D2CEB}"/>
              </a:ext>
            </a:extLst>
          </p:cNvPr>
          <p:cNvSpPr/>
          <p:nvPr/>
        </p:nvSpPr>
        <p:spPr>
          <a:xfrm>
            <a:off x="3118484" y="4392300"/>
            <a:ext cx="3368996" cy="75472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ClrTx/>
            </a:pPr>
            <a:r>
              <a:rPr kumimoji="0" lang="es-MX"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Mô</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tả</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đặc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điểm</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các</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đồ</a:t>
            </a:r>
            <a:r>
              <a:rPr lang="es-MX" sz="2000" b="1" kern="1200" dirty="0">
                <a:solidFill>
                  <a:prstClr val="black"/>
                </a:solidFill>
                <a:latin typeface="UTM Avo" panose="02040603050506020204" pitchFamily="18" charset="0"/>
                <a:cs typeface="Times New Roman" pitchFamily="18" charset="0"/>
              </a:rPr>
              <a:t> </a:t>
            </a:r>
            <a:r>
              <a:rPr lang="es-MX" sz="2000" b="1" kern="1200" dirty="0" err="1">
                <a:solidFill>
                  <a:prstClr val="black"/>
                </a:solidFill>
                <a:latin typeface="UTM Avo" panose="02040603050506020204" pitchFamily="18" charset="0"/>
                <a:cs typeface="Times New Roman" pitchFamily="18" charset="0"/>
              </a:rPr>
              <a:t>vật</a:t>
            </a:r>
            <a:endParaRPr kumimoji="0" lang="es-CL"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7" name="MARCIANO1" descr="Resultado de imagen para marciano png">
            <a:extLst>
              <a:ext uri="{FF2B5EF4-FFF2-40B4-BE49-F238E27FC236}">
                <a16:creationId xmlns:a16="http://schemas.microsoft.com/office/drawing/2014/main" id="{7200B210-BFD9-5A50-3881-A9F23B10147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7821" y="2861618"/>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16" name="MARCIANO2" descr="Resultado de imagen para marciano png">
            <a:extLst>
              <a:ext uri="{FF2B5EF4-FFF2-40B4-BE49-F238E27FC236}">
                <a16:creationId xmlns:a16="http://schemas.microsoft.com/office/drawing/2014/main" id="{24CEF7F4-B894-A87A-FBFE-76BA188F79B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1692" y="3935427"/>
            <a:ext cx="767716" cy="13926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EA6D274-AC32-02B5-1070-60D3649C62AD}"/>
              </a:ext>
            </a:extLst>
          </p:cNvPr>
          <p:cNvPicPr>
            <a:picLocks noChangeAspect="1"/>
          </p:cNvPicPr>
          <p:nvPr/>
        </p:nvPicPr>
        <p:blipFill>
          <a:blip r:embed="rId10"/>
          <a:stretch>
            <a:fillRect/>
          </a:stretch>
        </p:blipFill>
        <p:spPr>
          <a:xfrm>
            <a:off x="11561204" y="0"/>
            <a:ext cx="630796" cy="703385"/>
          </a:xfrm>
          <a:prstGeom prst="rect">
            <a:avLst/>
          </a:prstGeom>
          <a:solidFill>
            <a:schemeClr val="bg1"/>
          </a:solidFill>
        </p:spPr>
      </p:pic>
    </p:spTree>
    <p:extLst>
      <p:ext uri="{BB962C8B-B14F-4D97-AF65-F5344CB8AC3E}">
        <p14:creationId xmlns:p14="http://schemas.microsoft.com/office/powerpoint/2010/main" val="2965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3000" fill="hold"/>
                                        <p:tgtEl>
                                          <p:spTgt spid="2050"/>
                                        </p:tgtEl>
                                        <p:attrNameLst>
                                          <p:attrName>ppt_x</p:attrName>
                                        </p:attrNameLst>
                                      </p:cBhvr>
                                      <p:tavLst>
                                        <p:tav tm="0">
                                          <p:val>
                                            <p:strVal val="0-#ppt_w/2"/>
                                          </p:val>
                                        </p:tav>
                                        <p:tav tm="100000">
                                          <p:val>
                                            <p:strVal val="#ppt_x"/>
                                          </p:val>
                                        </p:tav>
                                      </p:tavLst>
                                    </p:anim>
                                    <p:anim calcmode="lin" valueType="num">
                                      <p:cBhvr additive="base">
                                        <p:cTn id="8" dur="30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6"/>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6"/>
                                        </p:tgtEl>
                                        <p:attrNameLst>
                                          <p:attrName>fillcolor</p:attrName>
                                        </p:attrNameLst>
                                      </p:cBhvr>
                                      <p:to>
                                        <a:srgbClr val="FF0000"/>
                                      </p:to>
                                    </p:animClr>
                                    <p:set>
                                      <p:cBhvr>
                                        <p:cTn id="37" dur="2000" fill="hold"/>
                                        <p:tgtEl>
                                          <p:spTgt spid="6"/>
                                        </p:tgtEl>
                                        <p:attrNameLst>
                                          <p:attrName>fill.type</p:attrName>
                                        </p:attrNameLst>
                                      </p:cBhvr>
                                      <p:to>
                                        <p:strVal val="solid"/>
                                      </p:to>
                                    </p:set>
                                    <p:set>
                                      <p:cBhvr>
                                        <p:cTn id="38" dur="20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Sai1.wav"/>
                                        </p:tgtEl>
                                      </p:cMediaNode>
                                    </p:audio>
                                  </p:subTnLst>
                                </p:cTn>
                              </p:par>
                              <p:par>
                                <p:cTn id="44" presetID="1" presetClass="emph" presetSubtype="2" fill="hold" nodeType="withEffect">
                                  <p:stCondLst>
                                    <p:cond delay="0"/>
                                  </p:stCondLst>
                                  <p:childTnLst>
                                    <p:animClr clrSpc="rgb" dir="cw">
                                      <p:cBhvr>
                                        <p:cTn id="45" dur="2000" fill="hold"/>
                                        <p:tgtEl>
                                          <p:spTgt spid="5"/>
                                        </p:tgtEl>
                                        <p:attrNameLst>
                                          <p:attrName>fillcolor</p:attrName>
                                        </p:attrNameLst>
                                      </p:cBhvr>
                                      <p:to>
                                        <a:srgbClr val="FF0000"/>
                                      </p:to>
                                    </p:animClr>
                                    <p:set>
                                      <p:cBhvr>
                                        <p:cTn id="46" dur="2000" fill="hold"/>
                                        <p:tgtEl>
                                          <p:spTgt spid="5"/>
                                        </p:tgtEl>
                                        <p:attrNameLst>
                                          <p:attrName>fill.type</p:attrName>
                                        </p:attrNameLst>
                                      </p:cBhvr>
                                      <p:to>
                                        <p:strVal val="solid"/>
                                      </p:to>
                                    </p:set>
                                    <p:set>
                                      <p:cBhvr>
                                        <p:cTn id="47"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48" restart="whenNotActive" fill="hold" evtFilter="cancelBubble" nodeType="interactiveSeq">
                <p:stCondLst>
                  <p:cond evt="onClick" delay="0">
                    <p:tgtEl>
                      <p:spTgt spid="4"/>
                    </p:tgtEl>
                  </p:cond>
                </p:stCondLst>
                <p:endSync evt="end" delay="0">
                  <p:rtn val="all"/>
                </p:endSync>
                <p:childTnLst>
                  <p:par>
                    <p:cTn id="49" fill="hold">
                      <p:stCondLst>
                        <p:cond delay="0"/>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randombar(horizontal)">
                                      <p:cBhvr>
                                        <p:cTn id="53" dur="500"/>
                                        <p:tgtEl>
                                          <p:spTgt spid="2"/>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par>
                                <p:cTn id="54" presetID="1" presetClass="emph" presetSubtype="2" fill="hold" nodeType="withEffect">
                                  <p:stCondLst>
                                    <p:cond delay="0"/>
                                  </p:stCondLst>
                                  <p:childTnLst>
                                    <p:animClr clrSpc="rgb" dir="cw">
                                      <p:cBhvr>
                                        <p:cTn id="55" dur="2000" fill="hold"/>
                                        <p:tgtEl>
                                          <p:spTgt spid="4"/>
                                        </p:tgtEl>
                                        <p:attrNameLst>
                                          <p:attrName>fillcolor</p:attrName>
                                        </p:attrNameLst>
                                      </p:cBhvr>
                                      <p:to>
                                        <a:srgbClr val="00B050"/>
                                      </p:to>
                                    </p:animClr>
                                    <p:set>
                                      <p:cBhvr>
                                        <p:cTn id="56" dur="2000" fill="hold"/>
                                        <p:tgtEl>
                                          <p:spTgt spid="4"/>
                                        </p:tgtEl>
                                        <p:attrNameLst>
                                          <p:attrName>fill.type</p:attrName>
                                        </p:attrNameLst>
                                      </p:cBhvr>
                                      <p:to>
                                        <p:strVal val="solid"/>
                                      </p:to>
                                    </p:set>
                                    <p:set>
                                      <p:cBhvr>
                                        <p:cTn id="57"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58" restart="whenNotActive" fill="hold" evtFilter="cancelBubble" nodeType="interactiveSeq">
                <p:stCondLst>
                  <p:cond evt="onClick" delay="0">
                    <p:tgtEl>
                      <p:spTgt spid="18"/>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Sai1.wav"/>
                                        </p:tgtEl>
                                      </p:cMediaNode>
                                    </p:audio>
                                  </p:subTnLst>
                                </p:cTn>
                              </p:par>
                              <p:par>
                                <p:cTn id="63" presetID="1" presetClass="emph" presetSubtype="2" fill="hold" nodeType="withEffect">
                                  <p:stCondLst>
                                    <p:cond delay="0"/>
                                  </p:stCondLst>
                                  <p:childTnLst>
                                    <p:animClr clrSpc="rgb" dir="cw">
                                      <p:cBhvr>
                                        <p:cTn id="64" dur="2000" fill="hold"/>
                                        <p:tgtEl>
                                          <p:spTgt spid="18"/>
                                        </p:tgtEl>
                                        <p:attrNameLst>
                                          <p:attrName>fillcolor</p:attrName>
                                        </p:attrNameLst>
                                      </p:cBhvr>
                                      <p:to>
                                        <a:srgbClr val="FF0000"/>
                                      </p:to>
                                    </p:animClr>
                                    <p:set>
                                      <p:cBhvr>
                                        <p:cTn id="65" dur="2000" fill="hold"/>
                                        <p:tgtEl>
                                          <p:spTgt spid="18"/>
                                        </p:tgtEl>
                                        <p:attrNameLst>
                                          <p:attrName>fill.type</p:attrName>
                                        </p:attrNameLst>
                                      </p:cBhvr>
                                      <p:to>
                                        <p:strVal val="solid"/>
                                      </p:to>
                                    </p:set>
                                    <p:set>
                                      <p:cBhvr>
                                        <p:cTn id="66"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childTnLst>
        </p:cTn>
      </p:par>
    </p:tnLst>
    <p:bldLst>
      <p:bldP spid="18" grpId="0" animBg="1"/>
      <p:bldP spid="3" grpId="0" animBg="1"/>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145962" y="0"/>
            <a:ext cx="7313294"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rPr>
              <a:t>Chào mừng bạn đã đến với hành tinh của chúng mình.</a:t>
            </a:r>
            <a:endParaRPr kumimoji="0" lang="es-CL"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endParaRPr>
          </a:p>
        </p:txBody>
      </p:sp>
      <p:pic>
        <p:nvPicPr>
          <p:cNvPr id="2" name="Picture 1">
            <a:extLst>
              <a:ext uri="{FF2B5EF4-FFF2-40B4-BE49-F238E27FC236}">
                <a16:creationId xmlns:a16="http://schemas.microsoft.com/office/drawing/2014/main" id="{86DF85B2-BA20-4E4E-74A9-B602FBF5C969}"/>
              </a:ext>
            </a:extLst>
          </p:cNvPr>
          <p:cNvPicPr>
            <a:picLocks noChangeAspect="1"/>
          </p:cNvPicPr>
          <p:nvPr/>
        </p:nvPicPr>
        <p:blipFill>
          <a:blip r:embed="rId8"/>
          <a:stretch>
            <a:fillRect/>
          </a:stretch>
        </p:blipFill>
        <p:spPr>
          <a:xfrm>
            <a:off x="11561204" y="0"/>
            <a:ext cx="630796" cy="703385"/>
          </a:xfrm>
          <a:prstGeom prst="rect">
            <a:avLst/>
          </a:prstGeom>
          <a:solidFill>
            <a:schemeClr val="bg1"/>
          </a:solidFill>
        </p:spPr>
      </p:pic>
    </p:spTree>
    <p:extLst>
      <p:ext uri="{BB962C8B-B14F-4D97-AF65-F5344CB8AC3E}">
        <p14:creationId xmlns:p14="http://schemas.microsoft.com/office/powerpoint/2010/main" val="176861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53" presetClass="exit" presetSubtype="32" fill="hold" nodeType="withEffect">
                                  <p:stCondLst>
                                    <p:cond delay="4000"/>
                                  </p:stCondLst>
                                  <p:childTnLst>
                                    <p:anim calcmode="lin" valueType="num">
                                      <p:cBhvr>
                                        <p:cTn id="25" dur="5000"/>
                                        <p:tgtEl>
                                          <p:spTgt spid="9"/>
                                        </p:tgtEl>
                                        <p:attrNameLst>
                                          <p:attrName>ppt_w</p:attrName>
                                        </p:attrNameLst>
                                      </p:cBhvr>
                                      <p:tavLst>
                                        <p:tav tm="0">
                                          <p:val>
                                            <p:strVal val="ppt_w"/>
                                          </p:val>
                                        </p:tav>
                                        <p:tav tm="100000">
                                          <p:val>
                                            <p:fltVal val="0"/>
                                          </p:val>
                                        </p:tav>
                                      </p:tavLst>
                                    </p:anim>
                                    <p:anim calcmode="lin" valueType="num">
                                      <p:cBhvr>
                                        <p:cTn id="26" dur="5000"/>
                                        <p:tgtEl>
                                          <p:spTgt spid="9"/>
                                        </p:tgtEl>
                                        <p:attrNameLst>
                                          <p:attrName>ppt_h</p:attrName>
                                        </p:attrNameLst>
                                      </p:cBhvr>
                                      <p:tavLst>
                                        <p:tav tm="0">
                                          <p:val>
                                            <p:strVal val="ppt_h"/>
                                          </p:val>
                                        </p:tav>
                                        <p:tav tm="100000">
                                          <p:val>
                                            <p:fltVal val="0"/>
                                          </p:val>
                                        </p:tav>
                                      </p:tavLst>
                                    </p:anim>
                                    <p:animEffect transition="out" filter="fade">
                                      <p:cBhvr>
                                        <p:cTn id="27" dur="5000"/>
                                        <p:tgtEl>
                                          <p:spTgt spid="9"/>
                                        </p:tgtEl>
                                      </p:cBhvr>
                                    </p:animEffect>
                                    <p:set>
                                      <p:cBhvr>
                                        <p:cTn id="28" dur="1" fill="hold">
                                          <p:stCondLst>
                                            <p:cond delay="4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4707465" y="2788422"/>
            <a:ext cx="2736543" cy="1558939"/>
            <a:chOff x="309542" y="967667"/>
            <a:chExt cx="2878585" cy="1558939"/>
          </a:xfrm>
        </p:grpSpPr>
        <p:pic>
          <p:nvPicPr>
            <p:cNvPr id="4" name="Picture 3">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4">
            <a:extLst>
              <a:ext uri="{FF2B5EF4-FFF2-40B4-BE49-F238E27FC236}">
                <a16:creationId xmlns:a16="http://schemas.microsoft.com/office/drawing/2014/main" id="{4DC5F72F-A4AB-011D-6EC0-FAFEE2DF1482}"/>
              </a:ext>
            </a:extLst>
          </p:cNvPr>
          <p:cNvSpPr/>
          <p:nvPr/>
        </p:nvSpPr>
        <p:spPr>
          <a:xfrm>
            <a:off x="784088" y="2021737"/>
            <a:ext cx="8924115" cy="2024969"/>
          </a:xfrm>
          <a:prstGeom prst="round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a:outerShdw blurRad="40000" dist="20000" dir="5400000" rotWithShape="0">
              <a:srgbClr val="000000">
                <a:alpha val="38000"/>
              </a:srgbClr>
            </a:outerShdw>
          </a:effectLst>
        </p:spPr>
        <p:txBody>
          <a:bodyPr rtlCol="0" anchor="ctr"/>
          <a:lstStyle/>
          <a:p>
            <a:pPr lvl="0" algn="just">
              <a:lnSpc>
                <a:spcPct val="150000"/>
              </a:lnSpc>
              <a:buClrTx/>
            </a:pPr>
            <a:r>
              <a:rPr lang="vi-VN" sz="2000" b="1" kern="1200" dirty="0">
                <a:solidFill>
                  <a:prstClr val="black"/>
                </a:solidFill>
                <a:latin typeface="UTM Avo" panose="02040603050506020204" pitchFamily="18" charset="0"/>
                <a:ea typeface="+mn-ea"/>
                <a:cs typeface="+mn-cs"/>
              </a:rPr>
              <a:t>Trong một máy tính có chứa nhiều tài liệu phục vụ học tập và giải trí như: tài liệu, tranh ảnh, trò chơi. Theo em, nên sắp xếp phân loại những tài liệu đó như thế nào?</a:t>
            </a:r>
          </a:p>
        </p:txBody>
      </p:sp>
      <p:sp>
        <p:nvSpPr>
          <p:cNvPr id="3" name="Rectangle 2">
            <a:extLst>
              <a:ext uri="{FF2B5EF4-FFF2-40B4-BE49-F238E27FC236}">
                <a16:creationId xmlns:a16="http://schemas.microsoft.com/office/drawing/2014/main" id="{DD6278E0-56B6-DCD8-405F-8EFEFF2A59ED}"/>
              </a:ext>
            </a:extLst>
          </p:cNvPr>
          <p:cNvSpPr/>
          <p:nvPr/>
        </p:nvSpPr>
        <p:spPr>
          <a:xfrm>
            <a:off x="1427279" y="4658739"/>
            <a:ext cx="8924114" cy="488660"/>
          </a:xfrm>
          <a:prstGeom prst="rect">
            <a:avLst/>
          </a:prstGeom>
          <a:solidFill>
            <a:schemeClr val="bg1"/>
          </a:solidFill>
        </p:spPr>
        <p:txBody>
          <a:bodyPr wrap="square">
            <a:spAutoFit/>
          </a:bodyPr>
          <a:lstStyle/>
          <a:p>
            <a:pPr>
              <a:lnSpc>
                <a:spcPct val="150000"/>
              </a:lnSpc>
              <a:buClrTx/>
              <a:buFontTx/>
              <a:buNone/>
            </a:pPr>
            <a:r>
              <a:rPr lang="vi-VN" sz="2000" kern="1200">
                <a:solidFill>
                  <a:prstClr val="black"/>
                </a:solidFill>
                <a:latin typeface="UTM Avo" panose="02040603050506020204" pitchFamily="18" charset="0"/>
                <a:ea typeface="+mn-ea"/>
                <a:cs typeface="+mn-cs"/>
              </a:rPr>
              <a:t>Em sẽ phân loại thành 3 thư mục, đó là tài liệu, tranh ảnh và trò chơi. </a:t>
            </a:r>
            <a:endParaRPr lang="vi-VN" sz="2000" kern="1200" dirty="0">
              <a:solidFill>
                <a:prstClr val="black"/>
              </a:solidFill>
              <a:latin typeface="UTM Avo" panose="02040603050506020204" pitchFamily="18" charset="0"/>
              <a:ea typeface="+mn-ea"/>
              <a:cs typeface="+mn-cs"/>
            </a:endParaRPr>
          </a:p>
        </p:txBody>
      </p:sp>
      <p:sp>
        <p:nvSpPr>
          <p:cNvPr id="4" name="Right Arrow 8">
            <a:extLst>
              <a:ext uri="{FF2B5EF4-FFF2-40B4-BE49-F238E27FC236}">
                <a16:creationId xmlns:a16="http://schemas.microsoft.com/office/drawing/2014/main" id="{1B622360-62F5-E74A-FBFA-4A2B425543BF}"/>
              </a:ext>
            </a:extLst>
          </p:cNvPr>
          <p:cNvSpPr/>
          <p:nvPr/>
        </p:nvSpPr>
        <p:spPr>
          <a:xfrm>
            <a:off x="504498" y="4658739"/>
            <a:ext cx="832414" cy="641130"/>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68458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pic>
        <p:nvPicPr>
          <p:cNvPr id="2" name="Picture 3">
            <a:extLst>
              <a:ext uri="{FF2B5EF4-FFF2-40B4-BE49-F238E27FC236}">
                <a16:creationId xmlns:a16="http://schemas.microsoft.com/office/drawing/2014/main" id="{8725B620-D209-D1D4-5649-A374130D5B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9357"/>
          <a:stretch>
            <a:fillRect/>
          </a:stretch>
        </p:blipFill>
        <p:spPr>
          <a:xfrm flipH="1">
            <a:off x="419100" y="2144708"/>
            <a:ext cx="4815020" cy="2603499"/>
          </a:xfrm>
          <a:prstGeom prst="rect">
            <a:avLst/>
          </a:prstGeom>
        </p:spPr>
      </p:pic>
      <p:pic>
        <p:nvPicPr>
          <p:cNvPr id="3" name="Picture 4">
            <a:extLst>
              <a:ext uri="{FF2B5EF4-FFF2-40B4-BE49-F238E27FC236}">
                <a16:creationId xmlns:a16="http://schemas.microsoft.com/office/drawing/2014/main" id="{2AE611DB-F975-3C33-90DB-B0A1E696512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9357"/>
          <a:stretch>
            <a:fillRect/>
          </a:stretch>
        </p:blipFill>
        <p:spPr>
          <a:xfrm flipH="1">
            <a:off x="5383079" y="2121309"/>
            <a:ext cx="4815020" cy="2603499"/>
          </a:xfrm>
          <a:prstGeom prst="rect">
            <a:avLst/>
          </a:prstGeom>
        </p:spPr>
      </p:pic>
      <p:sp>
        <p:nvSpPr>
          <p:cNvPr id="6" name="TextBox 9">
            <a:extLst>
              <a:ext uri="{FF2B5EF4-FFF2-40B4-BE49-F238E27FC236}">
                <a16:creationId xmlns:a16="http://schemas.microsoft.com/office/drawing/2014/main" id="{BF6B5BDA-3F13-DBF8-854D-548F392FFE54}"/>
              </a:ext>
            </a:extLst>
          </p:cNvPr>
          <p:cNvSpPr txBox="1"/>
          <p:nvPr/>
        </p:nvSpPr>
        <p:spPr>
          <a:xfrm>
            <a:off x="739208" y="2696009"/>
            <a:ext cx="3937894" cy="1319657"/>
          </a:xfrm>
          <a:prstGeom prst="rect">
            <a:avLst/>
          </a:prstGeom>
        </p:spPr>
        <p:txBody>
          <a:bodyPr wrap="square" lIns="0" tIns="0" rIns="0" bIns="0" rtlCol="0" anchor="t">
            <a:spAutoFit/>
          </a:bodyPr>
          <a:lstStyle/>
          <a:p>
            <a:pPr algn="ctr">
              <a:lnSpc>
                <a:spcPct val="150000"/>
              </a:lnSpc>
              <a:buClrTx/>
              <a:buFontTx/>
              <a:buNone/>
            </a:pPr>
            <a:r>
              <a:rPr lang="en-US" sz="2000" kern="1200" dirty="0" err="1">
                <a:latin typeface="UTM Avo" panose="02040603050506020204" pitchFamily="18" charset="0"/>
                <a:ea typeface="+mn-ea"/>
                <a:cs typeface="Arial" panose="020B0604020202020204" pitchFamily="34" charset="0"/>
              </a:rPr>
              <a:t>Ôn</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tập</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lại</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nội</a:t>
            </a:r>
            <a:r>
              <a:rPr lang="en-US" sz="2000" kern="1200" dirty="0">
                <a:latin typeface="UTM Avo" panose="02040603050506020204" pitchFamily="18" charset="0"/>
                <a:ea typeface="+mn-ea"/>
                <a:cs typeface="Arial" panose="020B0604020202020204" pitchFamily="34" charset="0"/>
              </a:rPr>
              <a:t> dung </a:t>
            </a:r>
            <a:r>
              <a:rPr lang="en-US" sz="2000" kern="1200" dirty="0" err="1">
                <a:latin typeface="UTM Avo" panose="02040603050506020204" pitchFamily="18" charset="0"/>
                <a:ea typeface="+mn-ea"/>
                <a:cs typeface="Arial" panose="020B0604020202020204" pitchFamily="34" charset="0"/>
              </a:rPr>
              <a:t>của</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bài</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học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ngày</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hôm</a:t>
            </a:r>
            <a:r>
              <a:rPr lang="en-US" sz="2000" kern="1200" dirty="0">
                <a:latin typeface="UTM Avo" panose="02040603050506020204" pitchFamily="18" charset="0"/>
                <a:ea typeface="+mn-ea"/>
                <a:cs typeface="Arial" panose="020B0604020202020204" pitchFamily="34" charset="0"/>
              </a:rPr>
              <a:t> nay, </a:t>
            </a:r>
            <a:r>
              <a:rPr lang="en-US" sz="2000" kern="1200" dirty="0" err="1">
                <a:latin typeface="UTM Avo" panose="02040603050506020204" pitchFamily="18" charset="0"/>
                <a:ea typeface="+mn-ea"/>
                <a:cs typeface="Arial" panose="020B0604020202020204" pitchFamily="34" charset="0"/>
              </a:rPr>
              <a:t>hoàn</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thành</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các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nhiệm</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vụ</a:t>
            </a:r>
            <a:endParaRPr lang="en-US" sz="2000" kern="1200" dirty="0">
              <a:latin typeface="UTM Avo" panose="02040603050506020204" pitchFamily="18" charset="0"/>
              <a:ea typeface="+mn-ea"/>
              <a:cs typeface="Arial" panose="020B0604020202020204" pitchFamily="34" charset="0"/>
            </a:endParaRPr>
          </a:p>
        </p:txBody>
      </p:sp>
      <p:sp>
        <p:nvSpPr>
          <p:cNvPr id="9" name="TextBox 9">
            <a:extLst>
              <a:ext uri="{FF2B5EF4-FFF2-40B4-BE49-F238E27FC236}">
                <a16:creationId xmlns:a16="http://schemas.microsoft.com/office/drawing/2014/main" id="{9B7EAC69-67E4-8437-3A2D-B54D6C14C83C}"/>
              </a:ext>
            </a:extLst>
          </p:cNvPr>
          <p:cNvSpPr txBox="1"/>
          <p:nvPr/>
        </p:nvSpPr>
        <p:spPr>
          <a:xfrm>
            <a:off x="5701439" y="2625154"/>
            <a:ext cx="4178301" cy="1325106"/>
          </a:xfrm>
          <a:prstGeom prst="rect">
            <a:avLst/>
          </a:prstGeom>
        </p:spPr>
        <p:txBody>
          <a:bodyPr wrap="square" lIns="0" tIns="0" rIns="0" bIns="0" rtlCol="0" anchor="t">
            <a:spAutoFit/>
          </a:bodyPr>
          <a:lstStyle/>
          <a:p>
            <a:pPr algn="ctr">
              <a:lnSpc>
                <a:spcPct val="150000"/>
              </a:lnSpc>
              <a:buClrTx/>
              <a:buFontTx/>
              <a:buNone/>
            </a:pPr>
            <a:r>
              <a:rPr lang="en-US" sz="2000" kern="1200" dirty="0" err="1">
                <a:latin typeface="UTM Avo" panose="02040603050506020204" pitchFamily="18" charset="0"/>
                <a:ea typeface="+mn-ea"/>
                <a:cs typeface="Arial" panose="020B0604020202020204" pitchFamily="34" charset="0"/>
              </a:rPr>
              <a:t>Đọc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trước</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chuẩn</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bị</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cho</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bài</a:t>
            </a:r>
            <a:r>
              <a:rPr lang="en-US" sz="2000" kern="1200" dirty="0">
                <a:latin typeface="UTM Avo" panose="02040603050506020204" pitchFamily="18" charset="0"/>
                <a:ea typeface="+mn-ea"/>
                <a:cs typeface="Arial" panose="020B0604020202020204" pitchFamily="34" charset="0"/>
              </a:rPr>
              <a:t> </a:t>
            </a:r>
            <a:r>
              <a:rPr lang="en-US" sz="2000" kern="1200" dirty="0" err="1">
                <a:latin typeface="UTM Avo" panose="02040603050506020204" pitchFamily="18" charset="0"/>
                <a:ea typeface="+mn-ea"/>
                <a:cs typeface="Arial" panose="020B0604020202020204" pitchFamily="34" charset="0"/>
              </a:rPr>
              <a:t>mới</a:t>
            </a:r>
            <a:r>
              <a:rPr lang="en-US" sz="2000" kern="1200" dirty="0">
                <a:latin typeface="UTM Avo" panose="02040603050506020204" pitchFamily="18" charset="0"/>
                <a:ea typeface="+mn-ea"/>
                <a:cs typeface="Arial" panose="020B0604020202020204" pitchFamily="34" charset="0"/>
              </a:rPr>
              <a:t>: </a:t>
            </a:r>
          </a:p>
          <a:p>
            <a:pPr algn="ctr">
              <a:lnSpc>
                <a:spcPct val="150000"/>
              </a:lnSpc>
              <a:buClrTx/>
              <a:buFontTx/>
              <a:buNone/>
            </a:pPr>
            <a:r>
              <a:rPr lang="en-US" sz="2000" b="1" kern="1200" dirty="0" err="1">
                <a:latin typeface="UTM Avo" panose="02040603050506020204" pitchFamily="18" charset="0"/>
                <a:ea typeface="+mn-ea"/>
                <a:cs typeface="Arial" panose="020B0604020202020204" pitchFamily="34" charset="0"/>
              </a:rPr>
              <a:t>Bài</a:t>
            </a:r>
            <a:r>
              <a:rPr lang="en-US" sz="2000" b="1" kern="1200" dirty="0">
                <a:latin typeface="UTM Avo" panose="02040603050506020204" pitchFamily="18" charset="0"/>
                <a:ea typeface="+mn-ea"/>
                <a:cs typeface="Arial" panose="020B0604020202020204" pitchFamily="34" charset="0"/>
              </a:rPr>
              <a:t> 3. </a:t>
            </a:r>
            <a:r>
              <a:rPr lang="en-US" sz="2000" b="1" kern="1200" dirty="0" err="1">
                <a:latin typeface="UTM Avo" panose="02040603050506020204" pitchFamily="18" charset="0"/>
                <a:ea typeface="+mn-ea"/>
                <a:cs typeface="Arial" panose="020B0604020202020204" pitchFamily="34" charset="0"/>
              </a:rPr>
              <a:t>Sắp</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xếp</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phân</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loại</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các</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tệp</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dữ</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liệu</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trong</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máy</a:t>
            </a:r>
            <a:r>
              <a:rPr lang="en-US" sz="2000" b="1" kern="1200" dirty="0">
                <a:latin typeface="UTM Avo" panose="02040603050506020204" pitchFamily="18" charset="0"/>
                <a:ea typeface="+mn-ea"/>
                <a:cs typeface="Arial" panose="020B0604020202020204" pitchFamily="34" charset="0"/>
              </a:rPr>
              <a:t> </a:t>
            </a:r>
            <a:r>
              <a:rPr lang="en-US" sz="2000" b="1" kern="1200" dirty="0" err="1">
                <a:latin typeface="UTM Avo" panose="02040603050506020204" pitchFamily="18" charset="0"/>
                <a:ea typeface="+mn-ea"/>
                <a:cs typeface="Arial" panose="020B0604020202020204" pitchFamily="34" charset="0"/>
              </a:rPr>
              <a:t>tính</a:t>
            </a:r>
            <a:endParaRPr lang="en-US" sz="2000" b="1" kern="1200" dirty="0">
              <a:latin typeface="UTM Avo" panose="02040603050506020204" pitchFamily="18" charset="0"/>
              <a:ea typeface="+mn-ea"/>
              <a:cs typeface="Arial" panose="020B0604020202020204" pitchFamily="34" charset="0"/>
            </a:endParaRPr>
          </a:p>
        </p:txBody>
      </p:sp>
      <p:pic>
        <p:nvPicPr>
          <p:cNvPr id="10" name="Picture 7">
            <a:extLst>
              <a:ext uri="{FF2B5EF4-FFF2-40B4-BE49-F238E27FC236}">
                <a16:creationId xmlns:a16="http://schemas.microsoft.com/office/drawing/2014/main" id="{498F9D5B-45FD-8212-E33E-05FDC0C5B5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416264" y="5228653"/>
            <a:ext cx="5717009" cy="1629347"/>
          </a:xfrm>
          <a:prstGeom prst="rect">
            <a:avLst/>
          </a:prstGeom>
        </p:spPr>
      </p:pic>
    </p:spTree>
    <p:extLst>
      <p:ext uri="{BB962C8B-B14F-4D97-AF65-F5344CB8AC3E}">
        <p14:creationId xmlns:p14="http://schemas.microsoft.com/office/powerpoint/2010/main" val="41157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C1-Bài 1_1</Template>
  <TotalTime>70</TotalTime>
  <Words>1428</Words>
  <Application>Microsoft Office PowerPoint</Application>
  <PresentationFormat>Widescreen</PresentationFormat>
  <Paragraphs>125</Paragraphs>
  <Slides>32</Slides>
  <Notes>27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32</vt:i4>
      </vt:variant>
    </vt:vector>
  </HeadingPairs>
  <TitlesOfParts>
    <vt:vector size="40" baseType="lpstr">
      <vt:lpstr>Arial</vt:lpstr>
      <vt:lpstr>Calibri</vt:lpstr>
      <vt:lpstr>Calibri Light</vt:lpstr>
      <vt:lpstr>UTM Avo</vt:lpstr>
      <vt:lpstr>Wingdings</vt:lpstr>
      <vt:lpstr>Office Theme</vt:lpstr>
      <vt:lpstr>Tema de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15</cp:revision>
  <dcterms:created xsi:type="dcterms:W3CDTF">2023-06-26T15:10:17Z</dcterms:created>
  <dcterms:modified xsi:type="dcterms:W3CDTF">2023-08-21T04:40:50Z</dcterms:modified>
</cp:coreProperties>
</file>