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media/audio2.wav" ContentType="audio/x-wav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72" r:id="rId2"/>
    <p:sldMasterId id="2147483684" r:id="rId3"/>
  </p:sldMasterIdLst>
  <p:notesMasterIdLst>
    <p:notesMasterId r:id="rId36"/>
  </p:notesMasterIdLst>
  <p:sldIdLst>
    <p:sldId id="256" r:id="rId4"/>
    <p:sldId id="257" r:id="rId5"/>
    <p:sldId id="258" r:id="rId6"/>
    <p:sldId id="259" r:id="rId7"/>
    <p:sldId id="260" r:id="rId8"/>
    <p:sldId id="272" r:id="rId9"/>
    <p:sldId id="359" r:id="rId10"/>
    <p:sldId id="384" r:id="rId11"/>
    <p:sldId id="385" r:id="rId12"/>
    <p:sldId id="386" r:id="rId13"/>
    <p:sldId id="273" r:id="rId14"/>
    <p:sldId id="367" r:id="rId15"/>
    <p:sldId id="368" r:id="rId16"/>
    <p:sldId id="387" r:id="rId17"/>
    <p:sldId id="388" r:id="rId18"/>
    <p:sldId id="369" r:id="rId19"/>
    <p:sldId id="389" r:id="rId20"/>
    <p:sldId id="390" r:id="rId21"/>
    <p:sldId id="396" r:id="rId22"/>
    <p:sldId id="397" r:id="rId23"/>
    <p:sldId id="261" r:id="rId24"/>
    <p:sldId id="327" r:id="rId25"/>
    <p:sldId id="402" r:id="rId26"/>
    <p:sldId id="399" r:id="rId27"/>
    <p:sldId id="398" r:id="rId28"/>
    <p:sldId id="400" r:id="rId29"/>
    <p:sldId id="401" r:id="rId30"/>
    <p:sldId id="269" r:id="rId31"/>
    <p:sldId id="270" r:id="rId32"/>
    <p:sldId id="366" r:id="rId33"/>
    <p:sldId id="267" r:id="rId34"/>
    <p:sldId id="403" r:id="rId3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AE81"/>
    <a:srgbClr val="F7EAE9"/>
    <a:srgbClr val="F2DCDB"/>
    <a:srgbClr val="DDA29F"/>
    <a:srgbClr val="F68121"/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9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130276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9480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4690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9078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0770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3434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1902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90044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7780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39142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40277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44051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9536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7881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630729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30576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65132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88319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73486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97339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95319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29258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73662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-GV</a:t>
            </a:r>
            <a:r>
              <a:rPr lang="en-US" baseline="0"/>
              <a:t> click vào đồng hồ để bấm giờ &gt;&gt; click vào khung đá</a:t>
            </a:r>
            <a:r>
              <a:rPr lang="en-US" sz="1100" b="0" i="0" u="none" strike="noStrike" kern="1200" cap="none">
                <a:solidFill>
                  <a:prstClr val="black"/>
                </a:solidFill>
                <a:latin typeface="UTM Avo" panose="02040603050506020204" pitchFamily="18" charset="0"/>
                <a:ea typeface="Arial"/>
                <a:cs typeface="Times New Roman" pitchFamily="18" charset="0"/>
                <a:sym typeface="Arial"/>
              </a:rPr>
              <a:t>p án</a:t>
            </a:r>
            <a:r>
              <a:rPr lang="en-US" sz="1100" b="0" i="0" u="none" strike="noStrike" kern="1200" cap="none" baseline="0">
                <a:solidFill>
                  <a:prstClr val="black"/>
                </a:solidFill>
                <a:latin typeface="UTM Avo" panose="02040603050506020204" pitchFamily="18" charset="0"/>
                <a:ea typeface="Arial"/>
                <a:cs typeface="Times New Roman" pitchFamily="18" charset="0"/>
                <a:sym typeface="Arial"/>
              </a:rPr>
              <a:t> để chọn đá</a:t>
            </a:r>
            <a:r>
              <a:rPr lang="en-US" sz="1100" b="0" i="0" u="none" strike="noStrike" kern="1200" cap="none">
                <a:solidFill>
                  <a:prstClr val="black"/>
                </a:solidFill>
                <a:latin typeface="UTM Avo" panose="02040603050506020204" pitchFamily="18" charset="0"/>
                <a:ea typeface="Arial"/>
                <a:cs typeface="Times New Roman" pitchFamily="18" charset="0"/>
                <a:sym typeface="Arial"/>
              </a:rPr>
              <a:t>p án</a:t>
            </a:r>
            <a:r>
              <a:rPr lang="en-US" sz="1100" b="0" i="0" u="none" strike="noStrike" kern="1200" cap="none" baseline="0">
                <a:solidFill>
                  <a:prstClr val="black"/>
                </a:solidFill>
                <a:latin typeface="UTM Avo" panose="02040603050506020204" pitchFamily="18" charset="0"/>
                <a:ea typeface="Arial"/>
                <a:cs typeface="Times New Roman" pitchFamily="18" charset="0"/>
                <a:sym typeface="Arial"/>
              </a:rPr>
              <a:t> đúng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526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-GV</a:t>
            </a:r>
            <a:r>
              <a:rPr lang="en-US" baseline="0"/>
              <a:t> click vào đồng hồ để bấm giờ &gt;&gt; click vào khung đá</a:t>
            </a:r>
            <a:r>
              <a:rPr lang="en-US" sz="1100" b="0" i="0" u="none" strike="noStrike" kern="1200" cap="none">
                <a:solidFill>
                  <a:prstClr val="black"/>
                </a:solidFill>
                <a:latin typeface="UTM Avo" panose="02040603050506020204" pitchFamily="18" charset="0"/>
                <a:ea typeface="Arial"/>
                <a:cs typeface="Times New Roman" pitchFamily="18" charset="0"/>
                <a:sym typeface="Arial"/>
              </a:rPr>
              <a:t>p án</a:t>
            </a:r>
            <a:r>
              <a:rPr lang="en-US" sz="1100" b="0" i="0" u="none" strike="noStrike" kern="1200" cap="none" baseline="0">
                <a:solidFill>
                  <a:prstClr val="black"/>
                </a:solidFill>
                <a:latin typeface="UTM Avo" panose="02040603050506020204" pitchFamily="18" charset="0"/>
                <a:ea typeface="Arial"/>
                <a:cs typeface="Times New Roman" pitchFamily="18" charset="0"/>
                <a:sym typeface="Arial"/>
              </a:rPr>
              <a:t> để chọn đá</a:t>
            </a:r>
            <a:r>
              <a:rPr lang="en-US" sz="1100" b="0" i="0" u="none" strike="noStrike" kern="1200" cap="none">
                <a:solidFill>
                  <a:prstClr val="black"/>
                </a:solidFill>
                <a:latin typeface="UTM Avo" panose="02040603050506020204" pitchFamily="18" charset="0"/>
                <a:ea typeface="Arial"/>
                <a:cs typeface="Times New Roman" pitchFamily="18" charset="0"/>
                <a:sym typeface="Arial"/>
              </a:rPr>
              <a:t>p án</a:t>
            </a:r>
            <a:r>
              <a:rPr lang="en-US" sz="1100" b="0" i="0" u="none" strike="noStrike" kern="1200" cap="none" baseline="0">
                <a:solidFill>
                  <a:prstClr val="black"/>
                </a:solidFill>
                <a:latin typeface="UTM Avo" panose="02040603050506020204" pitchFamily="18" charset="0"/>
                <a:ea typeface="Arial"/>
                <a:cs typeface="Times New Roman" pitchFamily="18" charset="0"/>
                <a:sym typeface="Arial"/>
              </a:rPr>
              <a:t> đúng 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5442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-GV</a:t>
            </a:r>
            <a:r>
              <a:rPr lang="en-US" baseline="0"/>
              <a:t> click vào đồng hồ để bấm giờ &gt;&gt; click vào khung đá</a:t>
            </a:r>
            <a:r>
              <a:rPr lang="en-US" sz="1100" b="0" i="0" u="none" strike="noStrike" kern="1200" cap="none">
                <a:solidFill>
                  <a:prstClr val="black"/>
                </a:solidFill>
                <a:latin typeface="UTM Avo" panose="02040603050506020204" pitchFamily="18" charset="0"/>
                <a:ea typeface="Arial"/>
                <a:cs typeface="Times New Roman" pitchFamily="18" charset="0"/>
                <a:sym typeface="Arial"/>
              </a:rPr>
              <a:t>p án</a:t>
            </a:r>
            <a:r>
              <a:rPr lang="en-US" sz="1100" b="0" i="0" u="none" strike="noStrike" kern="1200" cap="none" baseline="0">
                <a:solidFill>
                  <a:prstClr val="black"/>
                </a:solidFill>
                <a:latin typeface="UTM Avo" panose="02040603050506020204" pitchFamily="18" charset="0"/>
                <a:ea typeface="Arial"/>
                <a:cs typeface="Times New Roman" pitchFamily="18" charset="0"/>
                <a:sym typeface="Arial"/>
              </a:rPr>
              <a:t> để chọn đá</a:t>
            </a:r>
            <a:r>
              <a:rPr lang="en-US" sz="1100" b="0" i="0" u="none" strike="noStrike" kern="1200" cap="none">
                <a:solidFill>
                  <a:prstClr val="black"/>
                </a:solidFill>
                <a:latin typeface="UTM Avo" panose="02040603050506020204" pitchFamily="18" charset="0"/>
                <a:ea typeface="Arial"/>
                <a:cs typeface="Times New Roman" pitchFamily="18" charset="0"/>
                <a:sym typeface="Arial"/>
              </a:rPr>
              <a:t>p án</a:t>
            </a:r>
            <a:r>
              <a:rPr lang="en-US" sz="1100" b="0" i="0" u="none" strike="noStrike" kern="1200" cap="none" baseline="0">
                <a:solidFill>
                  <a:prstClr val="black"/>
                </a:solidFill>
                <a:latin typeface="UTM Avo" panose="02040603050506020204" pitchFamily="18" charset="0"/>
                <a:ea typeface="Arial"/>
                <a:cs typeface="Times New Roman" pitchFamily="18" charset="0"/>
                <a:sym typeface="Arial"/>
              </a:rPr>
              <a:t> đúng 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2554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-GV</a:t>
            </a:r>
            <a:r>
              <a:rPr lang="en-US" baseline="0"/>
              <a:t> click vào đồng hồ để bấm giờ &gt;&gt; click vào khung đá</a:t>
            </a:r>
            <a:r>
              <a:rPr lang="en-US" sz="1100" b="0" i="0" u="none" strike="noStrike" kern="1200" cap="none">
                <a:solidFill>
                  <a:prstClr val="black"/>
                </a:solidFill>
                <a:latin typeface="UTM Avo" panose="02040603050506020204" pitchFamily="18" charset="0"/>
                <a:ea typeface="Arial"/>
                <a:cs typeface="Times New Roman" pitchFamily="18" charset="0"/>
                <a:sym typeface="Arial"/>
              </a:rPr>
              <a:t>p án</a:t>
            </a:r>
            <a:r>
              <a:rPr lang="en-US" sz="1100" b="0" i="0" u="none" strike="noStrike" kern="1200" cap="none" baseline="0">
                <a:solidFill>
                  <a:prstClr val="black"/>
                </a:solidFill>
                <a:latin typeface="UTM Avo" panose="02040603050506020204" pitchFamily="18" charset="0"/>
                <a:ea typeface="Arial"/>
                <a:cs typeface="Times New Roman" pitchFamily="18" charset="0"/>
                <a:sym typeface="Arial"/>
              </a:rPr>
              <a:t> để chọn đá</a:t>
            </a:r>
            <a:r>
              <a:rPr lang="en-US" sz="1100" b="0" i="0" u="none" strike="noStrike" kern="1200" cap="none">
                <a:solidFill>
                  <a:prstClr val="black"/>
                </a:solidFill>
                <a:latin typeface="UTM Avo" panose="02040603050506020204" pitchFamily="18" charset="0"/>
                <a:ea typeface="Arial"/>
                <a:cs typeface="Times New Roman" pitchFamily="18" charset="0"/>
                <a:sym typeface="Arial"/>
              </a:rPr>
              <a:t>p án</a:t>
            </a:r>
            <a:r>
              <a:rPr lang="en-US" sz="1100" b="0" i="0" u="none" strike="noStrike" kern="1200" cap="none" baseline="0">
                <a:solidFill>
                  <a:prstClr val="black"/>
                </a:solidFill>
                <a:latin typeface="UTM Avo" panose="02040603050506020204" pitchFamily="18" charset="0"/>
                <a:ea typeface="Arial"/>
                <a:cs typeface="Times New Roman" pitchFamily="18" charset="0"/>
                <a:sym typeface="Arial"/>
              </a:rPr>
              <a:t> đúng 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8634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01237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149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53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706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059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641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5242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294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9302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4889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992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963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39425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76962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85306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59534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23848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47768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26831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41419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84760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20947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6164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825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017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41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41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7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1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1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n-hoc-3/1/129/42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" Target="slide25.xml"/><Relationship Id="rId7" Type="http://schemas.openxmlformats.org/officeDocument/2006/relationships/slide" Target="slide26.xml"/><Relationship Id="rId12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11" Type="http://schemas.openxmlformats.org/officeDocument/2006/relationships/slide" Target="slide28.xml"/><Relationship Id="rId5" Type="http://schemas.openxmlformats.org/officeDocument/2006/relationships/slide" Target="slide24.xml"/><Relationship Id="rId10" Type="http://schemas.openxmlformats.org/officeDocument/2006/relationships/image" Target="../media/image48.png"/><Relationship Id="rId4" Type="http://schemas.openxmlformats.org/officeDocument/2006/relationships/image" Target="../media/image45.png"/><Relationship Id="rId9" Type="http://schemas.openxmlformats.org/officeDocument/2006/relationships/slide" Target="slide2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6.png"/><Relationship Id="rId3" Type="http://schemas.openxmlformats.org/officeDocument/2006/relationships/audio" Target="../media/audio1.wav"/><Relationship Id="rId7" Type="http://schemas.openxmlformats.org/officeDocument/2006/relationships/image" Target="../media/image51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11" Type="http://schemas.openxmlformats.org/officeDocument/2006/relationships/slide" Target="slide23.xml"/><Relationship Id="rId5" Type="http://schemas.openxmlformats.org/officeDocument/2006/relationships/audio" Target="../media/audio3.wav"/><Relationship Id="rId15" Type="http://schemas.openxmlformats.org/officeDocument/2006/relationships/image" Target="../media/image58.png"/><Relationship Id="rId10" Type="http://schemas.openxmlformats.org/officeDocument/2006/relationships/image" Target="../media/image54.png"/><Relationship Id="rId4" Type="http://schemas.openxmlformats.org/officeDocument/2006/relationships/audio" Target="../media/audio2.wav"/><Relationship Id="rId9" Type="http://schemas.openxmlformats.org/officeDocument/2006/relationships/image" Target="../media/image53.png"/><Relationship Id="rId1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61.png"/><Relationship Id="rId3" Type="http://schemas.openxmlformats.org/officeDocument/2006/relationships/audio" Target="../media/audio1.wav"/><Relationship Id="rId7" Type="http://schemas.openxmlformats.org/officeDocument/2006/relationships/image" Target="../media/image50.png"/><Relationship Id="rId12" Type="http://schemas.openxmlformats.org/officeDocument/2006/relationships/slide" Target="slide23.xml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png"/><Relationship Id="rId11" Type="http://schemas.openxmlformats.org/officeDocument/2006/relationships/image" Target="../media/image60.png"/><Relationship Id="rId5" Type="http://schemas.openxmlformats.org/officeDocument/2006/relationships/audio" Target="../media/audio3.wav"/><Relationship Id="rId15" Type="http://schemas.openxmlformats.org/officeDocument/2006/relationships/image" Target="../media/image57.png"/><Relationship Id="rId10" Type="http://schemas.openxmlformats.org/officeDocument/2006/relationships/image" Target="../media/image59.png"/><Relationship Id="rId4" Type="http://schemas.openxmlformats.org/officeDocument/2006/relationships/audio" Target="../media/audio2.wav"/><Relationship Id="rId9" Type="http://schemas.openxmlformats.org/officeDocument/2006/relationships/image" Target="../media/image58.png"/><Relationship Id="rId1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audio" Target="../media/audio1.wav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11" Type="http://schemas.openxmlformats.org/officeDocument/2006/relationships/image" Target="../media/image63.png"/><Relationship Id="rId5" Type="http://schemas.openxmlformats.org/officeDocument/2006/relationships/audio" Target="../media/audio3.wav"/><Relationship Id="rId15" Type="http://schemas.openxmlformats.org/officeDocument/2006/relationships/image" Target="../media/image64.png"/><Relationship Id="rId10" Type="http://schemas.openxmlformats.org/officeDocument/2006/relationships/image" Target="../media/image62.png"/><Relationship Id="rId4" Type="http://schemas.openxmlformats.org/officeDocument/2006/relationships/audio" Target="../media/audio2.wav"/><Relationship Id="rId9" Type="http://schemas.openxmlformats.org/officeDocument/2006/relationships/image" Target="../media/image58.png"/><Relationship Id="rId14" Type="http://schemas.openxmlformats.org/officeDocument/2006/relationships/slide" Target="slide2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slide" Target="slide23.xml"/><Relationship Id="rId3" Type="http://schemas.openxmlformats.org/officeDocument/2006/relationships/audio" Target="../media/audio1.wav"/><Relationship Id="rId7" Type="http://schemas.openxmlformats.org/officeDocument/2006/relationships/image" Target="../media/image51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11" Type="http://schemas.openxmlformats.org/officeDocument/2006/relationships/image" Target="../media/image56.png"/><Relationship Id="rId5" Type="http://schemas.openxmlformats.org/officeDocument/2006/relationships/audio" Target="../media/audio3.wav"/><Relationship Id="rId10" Type="http://schemas.openxmlformats.org/officeDocument/2006/relationships/image" Target="../media/image48.png"/><Relationship Id="rId4" Type="http://schemas.openxmlformats.org/officeDocument/2006/relationships/audio" Target="../media/audio2.wav"/><Relationship Id="rId9" Type="http://schemas.openxmlformats.org/officeDocument/2006/relationships/image" Target="../media/image58.png"/><Relationship Id="rId1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n-hoc-3/1/129/42/" TargetMode="Externa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68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svg"/><Relationship Id="rId13" Type="http://schemas.openxmlformats.org/officeDocument/2006/relationships/image" Target="../media/image80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sv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sv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svg"/><Relationship Id="rId4" Type="http://schemas.openxmlformats.org/officeDocument/2006/relationships/image" Target="../media/image71.svg"/><Relationship Id="rId9" Type="http://schemas.openxmlformats.org/officeDocument/2006/relationships/image" Target="../media/image76.png"/><Relationship Id="rId14" Type="http://schemas.openxmlformats.org/officeDocument/2006/relationships/image" Target="../media/image81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5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195308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Tin học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534407" y="2077986"/>
            <a:ext cx="9123183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C2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vi-VN" b="1" dirty="0">
                <a:solidFill>
                  <a:srgbClr val="002060"/>
                </a:solidFill>
                <a:latin typeface="UTM Avo" panose="02040603050506020204" pitchFamily="18" charset="0"/>
              </a:rPr>
              <a:t>Làm quen với thư mục lưu trữ thông tin trong máy tính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1439694" y="4478838"/>
            <a:ext cx="9312610" cy="1566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Sắp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xếp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phân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loại</a:t>
            </a:r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tệp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dữ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liệu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máy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tính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855383" y="273463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2E7569-9822-6F37-4988-463AE22DDF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6617" y="1379685"/>
            <a:ext cx="4623016" cy="3210364"/>
          </a:xfrm>
          <a:prstGeom prst="roundRect">
            <a:avLst/>
          </a:prstGeom>
          <a:ln w="38100">
            <a:solidFill>
              <a:srgbClr val="002060"/>
            </a:solidFill>
            <a:prstDash val="dash"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FD3F97-F708-37BC-1C8C-4A2EDF5501FC}"/>
              </a:ext>
            </a:extLst>
          </p:cNvPr>
          <p:cNvSpPr txBox="1"/>
          <p:nvPr/>
        </p:nvSpPr>
        <p:spPr>
          <a:xfrm>
            <a:off x="384368" y="2195471"/>
            <a:ext cx="4818254" cy="2072979"/>
          </a:xfrm>
          <a:prstGeom prst="wedgeRoundRectCallout">
            <a:avLst>
              <a:gd name="adj1" fmla="val -346"/>
              <a:gd name="adj2" fmla="val 70858"/>
              <a:gd name="adj3" fmla="val 16667"/>
            </a:avLst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đã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từng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nghe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ảnh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hay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video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máy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tính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chưa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chia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sẻ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biết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điều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này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8E0B64-3FA1-C0BB-129B-4AF21B6A99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4967" y="4262330"/>
            <a:ext cx="4001033" cy="2595670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79038F1E-39A8-CE39-63FB-4700C95986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141099">
            <a:off x="285149" y="1823796"/>
            <a:ext cx="428848" cy="11285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855383" y="273463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53EB8E-744C-02E3-B0F4-958F858E7EFA}"/>
              </a:ext>
            </a:extLst>
          </p:cNvPr>
          <p:cNvSpPr txBox="1"/>
          <p:nvPr/>
        </p:nvSpPr>
        <p:spPr>
          <a:xfrm>
            <a:off x="969604" y="1828296"/>
            <a:ext cx="5908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1.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Xem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máy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tính</a:t>
            </a:r>
            <a:endParaRPr lang="en-US" sz="2400" b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322620-188F-E3DB-E1A8-815CC15E7872}"/>
              </a:ext>
            </a:extLst>
          </p:cNvPr>
          <p:cNvSpPr txBox="1"/>
          <p:nvPr/>
        </p:nvSpPr>
        <p:spPr>
          <a:xfrm>
            <a:off x="969604" y="2398858"/>
            <a:ext cx="7551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SGK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41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trả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lời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hỏi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11" name="Rounded Rectangular Callout 11">
            <a:extLst>
              <a:ext uri="{FF2B5EF4-FFF2-40B4-BE49-F238E27FC236}">
                <a16:creationId xmlns:a16="http://schemas.microsoft.com/office/drawing/2014/main" id="{4B4B3DB0-3819-5935-DFFC-1732283779E9}"/>
              </a:ext>
            </a:extLst>
          </p:cNvPr>
          <p:cNvSpPr/>
          <p:nvPr/>
        </p:nvSpPr>
        <p:spPr>
          <a:xfrm>
            <a:off x="289732" y="3408146"/>
            <a:ext cx="3447572" cy="1931864"/>
          </a:xfrm>
          <a:prstGeom prst="wedgeRoundRectCallout">
            <a:avLst>
              <a:gd name="adj1" fmla="val 64700"/>
              <a:gd name="adj2" fmla="val 19912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38100" cap="flat" cmpd="sng" algn="ctr">
            <a:solidFill>
              <a:schemeClr val="accent2"/>
            </a:solidFill>
            <a:prstDash val="dash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Tx/>
            </a:pP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Em thao tác chuột như nào để quan sát được các thông tin ở Hình 1?</a:t>
            </a:r>
            <a:endParaRPr lang="vi-VN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CDF7E11-F416-ECF6-B33C-79E0E153AD3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21" t="34176" r="21200" b="3295"/>
          <a:stretch/>
        </p:blipFill>
        <p:spPr>
          <a:xfrm>
            <a:off x="4598329" y="3038683"/>
            <a:ext cx="4559363" cy="27931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>
            <a:extLst>
              <a:ext uri="{FF2B5EF4-FFF2-40B4-BE49-F238E27FC236}">
                <a16:creationId xmlns:a16="http://schemas.microsoft.com/office/drawing/2014/main" id="{02235525-6632-A7E4-5E7B-E0B2F3F89108}"/>
              </a:ext>
            </a:extLst>
          </p:cNvPr>
          <p:cNvSpPr/>
          <p:nvPr/>
        </p:nvSpPr>
        <p:spPr>
          <a:xfrm>
            <a:off x="856253" y="3232583"/>
            <a:ext cx="3093448" cy="1196325"/>
          </a:xfrm>
          <a:prstGeom prst="doubleWave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rgbClr val="1F497D">
                <a:lumMod val="20000"/>
                <a:lumOff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Kích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chuột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tượng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This PC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5A1493-999E-15ED-7185-82B4FA57CADD}"/>
              </a:ext>
            </a:extLst>
          </p:cNvPr>
          <p:cNvSpPr txBox="1"/>
          <p:nvPr/>
        </p:nvSpPr>
        <p:spPr>
          <a:xfrm>
            <a:off x="969604" y="2451372"/>
            <a:ext cx="10187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hiển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thị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như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 ta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hiện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thao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18" name="Curved Right Arrow 16">
            <a:extLst>
              <a:ext uri="{FF2B5EF4-FFF2-40B4-BE49-F238E27FC236}">
                <a16:creationId xmlns:a16="http://schemas.microsoft.com/office/drawing/2014/main" id="{4265F8B7-DA4D-7A6F-2AFF-5AB4048F849E}"/>
              </a:ext>
            </a:extLst>
          </p:cNvPr>
          <p:cNvSpPr/>
          <p:nvPr/>
        </p:nvSpPr>
        <p:spPr>
          <a:xfrm>
            <a:off x="170453" y="3762197"/>
            <a:ext cx="635000" cy="1689890"/>
          </a:xfrm>
          <a:prstGeom prst="curvedRightArrow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9" name="Double Wave 18">
            <a:extLst>
              <a:ext uri="{FF2B5EF4-FFF2-40B4-BE49-F238E27FC236}">
                <a16:creationId xmlns:a16="http://schemas.microsoft.com/office/drawing/2014/main" id="{BB654A5D-C8AC-5358-7BB7-742DB069458F}"/>
              </a:ext>
            </a:extLst>
          </p:cNvPr>
          <p:cNvSpPr/>
          <p:nvPr/>
        </p:nvSpPr>
        <p:spPr>
          <a:xfrm>
            <a:off x="856253" y="4785375"/>
            <a:ext cx="3093448" cy="1196325"/>
          </a:xfrm>
          <a:prstGeom prst="doubleWave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Chọn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tệp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hoặc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mục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muốn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xem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6B0E8B-8C46-515E-D683-5F5645657197}"/>
              </a:ext>
            </a:extLst>
          </p:cNvPr>
          <p:cNvSpPr txBox="1"/>
          <p:nvPr/>
        </p:nvSpPr>
        <p:spPr>
          <a:xfrm>
            <a:off x="969604" y="1828296"/>
            <a:ext cx="5908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1.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Xem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máy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tính</a:t>
            </a:r>
            <a:endParaRPr lang="en-US" sz="2400" b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7F8E168-2CFF-2FC6-AEE0-A35BC48BEC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21" t="34176" r="21200" b="3295"/>
          <a:stretch/>
        </p:blipFill>
        <p:spPr>
          <a:xfrm>
            <a:off x="4598329" y="3038683"/>
            <a:ext cx="4559363" cy="279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55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254EF9-0692-0FE8-A5D4-E07B7C0ED370}"/>
              </a:ext>
            </a:extLst>
          </p:cNvPr>
          <p:cNvSpPr txBox="1"/>
          <p:nvPr/>
        </p:nvSpPr>
        <p:spPr>
          <a:xfrm>
            <a:off x="969604" y="2357204"/>
            <a:ext cx="11521266" cy="494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dễ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dàng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máy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tính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chọn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chế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78BB0800-A928-DAD4-D4EF-E348F0BEA713}"/>
              </a:ext>
            </a:extLst>
          </p:cNvPr>
          <p:cNvSpPr/>
          <p:nvPr/>
        </p:nvSpPr>
        <p:spPr>
          <a:xfrm>
            <a:off x="818167" y="3429000"/>
            <a:ext cx="2488584" cy="641601"/>
          </a:xfrm>
          <a:prstGeom prst="roundRect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solidFill>
              <a:srgbClr val="4F81BD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Cỡ lớn </a:t>
            </a:r>
          </a:p>
        </p:txBody>
      </p:sp>
      <p:sp>
        <p:nvSpPr>
          <p:cNvPr id="8" name="Rounded Rectangle 18">
            <a:extLst>
              <a:ext uri="{FF2B5EF4-FFF2-40B4-BE49-F238E27FC236}">
                <a16:creationId xmlns:a16="http://schemas.microsoft.com/office/drawing/2014/main" id="{DBCEF125-D633-9A19-744D-1BF26B210105}"/>
              </a:ext>
            </a:extLst>
          </p:cNvPr>
          <p:cNvSpPr/>
          <p:nvPr/>
        </p:nvSpPr>
        <p:spPr>
          <a:xfrm>
            <a:off x="818167" y="4230518"/>
            <a:ext cx="2488584" cy="641601"/>
          </a:xfrm>
          <a:prstGeom prst="round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Cỡ trung bình </a:t>
            </a:r>
          </a:p>
        </p:txBody>
      </p:sp>
      <p:sp>
        <p:nvSpPr>
          <p:cNvPr id="9" name="Rounded Rectangle 19">
            <a:extLst>
              <a:ext uri="{FF2B5EF4-FFF2-40B4-BE49-F238E27FC236}">
                <a16:creationId xmlns:a16="http://schemas.microsoft.com/office/drawing/2014/main" id="{FD919691-EACA-7E54-F061-8AC7AB93843D}"/>
              </a:ext>
            </a:extLst>
          </p:cNvPr>
          <p:cNvSpPr/>
          <p:nvPr/>
        </p:nvSpPr>
        <p:spPr>
          <a:xfrm>
            <a:off x="818167" y="5049382"/>
            <a:ext cx="2488584" cy="641601"/>
          </a:xfrm>
          <a:prstGeom prst="round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Đủ tên file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A8D065-17A3-3BAB-15E3-F86BF95F97A8}"/>
              </a:ext>
            </a:extLst>
          </p:cNvPr>
          <p:cNvSpPr txBox="1"/>
          <p:nvPr/>
        </p:nvSpPr>
        <p:spPr>
          <a:xfrm>
            <a:off x="4143222" y="3582642"/>
            <a:ext cx="22980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Medium icons</a:t>
            </a:r>
          </a:p>
        </p:txBody>
      </p:sp>
      <p:sp>
        <p:nvSpPr>
          <p:cNvPr id="12" name="Right Arrow 20">
            <a:extLst>
              <a:ext uri="{FF2B5EF4-FFF2-40B4-BE49-F238E27FC236}">
                <a16:creationId xmlns:a16="http://schemas.microsoft.com/office/drawing/2014/main" id="{A334A6AA-039F-A544-8F03-509ED75FF1A4}"/>
              </a:ext>
            </a:extLst>
          </p:cNvPr>
          <p:cNvSpPr/>
          <p:nvPr/>
        </p:nvSpPr>
        <p:spPr>
          <a:xfrm>
            <a:off x="3472111" y="3565865"/>
            <a:ext cx="553625" cy="400110"/>
          </a:xfrm>
          <a:prstGeom prst="rightArrow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Right Arrow 21">
            <a:extLst>
              <a:ext uri="{FF2B5EF4-FFF2-40B4-BE49-F238E27FC236}">
                <a16:creationId xmlns:a16="http://schemas.microsoft.com/office/drawing/2014/main" id="{1E6EC3A7-982D-61DD-3784-24E8EEC219FE}"/>
              </a:ext>
            </a:extLst>
          </p:cNvPr>
          <p:cNvSpPr/>
          <p:nvPr/>
        </p:nvSpPr>
        <p:spPr>
          <a:xfrm>
            <a:off x="3453864" y="4333984"/>
            <a:ext cx="553625" cy="400110"/>
          </a:xfrm>
          <a:prstGeom prst="rightArrow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Right Arrow 22">
            <a:extLst>
              <a:ext uri="{FF2B5EF4-FFF2-40B4-BE49-F238E27FC236}">
                <a16:creationId xmlns:a16="http://schemas.microsoft.com/office/drawing/2014/main" id="{2E4F99C1-DCF4-6680-CCC2-87DE56F5A91E}"/>
              </a:ext>
            </a:extLst>
          </p:cNvPr>
          <p:cNvSpPr/>
          <p:nvPr/>
        </p:nvSpPr>
        <p:spPr>
          <a:xfrm>
            <a:off x="3484576" y="5129959"/>
            <a:ext cx="553625" cy="400110"/>
          </a:xfrm>
          <a:prstGeom prst="rightArrow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E52A08-45C3-8419-CCCC-BB7D38690288}"/>
              </a:ext>
            </a:extLst>
          </p:cNvPr>
          <p:cNvSpPr txBox="1"/>
          <p:nvPr/>
        </p:nvSpPr>
        <p:spPr>
          <a:xfrm>
            <a:off x="4178727" y="4320051"/>
            <a:ext cx="22980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Large icons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81F5EC-300A-8069-7924-29F8C97BBF90}"/>
              </a:ext>
            </a:extLst>
          </p:cNvPr>
          <p:cNvSpPr txBox="1"/>
          <p:nvPr/>
        </p:nvSpPr>
        <p:spPr>
          <a:xfrm>
            <a:off x="4183807" y="5113643"/>
            <a:ext cx="2914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File name extensions</a:t>
            </a:r>
          </a:p>
        </p:txBody>
      </p:sp>
      <p:pic>
        <p:nvPicPr>
          <p:cNvPr id="17" name="Picture 6">
            <a:extLst>
              <a:ext uri="{FF2B5EF4-FFF2-40B4-BE49-F238E27FC236}">
                <a16:creationId xmlns:a16="http://schemas.microsoft.com/office/drawing/2014/main" id="{C68680D0-8AC9-2E6A-95D7-529DEDDB9A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277740" y="2918557"/>
            <a:ext cx="2048460" cy="319863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F63E533-FCD7-DE8F-C264-0FB7E361D6DD}"/>
              </a:ext>
            </a:extLst>
          </p:cNvPr>
          <p:cNvSpPr txBox="1"/>
          <p:nvPr/>
        </p:nvSpPr>
        <p:spPr>
          <a:xfrm>
            <a:off x="969604" y="1828296"/>
            <a:ext cx="5908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1.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Xem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máy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tính</a:t>
            </a:r>
            <a:endParaRPr lang="en-US" sz="2400" b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72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1" grpId="0"/>
      <p:bldP spid="12" grpId="0" animBg="1"/>
      <p:bldP spid="13" grpId="0" animBg="1"/>
      <p:bldP spid="14" grpId="0" animBg="1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C5456E5-B8D0-ED4B-61BB-365AFB8C2655}"/>
              </a:ext>
            </a:extLst>
          </p:cNvPr>
          <p:cNvSpPr txBox="1"/>
          <p:nvPr/>
        </p:nvSpPr>
        <p:spPr>
          <a:xfrm>
            <a:off x="963825" y="2323725"/>
            <a:ext cx="6409741" cy="494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loại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tệp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máy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tính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4A5333B-84BB-94A5-58F7-75A964C98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68" y="3108050"/>
            <a:ext cx="1544212" cy="1909946"/>
          </a:xfrm>
          <a:prstGeom prst="rect">
            <a:avLst/>
          </a:prstGeom>
        </p:spPr>
      </p:pic>
      <p:sp>
        <p:nvSpPr>
          <p:cNvPr id="16" name="Rounded Rectangle 14">
            <a:extLst>
              <a:ext uri="{FF2B5EF4-FFF2-40B4-BE49-F238E27FC236}">
                <a16:creationId xmlns:a16="http://schemas.microsoft.com/office/drawing/2014/main" id="{0CF273FE-BC59-9925-CEDA-322A7DADE17D}"/>
              </a:ext>
            </a:extLst>
          </p:cNvPr>
          <p:cNvSpPr/>
          <p:nvPr/>
        </p:nvSpPr>
        <p:spPr>
          <a:xfrm>
            <a:off x="658968" y="5270111"/>
            <a:ext cx="1682363" cy="92906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Tệp dạng văn bản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AD438A6-4D66-BBD2-B6F6-CDE81322EC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0589" y="3214055"/>
            <a:ext cx="1725323" cy="1697936"/>
          </a:xfrm>
          <a:prstGeom prst="rect">
            <a:avLst/>
          </a:prstGeom>
        </p:spPr>
      </p:pic>
      <p:sp>
        <p:nvSpPr>
          <p:cNvPr id="18" name="Rounded Rectangle 26">
            <a:extLst>
              <a:ext uri="{FF2B5EF4-FFF2-40B4-BE49-F238E27FC236}">
                <a16:creationId xmlns:a16="http://schemas.microsoft.com/office/drawing/2014/main" id="{1EA84673-5E2F-231F-C296-BA21777E31D7}"/>
              </a:ext>
            </a:extLst>
          </p:cNvPr>
          <p:cNvSpPr/>
          <p:nvPr/>
        </p:nvSpPr>
        <p:spPr>
          <a:xfrm>
            <a:off x="2816101" y="5270110"/>
            <a:ext cx="1751724" cy="92906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Tệp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ảnh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8E75A49-3E17-9D7D-BB60-988DE36B1F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5859" y="3042235"/>
            <a:ext cx="1340282" cy="1975761"/>
          </a:xfrm>
          <a:prstGeom prst="rect">
            <a:avLst/>
          </a:prstGeom>
        </p:spPr>
      </p:pic>
      <p:sp>
        <p:nvSpPr>
          <p:cNvPr id="20" name="Rounded Rectangle 27">
            <a:extLst>
              <a:ext uri="{FF2B5EF4-FFF2-40B4-BE49-F238E27FC236}">
                <a16:creationId xmlns:a16="http://schemas.microsoft.com/office/drawing/2014/main" id="{6EF05020-C584-EAED-00AC-B68988BF31AF}"/>
              </a:ext>
            </a:extLst>
          </p:cNvPr>
          <p:cNvSpPr/>
          <p:nvPr/>
        </p:nvSpPr>
        <p:spPr>
          <a:xfrm>
            <a:off x="5220138" y="5293549"/>
            <a:ext cx="1751724" cy="92906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Tệp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video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8906DDE-5039-1CE5-4B71-C8F50B2F7C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6088" y="3149238"/>
            <a:ext cx="1339055" cy="1723676"/>
          </a:xfrm>
          <a:prstGeom prst="rect">
            <a:avLst/>
          </a:prstGeom>
        </p:spPr>
      </p:pic>
      <p:sp>
        <p:nvSpPr>
          <p:cNvPr id="22" name="Rounded Rectangle 29">
            <a:extLst>
              <a:ext uri="{FF2B5EF4-FFF2-40B4-BE49-F238E27FC236}">
                <a16:creationId xmlns:a16="http://schemas.microsoft.com/office/drawing/2014/main" id="{AB632551-C58C-3994-3ECD-4B79A5C4CFF1}"/>
              </a:ext>
            </a:extLst>
          </p:cNvPr>
          <p:cNvSpPr/>
          <p:nvPr/>
        </p:nvSpPr>
        <p:spPr>
          <a:xfrm>
            <a:off x="7479753" y="5293549"/>
            <a:ext cx="1751724" cy="92906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Tệp dạng âm thanh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B3E37C-7E25-51ED-0C4C-EB7A384E1BD4}"/>
              </a:ext>
            </a:extLst>
          </p:cNvPr>
          <p:cNvSpPr txBox="1"/>
          <p:nvPr/>
        </p:nvSpPr>
        <p:spPr>
          <a:xfrm>
            <a:off x="969604" y="1828296"/>
            <a:ext cx="5908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1.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Xem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thông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tin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trên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máy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tính</a:t>
            </a:r>
            <a:endParaRPr lang="en-US" sz="2400" b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1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 animBg="1"/>
      <p:bldP spid="18" grpId="0" animBg="1"/>
      <p:bldP spid="20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B9797A9-79BB-B707-D9EA-8CEF1C24A7E3}"/>
              </a:ext>
            </a:extLst>
          </p:cNvPr>
          <p:cNvSpPr/>
          <p:nvPr/>
        </p:nvSpPr>
        <p:spPr>
          <a:xfrm>
            <a:off x="0" y="1860848"/>
            <a:ext cx="12192000" cy="69428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NHẬN XÉT</a:t>
            </a:r>
          </a:p>
        </p:txBody>
      </p:sp>
      <p:sp>
        <p:nvSpPr>
          <p:cNvPr id="7" name="Rounded Rectangle 11">
            <a:extLst>
              <a:ext uri="{FF2B5EF4-FFF2-40B4-BE49-F238E27FC236}">
                <a16:creationId xmlns:a16="http://schemas.microsoft.com/office/drawing/2014/main" id="{A5308F73-9EA5-6BA6-1CB7-130DF5A51439}"/>
              </a:ext>
            </a:extLst>
          </p:cNvPr>
          <p:cNvSpPr/>
          <p:nvPr/>
        </p:nvSpPr>
        <p:spPr>
          <a:xfrm>
            <a:off x="2891835" y="2979910"/>
            <a:ext cx="6408329" cy="22493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 cap="flat" cmpd="sng" algn="ctr">
            <a:solidFill>
              <a:schemeClr val="tx1"/>
            </a:solidFill>
            <a:prstDash val="dash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Tx/>
            </a:pP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Trong máy tính, thư mục giống như các ngăn của giá sách, còn các tệp văn bản, hình ảnh, âm thanh và video giống như các quyển sách.</a:t>
            </a:r>
            <a:endParaRPr lang="vi-VN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Picture 14">
            <a:extLst>
              <a:ext uri="{FF2B5EF4-FFF2-40B4-BE49-F238E27FC236}">
                <a16:creationId xmlns:a16="http://schemas.microsoft.com/office/drawing/2014/main" id="{1F6F35F1-8E60-B4DC-6AD3-C67EEF0FE5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847715" y="5464603"/>
            <a:ext cx="2496567" cy="139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8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D457E3C7-798F-76DD-722A-B62A92C3CB85}"/>
              </a:ext>
            </a:extLst>
          </p:cNvPr>
          <p:cNvSpPr/>
          <p:nvPr/>
        </p:nvSpPr>
        <p:spPr>
          <a:xfrm>
            <a:off x="3390900" y="1645185"/>
            <a:ext cx="2972036" cy="989817"/>
          </a:xfrm>
          <a:prstGeom prst="flowChartAlternateProcess">
            <a:avLst/>
          </a:prstGeom>
          <a:solidFill>
            <a:schemeClr val="accent2"/>
          </a:solidFill>
          <a:ln w="571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 loại tệp </a:t>
            </a:r>
          </a:p>
        </p:txBody>
      </p:sp>
      <p:sp>
        <p:nvSpPr>
          <p:cNvPr id="4" name="Double Wave 3">
            <a:extLst>
              <a:ext uri="{FF2B5EF4-FFF2-40B4-BE49-F238E27FC236}">
                <a16:creationId xmlns:a16="http://schemas.microsoft.com/office/drawing/2014/main" id="{48EC60EF-2815-3A18-9926-190102EEAF39}"/>
              </a:ext>
            </a:extLst>
          </p:cNvPr>
          <p:cNvSpPr/>
          <p:nvPr/>
        </p:nvSpPr>
        <p:spPr>
          <a:xfrm>
            <a:off x="143405" y="3538145"/>
            <a:ext cx="2236986" cy="1054351"/>
          </a:xfrm>
          <a:prstGeom prst="doubleWave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Tệp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âm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thanh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Double Wave 4">
            <a:extLst>
              <a:ext uri="{FF2B5EF4-FFF2-40B4-BE49-F238E27FC236}">
                <a16:creationId xmlns:a16="http://schemas.microsoft.com/office/drawing/2014/main" id="{FFC17DE3-C350-A61D-2DE4-21EEDDE4AA19}"/>
              </a:ext>
            </a:extLst>
          </p:cNvPr>
          <p:cNvSpPr/>
          <p:nvPr/>
        </p:nvSpPr>
        <p:spPr>
          <a:xfrm>
            <a:off x="2935641" y="3557775"/>
            <a:ext cx="2236986" cy="1054351"/>
          </a:xfrm>
          <a:prstGeom prst="doubleWave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Tệp hình ảnh </a:t>
            </a:r>
          </a:p>
        </p:txBody>
      </p:sp>
      <p:sp>
        <p:nvSpPr>
          <p:cNvPr id="7" name="Double Wave 6">
            <a:extLst>
              <a:ext uri="{FF2B5EF4-FFF2-40B4-BE49-F238E27FC236}">
                <a16:creationId xmlns:a16="http://schemas.microsoft.com/office/drawing/2014/main" id="{D7FBC3B3-9C63-FE6F-0222-F37B894C33FE}"/>
              </a:ext>
            </a:extLst>
          </p:cNvPr>
          <p:cNvSpPr/>
          <p:nvPr/>
        </p:nvSpPr>
        <p:spPr>
          <a:xfrm>
            <a:off x="5837057" y="3538145"/>
            <a:ext cx="2236986" cy="1054351"/>
          </a:xfrm>
          <a:prstGeom prst="doubleWave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Tệp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văn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bản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Double Wave 10">
            <a:extLst>
              <a:ext uri="{FF2B5EF4-FFF2-40B4-BE49-F238E27FC236}">
                <a16:creationId xmlns:a16="http://schemas.microsoft.com/office/drawing/2014/main" id="{41978AA3-FCFE-6B7B-FD1A-A6C5F0BBBDA0}"/>
              </a:ext>
            </a:extLst>
          </p:cNvPr>
          <p:cNvSpPr/>
          <p:nvPr/>
        </p:nvSpPr>
        <p:spPr>
          <a:xfrm>
            <a:off x="8591929" y="3538145"/>
            <a:ext cx="2236986" cy="1054351"/>
          </a:xfrm>
          <a:prstGeom prst="doubleWave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Tệp video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B267B9F-925B-C5B9-189C-D300E43DAC35}"/>
              </a:ext>
            </a:extLst>
          </p:cNvPr>
          <p:cNvCxnSpPr>
            <a:cxnSpLocks/>
            <a:endCxn id="4" idx="0"/>
          </p:cNvCxnSpPr>
          <p:nvPr/>
        </p:nvCxnSpPr>
        <p:spPr>
          <a:xfrm flipH="1">
            <a:off x="1261898" y="2633640"/>
            <a:ext cx="3456666" cy="970402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5A9FD2B-DBFB-D8D1-7556-8974E5545845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 flipH="1">
            <a:off x="4054134" y="2635002"/>
            <a:ext cx="822784" cy="98867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D477255-4DDC-C421-619C-3026F6E0C207}"/>
              </a:ext>
            </a:extLst>
          </p:cNvPr>
          <p:cNvCxnSpPr>
            <a:cxnSpLocks/>
            <a:stCxn id="3" idx="2"/>
            <a:endCxn id="7" idx="0"/>
          </p:cNvCxnSpPr>
          <p:nvPr/>
        </p:nvCxnSpPr>
        <p:spPr>
          <a:xfrm>
            <a:off x="4876918" y="2635002"/>
            <a:ext cx="2078632" cy="96904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7F30036-208C-238E-9EED-85AC5E4C3F22}"/>
              </a:ext>
            </a:extLst>
          </p:cNvPr>
          <p:cNvCxnSpPr>
            <a:cxnSpLocks/>
            <a:stCxn id="3" idx="2"/>
            <a:endCxn id="11" idx="0"/>
          </p:cNvCxnSpPr>
          <p:nvPr/>
        </p:nvCxnSpPr>
        <p:spPr>
          <a:xfrm>
            <a:off x="4876918" y="2635002"/>
            <a:ext cx="4833504" cy="96904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triangle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F09B0C8-B939-5D54-98A5-2C46200F8A42}"/>
              </a:ext>
            </a:extLst>
          </p:cNvPr>
          <p:cNvSpPr txBox="1"/>
          <p:nvPr/>
        </p:nvSpPr>
        <p:spPr>
          <a:xfrm>
            <a:off x="121180" y="4691920"/>
            <a:ext cx="2733574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hát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Đoạn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ghi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âm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Mẩu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âm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thanh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D43A38-B7CA-1296-6499-3F69209B4A35}"/>
              </a:ext>
            </a:extLst>
          </p:cNvPr>
          <p:cNvSpPr txBox="1"/>
          <p:nvPr/>
        </p:nvSpPr>
        <p:spPr>
          <a:xfrm>
            <a:off x="2904247" y="4691920"/>
            <a:ext cx="2604781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Tranh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vẽ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nền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Ảnh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cuốn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sách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DC7017-66A4-7EA7-78AE-48C87A5A8B7B}"/>
              </a:ext>
            </a:extLst>
          </p:cNvPr>
          <p:cNvSpPr txBox="1"/>
          <p:nvPr/>
        </p:nvSpPr>
        <p:spPr>
          <a:xfrm>
            <a:off x="5702418" y="4751652"/>
            <a:ext cx="2733574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Thời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khoá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biểu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văn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123E1C-F81D-A4FE-93FD-EC28EFEC8B91}"/>
              </a:ext>
            </a:extLst>
          </p:cNvPr>
          <p:cNvSpPr txBox="1"/>
          <p:nvPr/>
        </p:nvSpPr>
        <p:spPr>
          <a:xfrm>
            <a:off x="8315523" y="4751652"/>
            <a:ext cx="2789798" cy="950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Video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kể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chuyện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Video ca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nhạc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700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11" grpId="0" animBg="1"/>
      <p:bldP spid="16" grpId="0"/>
      <p:bldP spid="17" grpId="0"/>
      <p:bldP spid="18" grpId="0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3">
            <a:extLst>
              <a:ext uri="{FF2B5EF4-FFF2-40B4-BE49-F238E27FC236}">
                <a16:creationId xmlns:a16="http://schemas.microsoft.com/office/drawing/2014/main" id="{2F8014F3-584E-20B7-D598-8FDCADA04D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7012157">
            <a:off x="16493889" y="-1082465"/>
            <a:ext cx="4129044" cy="2785384"/>
          </a:xfrm>
          <a:prstGeom prst="rect">
            <a:avLst/>
          </a:prstGeom>
        </p:spPr>
      </p:pic>
      <p:sp>
        <p:nvSpPr>
          <p:cNvPr id="2" name="Pentagon 3">
            <a:extLst>
              <a:ext uri="{FF2B5EF4-FFF2-40B4-BE49-F238E27FC236}">
                <a16:creationId xmlns:a16="http://schemas.microsoft.com/office/drawing/2014/main" id="{4568514B-051C-22CA-03B5-09A7729E21CF}"/>
              </a:ext>
            </a:extLst>
          </p:cNvPr>
          <p:cNvSpPr/>
          <p:nvPr/>
        </p:nvSpPr>
        <p:spPr>
          <a:xfrm>
            <a:off x="0" y="1840491"/>
            <a:ext cx="2540541" cy="620087"/>
          </a:xfrm>
          <a:prstGeom prst="homePlate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luận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27">
            <a:extLst>
              <a:ext uri="{FF2B5EF4-FFF2-40B4-BE49-F238E27FC236}">
                <a16:creationId xmlns:a16="http://schemas.microsoft.com/office/drawing/2014/main" id="{D756C2FA-513E-5D57-8153-C65056AD7C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595780" y="3238500"/>
            <a:ext cx="3447068" cy="2826595"/>
          </a:xfrm>
          <a:prstGeom prst="rect">
            <a:avLst/>
          </a:prstGeom>
        </p:spPr>
      </p:pic>
      <p:sp>
        <p:nvSpPr>
          <p:cNvPr id="4" name="Rounded Rectangular Callout 4">
            <a:extLst>
              <a:ext uri="{FF2B5EF4-FFF2-40B4-BE49-F238E27FC236}">
                <a16:creationId xmlns:a16="http://schemas.microsoft.com/office/drawing/2014/main" id="{48B159C7-5496-960A-9222-A7E971090B25}"/>
              </a:ext>
            </a:extLst>
          </p:cNvPr>
          <p:cNvSpPr/>
          <p:nvPr/>
        </p:nvSpPr>
        <p:spPr>
          <a:xfrm>
            <a:off x="325421" y="2828279"/>
            <a:ext cx="4983179" cy="1007837"/>
          </a:xfrm>
          <a:prstGeom prst="wedgeRoundRectCallout">
            <a:avLst>
              <a:gd name="adj1" fmla="val 54920"/>
              <a:gd name="adj2" fmla="val 40453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 w="38100" cap="flat" cmpd="sng" algn="ctr">
            <a:solidFill>
              <a:schemeClr val="accent4">
                <a:lumMod val="75000"/>
              </a:schemeClr>
            </a:solidFill>
            <a:prstDash val="dash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Theo em, biểu tượng của các loại tệp có giúp ta nhận ra chúng không?</a:t>
            </a:r>
          </a:p>
        </p:txBody>
      </p:sp>
      <p:sp>
        <p:nvSpPr>
          <p:cNvPr id="5" name="Rounded Rectangular Callout 28">
            <a:extLst>
              <a:ext uri="{FF2B5EF4-FFF2-40B4-BE49-F238E27FC236}">
                <a16:creationId xmlns:a16="http://schemas.microsoft.com/office/drawing/2014/main" id="{5416B669-2739-A409-A77D-30058A5E7232}"/>
              </a:ext>
            </a:extLst>
          </p:cNvPr>
          <p:cNvSpPr/>
          <p:nvPr/>
        </p:nvSpPr>
        <p:spPr>
          <a:xfrm>
            <a:off x="325420" y="4181503"/>
            <a:ext cx="4983179" cy="1007837"/>
          </a:xfrm>
          <a:prstGeom prst="wedgeRoundRectCallout">
            <a:avLst>
              <a:gd name="adj1" fmla="val 56607"/>
              <a:gd name="adj2" fmla="val -39306"/>
              <a:gd name="adj3" fmla="val 16667"/>
            </a:avLst>
          </a:prstGeom>
          <a:solidFill>
            <a:srgbClr val="9BBB59">
              <a:lumMod val="40000"/>
              <a:lumOff val="60000"/>
            </a:srgbClr>
          </a:solidFill>
          <a:ln w="38100" cap="flat" cmpd="sng" algn="ctr">
            <a:solidFill>
              <a:schemeClr val="accent6">
                <a:lumMod val="75000"/>
              </a:schemeClr>
            </a:solidFill>
            <a:prstDash val="dash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Tx/>
            </a:pP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Có những loại tệp nào các em vừa được xem?</a:t>
            </a:r>
            <a:endParaRPr lang="vi-VN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Rounded Rectangular Callout 29">
            <a:extLst>
              <a:ext uri="{FF2B5EF4-FFF2-40B4-BE49-F238E27FC236}">
                <a16:creationId xmlns:a16="http://schemas.microsoft.com/office/drawing/2014/main" id="{A4733E3D-AF0D-B14F-BBFB-B7A28A508B9F}"/>
              </a:ext>
            </a:extLst>
          </p:cNvPr>
          <p:cNvSpPr/>
          <p:nvPr/>
        </p:nvSpPr>
        <p:spPr>
          <a:xfrm>
            <a:off x="325420" y="5534727"/>
            <a:ext cx="4983179" cy="1007837"/>
          </a:xfrm>
          <a:prstGeom prst="wedgeRoundRectCallout">
            <a:avLst>
              <a:gd name="adj1" fmla="val 55496"/>
              <a:gd name="adj2" fmla="val -54829"/>
              <a:gd name="adj3" fmla="val 16667"/>
            </a:avLst>
          </a:prstGeom>
          <a:solidFill>
            <a:srgbClr val="4BACC6">
              <a:lumMod val="20000"/>
              <a:lumOff val="80000"/>
            </a:srgbClr>
          </a:solidFill>
          <a:ln w="38100" cap="flat" cmpd="sng" algn="ctr">
            <a:solidFill>
              <a:schemeClr val="accent1">
                <a:lumMod val="75000"/>
              </a:schemeClr>
            </a:solidFill>
            <a:prstDash val="dash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Dấu hiệu nào để ta biết được một tệp thuộc loại nào?</a:t>
            </a:r>
          </a:p>
        </p:txBody>
      </p:sp>
    </p:spTree>
    <p:extLst>
      <p:ext uri="{BB962C8B-B14F-4D97-AF65-F5344CB8AC3E}">
        <p14:creationId xmlns:p14="http://schemas.microsoft.com/office/powerpoint/2010/main" val="320724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E482589-C5E3-266D-A1D1-86E1C9C80FC5}"/>
              </a:ext>
            </a:extLst>
          </p:cNvPr>
          <p:cNvGrpSpPr/>
          <p:nvPr/>
        </p:nvGrpSpPr>
        <p:grpSpPr>
          <a:xfrm>
            <a:off x="2159000" y="2218622"/>
            <a:ext cx="6248400" cy="3458277"/>
            <a:chOff x="2159000" y="2218622"/>
            <a:chExt cx="6248400" cy="3458277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BA4737AE-D023-2F01-40FE-C702A7C53F02}"/>
                </a:ext>
              </a:extLst>
            </p:cNvPr>
            <p:cNvSpPr/>
            <p:nvPr/>
          </p:nvSpPr>
          <p:spPr>
            <a:xfrm>
              <a:off x="2159000" y="2218622"/>
              <a:ext cx="6248400" cy="3458277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9B2C206-0A5C-0E6A-3638-67EEC08A971E}"/>
                </a:ext>
              </a:extLst>
            </p:cNvPr>
            <p:cNvSpPr txBox="1"/>
            <p:nvPr/>
          </p:nvSpPr>
          <p:spPr>
            <a:xfrm>
              <a:off x="2346269" y="2400492"/>
              <a:ext cx="5873863" cy="3094536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571500" indent="-571500" algn="just">
                <a:lnSpc>
                  <a:spcPct val="150000"/>
                </a:lnSpc>
                <a:buClrTx/>
                <a:buFont typeface="Arial" panose="020B0604020202020204" pitchFamily="34" charset="0"/>
                <a:buChar char="•"/>
              </a:pPr>
              <a:r>
                <a:rPr lang="vi-VN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Biểu tượng của các loại tệp giúp ta nhận ra chúng.</a:t>
              </a:r>
            </a:p>
            <a:p>
              <a:pPr marL="571500" indent="-571500" algn="just">
                <a:lnSpc>
                  <a:spcPct val="150000"/>
                </a:lnSpc>
                <a:buClrTx/>
                <a:buFont typeface="Arial" panose="020B0604020202020204" pitchFamily="34" charset="0"/>
                <a:buChar char="•"/>
              </a:pPr>
              <a:r>
                <a:rPr lang="vi-VN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Em vừa xem các loại tệp như văn bản, hình ảnh, âm thanh,…</a:t>
              </a:r>
            </a:p>
            <a:p>
              <a:pPr marL="571500" indent="-571500" algn="just">
                <a:lnSpc>
                  <a:spcPct val="150000"/>
                </a:lnSpc>
                <a:buClrTx/>
                <a:buFont typeface="Arial" panose="020B0604020202020204" pitchFamily="34" charset="0"/>
                <a:buChar char="•"/>
              </a:pPr>
              <a:r>
                <a:rPr lang="vi-VN" sz="20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Dấu hiệu để ta biết được một tệp thuộc loại nào là biểu tượng của tệp.</a:t>
              </a:r>
            </a:p>
          </p:txBody>
        </p:sp>
      </p:grpSp>
      <p:grpSp>
        <p:nvGrpSpPr>
          <p:cNvPr id="6" name="Group 4">
            <a:extLst>
              <a:ext uri="{FF2B5EF4-FFF2-40B4-BE49-F238E27FC236}">
                <a16:creationId xmlns:a16="http://schemas.microsoft.com/office/drawing/2014/main" id="{D55F6C33-E655-A86E-AECD-80110B68201A}"/>
              </a:ext>
            </a:extLst>
          </p:cNvPr>
          <p:cNvGrpSpPr>
            <a:grpSpLocks noChangeAspect="1"/>
          </p:cNvGrpSpPr>
          <p:nvPr/>
        </p:nvGrpSpPr>
        <p:grpSpPr>
          <a:xfrm rot="183378">
            <a:off x="8188711" y="1136488"/>
            <a:ext cx="2348337" cy="2346138"/>
            <a:chOff x="0" y="0"/>
            <a:chExt cx="3255264" cy="3252216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A11875D-30A2-854A-E084-DC7C9093A9C2}"/>
                </a:ext>
              </a:extLst>
            </p:cNvPr>
            <p:cNvSpPr/>
            <p:nvPr/>
          </p:nvSpPr>
          <p:spPr>
            <a:xfrm>
              <a:off x="0" y="0"/>
              <a:ext cx="3255264" cy="3252216"/>
            </a:xfrm>
            <a:custGeom>
              <a:avLst/>
              <a:gdLst/>
              <a:ahLst/>
              <a:cxnLst/>
              <a:rect l="l" t="t" r="r" b="b"/>
              <a:pathLst>
                <a:path w="3255264" h="3252216">
                  <a:moveTo>
                    <a:pt x="3255264" y="3252216"/>
                  </a:moveTo>
                  <a:lnTo>
                    <a:pt x="0" y="3252216"/>
                  </a:lnTo>
                  <a:lnTo>
                    <a:pt x="0" y="0"/>
                  </a:lnTo>
                  <a:lnTo>
                    <a:pt x="3255264" y="0"/>
                  </a:lnTo>
                  <a:lnTo>
                    <a:pt x="3255264" y="3252216"/>
                  </a:lnTo>
                  <a:close/>
                </a:path>
              </a:pathLst>
            </a:custGeom>
            <a:blipFill>
              <a:blip r:embed="rId4"/>
              <a:stretch>
                <a:fillRect l="-15" r="-1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8914E5DE-8FED-9140-4A73-10D0440E8AB1}"/>
                </a:ext>
              </a:extLst>
            </p:cNvPr>
            <p:cNvSpPr/>
            <p:nvPr/>
          </p:nvSpPr>
          <p:spPr>
            <a:xfrm>
              <a:off x="178784" y="170440"/>
              <a:ext cx="2903731" cy="2875349"/>
            </a:xfrm>
            <a:custGeom>
              <a:avLst/>
              <a:gdLst/>
              <a:ahLst/>
              <a:cxnLst/>
              <a:rect l="l" t="t" r="r" b="b"/>
              <a:pathLst>
                <a:path w="2903731" h="2875349">
                  <a:moveTo>
                    <a:pt x="65607" y="158"/>
                  </a:moveTo>
                  <a:lnTo>
                    <a:pt x="2878476" y="31987"/>
                  </a:lnTo>
                  <a:cubicBezTo>
                    <a:pt x="2892501" y="32145"/>
                    <a:pt x="2903731" y="43665"/>
                    <a:pt x="2903531" y="57691"/>
                  </a:cubicBezTo>
                  <a:lnTo>
                    <a:pt x="2863754" y="2850091"/>
                  </a:lnTo>
                  <a:cubicBezTo>
                    <a:pt x="2863553" y="2864142"/>
                    <a:pt x="2851959" y="2875349"/>
                    <a:pt x="2837909" y="2875069"/>
                  </a:cubicBezTo>
                  <a:lnTo>
                    <a:pt x="25041" y="2819370"/>
                  </a:lnTo>
                  <a:cubicBezTo>
                    <a:pt x="11100" y="2819094"/>
                    <a:pt x="0" y="2807608"/>
                    <a:pt x="200" y="2793665"/>
                  </a:cubicBezTo>
                  <a:lnTo>
                    <a:pt x="39977" y="25136"/>
                  </a:lnTo>
                  <a:cubicBezTo>
                    <a:pt x="40179" y="11171"/>
                    <a:pt x="51641" y="0"/>
                    <a:pt x="65607" y="158"/>
                  </a:cubicBezTo>
                  <a:close/>
                </a:path>
              </a:pathLst>
            </a:custGeom>
            <a:blipFill>
              <a:blip r:embed="rId5"/>
              <a:stretch>
                <a:fillRect l="-26288" r="-36209" b="-940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2" name="Picture 12">
            <a:extLst>
              <a:ext uri="{FF2B5EF4-FFF2-40B4-BE49-F238E27FC236}">
                <a16:creationId xmlns:a16="http://schemas.microsoft.com/office/drawing/2014/main" id="{1B4C76F6-7AB1-A0CE-3C21-79755727DB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b="12159"/>
          <a:stretch>
            <a:fillRect/>
          </a:stretch>
        </p:blipFill>
        <p:spPr>
          <a:xfrm>
            <a:off x="538494" y="3665373"/>
            <a:ext cx="2306305" cy="319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09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3F667128-38F0-CA08-1460-81FA7DDBEC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875472" y="4306866"/>
            <a:ext cx="2599883" cy="25511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2D69B2A-7C67-FC52-50C2-17182B8DC2F8}"/>
              </a:ext>
            </a:extLst>
          </p:cNvPr>
          <p:cNvSpPr txBox="1"/>
          <p:nvPr/>
        </p:nvSpPr>
        <p:spPr>
          <a:xfrm>
            <a:off x="571327" y="1892359"/>
            <a:ext cx="7918331" cy="2414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3200" b="1" u="sng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KẾT LUẬN</a:t>
            </a: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tính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loại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tệp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văn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bản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ảnh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âm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thanh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hay video.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Từng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loại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tệp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này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biểu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thị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bằng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biểu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tượng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khác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nhau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0769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8AA759-5A97-86C8-F767-A889C6FBE181}"/>
              </a:ext>
            </a:extLst>
          </p:cNvPr>
          <p:cNvSpPr txBox="1"/>
          <p:nvPr/>
        </p:nvSpPr>
        <p:spPr>
          <a:xfrm>
            <a:off x="940575" y="1877567"/>
            <a:ext cx="6395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2: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Tệp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mục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ổ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đĩa</a:t>
            </a:r>
            <a:endParaRPr lang="en-US" sz="24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63EAC3-CFDE-7656-4B86-993049ADE38B}"/>
              </a:ext>
            </a:extLst>
          </p:cNvPr>
          <p:cNvSpPr txBox="1"/>
          <p:nvPr/>
        </p:nvSpPr>
        <p:spPr>
          <a:xfrm>
            <a:off x="940575" y="2519949"/>
            <a:ext cx="5756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 hiện các thao tác sau:</a:t>
            </a:r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B8D60C86-2E87-F4CB-6F46-39E7ADB2E9DF}"/>
              </a:ext>
            </a:extLst>
          </p:cNvPr>
          <p:cNvSpPr/>
          <p:nvPr/>
        </p:nvSpPr>
        <p:spPr>
          <a:xfrm>
            <a:off x="331066" y="3131953"/>
            <a:ext cx="2663413" cy="1257300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 w="381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Mở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This PC</a:t>
            </a: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E75A4660-F112-DBE5-F310-13F2FE4941AB}"/>
              </a:ext>
            </a:extLst>
          </p:cNvPr>
          <p:cNvSpPr/>
          <p:nvPr/>
        </p:nvSpPr>
        <p:spPr>
          <a:xfrm>
            <a:off x="3818788" y="3112749"/>
            <a:ext cx="2663413" cy="1257300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 w="381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DU_LIEU (D:) 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C02B17D2-A7E0-365B-B048-6F0863612B90}"/>
              </a:ext>
            </a:extLst>
          </p:cNvPr>
          <p:cNvSpPr/>
          <p:nvPr/>
        </p:nvSpPr>
        <p:spPr>
          <a:xfrm>
            <a:off x="7441640" y="3112749"/>
            <a:ext cx="2663413" cy="1257300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 w="381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Document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ight Arrow 9">
            <a:extLst>
              <a:ext uri="{FF2B5EF4-FFF2-40B4-BE49-F238E27FC236}">
                <a16:creationId xmlns:a16="http://schemas.microsoft.com/office/drawing/2014/main" id="{704219E8-7AAB-F895-A00D-508DC3414B83}"/>
              </a:ext>
            </a:extLst>
          </p:cNvPr>
          <p:cNvSpPr/>
          <p:nvPr/>
        </p:nvSpPr>
        <p:spPr>
          <a:xfrm>
            <a:off x="3378200" y="4641821"/>
            <a:ext cx="599782" cy="399442"/>
          </a:xfrm>
          <a:prstGeom prst="rightArrow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5DBF66-53F5-DCC9-A2A5-2B5E95F0D569}"/>
              </a:ext>
            </a:extLst>
          </p:cNvPr>
          <p:cNvSpPr txBox="1"/>
          <p:nvPr/>
        </p:nvSpPr>
        <p:spPr>
          <a:xfrm>
            <a:off x="4026268" y="4592298"/>
            <a:ext cx="4114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Chọn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mục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bất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kì</a:t>
            </a:r>
            <a:endParaRPr lang="en-US" sz="2400" b="1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ounded Rectangular Callout 14">
            <a:extLst>
              <a:ext uri="{FF2B5EF4-FFF2-40B4-BE49-F238E27FC236}">
                <a16:creationId xmlns:a16="http://schemas.microsoft.com/office/drawing/2014/main" id="{1B1F085C-86F2-0AD7-B4C6-6177DAB0F495}"/>
              </a:ext>
            </a:extLst>
          </p:cNvPr>
          <p:cNvSpPr/>
          <p:nvPr/>
        </p:nvSpPr>
        <p:spPr>
          <a:xfrm>
            <a:off x="1088918" y="5313035"/>
            <a:ext cx="7722528" cy="1049665"/>
          </a:xfrm>
          <a:prstGeom prst="wedgeRoundRectCallout">
            <a:avLst>
              <a:gd name="adj1" fmla="val -54683"/>
              <a:gd name="adj2" fmla="val -54042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accent2">
                <a:lumMod val="50000"/>
              </a:schemeClr>
            </a:solidFill>
            <a:prstDash val="dash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Sau khi quan sát, em thấy những biểu tượng gì? Sau khi vào thư mục “Document”, em thấy các thư mục khác không?</a:t>
            </a:r>
          </a:p>
        </p:txBody>
      </p:sp>
    </p:spTree>
    <p:extLst>
      <p:ext uri="{BB962C8B-B14F-4D97-AF65-F5344CB8AC3E}">
        <p14:creationId xmlns:p14="http://schemas.microsoft.com/office/powerpoint/2010/main" val="337368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7" grpId="0" animBg="1"/>
      <p:bldP spid="11" grpId="0" animBg="1"/>
      <p:bldP spid="12" grpId="0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4ABABCE2-9C1E-2661-BA14-A46816D8CD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95302" y="3243823"/>
            <a:ext cx="3416300" cy="2966487"/>
          </a:xfrm>
          <a:prstGeom prst="rect">
            <a:avLst/>
          </a:prstGeom>
        </p:spPr>
      </p:pic>
      <p:sp>
        <p:nvSpPr>
          <p:cNvPr id="6" name="Cloud 5">
            <a:extLst>
              <a:ext uri="{FF2B5EF4-FFF2-40B4-BE49-F238E27FC236}">
                <a16:creationId xmlns:a16="http://schemas.microsoft.com/office/drawing/2014/main" id="{16D7D7D2-673B-D284-37B3-3ECED172F246}"/>
              </a:ext>
            </a:extLst>
          </p:cNvPr>
          <p:cNvSpPr/>
          <p:nvPr/>
        </p:nvSpPr>
        <p:spPr>
          <a:xfrm>
            <a:off x="2984504" y="2529206"/>
            <a:ext cx="5607879" cy="1429233"/>
          </a:xfrm>
          <a:prstGeom prst="cloud">
            <a:avLst/>
          </a:prstGeom>
          <a:solidFill>
            <a:srgbClr val="FFFF99"/>
          </a:solidFill>
          <a:ln w="381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Tx/>
            </a:pPr>
            <a:r>
              <a:rPr lang="fr-FR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DU_LIEU (D:) </a:t>
            </a:r>
            <a:r>
              <a:rPr lang="fr-FR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là ổ </a:t>
            </a:r>
            <a:r>
              <a:rPr lang="fr-FR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đĩa</a:t>
            </a:r>
            <a:r>
              <a:rPr lang="fr-FR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F97CD5D9-C5F4-7256-082E-08F3046D3D8F}"/>
              </a:ext>
            </a:extLst>
          </p:cNvPr>
          <p:cNvSpPr/>
          <p:nvPr/>
        </p:nvSpPr>
        <p:spPr>
          <a:xfrm>
            <a:off x="4229101" y="4128369"/>
            <a:ext cx="5740400" cy="1746470"/>
          </a:xfrm>
          <a:prstGeom prst="cloud">
            <a:avLst/>
          </a:prstGeom>
          <a:solidFill>
            <a:srgbClr val="C0504D">
              <a:lumMod val="20000"/>
              <a:lumOff val="80000"/>
            </a:srgbClr>
          </a:solidFill>
          <a:ln w="381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lnSpc>
                <a:spcPct val="150000"/>
              </a:lnSpc>
              <a:buClrTx/>
            </a:pPr>
            <a:r>
              <a:rPr lang="vi-VN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Thư mục ở trong Document gọi là </a:t>
            </a:r>
            <a:r>
              <a:rPr lang="vi-VN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thư mục con.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5D92F3-2C7C-C2D9-5B7C-CAC792CB8A77}"/>
              </a:ext>
            </a:extLst>
          </p:cNvPr>
          <p:cNvSpPr txBox="1"/>
          <p:nvPr/>
        </p:nvSpPr>
        <p:spPr>
          <a:xfrm>
            <a:off x="940575" y="1877567"/>
            <a:ext cx="6395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 2: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Tệp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mục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400" b="1" kern="1200" dirty="0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ổ </a:t>
            </a: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đĩa</a:t>
            </a:r>
            <a:endParaRPr lang="en-US" sz="2400" kern="1200" dirty="0">
              <a:solidFill>
                <a:srgbClr val="C0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97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C58643-48E2-53D4-E96C-A8DA54B0281A}"/>
              </a:ext>
            </a:extLst>
          </p:cNvPr>
          <p:cNvSpPr/>
          <p:nvPr/>
        </p:nvSpPr>
        <p:spPr>
          <a:xfrm>
            <a:off x="0" y="1920162"/>
            <a:ext cx="12192000" cy="667420"/>
          </a:xfrm>
          <a:prstGeom prst="rect">
            <a:avLst/>
          </a:prstGeom>
          <a:solidFill>
            <a:srgbClr val="F7EAE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ĐỌC ĐỊNH NGHĨA </a:t>
            </a: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F0E1D0C6-03E4-8995-B091-AB03CB2F319B}"/>
              </a:ext>
            </a:extLst>
          </p:cNvPr>
          <p:cNvSpPr/>
          <p:nvPr/>
        </p:nvSpPr>
        <p:spPr>
          <a:xfrm>
            <a:off x="2499197" y="2902549"/>
            <a:ext cx="7193605" cy="2406051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38100" cap="flat" cmpd="sng" algn="ctr">
            <a:solidFill>
              <a:srgbClr val="DDA29F"/>
            </a:solidFill>
            <a:prstDash val="solid"/>
          </a:ln>
          <a:effectLst/>
        </p:spPr>
        <p:txBody>
          <a:bodyPr rtlCol="0" anchor="ctr"/>
          <a:lstStyle/>
          <a:p>
            <a:pPr marL="571500" lvl="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 mục được tạo ra ở bên trong một thư mục khác được gọi là thư mục con.</a:t>
            </a:r>
          </a:p>
          <a:p>
            <a:pPr marL="571500" lvl="0" indent="-571500" algn="just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Ổ đĩa được gọi là thư mục gốc, nó không là thư mục con của thư mục nào khác.</a:t>
            </a:r>
          </a:p>
        </p:txBody>
      </p:sp>
    </p:spTree>
    <p:extLst>
      <p:ext uri="{BB962C8B-B14F-4D97-AF65-F5344CB8AC3E}">
        <p14:creationId xmlns:p14="http://schemas.microsoft.com/office/powerpoint/2010/main" val="380152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3">
            <a:extLst>
              <a:ext uri="{FF2B5EF4-FFF2-40B4-BE49-F238E27FC236}">
                <a16:creationId xmlns:a16="http://schemas.microsoft.com/office/drawing/2014/main" id="{38CFC133-4678-15B1-F356-56DCEB44BD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7012157">
            <a:off x="16493889" y="-1082465"/>
            <a:ext cx="4129044" cy="2785384"/>
          </a:xfrm>
          <a:prstGeom prst="rect">
            <a:avLst/>
          </a:prstGeom>
        </p:spPr>
      </p:pic>
      <p:sp>
        <p:nvSpPr>
          <p:cNvPr id="2" name="Pentagon 15">
            <a:extLst>
              <a:ext uri="{FF2B5EF4-FFF2-40B4-BE49-F238E27FC236}">
                <a16:creationId xmlns:a16="http://schemas.microsoft.com/office/drawing/2014/main" id="{38432B10-BA2F-AE74-D0A0-10468A407507}"/>
              </a:ext>
            </a:extLst>
          </p:cNvPr>
          <p:cNvSpPr/>
          <p:nvPr/>
        </p:nvSpPr>
        <p:spPr>
          <a:xfrm>
            <a:off x="0" y="1869415"/>
            <a:ext cx="3630039" cy="791378"/>
          </a:xfrm>
          <a:prstGeom prst="homePlate">
            <a:avLst/>
          </a:prstGeom>
          <a:solidFill>
            <a:srgbClr val="FFCC99"/>
          </a:solidFill>
          <a:ln w="25400" cap="flat" cmpd="sng" algn="ctr">
            <a:solidFill>
              <a:srgbClr val="FFCC9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luận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đôi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E6D66D-6D5E-A794-5D43-28C984AA1E0D}"/>
              </a:ext>
            </a:extLst>
          </p:cNvPr>
          <p:cNvSpPr txBox="1"/>
          <p:nvPr/>
        </p:nvSpPr>
        <p:spPr>
          <a:xfrm>
            <a:off x="455206" y="2610061"/>
            <a:ext cx="8452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Tx/>
              <a:buFont typeface="Wingdings" panose="05000000000000000000" pitchFamily="2" charset="2"/>
              <a:buChar char="Ø"/>
            </a:pP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 SGK tr.42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lời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hỏi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</p:txBody>
      </p:sp>
      <p:sp>
        <p:nvSpPr>
          <p:cNvPr id="5" name="Rounded Rectangle 14">
            <a:extLst>
              <a:ext uri="{FF2B5EF4-FFF2-40B4-BE49-F238E27FC236}">
                <a16:creationId xmlns:a16="http://schemas.microsoft.com/office/drawing/2014/main" id="{E31191E5-5163-B4A9-9FE1-D8839CFB86AD}"/>
              </a:ext>
            </a:extLst>
          </p:cNvPr>
          <p:cNvSpPr/>
          <p:nvPr/>
        </p:nvSpPr>
        <p:spPr>
          <a:xfrm>
            <a:off x="5323192" y="3292752"/>
            <a:ext cx="5057450" cy="1081860"/>
          </a:xfrm>
          <a:prstGeom prst="roundRect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rgbClr val="1F497D">
                <a:lumMod val="20000"/>
                <a:lumOff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đoán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từng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mục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con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chứa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loại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tệp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gì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6" name="Rounded Rectangle 21">
            <a:extLst>
              <a:ext uri="{FF2B5EF4-FFF2-40B4-BE49-F238E27FC236}">
                <a16:creationId xmlns:a16="http://schemas.microsoft.com/office/drawing/2014/main" id="{05FAAB86-AEDF-CACC-4C2A-0095C7EAFA6F}"/>
              </a:ext>
            </a:extLst>
          </p:cNvPr>
          <p:cNvSpPr/>
          <p:nvPr/>
        </p:nvSpPr>
        <p:spPr>
          <a:xfrm>
            <a:off x="5323192" y="4473254"/>
            <a:ext cx="3918085" cy="1081860"/>
          </a:xfrm>
          <a:prstGeom prst="round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20000"/>
                <a:lumOff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Tx/>
            </a:pP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 mục nào đang được chọn hay đang được mở?</a:t>
            </a:r>
            <a:endParaRPr lang="vi-VN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ounded Rectangle 22">
            <a:extLst>
              <a:ext uri="{FF2B5EF4-FFF2-40B4-BE49-F238E27FC236}">
                <a16:creationId xmlns:a16="http://schemas.microsoft.com/office/drawing/2014/main" id="{440DE718-7D61-F071-28C2-DBC6E1DAE432}"/>
              </a:ext>
            </a:extLst>
          </p:cNvPr>
          <p:cNvSpPr/>
          <p:nvPr/>
        </p:nvSpPr>
        <p:spPr>
          <a:xfrm>
            <a:off x="5323192" y="5653756"/>
            <a:ext cx="3305295" cy="1081860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  <a:ln w="25400" cap="flat" cmpd="sng" algn="ctr">
            <a:solidFill>
              <a:srgbClr val="F79646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Tx/>
            </a:pP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 mục này là thư mục con của thư mục nào?</a:t>
            </a:r>
            <a:endParaRPr lang="vi-VN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881D1A5-3D19-1A77-07C2-10AB0F5EC2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654" t="21852" r="12172" b="10370"/>
          <a:stretch/>
        </p:blipFill>
        <p:spPr>
          <a:xfrm>
            <a:off x="61034" y="3267352"/>
            <a:ext cx="5147858" cy="33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35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3">
            <a:extLst>
              <a:ext uri="{FF2B5EF4-FFF2-40B4-BE49-F238E27FC236}">
                <a16:creationId xmlns:a16="http://schemas.microsoft.com/office/drawing/2014/main" id="{38CFC133-4678-15B1-F356-56DCEB44BD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7012157">
            <a:off x="16493889" y="-1082465"/>
            <a:ext cx="4129044" cy="278538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4E28B6E-9D70-D7EB-B670-B63A1F499009}"/>
              </a:ext>
            </a:extLst>
          </p:cNvPr>
          <p:cNvGrpSpPr/>
          <p:nvPr/>
        </p:nvGrpSpPr>
        <p:grpSpPr>
          <a:xfrm>
            <a:off x="378245" y="1827810"/>
            <a:ext cx="9660700" cy="4717915"/>
            <a:chOff x="1059180" y="1340418"/>
            <a:chExt cx="16115209" cy="8595249"/>
          </a:xfrm>
        </p:grpSpPr>
        <p:grpSp>
          <p:nvGrpSpPr>
            <p:cNvPr id="3" name="Group 5">
              <a:extLst>
                <a:ext uri="{FF2B5EF4-FFF2-40B4-BE49-F238E27FC236}">
                  <a16:creationId xmlns:a16="http://schemas.microsoft.com/office/drawing/2014/main" id="{99D8ACEC-6FF7-584B-B9EC-DA99A4C1B4D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59180" y="1340418"/>
              <a:ext cx="16115209" cy="8595249"/>
              <a:chOff x="0" y="0"/>
              <a:chExt cx="7981950" cy="4578350"/>
            </a:xfrm>
          </p:grpSpPr>
          <p:sp>
            <p:nvSpPr>
              <p:cNvPr id="4" name="Freeform 6">
                <a:extLst>
                  <a:ext uri="{FF2B5EF4-FFF2-40B4-BE49-F238E27FC236}">
                    <a16:creationId xmlns:a16="http://schemas.microsoft.com/office/drawing/2014/main" id="{A056F553-259F-53B8-86AE-546ADFF6E381}"/>
                  </a:ext>
                </a:extLst>
              </p:cNvPr>
              <p:cNvSpPr/>
              <p:nvPr/>
            </p:nvSpPr>
            <p:spPr>
              <a:xfrm>
                <a:off x="765810" y="21590"/>
                <a:ext cx="6451600" cy="4326890"/>
              </a:xfrm>
              <a:custGeom>
                <a:avLst/>
                <a:gdLst/>
                <a:ahLst/>
                <a:cxnLst/>
                <a:rect l="l" t="t" r="r" b="b"/>
                <a:pathLst>
                  <a:path w="6451600" h="4326890">
                    <a:moveTo>
                      <a:pt x="6224270" y="0"/>
                    </a:moveTo>
                    <a:lnTo>
                      <a:pt x="226060" y="0"/>
                    </a:lnTo>
                    <a:cubicBezTo>
                      <a:pt x="101600" y="0"/>
                      <a:pt x="0" y="101600"/>
                      <a:pt x="0" y="226060"/>
                    </a:cubicBezTo>
                    <a:lnTo>
                      <a:pt x="0" y="4326890"/>
                    </a:lnTo>
                    <a:lnTo>
                      <a:pt x="6451601" y="4326890"/>
                    </a:lnTo>
                    <a:lnTo>
                      <a:pt x="6451601" y="226060"/>
                    </a:lnTo>
                    <a:cubicBezTo>
                      <a:pt x="6450331" y="101600"/>
                      <a:pt x="6348731" y="0"/>
                      <a:pt x="6224270" y="0"/>
                    </a:cubicBezTo>
                    <a:close/>
                    <a:moveTo>
                      <a:pt x="6252210" y="4043680"/>
                    </a:moveTo>
                    <a:lnTo>
                      <a:pt x="196851" y="4043680"/>
                    </a:lnTo>
                    <a:lnTo>
                      <a:pt x="196851" y="255270"/>
                    </a:lnTo>
                    <a:lnTo>
                      <a:pt x="6252210" y="255270"/>
                    </a:lnTo>
                    <a:lnTo>
                      <a:pt x="6252210" y="404368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Freeform 7">
                <a:extLst>
                  <a:ext uri="{FF2B5EF4-FFF2-40B4-BE49-F238E27FC236}">
                    <a16:creationId xmlns:a16="http://schemas.microsoft.com/office/drawing/2014/main" id="{B02A62F6-7000-425F-4174-0AA567607134}"/>
                  </a:ext>
                </a:extLst>
              </p:cNvPr>
              <p:cNvSpPr/>
              <p:nvPr/>
            </p:nvSpPr>
            <p:spPr>
              <a:xfrm>
                <a:off x="0" y="0"/>
                <a:ext cx="7981950" cy="4542790"/>
              </a:xfrm>
              <a:custGeom>
                <a:avLst/>
                <a:gdLst/>
                <a:ahLst/>
                <a:cxnLst/>
                <a:rect l="l" t="t" r="r" b="b"/>
                <a:pathLst>
                  <a:path w="7981950" h="4542790">
                    <a:moveTo>
                      <a:pt x="7239000" y="4348480"/>
                    </a:moveTo>
                    <a:lnTo>
                      <a:pt x="7239000" y="243840"/>
                    </a:lnTo>
                    <a:cubicBezTo>
                      <a:pt x="7239000" y="109220"/>
                      <a:pt x="7129780" y="0"/>
                      <a:pt x="6995160" y="0"/>
                    </a:cubicBezTo>
                    <a:lnTo>
                      <a:pt x="985520" y="0"/>
                    </a:lnTo>
                    <a:cubicBezTo>
                      <a:pt x="852170" y="0"/>
                      <a:pt x="742950" y="109220"/>
                      <a:pt x="742950" y="243840"/>
                    </a:cubicBezTo>
                    <a:lnTo>
                      <a:pt x="742950" y="4349750"/>
                    </a:lnTo>
                    <a:lnTo>
                      <a:pt x="0" y="4349750"/>
                    </a:lnTo>
                    <a:lnTo>
                      <a:pt x="0" y="4447540"/>
                    </a:lnTo>
                    <a:cubicBezTo>
                      <a:pt x="0" y="4500880"/>
                      <a:pt x="43180" y="4542790"/>
                      <a:pt x="95250" y="4542790"/>
                    </a:cubicBezTo>
                    <a:lnTo>
                      <a:pt x="7886700" y="4542790"/>
                    </a:lnTo>
                    <a:cubicBezTo>
                      <a:pt x="7940040" y="4542790"/>
                      <a:pt x="7981950" y="4499610"/>
                      <a:pt x="7981950" y="4447540"/>
                    </a:cubicBezTo>
                    <a:lnTo>
                      <a:pt x="7981950" y="4349750"/>
                    </a:lnTo>
                    <a:lnTo>
                      <a:pt x="7239000" y="4349750"/>
                    </a:lnTo>
                    <a:close/>
                    <a:moveTo>
                      <a:pt x="4519930" y="4348480"/>
                    </a:moveTo>
                    <a:lnTo>
                      <a:pt x="4519930" y="4349750"/>
                    </a:lnTo>
                    <a:cubicBezTo>
                      <a:pt x="4519930" y="4403090"/>
                      <a:pt x="4476750" y="4445000"/>
                      <a:pt x="4424680" y="4445000"/>
                    </a:cubicBezTo>
                    <a:lnTo>
                      <a:pt x="3557270" y="4445000"/>
                    </a:lnTo>
                    <a:cubicBezTo>
                      <a:pt x="3503930" y="4445000"/>
                      <a:pt x="3462020" y="4401820"/>
                      <a:pt x="3462020" y="4349750"/>
                    </a:cubicBezTo>
                    <a:lnTo>
                      <a:pt x="3462020" y="4348480"/>
                    </a:lnTo>
                    <a:lnTo>
                      <a:pt x="765810" y="4348480"/>
                    </a:lnTo>
                    <a:lnTo>
                      <a:pt x="765810" y="247650"/>
                    </a:lnTo>
                    <a:cubicBezTo>
                      <a:pt x="765810" y="123190"/>
                      <a:pt x="867410" y="21590"/>
                      <a:pt x="991870" y="21590"/>
                    </a:cubicBezTo>
                    <a:lnTo>
                      <a:pt x="6990080" y="21590"/>
                    </a:lnTo>
                    <a:cubicBezTo>
                      <a:pt x="7114539" y="21590"/>
                      <a:pt x="7216139" y="123190"/>
                      <a:pt x="7216139" y="247650"/>
                    </a:cubicBezTo>
                    <a:lnTo>
                      <a:pt x="7216139" y="4348480"/>
                    </a:lnTo>
                    <a:lnTo>
                      <a:pt x="4519930" y="4348480"/>
                    </a:lnTo>
                    <a:close/>
                  </a:path>
                </a:pathLst>
              </a:custGeom>
              <a:solidFill>
                <a:srgbClr val="93A4D8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Freeform 8">
                <a:extLst>
                  <a:ext uri="{FF2B5EF4-FFF2-40B4-BE49-F238E27FC236}">
                    <a16:creationId xmlns:a16="http://schemas.microsoft.com/office/drawing/2014/main" id="{AE5E728F-875C-E3D2-7684-EDEA0C7BD891}"/>
                  </a:ext>
                </a:extLst>
              </p:cNvPr>
              <p:cNvSpPr/>
              <p:nvPr/>
            </p:nvSpPr>
            <p:spPr>
              <a:xfrm>
                <a:off x="3460750" y="4349750"/>
                <a:ext cx="1059180" cy="96520"/>
              </a:xfrm>
              <a:custGeom>
                <a:avLst/>
                <a:gdLst/>
                <a:ahLst/>
                <a:cxnLst/>
                <a:rect l="l" t="t" r="r" b="b"/>
                <a:pathLst>
                  <a:path w="1059180" h="96520">
                    <a:moveTo>
                      <a:pt x="96520" y="96520"/>
                    </a:moveTo>
                    <a:lnTo>
                      <a:pt x="963930" y="96520"/>
                    </a:lnTo>
                    <a:cubicBezTo>
                      <a:pt x="1017270" y="96520"/>
                      <a:pt x="1059180" y="53340"/>
                      <a:pt x="1059180" y="1270"/>
                    </a:cubicBezTo>
                    <a:lnTo>
                      <a:pt x="1059180" y="0"/>
                    </a:lnTo>
                    <a:lnTo>
                      <a:pt x="0" y="0"/>
                    </a:lnTo>
                    <a:lnTo>
                      <a:pt x="0" y="1270"/>
                    </a:lnTo>
                    <a:cubicBezTo>
                      <a:pt x="0" y="53340"/>
                      <a:pt x="43180" y="96520"/>
                      <a:pt x="96520" y="96520"/>
                    </a:cubicBezTo>
                    <a:close/>
                  </a:path>
                </a:pathLst>
              </a:custGeom>
              <a:solidFill>
                <a:srgbClr val="2E2562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Freeform 9">
                <a:extLst>
                  <a:ext uri="{FF2B5EF4-FFF2-40B4-BE49-F238E27FC236}">
                    <a16:creationId xmlns:a16="http://schemas.microsoft.com/office/drawing/2014/main" id="{F7048E2B-13E1-D9F5-8431-65580A57B6E6}"/>
                  </a:ext>
                </a:extLst>
              </p:cNvPr>
              <p:cNvSpPr/>
              <p:nvPr/>
            </p:nvSpPr>
            <p:spPr>
              <a:xfrm>
                <a:off x="163830" y="4542790"/>
                <a:ext cx="7654290" cy="35560"/>
              </a:xfrm>
              <a:custGeom>
                <a:avLst/>
                <a:gdLst/>
                <a:ahLst/>
                <a:cxnLst/>
                <a:rect l="l" t="t" r="r" b="b"/>
                <a:pathLst>
                  <a:path w="7654290" h="35560">
                    <a:moveTo>
                      <a:pt x="0" y="0"/>
                    </a:moveTo>
                    <a:cubicBezTo>
                      <a:pt x="0" y="20320"/>
                      <a:pt x="16510" y="35560"/>
                      <a:pt x="35560" y="35560"/>
                    </a:cubicBezTo>
                    <a:lnTo>
                      <a:pt x="7618730" y="35560"/>
                    </a:lnTo>
                    <a:cubicBezTo>
                      <a:pt x="7639050" y="35560"/>
                      <a:pt x="7654290" y="19050"/>
                      <a:pt x="765429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E2562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5AD06D-4051-5CBA-B250-1F9228BA2B6B}"/>
                </a:ext>
              </a:extLst>
            </p:cNvPr>
            <p:cNvSpPr/>
            <p:nvPr/>
          </p:nvSpPr>
          <p:spPr>
            <a:xfrm>
              <a:off x="2973803" y="1759214"/>
              <a:ext cx="12283397" cy="720167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72C697D-63C4-EF02-6CFC-58E0D83F0BC8}"/>
              </a:ext>
            </a:extLst>
          </p:cNvPr>
          <p:cNvSpPr txBox="1"/>
          <p:nvPr/>
        </p:nvSpPr>
        <p:spPr>
          <a:xfrm>
            <a:off x="1581134" y="2397858"/>
            <a:ext cx="7397748" cy="3258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Từng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mục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con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Ảnh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Nhạc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Video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chứa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tệp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ảnh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video,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âm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thanh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mục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chọn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đang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mở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mục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“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trí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”</a:t>
            </a:r>
          </a:p>
          <a:p>
            <a:pPr marL="457200" indent="-4572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mục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trí</a:t>
            </a:r>
            <a:r>
              <a:rPr lang="en-US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chứa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 </a:t>
            </a:r>
          </a:p>
          <a:p>
            <a:pPr marL="457200" indent="-457200">
              <a:lnSpc>
                <a:spcPct val="150000"/>
              </a:lnSpc>
              <a:buClrTx/>
              <a:buFont typeface="UTM Avo" panose="02040603050506020204" pitchFamily="18" charset="0"/>
              <a:buChar char="-"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 mục con: Ảnh, Nhạc, Video</a:t>
            </a:r>
          </a:p>
          <a:p>
            <a:pPr marL="457200" indent="-457200">
              <a:lnSpc>
                <a:spcPct val="150000"/>
              </a:lnSpc>
              <a:buClrTx/>
              <a:buFont typeface="UTM Avo" panose="02040603050506020204" pitchFamily="18" charset="0"/>
              <a:buChar char="-"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 tệp: Hạt gạo làng ta.docx, Tìm hiểu ClipArt.pptx</a:t>
            </a:r>
          </a:p>
          <a:p>
            <a:pPr marL="457200" indent="-45720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 mục Giải trí là thư mục con của thư mục Thùy Anh.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F542429E-D04F-374D-224D-B561A91BC8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379" t="2518"/>
          <a:stretch>
            <a:fillRect/>
          </a:stretch>
        </p:blipFill>
        <p:spPr>
          <a:xfrm flipH="1">
            <a:off x="8570915" y="3650010"/>
            <a:ext cx="2010723" cy="2658838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1EF29337-EE9F-18CD-EF7F-D5C54B396C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263505" y="3522282"/>
            <a:ext cx="1044218" cy="288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06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3">
            <a:extLst>
              <a:ext uri="{FF2B5EF4-FFF2-40B4-BE49-F238E27FC236}">
                <a16:creationId xmlns:a16="http://schemas.microsoft.com/office/drawing/2014/main" id="{38CFC133-4678-15B1-F356-56DCEB44BD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7012157">
            <a:off x="16493889" y="-1082465"/>
            <a:ext cx="4129044" cy="2785384"/>
          </a:xfrm>
          <a:prstGeom prst="rect">
            <a:avLst/>
          </a:prstGeom>
        </p:spPr>
      </p:pic>
      <p:sp>
        <p:nvSpPr>
          <p:cNvPr id="2" name="Cloud Callout 4">
            <a:extLst>
              <a:ext uri="{FF2B5EF4-FFF2-40B4-BE49-F238E27FC236}">
                <a16:creationId xmlns:a16="http://schemas.microsoft.com/office/drawing/2014/main" id="{98283462-4355-5C6C-CACF-08D758C1B083}"/>
              </a:ext>
            </a:extLst>
          </p:cNvPr>
          <p:cNvSpPr/>
          <p:nvPr/>
        </p:nvSpPr>
        <p:spPr>
          <a:xfrm>
            <a:off x="0" y="1816087"/>
            <a:ext cx="3888408" cy="2425172"/>
          </a:xfrm>
          <a:prstGeom prst="cloudCallout">
            <a:avLst>
              <a:gd name="adj1" fmla="val 20718"/>
              <a:gd name="adj2" fmla="val 77860"/>
            </a:avLst>
          </a:prstGeom>
          <a:solidFill>
            <a:srgbClr val="8064A2">
              <a:lumMod val="20000"/>
              <a:lumOff val="80000"/>
            </a:srgbClr>
          </a:solidFill>
          <a:ln w="381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lnSpc>
                <a:spcPct val="150000"/>
              </a:lnSpc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Theo em, thư mục có dấu hiệu gì để ta nhận ra không? </a:t>
            </a:r>
          </a:p>
        </p:txBody>
      </p:sp>
      <p:sp>
        <p:nvSpPr>
          <p:cNvPr id="14" name="Cloud Callout 18">
            <a:extLst>
              <a:ext uri="{FF2B5EF4-FFF2-40B4-BE49-F238E27FC236}">
                <a16:creationId xmlns:a16="http://schemas.microsoft.com/office/drawing/2014/main" id="{789BFE0B-C3AD-A4F7-9361-C5011C33FAE2}"/>
              </a:ext>
            </a:extLst>
          </p:cNvPr>
          <p:cNvSpPr/>
          <p:nvPr/>
        </p:nvSpPr>
        <p:spPr>
          <a:xfrm>
            <a:off x="7142194" y="2227127"/>
            <a:ext cx="3696364" cy="1944741"/>
          </a:xfrm>
          <a:prstGeom prst="cloudCallout">
            <a:avLst>
              <a:gd name="adj1" fmla="val -21508"/>
              <a:gd name="adj2" fmla="val 79019"/>
            </a:avLst>
          </a:prstGeom>
          <a:solidFill>
            <a:srgbClr val="F79646">
              <a:lumMod val="40000"/>
              <a:lumOff val="60000"/>
            </a:srgbClr>
          </a:solidFill>
          <a:ln w="381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lnSpc>
                <a:spcPct val="150000"/>
              </a:lnSpc>
              <a:buClrTx/>
            </a:pP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Mục đích tạo ra thư mục là gì?</a:t>
            </a:r>
            <a:endParaRPr lang="vi-VN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A0859CE6-2E5C-85B4-047D-C927F2B15D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308978" y="4171868"/>
            <a:ext cx="2612874" cy="2686132"/>
          </a:xfrm>
          <a:prstGeom prst="rect">
            <a:avLst/>
          </a:prstGeom>
        </p:spPr>
      </p:pic>
      <p:pic>
        <p:nvPicPr>
          <p:cNvPr id="16" name="Picture 12">
            <a:extLst>
              <a:ext uri="{FF2B5EF4-FFF2-40B4-BE49-F238E27FC236}">
                <a16:creationId xmlns:a16="http://schemas.microsoft.com/office/drawing/2014/main" id="{E017E7A0-7DB9-8B12-F788-EDCAAF2FC1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b="12159"/>
          <a:stretch>
            <a:fillRect/>
          </a:stretch>
        </p:blipFill>
        <p:spPr>
          <a:xfrm>
            <a:off x="2727007" y="3642044"/>
            <a:ext cx="2322801" cy="321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7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3">
            <a:extLst>
              <a:ext uri="{FF2B5EF4-FFF2-40B4-BE49-F238E27FC236}">
                <a16:creationId xmlns:a16="http://schemas.microsoft.com/office/drawing/2014/main" id="{38CFC133-4678-15B1-F356-56DCEB44BD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7012157">
            <a:off x="16493889" y="-1082465"/>
            <a:ext cx="4129044" cy="2785384"/>
          </a:xfrm>
          <a:prstGeom prst="rect">
            <a:avLst/>
          </a:prstGeom>
        </p:spPr>
      </p:pic>
      <p:pic>
        <p:nvPicPr>
          <p:cNvPr id="3" name="Picture 9">
            <a:extLst>
              <a:ext uri="{FF2B5EF4-FFF2-40B4-BE49-F238E27FC236}">
                <a16:creationId xmlns:a16="http://schemas.microsoft.com/office/drawing/2014/main" id="{E9AF5836-2A16-5347-534B-E7DC9CE70D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13648" y="3328821"/>
            <a:ext cx="3924944" cy="3529179"/>
          </a:xfrm>
          <a:prstGeom prst="rect">
            <a:avLst/>
          </a:prstGeom>
        </p:spPr>
      </p:pic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F1EDB8F4-14B6-AD45-323C-F91A87BCD37E}"/>
              </a:ext>
            </a:extLst>
          </p:cNvPr>
          <p:cNvSpPr/>
          <p:nvPr/>
        </p:nvSpPr>
        <p:spPr>
          <a:xfrm>
            <a:off x="4138592" y="2642598"/>
            <a:ext cx="5721940" cy="1049819"/>
          </a:xfrm>
          <a:prstGeom prst="wedgeRoundRectCallout">
            <a:avLst>
              <a:gd name="adj1" fmla="val -53614"/>
              <a:gd name="adj2" fmla="val 34609"/>
              <a:gd name="adj3" fmla="val 16667"/>
            </a:avLst>
          </a:prstGeom>
          <a:solidFill>
            <a:srgbClr val="F79646">
              <a:lumMod val="20000"/>
              <a:lumOff val="80000"/>
            </a:srgbClr>
          </a:solidFill>
          <a:ln w="381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Tx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Dấu hiệu nhận biết thư mục là </a:t>
            </a:r>
            <a:r>
              <a:rPr lang="vi-VN" sz="20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thư mục có hình kẹp giấy để nhận ra. </a:t>
            </a:r>
          </a:p>
        </p:txBody>
      </p:sp>
      <p:sp>
        <p:nvSpPr>
          <p:cNvPr id="5" name="Rounded Rectangular Callout 19">
            <a:extLst>
              <a:ext uri="{FF2B5EF4-FFF2-40B4-BE49-F238E27FC236}">
                <a16:creationId xmlns:a16="http://schemas.microsoft.com/office/drawing/2014/main" id="{C538E729-BD15-0B5D-2147-CF732C08B751}"/>
              </a:ext>
            </a:extLst>
          </p:cNvPr>
          <p:cNvSpPr/>
          <p:nvPr/>
        </p:nvSpPr>
        <p:spPr>
          <a:xfrm>
            <a:off x="4138592" y="4225389"/>
            <a:ext cx="5721940" cy="1049819"/>
          </a:xfrm>
          <a:prstGeom prst="wedgeRoundRectCallout">
            <a:avLst>
              <a:gd name="adj1" fmla="val -54082"/>
              <a:gd name="adj2" fmla="val -46133"/>
              <a:gd name="adj3" fmla="val 16667"/>
            </a:avLst>
          </a:prstGeom>
          <a:solidFill>
            <a:srgbClr val="F79646">
              <a:lumMod val="20000"/>
              <a:lumOff val="80000"/>
            </a:srgbClr>
          </a:solidFill>
          <a:ln w="3810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Tx/>
            </a:pP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Mục đích tạo ra thư mục là lưu trữ các tệp.</a:t>
            </a:r>
            <a:endParaRPr lang="vi-VN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208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855383" y="273463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C14325C-709F-6719-1BAB-7F7644ACE111}"/>
              </a:ext>
            </a:extLst>
          </p:cNvPr>
          <p:cNvSpPr txBox="1"/>
          <p:nvPr/>
        </p:nvSpPr>
        <p:spPr>
          <a:xfrm>
            <a:off x="399064" y="1778119"/>
            <a:ext cx="9250775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000" i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 hãy cho biết biểu tượng nào sau đây biểu thị tệp, thư mục và ổ đĩa: </a:t>
            </a:r>
          </a:p>
        </p:txBody>
      </p:sp>
      <p:sp>
        <p:nvSpPr>
          <p:cNvPr id="7" name="Down Arrow 9">
            <a:extLst>
              <a:ext uri="{FF2B5EF4-FFF2-40B4-BE49-F238E27FC236}">
                <a16:creationId xmlns:a16="http://schemas.microsoft.com/office/drawing/2014/main" id="{597F338C-A7E1-87DF-D7C3-D52E37A93BC3}"/>
              </a:ext>
            </a:extLst>
          </p:cNvPr>
          <p:cNvSpPr/>
          <p:nvPr/>
        </p:nvSpPr>
        <p:spPr>
          <a:xfrm>
            <a:off x="1295400" y="3938522"/>
            <a:ext cx="533400" cy="663770"/>
          </a:xfrm>
          <a:prstGeom prst="downArrow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Down Arrow 18">
            <a:extLst>
              <a:ext uri="{FF2B5EF4-FFF2-40B4-BE49-F238E27FC236}">
                <a16:creationId xmlns:a16="http://schemas.microsoft.com/office/drawing/2014/main" id="{14C77F60-5FF6-063F-6022-6E77028E620A}"/>
              </a:ext>
            </a:extLst>
          </p:cNvPr>
          <p:cNvSpPr/>
          <p:nvPr/>
        </p:nvSpPr>
        <p:spPr>
          <a:xfrm>
            <a:off x="3381172" y="3883694"/>
            <a:ext cx="533400" cy="663770"/>
          </a:xfrm>
          <a:prstGeom prst="downArrow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Down Arrow 20">
            <a:extLst>
              <a:ext uri="{FF2B5EF4-FFF2-40B4-BE49-F238E27FC236}">
                <a16:creationId xmlns:a16="http://schemas.microsoft.com/office/drawing/2014/main" id="{39F2E1EA-4BDF-0989-D3F2-ADA5CA3BBA18}"/>
              </a:ext>
            </a:extLst>
          </p:cNvPr>
          <p:cNvSpPr/>
          <p:nvPr/>
        </p:nvSpPr>
        <p:spPr>
          <a:xfrm>
            <a:off x="5743417" y="3883694"/>
            <a:ext cx="533400" cy="663770"/>
          </a:xfrm>
          <a:prstGeom prst="downArrow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" name="Down Arrow 21">
            <a:extLst>
              <a:ext uri="{FF2B5EF4-FFF2-40B4-BE49-F238E27FC236}">
                <a16:creationId xmlns:a16="http://schemas.microsoft.com/office/drawing/2014/main" id="{7C774140-25A0-A1A1-004D-5604392BB122}"/>
              </a:ext>
            </a:extLst>
          </p:cNvPr>
          <p:cNvSpPr/>
          <p:nvPr/>
        </p:nvSpPr>
        <p:spPr>
          <a:xfrm>
            <a:off x="10413221" y="3883694"/>
            <a:ext cx="533400" cy="663770"/>
          </a:xfrm>
          <a:prstGeom prst="downArrow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1" name="Down Arrow 22">
            <a:extLst>
              <a:ext uri="{FF2B5EF4-FFF2-40B4-BE49-F238E27FC236}">
                <a16:creationId xmlns:a16="http://schemas.microsoft.com/office/drawing/2014/main" id="{0748A6A0-B553-ABCB-C1E9-FD84FFBD3183}"/>
              </a:ext>
            </a:extLst>
          </p:cNvPr>
          <p:cNvSpPr/>
          <p:nvPr/>
        </p:nvSpPr>
        <p:spPr>
          <a:xfrm>
            <a:off x="8203421" y="3840177"/>
            <a:ext cx="533400" cy="663770"/>
          </a:xfrm>
          <a:prstGeom prst="downArrow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C57714B-628D-8CC3-5F06-A77D39BA85AD}"/>
              </a:ext>
            </a:extLst>
          </p:cNvPr>
          <p:cNvSpPr/>
          <p:nvPr/>
        </p:nvSpPr>
        <p:spPr>
          <a:xfrm>
            <a:off x="711741" y="4939219"/>
            <a:ext cx="1700719" cy="980306"/>
          </a:xfrm>
          <a:prstGeom prst="round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Ổ đĩa </a:t>
            </a:r>
          </a:p>
        </p:txBody>
      </p:sp>
      <p:sp>
        <p:nvSpPr>
          <p:cNvPr id="13" name="Rounded Rectangle 23">
            <a:extLst>
              <a:ext uri="{FF2B5EF4-FFF2-40B4-BE49-F238E27FC236}">
                <a16:creationId xmlns:a16="http://schemas.microsoft.com/office/drawing/2014/main" id="{179C35F2-F7CA-728A-0458-A735878E5B87}"/>
              </a:ext>
            </a:extLst>
          </p:cNvPr>
          <p:cNvSpPr/>
          <p:nvPr/>
        </p:nvSpPr>
        <p:spPr>
          <a:xfrm>
            <a:off x="2715290" y="4916322"/>
            <a:ext cx="1832208" cy="980306"/>
          </a:xfrm>
          <a:prstGeom prst="roundRect">
            <a:avLst/>
          </a:prstGeom>
          <a:solidFill>
            <a:srgbClr val="F79646">
              <a:lumMod val="40000"/>
              <a:lumOff val="60000"/>
            </a:srgbClr>
          </a:solidFill>
          <a:ln w="25400" cap="flat" cmpd="sng" algn="ctr">
            <a:solidFill>
              <a:srgbClr val="F79646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 mục </a:t>
            </a:r>
          </a:p>
        </p:txBody>
      </p:sp>
      <p:sp>
        <p:nvSpPr>
          <p:cNvPr id="14" name="Rounded Rectangle 25">
            <a:extLst>
              <a:ext uri="{FF2B5EF4-FFF2-40B4-BE49-F238E27FC236}">
                <a16:creationId xmlns:a16="http://schemas.microsoft.com/office/drawing/2014/main" id="{398A0703-2B88-D054-9812-3C080714F011}"/>
              </a:ext>
            </a:extLst>
          </p:cNvPr>
          <p:cNvSpPr/>
          <p:nvPr/>
        </p:nvSpPr>
        <p:spPr>
          <a:xfrm>
            <a:off x="5168915" y="4916322"/>
            <a:ext cx="1700719" cy="980306"/>
          </a:xfrm>
          <a:prstGeom prst="roundRect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solidFill>
              <a:srgbClr val="4F81BD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Tệp </a:t>
            </a:r>
          </a:p>
        </p:txBody>
      </p:sp>
      <p:sp>
        <p:nvSpPr>
          <p:cNvPr id="15" name="Rounded Rectangle 26">
            <a:extLst>
              <a:ext uri="{FF2B5EF4-FFF2-40B4-BE49-F238E27FC236}">
                <a16:creationId xmlns:a16="http://schemas.microsoft.com/office/drawing/2014/main" id="{41EB8914-1617-3BA1-F640-CDE205DC8D4A}"/>
              </a:ext>
            </a:extLst>
          </p:cNvPr>
          <p:cNvSpPr/>
          <p:nvPr/>
        </p:nvSpPr>
        <p:spPr>
          <a:xfrm>
            <a:off x="7619761" y="4916322"/>
            <a:ext cx="1700719" cy="980306"/>
          </a:xfrm>
          <a:prstGeom prst="roundRect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solidFill>
              <a:srgbClr val="4F81BD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Tệp </a:t>
            </a:r>
          </a:p>
        </p:txBody>
      </p:sp>
      <p:sp>
        <p:nvSpPr>
          <p:cNvPr id="16" name="Rounded Rectangle 27">
            <a:extLst>
              <a:ext uri="{FF2B5EF4-FFF2-40B4-BE49-F238E27FC236}">
                <a16:creationId xmlns:a16="http://schemas.microsoft.com/office/drawing/2014/main" id="{AE6AA8D4-6B3B-D6BA-18E3-65946CFB4FF2}"/>
              </a:ext>
            </a:extLst>
          </p:cNvPr>
          <p:cNvSpPr/>
          <p:nvPr/>
        </p:nvSpPr>
        <p:spPr>
          <a:xfrm>
            <a:off x="9865916" y="4916322"/>
            <a:ext cx="1628009" cy="980306"/>
          </a:xfrm>
          <a:prstGeom prst="roundRect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solidFill>
              <a:srgbClr val="4F81BD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Tệp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D2BA4EC-FADF-2718-4A05-F1FD4A71EA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25" t="49946" r="13499" b="17142"/>
          <a:stretch/>
        </p:blipFill>
        <p:spPr>
          <a:xfrm>
            <a:off x="347798" y="2484881"/>
            <a:ext cx="10812177" cy="118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52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>
          <a:xfrm>
            <a:off x="3223566" y="1976064"/>
            <a:ext cx="2037390" cy="1391489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endParaRPr lang="en-US" sz="1800" kern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" name="Picture 10" descr="3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93348" y="1522695"/>
            <a:ext cx="1697825" cy="1793989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747549" y="2320280"/>
            <a:ext cx="1584636" cy="128445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endParaRPr lang="en-US" sz="1800" kern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" name="Picture 6" descr="5a151c87f1f159262a412ad550c34737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7549" y="1189574"/>
            <a:ext cx="1471448" cy="2766039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6444579" y="2097875"/>
            <a:ext cx="1924201" cy="1284452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endParaRPr lang="en-US" sz="1800" kern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8" name="Picture 7" descr="2679d57cccfcefe3eb811ab9b30397c8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796961" y="946591"/>
            <a:ext cx="1449054" cy="230256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6340BF7-DC99-F4AB-EA4A-D96A4B87E175}"/>
              </a:ext>
            </a:extLst>
          </p:cNvPr>
          <p:cNvGrpSpPr/>
          <p:nvPr/>
        </p:nvGrpSpPr>
        <p:grpSpPr>
          <a:xfrm>
            <a:off x="5470634" y="81578"/>
            <a:ext cx="5097440" cy="1154669"/>
            <a:chOff x="5470634" y="81578"/>
            <a:chExt cx="5097440" cy="115466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8C44346-3922-F213-9066-8A188AC805ED}"/>
                </a:ext>
              </a:extLst>
            </p:cNvPr>
            <p:cNvSpPr txBox="1"/>
            <p:nvPr/>
          </p:nvSpPr>
          <p:spPr>
            <a:xfrm>
              <a:off x="5559972" y="128251"/>
              <a:ext cx="5008102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00" b="1" dirty="0">
                  <a:solidFill>
                    <a:schemeClr val="accent3">
                      <a:lumMod val="75000"/>
                    </a:schemeClr>
                  </a:solidFill>
                  <a:latin typeface="UTM Avo" panose="02040603050506020204" pitchFamily="18" charset="0"/>
                </a:rPr>
                <a:t>VƯỜN HOA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9DC83F5-BC0C-0CE4-8AA0-34716D91B908}"/>
                </a:ext>
              </a:extLst>
            </p:cNvPr>
            <p:cNvSpPr txBox="1"/>
            <p:nvPr/>
          </p:nvSpPr>
          <p:spPr>
            <a:xfrm>
              <a:off x="5470634" y="81578"/>
              <a:ext cx="5008102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00" b="1" dirty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UTM Avo" panose="02040603050506020204" pitchFamily="18" charset="0"/>
                </a:rPr>
                <a:t>VƯỜN HOA</a:t>
              </a:r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87208079-5CA3-3812-6CE1-8AEE4855375B}"/>
              </a:ext>
            </a:extLst>
          </p:cNvPr>
          <p:cNvSpPr/>
          <p:nvPr/>
        </p:nvSpPr>
        <p:spPr>
          <a:xfrm>
            <a:off x="9379007" y="1976064"/>
            <a:ext cx="1646081" cy="140838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2.png">
            <a:hlinkClick r:id="rId9" action="ppaction://hlinksldjump"/>
            <a:extLst>
              <a:ext uri="{FF2B5EF4-FFF2-40B4-BE49-F238E27FC236}">
                <a16:creationId xmlns:a16="http://schemas.microsoft.com/office/drawing/2014/main" id="{A073E096-8C52-8E84-18F9-BB840E04CAE3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494891" y="1639345"/>
            <a:ext cx="1530197" cy="1530197"/>
          </a:xfrm>
          <a:prstGeom prst="rect">
            <a:avLst/>
          </a:prstGeom>
        </p:spPr>
      </p:pic>
      <p:sp>
        <p:nvSpPr>
          <p:cNvPr id="35" name="TextBox 34">
            <a:hlinkClick r:id="rId11" action="ppaction://hlinksldjump"/>
            <a:extLst>
              <a:ext uri="{FF2B5EF4-FFF2-40B4-BE49-F238E27FC236}">
                <a16:creationId xmlns:a16="http://schemas.microsoft.com/office/drawing/2014/main" id="{35AE176B-4B73-5B42-2DBB-613174551BB8}"/>
              </a:ext>
            </a:extLst>
          </p:cNvPr>
          <p:cNvSpPr txBox="1"/>
          <p:nvPr/>
        </p:nvSpPr>
        <p:spPr>
          <a:xfrm>
            <a:off x="10137045" y="5749158"/>
            <a:ext cx="1776086" cy="508635"/>
          </a:xfrm>
          <a:prstGeom prst="roundRect">
            <a:avLst>
              <a:gd name="adj" fmla="val 47533"/>
            </a:avLst>
          </a:prstGeom>
          <a:solidFill>
            <a:srgbClr val="E2AE81"/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Hoàn </a:t>
            </a:r>
            <a:r>
              <a:rPr lang="en-US" sz="1800" b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thành</a:t>
            </a:r>
            <a:endParaRPr lang="en-US" sz="1800" b="1" dirty="0">
              <a:solidFill>
                <a:schemeClr val="bg2">
                  <a:lumMod val="10000"/>
                </a:schemeClr>
              </a:solidFill>
              <a:latin typeface="UTM Avo" panose="020406030505060202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EC80DF-BA1B-2575-97C2-74F1B3B834D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337209" y="0"/>
            <a:ext cx="847315" cy="94482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-0.00417 0.678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3393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5.55112E-17 L -0.0125 0.5643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2821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96296E-6 L -0.00326 0.553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2768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44444E-6 L -0.02084 0.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" y="275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3276600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5943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endParaRPr lang="en-US" sz="18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4114800"/>
            <a:ext cx="351322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5073870"/>
            <a:ext cx="3513222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5903590"/>
            <a:ext cx="3513222" cy="7239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5029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endParaRPr lang="en-US" sz="18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33600" y="4038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endParaRPr lang="en-US" sz="18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33600" y="3124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endParaRPr lang="en-US" sz="18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47900" y="6019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47900" y="3200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7900" y="5105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47900" y="4114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24200" y="3352800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Văn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bản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24200" y="4201510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Hình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ảnh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24200" y="5148524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Âm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thanh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24200" y="5903590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Tất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cả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các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đáp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án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đều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đúng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r>
              <a:rPr lang="en-US" sz="1800" kern="1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HẾT GIỜ</a:t>
            </a:r>
          </a:p>
        </p:txBody>
      </p:sp>
      <p:pic>
        <p:nvPicPr>
          <p:cNvPr id="29" name="Picture 28" descr="5a151c87f1f159262a412ad550c3473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95400" y="2514600"/>
            <a:ext cx="914400" cy="1557337"/>
          </a:xfrm>
          <a:prstGeom prst="rect">
            <a:avLst/>
          </a:prstGeom>
        </p:spPr>
      </p:pic>
      <p:pic>
        <p:nvPicPr>
          <p:cNvPr id="30" name="Picture 29" descr="5a151c87f1f159262a412ad550c34737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371600" y="3505201"/>
            <a:ext cx="762000" cy="1297781"/>
          </a:xfrm>
          <a:prstGeom prst="rect">
            <a:avLst/>
          </a:prstGeom>
        </p:spPr>
      </p:pic>
      <p:pic>
        <p:nvPicPr>
          <p:cNvPr id="31" name="Picture 30" descr="5a151c87f1f159262a412ad550c3473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95400" y="4343401"/>
            <a:ext cx="914400" cy="1557337"/>
          </a:xfrm>
          <a:prstGeom prst="rect">
            <a:avLst/>
          </a:prstGeom>
        </p:spPr>
      </p:pic>
      <p:pic>
        <p:nvPicPr>
          <p:cNvPr id="32" name="Picture 31" descr="5a151c87f1f159262a412ad550c34737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95400" y="5486401"/>
            <a:ext cx="914400" cy="1557337"/>
          </a:xfrm>
          <a:prstGeom prst="rect">
            <a:avLst/>
          </a:prstGeom>
        </p:spPr>
      </p:pic>
      <p:pic>
        <p:nvPicPr>
          <p:cNvPr id="33" name="Picture 32" descr="5a151c87f1f159262a412ad550c34737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144000" y="4495800"/>
            <a:ext cx="1524000" cy="2595562"/>
          </a:xfrm>
          <a:prstGeom prst="rect">
            <a:avLst/>
          </a:prstGeom>
        </p:spPr>
      </p:pic>
      <p:pic>
        <p:nvPicPr>
          <p:cNvPr id="34" name="Picture 33" descr="tich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553200" y="5867400"/>
            <a:ext cx="723900" cy="7239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629400" y="3276600"/>
            <a:ext cx="533400" cy="5334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629400" y="4114800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629400" y="5105400"/>
            <a:ext cx="533400" cy="533400"/>
          </a:xfrm>
          <a:prstGeom prst="rect">
            <a:avLst/>
          </a:prstGeom>
        </p:spPr>
      </p:pic>
      <p:pic>
        <p:nvPicPr>
          <p:cNvPr id="38" name="Picture 37" descr="112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295400" y="-304800"/>
            <a:ext cx="9144000" cy="33528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397469" y="988993"/>
            <a:ext cx="5638800" cy="954107"/>
          </a:xfrm>
          <a:prstGeom prst="rect">
            <a:avLst/>
          </a:prstGeom>
          <a:solidFill>
            <a:srgbClr val="E2AE81"/>
          </a:solidFill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hỏi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1: 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Trong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máy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tính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có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các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loại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tệp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nào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662FAA-96ED-6CA0-7725-0B899F79311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337209" y="0"/>
            <a:ext cx="847315" cy="94482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7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FF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39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3166240"/>
            <a:ext cx="3513222" cy="6858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3200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endParaRPr lang="en-US" sz="18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4004440"/>
            <a:ext cx="3513222" cy="68580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4995040"/>
            <a:ext cx="3437022" cy="68580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5909440"/>
            <a:ext cx="3513222" cy="6858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5029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endParaRPr lang="en-US" sz="18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33600" y="4038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endParaRPr lang="en-US" sz="18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33600" y="5943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endParaRPr lang="en-US" sz="18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47900" y="3276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47900" y="6019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7900" y="5105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47900" y="4114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86100" y="3184267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Bằng các biểu tượng khác nhau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72962" y="401367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Bằng các biểu tượng giống nhau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24200" y="5105400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Cùng một thư mục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24200" y="6019800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Khác thư mục nhau</a:t>
            </a: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r>
              <a:rPr lang="en-US" sz="1800" kern="1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95400" y="-304800"/>
            <a:ext cx="9144000" cy="35814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364624" y="845825"/>
            <a:ext cx="5653252" cy="1384995"/>
          </a:xfrm>
          <a:prstGeom prst="rect">
            <a:avLst/>
          </a:prstGeom>
          <a:solidFill>
            <a:srgbClr val="E2AE81"/>
          </a:solidFill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vi-VN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 hỏi 2: </a:t>
            </a:r>
            <a:r>
              <a:rPr lang="vi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Các loại tệp trong máy tính được biểu thị như thế nào?</a:t>
            </a:r>
            <a:endParaRPr lang="en-US" sz="28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0" name="Picture 29" descr="3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24000" y="3064703"/>
            <a:ext cx="609600" cy="743224"/>
          </a:xfrm>
          <a:prstGeom prst="rect">
            <a:avLst/>
          </a:prstGeom>
        </p:spPr>
      </p:pic>
      <p:pic>
        <p:nvPicPr>
          <p:cNvPr id="31" name="Picture 30" descr="3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3886201"/>
            <a:ext cx="685800" cy="836127"/>
          </a:xfrm>
          <a:prstGeom prst="rect">
            <a:avLst/>
          </a:prstGeom>
        </p:spPr>
      </p:pic>
      <p:pic>
        <p:nvPicPr>
          <p:cNvPr id="32" name="Picture 31" descr="3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4876801"/>
            <a:ext cx="685800" cy="836127"/>
          </a:xfrm>
          <a:prstGeom prst="rect">
            <a:avLst/>
          </a:prstGeom>
        </p:spPr>
      </p:pic>
      <p:pic>
        <p:nvPicPr>
          <p:cNvPr id="33" name="Picture 32" descr="3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5791201"/>
            <a:ext cx="685800" cy="836127"/>
          </a:xfrm>
          <a:prstGeom prst="rect">
            <a:avLst/>
          </a:prstGeom>
        </p:spPr>
      </p:pic>
      <p:pic>
        <p:nvPicPr>
          <p:cNvPr id="34" name="Picture 33" descr="3.png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296400" y="5185746"/>
            <a:ext cx="1371600" cy="1672254"/>
          </a:xfrm>
          <a:prstGeom prst="rect">
            <a:avLst/>
          </a:prstGeom>
        </p:spPr>
      </p:pic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629400" y="3124200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629400" y="4114800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629400" y="5105400"/>
            <a:ext cx="533400" cy="533400"/>
          </a:xfrm>
          <a:prstGeom prst="rect">
            <a:avLst/>
          </a:prstGeom>
        </p:spPr>
      </p:pic>
      <p:pic>
        <p:nvPicPr>
          <p:cNvPr id="38" name="Picture 37" descr="sai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629400" y="6019800"/>
            <a:ext cx="533400" cy="533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DF65002-B782-DED6-285E-1BA3E1577C7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337209" y="0"/>
            <a:ext cx="847315" cy="94482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6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FF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6" grpId="0" animBg="1"/>
      <p:bldP spid="29" grpId="0" animBg="1"/>
      <p:bldP spid="29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82089" y="3200400"/>
            <a:ext cx="3513222" cy="6858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41148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endParaRPr lang="en-US" sz="18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82089" y="4038600"/>
            <a:ext cx="3513222" cy="68580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82089" y="5029200"/>
            <a:ext cx="3513222" cy="68580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82089" y="5943600"/>
            <a:ext cx="3513222" cy="6858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5029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endParaRPr lang="en-US" sz="18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33600" y="3200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endParaRPr lang="en-US" sz="18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33600" y="5943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endParaRPr lang="en-US" sz="18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47900" y="41910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47900" y="6019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7900" y="5105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47900" y="3276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82088" y="3172810"/>
            <a:ext cx="3544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Tệp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văn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bản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là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một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dạng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tệp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50558" y="4185496"/>
            <a:ext cx="35447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Mỗi tệp chỉ có biểu tượng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24200" y="5166955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Tệp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hình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ảnh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là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một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tệp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82088" y="594360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Mỗi tệp đều có tên và biểu tượng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r>
              <a:rPr lang="en-US" sz="1800" kern="1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90600" y="-228600"/>
            <a:ext cx="9144000" cy="3276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64069" y="966866"/>
            <a:ext cx="5846379" cy="954107"/>
          </a:xfrm>
          <a:prstGeom prst="rect">
            <a:avLst/>
          </a:prstGeom>
          <a:solidFill>
            <a:srgbClr val="E2AE81"/>
          </a:solidFill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8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lang="en-US" sz="28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hỏi</a:t>
            </a:r>
            <a:r>
              <a:rPr lang="en-US" sz="2800" b="1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3: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Hãy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chọn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trả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lời</a:t>
            </a:r>
            <a:r>
              <a:rPr lang="en-US" sz="28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SAI?</a:t>
            </a:r>
          </a:p>
        </p:txBody>
      </p:sp>
      <p:pic>
        <p:nvPicPr>
          <p:cNvPr id="28" name="Picture 27" descr="2679d57cccfcefe3eb811ab9b30397c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24000" y="2895601"/>
            <a:ext cx="685800" cy="968663"/>
          </a:xfrm>
          <a:prstGeom prst="rect">
            <a:avLst/>
          </a:prstGeom>
        </p:spPr>
      </p:pic>
      <p:pic>
        <p:nvPicPr>
          <p:cNvPr id="29" name="Picture 28" descr="2679d57cccfcefe3eb811ab9b30397c8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3886200"/>
            <a:ext cx="685800" cy="847580"/>
          </a:xfrm>
          <a:prstGeom prst="rect">
            <a:avLst/>
          </a:prstGeom>
        </p:spPr>
      </p:pic>
      <p:pic>
        <p:nvPicPr>
          <p:cNvPr id="30" name="Picture 29" descr="2679d57cccfcefe3eb811ab9b30397c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24000" y="4648201"/>
            <a:ext cx="685800" cy="968663"/>
          </a:xfrm>
          <a:prstGeom prst="rect">
            <a:avLst/>
          </a:prstGeom>
        </p:spPr>
      </p:pic>
      <p:pic>
        <p:nvPicPr>
          <p:cNvPr id="31" name="Picture 30" descr="2679d57cccfcefe3eb811ab9b30397c8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24000" y="5638801"/>
            <a:ext cx="685800" cy="968663"/>
          </a:xfrm>
          <a:prstGeom prst="rect">
            <a:avLst/>
          </a:prstGeom>
        </p:spPr>
      </p:pic>
      <p:pic>
        <p:nvPicPr>
          <p:cNvPr id="33" name="Picture 32" descr="tich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629400" y="3962400"/>
            <a:ext cx="723900" cy="7239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629400" y="3276600"/>
            <a:ext cx="533400" cy="5334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629400" y="5105400"/>
            <a:ext cx="533400" cy="5334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637213" y="6074064"/>
            <a:ext cx="533400" cy="533400"/>
          </a:xfrm>
          <a:prstGeom prst="rect">
            <a:avLst/>
          </a:prstGeom>
        </p:spPr>
      </p:pic>
      <p:pic>
        <p:nvPicPr>
          <p:cNvPr id="37" name="Picture 36" descr="2679d57cccfcefe3eb811ab9b30397c8.png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9220200" y="4490158"/>
            <a:ext cx="1676400" cy="236784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378E15B-D50B-11EB-19C1-A379BA850AC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337209" y="0"/>
            <a:ext cx="847315" cy="94482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7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FF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3276600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5923006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endParaRPr lang="en-US" sz="18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4114800"/>
            <a:ext cx="351322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5923006"/>
            <a:ext cx="3513222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59824" y="5046706"/>
            <a:ext cx="351322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41148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endParaRPr lang="en-US" sz="18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33600" y="3200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endParaRPr lang="en-US" sz="18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45424" y="4970506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endParaRPr lang="en-US" sz="18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47900" y="5999206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59724" y="5046706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7900" y="41910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47900" y="3276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00400" y="3352800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Sách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vở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24200" y="4191000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Ký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hiệu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máy</a:t>
            </a: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tính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24200" y="5999206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vi-VN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Các thư mục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24200" y="5113351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000" kern="1200" dirty="0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Ổ </a:t>
            </a:r>
            <a:r>
              <a:rPr lang="en-US" sz="2000" kern="1200" dirty="0" err="1">
                <a:solidFill>
                  <a:srgbClr val="002060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cứng</a:t>
            </a:r>
            <a:endParaRPr lang="en-US" sz="2000" kern="1200" dirty="0">
              <a:solidFill>
                <a:srgbClr val="002060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r>
              <a:rPr lang="en-US" sz="1800" kern="1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90600" y="0"/>
            <a:ext cx="9296400" cy="3200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71800" y="1295400"/>
            <a:ext cx="6324600" cy="954107"/>
          </a:xfrm>
          <a:prstGeom prst="rect">
            <a:avLst/>
          </a:prstGeom>
          <a:solidFill>
            <a:srgbClr val="E2AE81"/>
          </a:solidFill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2800" b="1" kern="120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Câu hỏi 4: </a:t>
            </a:r>
            <a:r>
              <a:rPr lang="en-US" sz="2800" kern="120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Các tệp được sắp xếp trong đâu?</a:t>
            </a:r>
            <a:endParaRPr lang="en-US" sz="2800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8" name="Picture 27" descr="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295400" y="2819400"/>
            <a:ext cx="990600" cy="990600"/>
          </a:xfrm>
          <a:prstGeom prst="rect">
            <a:avLst/>
          </a:prstGeom>
        </p:spPr>
      </p:pic>
      <p:pic>
        <p:nvPicPr>
          <p:cNvPr id="29" name="Picture 28" descr="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295400" y="3810000"/>
            <a:ext cx="990600" cy="990600"/>
          </a:xfrm>
          <a:prstGeom prst="rect">
            <a:avLst/>
          </a:prstGeom>
        </p:spPr>
      </p:pic>
      <p:pic>
        <p:nvPicPr>
          <p:cNvPr id="30" name="Picture 29" descr="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307224" y="5834948"/>
            <a:ext cx="990600" cy="990600"/>
          </a:xfrm>
          <a:prstGeom prst="rect">
            <a:avLst/>
          </a:prstGeom>
        </p:spPr>
      </p:pic>
      <p:pic>
        <p:nvPicPr>
          <p:cNvPr id="31" name="Picture 30" descr="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257300" y="4810780"/>
            <a:ext cx="990600" cy="990600"/>
          </a:xfrm>
          <a:prstGeom prst="rect">
            <a:avLst/>
          </a:prstGeom>
        </p:spPr>
      </p:pic>
      <p:pic>
        <p:nvPicPr>
          <p:cNvPr id="32" name="Picture 31" descr="tich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477000" y="5770606"/>
            <a:ext cx="723900" cy="723900"/>
          </a:xfrm>
          <a:prstGeom prst="rect">
            <a:avLst/>
          </a:prstGeom>
        </p:spPr>
      </p:pic>
      <p:pic>
        <p:nvPicPr>
          <p:cNvPr id="33" name="Picture 32" descr="sai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629400" y="3276600"/>
            <a:ext cx="533400" cy="5334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629400" y="4114800"/>
            <a:ext cx="533400" cy="5334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641224" y="5046706"/>
            <a:ext cx="533400" cy="533400"/>
          </a:xfrm>
          <a:prstGeom prst="rect">
            <a:avLst/>
          </a:prstGeom>
        </p:spPr>
      </p:pic>
      <p:pic>
        <p:nvPicPr>
          <p:cNvPr id="36" name="Picture 35" descr="2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220200" y="5410200"/>
            <a:ext cx="1447800" cy="1447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440BEA6-97D7-38A3-402E-878C407D244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337209" y="0"/>
            <a:ext cx="847315" cy="94482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7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99FF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855383" y="273463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7D9B69-684B-7C0F-013D-563D9525C83C}"/>
              </a:ext>
            </a:extLst>
          </p:cNvPr>
          <p:cNvSpPr txBox="1"/>
          <p:nvPr/>
        </p:nvSpPr>
        <p:spPr>
          <a:xfrm>
            <a:off x="761688" y="1806763"/>
            <a:ext cx="7353611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 SGK tr.41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đặt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hỏi</a:t>
            </a:r>
            <a:r>
              <a:rPr lang="en-US" sz="2000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" name="Cloud Callout 14">
            <a:extLst>
              <a:ext uri="{FF2B5EF4-FFF2-40B4-BE49-F238E27FC236}">
                <a16:creationId xmlns:a16="http://schemas.microsoft.com/office/drawing/2014/main" id="{EBA3BEDA-9858-7544-6AEB-069FF43F04E4}"/>
              </a:ext>
            </a:extLst>
          </p:cNvPr>
          <p:cNvSpPr/>
          <p:nvPr/>
        </p:nvSpPr>
        <p:spPr>
          <a:xfrm>
            <a:off x="6972613" y="2679699"/>
            <a:ext cx="4305300" cy="2098776"/>
          </a:xfrm>
          <a:prstGeom prst="wedgeRoundRectCallout">
            <a:avLst>
              <a:gd name="adj1" fmla="val -33543"/>
              <a:gd name="adj2" fmla="val 77628"/>
              <a:gd name="adj3" fmla="val 16667"/>
            </a:avLst>
          </a:prstGeom>
          <a:solidFill>
            <a:srgbClr val="4F81BD">
              <a:lumMod val="20000"/>
              <a:lumOff val="80000"/>
            </a:srgbClr>
          </a:solidFill>
          <a:ln w="381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>
              <a:lnSpc>
                <a:spcPct val="150000"/>
              </a:lnSpc>
              <a:buClrTx/>
            </a:pP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Các tệp trong thư mục Giải trí ở Hoạt động 1 đã được sắp xếp phân loại để dễ tìm chưa?</a:t>
            </a:r>
            <a:endParaRPr lang="vi-VN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932E978-3BBB-2394-B22B-53A274B1C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588988" y="4178301"/>
            <a:ext cx="1939434" cy="2679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99C212-4A39-85F8-4647-FCC429E196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291" t="33471" r="21035" b="4259"/>
          <a:stretch/>
        </p:blipFill>
        <p:spPr>
          <a:xfrm>
            <a:off x="253688" y="2668575"/>
            <a:ext cx="4965700" cy="301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8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: Rounded Corners 256">
            <a:extLst>
              <a:ext uri="{FF2B5EF4-FFF2-40B4-BE49-F238E27FC236}">
                <a16:creationId xmlns:a16="http://schemas.microsoft.com/office/drawing/2014/main" id="{612F203C-4722-3C34-623C-AF136B1A22B5}"/>
              </a:ext>
            </a:extLst>
          </p:cNvPr>
          <p:cNvSpPr/>
          <p:nvPr/>
        </p:nvSpPr>
        <p:spPr>
          <a:xfrm>
            <a:off x="2416264" y="1171787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Hướng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dẫn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về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53FB9790-F63E-CB63-F455-6445C96D68F6}"/>
              </a:ext>
            </a:extLst>
          </p:cNvPr>
          <p:cNvGrpSpPr/>
          <p:nvPr/>
        </p:nvGrpSpPr>
        <p:grpSpPr>
          <a:xfrm>
            <a:off x="1148175" y="2151419"/>
            <a:ext cx="4513323" cy="1211973"/>
            <a:chOff x="0" y="0"/>
            <a:chExt cx="3969011" cy="1373709"/>
          </a:xfrm>
          <a:solidFill>
            <a:srgbClr val="E2AE81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B90B94C-47CC-0AEB-237D-753463862F61}"/>
                </a:ext>
              </a:extLst>
            </p:cNvPr>
            <p:cNvSpPr/>
            <p:nvPr/>
          </p:nvSpPr>
          <p:spPr>
            <a:xfrm>
              <a:off x="0" y="0"/>
              <a:ext cx="3969011" cy="1373709"/>
            </a:xfrm>
            <a:custGeom>
              <a:avLst/>
              <a:gdLst/>
              <a:ahLst/>
              <a:cxnLst/>
              <a:rect l="l" t="t" r="r" b="b"/>
              <a:pathLst>
                <a:path w="3969011" h="1373709">
                  <a:moveTo>
                    <a:pt x="3844551" y="1373709"/>
                  </a:moveTo>
                  <a:lnTo>
                    <a:pt x="124460" y="1373709"/>
                  </a:lnTo>
                  <a:cubicBezTo>
                    <a:pt x="55880" y="1373709"/>
                    <a:pt x="0" y="1317829"/>
                    <a:pt x="0" y="124924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44551" y="0"/>
                  </a:lnTo>
                  <a:cubicBezTo>
                    <a:pt x="3913131" y="0"/>
                    <a:pt x="3969011" y="55880"/>
                    <a:pt x="3969011" y="124460"/>
                  </a:cubicBezTo>
                  <a:lnTo>
                    <a:pt x="3969011" y="1249249"/>
                  </a:lnTo>
                  <a:cubicBezTo>
                    <a:pt x="3969011" y="1317829"/>
                    <a:pt x="3913131" y="1373709"/>
                    <a:pt x="3844551" y="1373709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FC6B642-E426-E212-751D-409600F93339}"/>
              </a:ext>
            </a:extLst>
          </p:cNvPr>
          <p:cNvGrpSpPr/>
          <p:nvPr/>
        </p:nvGrpSpPr>
        <p:grpSpPr>
          <a:xfrm>
            <a:off x="1148175" y="3860659"/>
            <a:ext cx="4513323" cy="1211973"/>
            <a:chOff x="0" y="0"/>
            <a:chExt cx="3969011" cy="1373709"/>
          </a:xfrm>
          <a:solidFill>
            <a:srgbClr val="E2AE81"/>
          </a:solidFill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7AD04963-AE06-ACD8-6809-A55C94BB8AC7}"/>
                </a:ext>
              </a:extLst>
            </p:cNvPr>
            <p:cNvSpPr/>
            <p:nvPr/>
          </p:nvSpPr>
          <p:spPr>
            <a:xfrm>
              <a:off x="0" y="0"/>
              <a:ext cx="3969011" cy="1373709"/>
            </a:xfrm>
            <a:custGeom>
              <a:avLst/>
              <a:gdLst/>
              <a:ahLst/>
              <a:cxnLst/>
              <a:rect l="l" t="t" r="r" b="b"/>
              <a:pathLst>
                <a:path w="3969011" h="1373709">
                  <a:moveTo>
                    <a:pt x="3844551" y="1373709"/>
                  </a:moveTo>
                  <a:lnTo>
                    <a:pt x="124460" y="1373709"/>
                  </a:lnTo>
                  <a:cubicBezTo>
                    <a:pt x="55880" y="1373709"/>
                    <a:pt x="0" y="1317829"/>
                    <a:pt x="0" y="124924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44551" y="0"/>
                  </a:lnTo>
                  <a:cubicBezTo>
                    <a:pt x="3913131" y="0"/>
                    <a:pt x="3969011" y="55880"/>
                    <a:pt x="3969011" y="124460"/>
                  </a:cubicBezTo>
                  <a:lnTo>
                    <a:pt x="3969011" y="1249249"/>
                  </a:lnTo>
                  <a:cubicBezTo>
                    <a:pt x="3969011" y="1317829"/>
                    <a:pt x="3913131" y="1373709"/>
                    <a:pt x="3844551" y="1373709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8">
            <a:extLst>
              <a:ext uri="{FF2B5EF4-FFF2-40B4-BE49-F238E27FC236}">
                <a16:creationId xmlns:a16="http://schemas.microsoft.com/office/drawing/2014/main" id="{6639C514-B815-4418-2BB5-B243A4444F8D}"/>
              </a:ext>
            </a:extLst>
          </p:cNvPr>
          <p:cNvGrpSpPr/>
          <p:nvPr/>
        </p:nvGrpSpPr>
        <p:grpSpPr>
          <a:xfrm>
            <a:off x="1148175" y="5494895"/>
            <a:ext cx="4513323" cy="1211973"/>
            <a:chOff x="0" y="0"/>
            <a:chExt cx="3969011" cy="1373709"/>
          </a:xfrm>
          <a:solidFill>
            <a:srgbClr val="E2AE81"/>
          </a:solidFill>
        </p:grpSpPr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328E71F5-4C2B-A22B-ECEF-5416C2784DBA}"/>
                </a:ext>
              </a:extLst>
            </p:cNvPr>
            <p:cNvSpPr/>
            <p:nvPr/>
          </p:nvSpPr>
          <p:spPr>
            <a:xfrm>
              <a:off x="0" y="0"/>
              <a:ext cx="3969011" cy="1373709"/>
            </a:xfrm>
            <a:custGeom>
              <a:avLst/>
              <a:gdLst/>
              <a:ahLst/>
              <a:cxnLst/>
              <a:rect l="l" t="t" r="r" b="b"/>
              <a:pathLst>
                <a:path w="3969011" h="1373709">
                  <a:moveTo>
                    <a:pt x="3844551" y="1373709"/>
                  </a:moveTo>
                  <a:lnTo>
                    <a:pt x="124460" y="1373709"/>
                  </a:lnTo>
                  <a:cubicBezTo>
                    <a:pt x="55880" y="1373709"/>
                    <a:pt x="0" y="1317829"/>
                    <a:pt x="0" y="124924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844551" y="0"/>
                  </a:lnTo>
                  <a:cubicBezTo>
                    <a:pt x="3913131" y="0"/>
                    <a:pt x="3969011" y="55880"/>
                    <a:pt x="3969011" y="124460"/>
                  </a:cubicBezTo>
                  <a:lnTo>
                    <a:pt x="3969011" y="1249249"/>
                  </a:lnTo>
                  <a:cubicBezTo>
                    <a:pt x="3969011" y="1317829"/>
                    <a:pt x="3913131" y="1373709"/>
                    <a:pt x="3844551" y="1373709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3" name="Picture 10">
            <a:extLst>
              <a:ext uri="{FF2B5EF4-FFF2-40B4-BE49-F238E27FC236}">
                <a16:creationId xmlns:a16="http://schemas.microsoft.com/office/drawing/2014/main" id="{E193D4B0-B848-5446-EE39-6ADA3A1A6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11461"/>
          <a:stretch>
            <a:fillRect/>
          </a:stretch>
        </p:blipFill>
        <p:spPr>
          <a:xfrm flipH="1">
            <a:off x="5974662" y="4295298"/>
            <a:ext cx="4141888" cy="258702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91A5BA5-F1F5-B0BF-5292-30F20C5763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6683531" y="3164697"/>
            <a:ext cx="1151537" cy="1130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8ECDBED-978B-4CF9-583F-63287B0DF9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14854" y="2768742"/>
            <a:ext cx="756957" cy="7569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0DC2063-6161-D62A-BC8B-6EB55B9B76C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14854" y="4477981"/>
            <a:ext cx="756957" cy="7569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4B4E515-6A19-E84C-1AE9-EA5F10165F1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614854" y="6125362"/>
            <a:ext cx="756957" cy="75695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49196BA-4093-64BD-5EE4-58CC5244829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2659097" y="9572525"/>
            <a:ext cx="1866157" cy="36305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0EC51BD-65F4-D40A-5C4B-1B7BF777BC52}"/>
              </a:ext>
            </a:extLst>
          </p:cNvPr>
          <p:cNvSpPr txBox="1"/>
          <p:nvPr/>
        </p:nvSpPr>
        <p:spPr>
          <a:xfrm>
            <a:off x="1420242" y="2274201"/>
            <a:ext cx="4071990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en-US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Ôn tập lại nội dung bài học ngày hôm nay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378DF8-C574-3651-B6C6-57F620FCA43C}"/>
              </a:ext>
            </a:extLst>
          </p:cNvPr>
          <p:cNvSpPr txBox="1"/>
          <p:nvPr/>
        </p:nvSpPr>
        <p:spPr>
          <a:xfrm>
            <a:off x="1423597" y="4010611"/>
            <a:ext cx="4071990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Hoàn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thành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tập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giao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5C4C95-181E-ADE0-F0A7-E495F473AE91}"/>
              </a:ext>
            </a:extLst>
          </p:cNvPr>
          <p:cNvSpPr txBox="1"/>
          <p:nvPr/>
        </p:nvSpPr>
        <p:spPr>
          <a:xfrm>
            <a:off x="1589508" y="5845518"/>
            <a:ext cx="4071990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Soạn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mới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2.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Cây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thư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b="1" i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mục</a:t>
            </a:r>
            <a:r>
              <a:rPr lang="en-US" sz="2000" b="1" i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1578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Chủ đề C1-Bài 2_1</Template>
  <TotalTime>90</TotalTime>
  <Words>1134</Words>
  <Application>Microsoft Office PowerPoint</Application>
  <PresentationFormat>Widescreen</PresentationFormat>
  <Paragraphs>149</Paragraphs>
  <Slides>32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Administrator</cp:lastModifiedBy>
  <cp:revision>29</cp:revision>
  <dcterms:created xsi:type="dcterms:W3CDTF">2023-06-26T16:22:01Z</dcterms:created>
  <dcterms:modified xsi:type="dcterms:W3CDTF">2023-08-21T04:44:12Z</dcterms:modified>
</cp:coreProperties>
</file>