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3"/>
  </p:notesMasterIdLst>
  <p:sldIdLst>
    <p:sldId id="256" r:id="rId3"/>
    <p:sldId id="257" r:id="rId4"/>
    <p:sldId id="258" r:id="rId5"/>
    <p:sldId id="290" r:id="rId6"/>
    <p:sldId id="259" r:id="rId7"/>
    <p:sldId id="260" r:id="rId8"/>
    <p:sldId id="291" r:id="rId9"/>
    <p:sldId id="292" r:id="rId10"/>
    <p:sldId id="306" r:id="rId11"/>
    <p:sldId id="293" r:id="rId12"/>
    <p:sldId id="294" r:id="rId13"/>
    <p:sldId id="295" r:id="rId14"/>
    <p:sldId id="296" r:id="rId15"/>
    <p:sldId id="297" r:id="rId16"/>
    <p:sldId id="261" r:id="rId17"/>
    <p:sldId id="262" r:id="rId18"/>
    <p:sldId id="300" r:id="rId19"/>
    <p:sldId id="268" r:id="rId20"/>
    <p:sldId id="302" r:id="rId21"/>
    <p:sldId id="301" r:id="rId22"/>
    <p:sldId id="304" r:id="rId23"/>
    <p:sldId id="305" r:id="rId24"/>
    <p:sldId id="266" r:id="rId25"/>
    <p:sldId id="269" r:id="rId26"/>
    <p:sldId id="270" r:id="rId27"/>
    <p:sldId id="299" r:id="rId28"/>
    <p:sldId id="298" r:id="rId29"/>
    <p:sldId id="271" r:id="rId30"/>
    <p:sldId id="267" r:id="rId31"/>
    <p:sldId id="307"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90"/>
    <a:srgbClr val="FBE5D6"/>
    <a:srgbClr val="FFE6E9"/>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4660"/>
  </p:normalViewPr>
  <p:slideViewPr>
    <p:cSldViewPr snapToGrid="0">
      <p:cViewPr varScale="1">
        <p:scale>
          <a:sx n="78" d="100"/>
          <a:sy n="78" d="100"/>
        </p:scale>
        <p:origin x="33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2494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083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4244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1847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602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6175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3164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98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5981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284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2669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9202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7350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6356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8926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3507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1776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047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19</a:t>
            </a:fld>
            <a:endParaRPr lang="en-US"/>
          </a:p>
        </p:txBody>
      </p:sp>
    </p:spTree>
    <p:extLst>
      <p:ext uri="{BB962C8B-B14F-4D97-AF65-F5344CB8AC3E}">
        <p14:creationId xmlns:p14="http://schemas.microsoft.com/office/powerpoint/2010/main" val="1184838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20</a:t>
            </a:fld>
            <a:endParaRPr lang="en-US"/>
          </a:p>
        </p:txBody>
      </p:sp>
    </p:spTree>
    <p:extLst>
      <p:ext uri="{BB962C8B-B14F-4D97-AF65-F5344CB8AC3E}">
        <p14:creationId xmlns:p14="http://schemas.microsoft.com/office/powerpoint/2010/main" val="3314870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21</a:t>
            </a:fld>
            <a:endParaRPr lang="en-US"/>
          </a:p>
        </p:txBody>
      </p:sp>
    </p:spTree>
    <p:extLst>
      <p:ext uri="{BB962C8B-B14F-4D97-AF65-F5344CB8AC3E}">
        <p14:creationId xmlns:p14="http://schemas.microsoft.com/office/powerpoint/2010/main" val="20934470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22</a:t>
            </a:fld>
            <a:endParaRPr lang="en-US"/>
          </a:p>
        </p:txBody>
      </p:sp>
    </p:spTree>
    <p:extLst>
      <p:ext uri="{BB962C8B-B14F-4D97-AF65-F5344CB8AC3E}">
        <p14:creationId xmlns:p14="http://schemas.microsoft.com/office/powerpoint/2010/main" val="1659194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4347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4131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1088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2041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5794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8439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9963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2266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8041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5775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754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7476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7A44D45C-8E2D-8E60-C8DB-F6E186D9129E}"/>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878392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youtu.be/VgC75QuMb2c" TargetMode="Externa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9.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4.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7.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6/"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9.png"/><Relationship Id="rId5" Type="http://schemas.openxmlformats.org/officeDocument/2006/relationships/image" Target="../media/image32.jpg"/><Relationship Id="rId1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audio" Target="../media/audio2.wav"/><Relationship Id="rId9" Type="http://schemas.openxmlformats.org/officeDocument/2006/relationships/image" Target="../media/image37.pn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9.png"/><Relationship Id="rId5" Type="http://schemas.openxmlformats.org/officeDocument/2006/relationships/image" Target="../media/image32.jpg"/><Relationship Id="rId1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audio" Target="../media/audio2.wav"/><Relationship Id="rId9" Type="http://schemas.openxmlformats.org/officeDocument/2006/relationships/image" Target="../media/image42.png"/><Relationship Id="rId1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2.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2.jpg"/><Relationship Id="rId1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37.png"/><Relationship Id="rId1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audio" Target="../media/audio1.wav"/><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9.png"/><Relationship Id="rId5" Type="http://schemas.openxmlformats.org/officeDocument/2006/relationships/image" Target="../media/image32.jpg"/><Relationship Id="rId1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audio" Target="../media/audio2.wav"/><Relationship Id="rId9" Type="http://schemas.openxmlformats.org/officeDocument/2006/relationships/image" Target="../media/image37.png"/><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n-hoc-3/1/129/46/" TargetMode="External"/><Relationship Id="rId2" Type="http://schemas.openxmlformats.org/officeDocument/2006/relationships/image" Target="../media/image4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5.png"/><Relationship Id="rId7" Type="http://schemas.openxmlformats.org/officeDocument/2006/relationships/image" Target="../media/image6.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2.xml"/><Relationship Id="rId5" Type="http://schemas.openxmlformats.org/officeDocument/2006/relationships/image" Target="../media/image52.sv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56.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258349" y="1297086"/>
            <a:ext cx="10235076" cy="325366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C2</a:t>
            </a:r>
          </a:p>
          <a:p>
            <a:pPr algn="ctr">
              <a:lnSpc>
                <a:spcPct val="150000"/>
              </a:lnSpc>
              <a:buSzPts val="990"/>
              <a:buFont typeface="Arial"/>
              <a:buNone/>
            </a:pPr>
            <a:r>
              <a:rPr lang="en-US" b="1">
                <a:solidFill>
                  <a:srgbClr val="002060"/>
                </a:solidFill>
                <a:latin typeface="UTM Avo" panose="02040603050506020204" pitchFamily="18" charset="0"/>
              </a:rPr>
              <a:t>Làm quen với thư mục lưu trữ thông tin trong máy tính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42003" y="393408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3: Em tập thao tác với thư mục</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761528"/>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6" name="AutoShape 30">
            <a:extLst>
              <a:ext uri="{FF2B5EF4-FFF2-40B4-BE49-F238E27FC236}">
                <a16:creationId xmlns:a16="http://schemas.microsoft.com/office/drawing/2014/main" id="{E3FED319-E39D-1FB8-2929-3AE7302F0D1E}"/>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7" name="AutoShape 31">
            <a:extLst>
              <a:ext uri="{FF2B5EF4-FFF2-40B4-BE49-F238E27FC236}">
                <a16:creationId xmlns:a16="http://schemas.microsoft.com/office/drawing/2014/main" id="{0C92CA2B-7CCB-A984-0D02-61CBD832663F}"/>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8" name="AutoShape 32">
            <a:extLst>
              <a:ext uri="{FF2B5EF4-FFF2-40B4-BE49-F238E27FC236}">
                <a16:creationId xmlns:a16="http://schemas.microsoft.com/office/drawing/2014/main" id="{CA3432C6-5E31-989F-D536-6FB66CF99D37}"/>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9" name="TextBox 28">
            <a:extLst>
              <a:ext uri="{FF2B5EF4-FFF2-40B4-BE49-F238E27FC236}">
                <a16:creationId xmlns:a16="http://schemas.microsoft.com/office/drawing/2014/main" id="{CC7B2DCD-04F6-424C-DB4D-90951B1179B2}"/>
              </a:ext>
            </a:extLst>
          </p:cNvPr>
          <p:cNvSpPr txBox="1"/>
          <p:nvPr/>
        </p:nvSpPr>
        <p:spPr>
          <a:xfrm>
            <a:off x="650310" y="1612310"/>
            <a:ext cx="8432800"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a:latin typeface="UTM Avo" panose="02040603050506020204" pitchFamily="18" charset="0"/>
                <a:cs typeface="Arial" panose="020B0604020202020204" pitchFamily="34" charset="0"/>
              </a:rPr>
              <a:t>Quan sát hình 1, 2 trong SGK và thực hiện yêu cầu: </a:t>
            </a:r>
          </a:p>
        </p:txBody>
      </p:sp>
      <p:pic>
        <p:nvPicPr>
          <p:cNvPr id="30" name="Picture 29">
            <a:extLst>
              <a:ext uri="{FF2B5EF4-FFF2-40B4-BE49-F238E27FC236}">
                <a16:creationId xmlns:a16="http://schemas.microsoft.com/office/drawing/2014/main" id="{0A2E25B3-652F-8663-983A-AF453654FEB8}"/>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2046" t="56484" r="14007"/>
          <a:stretch/>
        </p:blipFill>
        <p:spPr>
          <a:xfrm>
            <a:off x="445688" y="2234320"/>
            <a:ext cx="11081985" cy="1661865"/>
          </a:xfrm>
          <a:prstGeom prst="rect">
            <a:avLst/>
          </a:prstGeom>
        </p:spPr>
      </p:pic>
      <p:sp>
        <p:nvSpPr>
          <p:cNvPr id="31" name="Rounded Rectangular Callout 3">
            <a:extLst>
              <a:ext uri="{FF2B5EF4-FFF2-40B4-BE49-F238E27FC236}">
                <a16:creationId xmlns:a16="http://schemas.microsoft.com/office/drawing/2014/main" id="{3DF9226B-C5E1-DE87-7E3B-AF0D343F8480}"/>
              </a:ext>
            </a:extLst>
          </p:cNvPr>
          <p:cNvSpPr/>
          <p:nvPr/>
        </p:nvSpPr>
        <p:spPr>
          <a:xfrm>
            <a:off x="664327" y="3871784"/>
            <a:ext cx="10359286" cy="1373906"/>
          </a:xfrm>
          <a:prstGeom prst="wedgeRoundRectCallout">
            <a:avLst>
              <a:gd name="adj1" fmla="val -52151"/>
              <a:gd name="adj2" fmla="val -42746"/>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533">
                <a:solidFill>
                  <a:schemeClr val="tx1"/>
                </a:solidFill>
                <a:latin typeface="UTM Avo" panose="02040603050506020204" pitchFamily="18" charset="0"/>
              </a:rPr>
              <a:t>Thực hiện thao tác nào với thư mục có thể giúp em thay đổi được cây thư mục ở Hình 1 thành cây thư mục như ở Hình 2?</a:t>
            </a:r>
          </a:p>
        </p:txBody>
      </p:sp>
      <p:pic>
        <p:nvPicPr>
          <p:cNvPr id="32" name="Picture 7">
            <a:extLst>
              <a:ext uri="{FF2B5EF4-FFF2-40B4-BE49-F238E27FC236}">
                <a16:creationId xmlns:a16="http://schemas.microsoft.com/office/drawing/2014/main" id="{4E834882-B205-E9E0-F306-63CCE3FC77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805313" y="5590780"/>
            <a:ext cx="4446387" cy="126722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inVertic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AutoShape 30">
            <a:extLst>
              <a:ext uri="{FF2B5EF4-FFF2-40B4-BE49-F238E27FC236}">
                <a16:creationId xmlns:a16="http://schemas.microsoft.com/office/drawing/2014/main" id="{195BEB8C-9B18-952F-C97C-8A8034478BE4}"/>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70AE361B-E8D4-F669-C212-7BA2EB7123FE}"/>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E99A72A9-3FC4-D2DA-B5BC-F3E2F61BF8EB}"/>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pic>
        <p:nvPicPr>
          <p:cNvPr id="5" name="Picture 2">
            <a:extLst>
              <a:ext uri="{FF2B5EF4-FFF2-40B4-BE49-F238E27FC236}">
                <a16:creationId xmlns:a16="http://schemas.microsoft.com/office/drawing/2014/main" id="{13029D00-7A2A-5AF6-6F33-950C54E09DAB}"/>
              </a:ext>
            </a:extLst>
          </p:cNvPr>
          <p:cNvPicPr>
            <a:picLocks noChangeAspect="1"/>
          </p:cNvPicPr>
          <p:nvPr/>
        </p:nvPicPr>
        <p:blipFill>
          <a:blip r:embed="rId4"/>
          <a:srcRect/>
          <a:stretch>
            <a:fillRect/>
          </a:stretch>
        </p:blipFill>
        <p:spPr>
          <a:xfrm>
            <a:off x="633074" y="3652702"/>
            <a:ext cx="4038519" cy="2943071"/>
          </a:xfrm>
          <a:prstGeom prst="rect">
            <a:avLst/>
          </a:prstGeom>
        </p:spPr>
      </p:pic>
      <p:sp>
        <p:nvSpPr>
          <p:cNvPr id="6" name="Rounded Rectangle 7">
            <a:extLst>
              <a:ext uri="{FF2B5EF4-FFF2-40B4-BE49-F238E27FC236}">
                <a16:creationId xmlns:a16="http://schemas.microsoft.com/office/drawing/2014/main" id="{8469F4DF-AC0A-5656-FE55-D54D1CC3F247}"/>
              </a:ext>
            </a:extLst>
          </p:cNvPr>
          <p:cNvSpPr/>
          <p:nvPr/>
        </p:nvSpPr>
        <p:spPr>
          <a:xfrm>
            <a:off x="4783994" y="4033168"/>
            <a:ext cx="4052943" cy="1639468"/>
          </a:xfrm>
          <a:custGeom>
            <a:avLst/>
            <a:gdLst>
              <a:gd name="connsiteX0" fmla="*/ 0 w 4052943"/>
              <a:gd name="connsiteY0" fmla="*/ 273250 h 1639468"/>
              <a:gd name="connsiteX1" fmla="*/ 273250 w 4052943"/>
              <a:gd name="connsiteY1" fmla="*/ 0 h 1639468"/>
              <a:gd name="connsiteX2" fmla="*/ 3779693 w 4052943"/>
              <a:gd name="connsiteY2" fmla="*/ 0 h 1639468"/>
              <a:gd name="connsiteX3" fmla="*/ 4052943 w 4052943"/>
              <a:gd name="connsiteY3" fmla="*/ 273250 h 1639468"/>
              <a:gd name="connsiteX4" fmla="*/ 4052943 w 4052943"/>
              <a:gd name="connsiteY4" fmla="*/ 1366218 h 1639468"/>
              <a:gd name="connsiteX5" fmla="*/ 3779693 w 4052943"/>
              <a:gd name="connsiteY5" fmla="*/ 1639468 h 1639468"/>
              <a:gd name="connsiteX6" fmla="*/ 273250 w 4052943"/>
              <a:gd name="connsiteY6" fmla="*/ 1639468 h 1639468"/>
              <a:gd name="connsiteX7" fmla="*/ 0 w 4052943"/>
              <a:gd name="connsiteY7" fmla="*/ 1366218 h 1639468"/>
              <a:gd name="connsiteX8" fmla="*/ 0 w 4052943"/>
              <a:gd name="connsiteY8" fmla="*/ 273250 h 1639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2943" h="1639468" fill="none" extrusionOk="0">
                <a:moveTo>
                  <a:pt x="0" y="273250"/>
                </a:moveTo>
                <a:cubicBezTo>
                  <a:pt x="7658" y="130362"/>
                  <a:pt x="120753" y="-5572"/>
                  <a:pt x="273250" y="0"/>
                </a:cubicBezTo>
                <a:cubicBezTo>
                  <a:pt x="945299" y="90930"/>
                  <a:pt x="3140071" y="130820"/>
                  <a:pt x="3779693" y="0"/>
                </a:cubicBezTo>
                <a:cubicBezTo>
                  <a:pt x="3912292" y="3447"/>
                  <a:pt x="4035411" y="117579"/>
                  <a:pt x="4052943" y="273250"/>
                </a:cubicBezTo>
                <a:cubicBezTo>
                  <a:pt x="4080310" y="419539"/>
                  <a:pt x="4044834" y="1037315"/>
                  <a:pt x="4052943" y="1366218"/>
                </a:cubicBezTo>
                <a:cubicBezTo>
                  <a:pt x="4060918" y="1509625"/>
                  <a:pt x="3938832" y="1661188"/>
                  <a:pt x="3779693" y="1639468"/>
                </a:cubicBezTo>
                <a:cubicBezTo>
                  <a:pt x="2999553" y="1737002"/>
                  <a:pt x="1523597" y="1751896"/>
                  <a:pt x="273250" y="1639468"/>
                </a:cubicBezTo>
                <a:cubicBezTo>
                  <a:pt x="113370" y="1653392"/>
                  <a:pt x="12578" y="1528441"/>
                  <a:pt x="0" y="1366218"/>
                </a:cubicBezTo>
                <a:cubicBezTo>
                  <a:pt x="-61545" y="955547"/>
                  <a:pt x="-6152" y="445767"/>
                  <a:pt x="0" y="273250"/>
                </a:cubicBezTo>
                <a:close/>
              </a:path>
              <a:path w="4052943" h="1639468" stroke="0" extrusionOk="0">
                <a:moveTo>
                  <a:pt x="0" y="273250"/>
                </a:moveTo>
                <a:cubicBezTo>
                  <a:pt x="7848" y="116344"/>
                  <a:pt x="99735" y="-1113"/>
                  <a:pt x="273250" y="0"/>
                </a:cubicBezTo>
                <a:cubicBezTo>
                  <a:pt x="1578929" y="-145029"/>
                  <a:pt x="2485642" y="-109810"/>
                  <a:pt x="3779693" y="0"/>
                </a:cubicBezTo>
                <a:cubicBezTo>
                  <a:pt x="3918112" y="-773"/>
                  <a:pt x="4033820" y="119222"/>
                  <a:pt x="4052943" y="273250"/>
                </a:cubicBezTo>
                <a:cubicBezTo>
                  <a:pt x="4113526" y="531861"/>
                  <a:pt x="4046226" y="911316"/>
                  <a:pt x="4052943" y="1366218"/>
                </a:cubicBezTo>
                <a:cubicBezTo>
                  <a:pt x="4056637" y="1533982"/>
                  <a:pt x="3934691" y="1638376"/>
                  <a:pt x="3779693" y="1639468"/>
                </a:cubicBezTo>
                <a:cubicBezTo>
                  <a:pt x="2683404" y="1646872"/>
                  <a:pt x="829690" y="1603341"/>
                  <a:pt x="273250" y="1639468"/>
                </a:cubicBezTo>
                <a:cubicBezTo>
                  <a:pt x="141766" y="1639822"/>
                  <a:pt x="-16539" y="1538302"/>
                  <a:pt x="0" y="1366218"/>
                </a:cubicBezTo>
                <a:cubicBezTo>
                  <a:pt x="95987" y="1002539"/>
                  <a:pt x="97268" y="494327"/>
                  <a:pt x="0" y="273250"/>
                </a:cubicBezTo>
                <a:close/>
              </a:path>
            </a:pathLst>
          </a:custGeom>
          <a:solidFill>
            <a:schemeClr val="accent1">
              <a:lumMod val="20000"/>
              <a:lumOff val="80000"/>
            </a:schemeClr>
          </a:solidFill>
          <a:ln w="38100">
            <a:solidFill>
              <a:schemeClr val="accent1"/>
            </a:solidFill>
            <a:extLst>
              <a:ext uri="{C807C97D-BFC1-408E-A445-0C87EB9F89A2}">
                <ask:lineSketchStyleProps xmlns:ask="http://schemas.microsoft.com/office/drawing/2018/sketchyshapes" sd="83064673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667">
                <a:solidFill>
                  <a:schemeClr val="tx1"/>
                </a:solidFill>
                <a:latin typeface="UTM Avo" panose="02040603050506020204" pitchFamily="18" charset="0"/>
                <a:cs typeface="Arial" panose="020B0604020202020204" pitchFamily="34" charset="0"/>
              </a:rPr>
              <a:t>Đổi tên file:</a:t>
            </a:r>
          </a:p>
          <a:p>
            <a:pPr>
              <a:lnSpc>
                <a:spcPct val="150000"/>
              </a:lnSpc>
            </a:pPr>
            <a:r>
              <a:rPr lang="en-US" sz="2667" b="1" i="1">
                <a:solidFill>
                  <a:schemeClr val="tx1"/>
                </a:solidFill>
                <a:latin typeface="UTM Avo" panose="02040603050506020204" pitchFamily="18" charset="0"/>
                <a:cs typeface="Arial" panose="020B0604020202020204" pitchFamily="34" charset="0"/>
              </a:rPr>
              <a:t>Giai tri  </a:t>
            </a:r>
            <a:r>
              <a:rPr lang="en-US" sz="2667">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667" b="1" i="1">
                <a:solidFill>
                  <a:schemeClr val="tx1"/>
                </a:solidFill>
                <a:latin typeface="UTM Avo" panose="02040603050506020204" pitchFamily="18" charset="0"/>
                <a:cs typeface="Arial" panose="020B0604020202020204" pitchFamily="34" charset="0"/>
              </a:rPr>
              <a:t>Am nhac</a:t>
            </a:r>
          </a:p>
        </p:txBody>
      </p:sp>
      <p:pic>
        <p:nvPicPr>
          <p:cNvPr id="7" name="Picture 6">
            <a:extLst>
              <a:ext uri="{FF2B5EF4-FFF2-40B4-BE49-F238E27FC236}">
                <a16:creationId xmlns:a16="http://schemas.microsoft.com/office/drawing/2014/main" id="{09F15706-FC85-8B00-E77B-8AA9204580AD}"/>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12046" t="56484" r="14007"/>
          <a:stretch/>
        </p:blipFill>
        <p:spPr>
          <a:xfrm>
            <a:off x="321365" y="1610371"/>
            <a:ext cx="11081985" cy="1661865"/>
          </a:xfrm>
          <a:prstGeom prst="rect">
            <a:avLst/>
          </a:prstGeom>
        </p:spPr>
      </p:pic>
      <p:sp>
        <p:nvSpPr>
          <p:cNvPr id="8" name="TextBox 7">
            <a:extLst>
              <a:ext uri="{FF2B5EF4-FFF2-40B4-BE49-F238E27FC236}">
                <a16:creationId xmlns:a16="http://schemas.microsoft.com/office/drawing/2014/main" id="{5FE8B453-AAC2-0C9D-EC3A-22284D7FE2EB}"/>
              </a:ext>
            </a:extLst>
          </p:cNvPr>
          <p:cNvSpPr txBox="1"/>
          <p:nvPr/>
        </p:nvSpPr>
        <p:spPr>
          <a:xfrm>
            <a:off x="2276124" y="3354932"/>
            <a:ext cx="9282802"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a:latin typeface="UTM Avo" panose="02040603050506020204" pitchFamily="18" charset="0"/>
                <a:cs typeface="Arial" panose="020B0604020202020204" pitchFamily="34" charset="0"/>
              </a:rPr>
              <a:t>Để có được kết quả như </a:t>
            </a:r>
            <a:r>
              <a:rPr lang="en-US" sz="2400" b="1" i="1">
                <a:latin typeface="UTM Avo" panose="02040603050506020204" pitchFamily="18" charset="0"/>
                <a:cs typeface="Arial" panose="020B0604020202020204" pitchFamily="34" charset="0"/>
              </a:rPr>
              <a:t>Hình 2</a:t>
            </a:r>
            <a:r>
              <a:rPr lang="en-US" sz="2400">
                <a:latin typeface="UTM Avo" panose="02040603050506020204" pitchFamily="18" charset="0"/>
                <a:cs typeface="Arial" panose="020B0604020202020204" pitchFamily="34" charset="0"/>
              </a:rPr>
              <a:t> ta thực hiện thao tác: </a:t>
            </a:r>
          </a:p>
        </p:txBody>
      </p:sp>
    </p:spTree>
    <p:extLst>
      <p:ext uri="{BB962C8B-B14F-4D97-AF65-F5344CB8AC3E}">
        <p14:creationId xmlns:p14="http://schemas.microsoft.com/office/powerpoint/2010/main" val="33530631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761528"/>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Rectangle 10">
            <a:extLst>
              <a:ext uri="{FF2B5EF4-FFF2-40B4-BE49-F238E27FC236}">
                <a16:creationId xmlns:a16="http://schemas.microsoft.com/office/drawing/2014/main" id="{0DD9DBC3-A5BB-4CD4-83C7-A72544423790}"/>
              </a:ext>
            </a:extLst>
          </p:cNvPr>
          <p:cNvSpPr/>
          <p:nvPr/>
        </p:nvSpPr>
        <p:spPr>
          <a:xfrm>
            <a:off x="7305040" y="3429000"/>
            <a:ext cx="4886960" cy="342900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30">
            <a:extLst>
              <a:ext uri="{FF2B5EF4-FFF2-40B4-BE49-F238E27FC236}">
                <a16:creationId xmlns:a16="http://schemas.microsoft.com/office/drawing/2014/main" id="{B4AEE5CB-909B-EC58-57BC-2EEF1361C7D3}"/>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1DA90EC8-0423-0490-41D6-0830B6A24CE1}"/>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84F44C95-975A-6083-7D5A-E40438010FEC}"/>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2917F4D8-EAC2-0F43-4805-513E369BDE5C}"/>
              </a:ext>
            </a:extLst>
          </p:cNvPr>
          <p:cNvSpPr txBox="1"/>
          <p:nvPr/>
        </p:nvSpPr>
        <p:spPr>
          <a:xfrm>
            <a:off x="3805259" y="993813"/>
            <a:ext cx="6732926" cy="461665"/>
          </a:xfrm>
          <a:prstGeom prst="rect">
            <a:avLst/>
          </a:prstGeom>
          <a:noFill/>
        </p:spPr>
        <p:txBody>
          <a:bodyPr wrap="square" rtlCol="0">
            <a:spAutoFit/>
          </a:bodyPr>
          <a:lstStyle/>
          <a:p>
            <a:r>
              <a:rPr lang="en-US" sz="2400" b="1">
                <a:solidFill>
                  <a:srgbClr val="C00000"/>
                </a:solidFill>
                <a:latin typeface="UTM Avo" panose="02040603050506020204" pitchFamily="18" charset="0"/>
                <a:cs typeface="Arial" panose="020B0604020202020204" pitchFamily="34" charset="0"/>
              </a:rPr>
              <a:t>HĐ 1. Tạo, xoá và đổi tên thư mục </a:t>
            </a:r>
          </a:p>
        </p:txBody>
      </p:sp>
      <p:sp>
        <p:nvSpPr>
          <p:cNvPr id="6" name="TextBox 5">
            <a:extLst>
              <a:ext uri="{FF2B5EF4-FFF2-40B4-BE49-F238E27FC236}">
                <a16:creationId xmlns:a16="http://schemas.microsoft.com/office/drawing/2014/main" id="{5995917C-9F29-3979-78F3-9CEFADCE49E7}"/>
              </a:ext>
            </a:extLst>
          </p:cNvPr>
          <p:cNvSpPr txBox="1"/>
          <p:nvPr/>
        </p:nvSpPr>
        <p:spPr>
          <a:xfrm>
            <a:off x="757259" y="1601580"/>
            <a:ext cx="10832447" cy="461665"/>
          </a:xfrm>
          <a:prstGeom prst="rect">
            <a:avLst/>
          </a:prstGeom>
          <a:noFill/>
        </p:spPr>
        <p:txBody>
          <a:bodyPr wrap="square" rtlCol="0">
            <a:spAutoFit/>
          </a:bodyPr>
          <a:lstStyle/>
          <a:p>
            <a:r>
              <a:rPr lang="en-US" sz="2400" b="1">
                <a:latin typeface="UTM Avo" panose="02040603050506020204" pitchFamily="18" charset="0"/>
                <a:cs typeface="Arial" panose="020B0604020202020204" pitchFamily="34" charset="0"/>
              </a:rPr>
              <a:t>Thảo luận nhóm: </a:t>
            </a:r>
            <a:r>
              <a:rPr lang="en-US" sz="2400">
                <a:latin typeface="UTM Avo" panose="02040603050506020204" pitchFamily="18" charset="0"/>
                <a:cs typeface="Arial" panose="020B0604020202020204" pitchFamily="34" charset="0"/>
              </a:rPr>
              <a:t>Quan sát hình 1 trong SGK và thực hiện yêu cầu: </a:t>
            </a:r>
          </a:p>
        </p:txBody>
      </p:sp>
      <p:sp>
        <p:nvSpPr>
          <p:cNvPr id="8" name="Rounded Rectangular Callout 34">
            <a:extLst>
              <a:ext uri="{FF2B5EF4-FFF2-40B4-BE49-F238E27FC236}">
                <a16:creationId xmlns:a16="http://schemas.microsoft.com/office/drawing/2014/main" id="{D752C35F-C47E-C635-2819-577EC8D72DAD}"/>
              </a:ext>
            </a:extLst>
          </p:cNvPr>
          <p:cNvSpPr/>
          <p:nvPr/>
        </p:nvSpPr>
        <p:spPr>
          <a:xfrm>
            <a:off x="6710874" y="2781782"/>
            <a:ext cx="5083459" cy="3320660"/>
          </a:xfrm>
          <a:prstGeom prst="wedgeRoundRectCallout">
            <a:avLst>
              <a:gd name="adj1" fmla="val -55311"/>
              <a:gd name="adj2" fmla="val -5914"/>
              <a:gd name="adj3" fmla="val 16667"/>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rPr>
              <a:t>Các em hãy quan sát cách tạo thư mục Mai Anh là thư mục con của thư mục Thùy Anh. Từ đó hãy trao đổi với bạn để nêu các bước tạo một thư mục mới.</a:t>
            </a:r>
          </a:p>
        </p:txBody>
      </p:sp>
      <p:pic>
        <p:nvPicPr>
          <p:cNvPr id="10" name="Picture 9">
            <a:extLst>
              <a:ext uri="{FF2B5EF4-FFF2-40B4-BE49-F238E27FC236}">
                <a16:creationId xmlns:a16="http://schemas.microsoft.com/office/drawing/2014/main" id="{ADB49A59-DB1D-E61E-A97D-A7D74DF5D94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6763" t="20384" r="8658"/>
          <a:stretch/>
        </p:blipFill>
        <p:spPr>
          <a:xfrm>
            <a:off x="521456" y="2564785"/>
            <a:ext cx="5930144" cy="427738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9" name="Rectangle 18">
            <a:extLst>
              <a:ext uri="{FF2B5EF4-FFF2-40B4-BE49-F238E27FC236}">
                <a16:creationId xmlns:a16="http://schemas.microsoft.com/office/drawing/2014/main" id="{CB589BDF-876F-8F37-2EC7-FD73BC85DA4D}"/>
              </a:ext>
            </a:extLst>
          </p:cNvPr>
          <p:cNvSpPr/>
          <p:nvPr/>
        </p:nvSpPr>
        <p:spPr>
          <a:xfrm>
            <a:off x="7305040" y="3429000"/>
            <a:ext cx="4886960" cy="342900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30">
            <a:extLst>
              <a:ext uri="{FF2B5EF4-FFF2-40B4-BE49-F238E27FC236}">
                <a16:creationId xmlns:a16="http://schemas.microsoft.com/office/drawing/2014/main" id="{D991094F-D76A-5ACE-2289-3F187DF0662C}"/>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E640E2BE-68D1-F17D-2121-1AFF1ED75EEC}"/>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3F930386-905E-5D39-B57B-220EE1A01EC2}"/>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5D4314A1-BAE0-B25B-80A7-A79D73FC2E60}"/>
              </a:ext>
            </a:extLst>
          </p:cNvPr>
          <p:cNvSpPr txBox="1"/>
          <p:nvPr/>
        </p:nvSpPr>
        <p:spPr>
          <a:xfrm>
            <a:off x="3863840" y="1022235"/>
            <a:ext cx="7000536" cy="461665"/>
          </a:xfrm>
          <a:prstGeom prst="rect">
            <a:avLst/>
          </a:prstGeom>
          <a:noFill/>
        </p:spPr>
        <p:txBody>
          <a:bodyPr wrap="square" rtlCol="0">
            <a:spAutoFit/>
          </a:bodyPr>
          <a:lstStyle/>
          <a:p>
            <a:r>
              <a:rPr lang="en-US" sz="2400" b="1">
                <a:solidFill>
                  <a:srgbClr val="C00000"/>
                </a:solidFill>
                <a:latin typeface="UTM Avo" panose="02040603050506020204" pitchFamily="18" charset="0"/>
                <a:cs typeface="Arial" panose="020B0604020202020204" pitchFamily="34" charset="0"/>
              </a:rPr>
              <a:t>HĐ 1. Tạo, xoá và đổi tên thư mục </a:t>
            </a:r>
          </a:p>
        </p:txBody>
      </p:sp>
      <p:sp>
        <p:nvSpPr>
          <p:cNvPr id="6" name="Rectangle 5">
            <a:extLst>
              <a:ext uri="{FF2B5EF4-FFF2-40B4-BE49-F238E27FC236}">
                <a16:creationId xmlns:a16="http://schemas.microsoft.com/office/drawing/2014/main" id="{B8F32171-F5B9-0B19-A3F5-3BDE593304D4}"/>
              </a:ext>
            </a:extLst>
          </p:cNvPr>
          <p:cNvSpPr/>
          <p:nvPr/>
        </p:nvSpPr>
        <p:spPr>
          <a:xfrm>
            <a:off x="0" y="1910916"/>
            <a:ext cx="12192000" cy="573761"/>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i="1">
                <a:solidFill>
                  <a:schemeClr val="tx1"/>
                </a:solidFill>
                <a:latin typeface="UTM Avo" panose="02040603050506020204" pitchFamily="18" charset="0"/>
                <a:cs typeface="Arial" panose="020B0604020202020204" pitchFamily="34" charset="0"/>
              </a:rPr>
              <a:t>Các bước thực hiện</a:t>
            </a:r>
          </a:p>
        </p:txBody>
      </p:sp>
      <p:grpSp>
        <p:nvGrpSpPr>
          <p:cNvPr id="7" name="Group 6">
            <a:extLst>
              <a:ext uri="{FF2B5EF4-FFF2-40B4-BE49-F238E27FC236}">
                <a16:creationId xmlns:a16="http://schemas.microsoft.com/office/drawing/2014/main" id="{71ACBD31-5F1D-7AF3-A7EF-1CEF05B8755C}"/>
              </a:ext>
            </a:extLst>
          </p:cNvPr>
          <p:cNvGrpSpPr/>
          <p:nvPr/>
        </p:nvGrpSpPr>
        <p:grpSpPr>
          <a:xfrm>
            <a:off x="563341" y="2697876"/>
            <a:ext cx="3196486" cy="3350895"/>
            <a:chOff x="1602359" y="4533844"/>
            <a:chExt cx="4794729" cy="5026343"/>
          </a:xfrm>
        </p:grpSpPr>
        <p:sp>
          <p:nvSpPr>
            <p:cNvPr id="8" name="Rounded Rectangle 7">
              <a:extLst>
                <a:ext uri="{FF2B5EF4-FFF2-40B4-BE49-F238E27FC236}">
                  <a16:creationId xmlns:a16="http://schemas.microsoft.com/office/drawing/2014/main" id="{5F180091-7643-36B0-8E25-B43F8EA62CB8}"/>
                </a:ext>
              </a:extLst>
            </p:cNvPr>
            <p:cNvSpPr/>
            <p:nvPr/>
          </p:nvSpPr>
          <p:spPr>
            <a:xfrm>
              <a:off x="1602359" y="5119991"/>
              <a:ext cx="4794729" cy="4440196"/>
            </a:xfrm>
            <a:prstGeom prst="roundRect">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500">
                  <a:solidFill>
                    <a:schemeClr val="tx1"/>
                  </a:solidFill>
                  <a:latin typeface="UTM Avo" panose="02040603050506020204" pitchFamily="18" charset="0"/>
                  <a:cs typeface="Arial" panose="020B0604020202020204" pitchFamily="34" charset="0"/>
                </a:rPr>
                <a:t>Chọn thư mục sẽ tạo thư mục con bên trong đó </a:t>
              </a:r>
            </a:p>
          </p:txBody>
        </p:sp>
        <p:sp>
          <p:nvSpPr>
            <p:cNvPr id="9" name="Oval 8">
              <a:extLst>
                <a:ext uri="{FF2B5EF4-FFF2-40B4-BE49-F238E27FC236}">
                  <a16:creationId xmlns:a16="http://schemas.microsoft.com/office/drawing/2014/main" id="{8BC049A3-8820-360B-67A9-DB578CECB67E}"/>
                </a:ext>
              </a:extLst>
            </p:cNvPr>
            <p:cNvSpPr/>
            <p:nvPr/>
          </p:nvSpPr>
          <p:spPr>
            <a:xfrm>
              <a:off x="3446884" y="4533844"/>
              <a:ext cx="1105677" cy="1118591"/>
            </a:xfrm>
            <a:prstGeom prst="ellipse">
              <a:avLst/>
            </a:prstGeom>
            <a:solidFill>
              <a:schemeClr val="accent2">
                <a:lumMod val="20000"/>
                <a:lumOff val="80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charset="0"/>
                  <a:cs typeface="Arial" panose="020B0604020202020204" pitchFamily="34" charset="0"/>
                </a:rPr>
                <a:t>1</a:t>
              </a:r>
            </a:p>
          </p:txBody>
        </p:sp>
      </p:grpSp>
      <p:grpSp>
        <p:nvGrpSpPr>
          <p:cNvPr id="10" name="Group 9">
            <a:extLst>
              <a:ext uri="{FF2B5EF4-FFF2-40B4-BE49-F238E27FC236}">
                <a16:creationId xmlns:a16="http://schemas.microsoft.com/office/drawing/2014/main" id="{6CB463BF-34A2-A7CA-07F7-F38156ECDE13}"/>
              </a:ext>
            </a:extLst>
          </p:cNvPr>
          <p:cNvGrpSpPr/>
          <p:nvPr/>
        </p:nvGrpSpPr>
        <p:grpSpPr>
          <a:xfrm>
            <a:off x="4490200" y="2697876"/>
            <a:ext cx="3196486" cy="3350895"/>
            <a:chOff x="1602359" y="4533844"/>
            <a:chExt cx="4794729" cy="5026343"/>
          </a:xfrm>
        </p:grpSpPr>
        <p:sp>
          <p:nvSpPr>
            <p:cNvPr id="11" name="Rounded Rectangle 38">
              <a:extLst>
                <a:ext uri="{FF2B5EF4-FFF2-40B4-BE49-F238E27FC236}">
                  <a16:creationId xmlns:a16="http://schemas.microsoft.com/office/drawing/2014/main" id="{27FFE9DC-4B45-E36C-55BF-6E0761B618BB}"/>
                </a:ext>
              </a:extLst>
            </p:cNvPr>
            <p:cNvSpPr/>
            <p:nvPr/>
          </p:nvSpPr>
          <p:spPr>
            <a:xfrm>
              <a:off x="1602359" y="5119991"/>
              <a:ext cx="4794729" cy="4440196"/>
            </a:xfrm>
            <a:prstGeom prst="roundRect">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500">
                  <a:solidFill>
                    <a:schemeClr val="tx1"/>
                  </a:solidFill>
                  <a:latin typeface="UTM Avo" panose="02040603050506020204" pitchFamily="18" charset="0"/>
                  <a:cs typeface="Arial" panose="020B0604020202020204" pitchFamily="34" charset="0"/>
                </a:rPr>
                <a:t>Thực hiện nháy chuột vào nút lệnh </a:t>
              </a:r>
              <a:r>
                <a:rPr lang="en-US" sz="2500" b="1">
                  <a:solidFill>
                    <a:schemeClr val="tx1"/>
                  </a:solidFill>
                  <a:latin typeface="UTM Avo" panose="02040603050506020204" pitchFamily="18" charset="0"/>
                  <a:cs typeface="Arial" panose="020B0604020202020204" pitchFamily="34" charset="0"/>
                </a:rPr>
                <a:t>New folder</a:t>
              </a:r>
            </a:p>
          </p:txBody>
        </p:sp>
        <p:sp>
          <p:nvSpPr>
            <p:cNvPr id="12" name="Oval 11">
              <a:extLst>
                <a:ext uri="{FF2B5EF4-FFF2-40B4-BE49-F238E27FC236}">
                  <a16:creationId xmlns:a16="http://schemas.microsoft.com/office/drawing/2014/main" id="{C6E0CF2F-7481-84C2-A809-29B783E4201C}"/>
                </a:ext>
              </a:extLst>
            </p:cNvPr>
            <p:cNvSpPr/>
            <p:nvPr/>
          </p:nvSpPr>
          <p:spPr>
            <a:xfrm>
              <a:off x="3446884" y="4533844"/>
              <a:ext cx="1105677" cy="1118591"/>
            </a:xfrm>
            <a:prstGeom prst="ellipse">
              <a:avLst/>
            </a:prstGeom>
            <a:solidFill>
              <a:schemeClr val="accent2">
                <a:lumMod val="20000"/>
                <a:lumOff val="80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charset="0"/>
                  <a:cs typeface="Arial" panose="020B0604020202020204" pitchFamily="34" charset="0"/>
                </a:rPr>
                <a:t>2</a:t>
              </a:r>
            </a:p>
          </p:txBody>
        </p:sp>
      </p:grpSp>
      <p:grpSp>
        <p:nvGrpSpPr>
          <p:cNvPr id="13" name="Group 12">
            <a:extLst>
              <a:ext uri="{FF2B5EF4-FFF2-40B4-BE49-F238E27FC236}">
                <a16:creationId xmlns:a16="http://schemas.microsoft.com/office/drawing/2014/main" id="{B64B0F94-5B35-9EE4-1BF0-592FA69EE53F}"/>
              </a:ext>
            </a:extLst>
          </p:cNvPr>
          <p:cNvGrpSpPr/>
          <p:nvPr/>
        </p:nvGrpSpPr>
        <p:grpSpPr>
          <a:xfrm>
            <a:off x="8304136" y="2697876"/>
            <a:ext cx="3196486" cy="3350895"/>
            <a:chOff x="1602359" y="4533844"/>
            <a:chExt cx="4794729" cy="5026343"/>
          </a:xfrm>
        </p:grpSpPr>
        <p:sp>
          <p:nvSpPr>
            <p:cNvPr id="14" name="Rounded Rectangle 41">
              <a:extLst>
                <a:ext uri="{FF2B5EF4-FFF2-40B4-BE49-F238E27FC236}">
                  <a16:creationId xmlns:a16="http://schemas.microsoft.com/office/drawing/2014/main" id="{4A92EE9E-76CA-E8C9-E12F-4D10729B214D}"/>
                </a:ext>
              </a:extLst>
            </p:cNvPr>
            <p:cNvSpPr/>
            <p:nvPr/>
          </p:nvSpPr>
          <p:spPr>
            <a:xfrm>
              <a:off x="1602359" y="5119991"/>
              <a:ext cx="4794729" cy="4440196"/>
            </a:xfrm>
            <a:prstGeom prst="roundRect">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500">
                  <a:solidFill>
                    <a:schemeClr val="tx1"/>
                  </a:solidFill>
                  <a:latin typeface="UTM Avo" panose="02040603050506020204" pitchFamily="18" charset="0"/>
                  <a:cs typeface="Arial" panose="020B0604020202020204" pitchFamily="34" charset="0"/>
                </a:rPr>
                <a:t>Gõ tên thư mục cần tạo </a:t>
              </a:r>
            </a:p>
          </p:txBody>
        </p:sp>
        <p:sp>
          <p:nvSpPr>
            <p:cNvPr id="15" name="Oval 14">
              <a:extLst>
                <a:ext uri="{FF2B5EF4-FFF2-40B4-BE49-F238E27FC236}">
                  <a16:creationId xmlns:a16="http://schemas.microsoft.com/office/drawing/2014/main" id="{7DF7EDC6-97AB-AC7F-10AF-7276DF02D334}"/>
                </a:ext>
              </a:extLst>
            </p:cNvPr>
            <p:cNvSpPr/>
            <p:nvPr/>
          </p:nvSpPr>
          <p:spPr>
            <a:xfrm>
              <a:off x="3446884" y="4533844"/>
              <a:ext cx="1105677" cy="1118591"/>
            </a:xfrm>
            <a:prstGeom prst="ellipse">
              <a:avLst/>
            </a:prstGeom>
            <a:solidFill>
              <a:schemeClr val="accent2">
                <a:lumMod val="20000"/>
                <a:lumOff val="80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charset="0"/>
                  <a:cs typeface="Arial" panose="020B0604020202020204" pitchFamily="34" charset="0"/>
                </a:rPr>
                <a:t>3</a:t>
              </a:r>
            </a:p>
          </p:txBody>
        </p:sp>
      </p:grpSp>
      <p:pic>
        <p:nvPicPr>
          <p:cNvPr id="16" name="Picture 15">
            <a:extLst>
              <a:ext uri="{FF2B5EF4-FFF2-40B4-BE49-F238E27FC236}">
                <a16:creationId xmlns:a16="http://schemas.microsoft.com/office/drawing/2014/main" id="{A89FF406-2FBC-D844-F5B2-86618664C72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23826" y="5871013"/>
            <a:ext cx="1833653" cy="469650"/>
          </a:xfrm>
          <a:prstGeom prst="rect">
            <a:avLst/>
          </a:prstGeom>
        </p:spPr>
      </p:pic>
      <p:pic>
        <p:nvPicPr>
          <p:cNvPr id="17" name="Picture 15">
            <a:extLst>
              <a:ext uri="{FF2B5EF4-FFF2-40B4-BE49-F238E27FC236}">
                <a16:creationId xmlns:a16="http://schemas.microsoft.com/office/drawing/2014/main" id="{BC3F433D-BD85-056A-0038-7C0B1B446EA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171616" y="5871013"/>
            <a:ext cx="1833653" cy="469650"/>
          </a:xfrm>
          <a:prstGeom prst="rect">
            <a:avLst/>
          </a:prstGeom>
        </p:spPr>
      </p:pic>
      <p:pic>
        <p:nvPicPr>
          <p:cNvPr id="18" name="Picture 15">
            <a:extLst>
              <a:ext uri="{FF2B5EF4-FFF2-40B4-BE49-F238E27FC236}">
                <a16:creationId xmlns:a16="http://schemas.microsoft.com/office/drawing/2014/main" id="{EE057C93-A839-9028-3CD3-CB3814FF3F9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91509" y="5871013"/>
            <a:ext cx="1833653" cy="469650"/>
          </a:xfrm>
          <a:prstGeom prst="rect">
            <a:avLst/>
          </a:prstGeom>
        </p:spPr>
      </p:pic>
      <p:grpSp>
        <p:nvGrpSpPr>
          <p:cNvPr id="20" name="Group 19">
            <a:extLst>
              <a:ext uri="{FF2B5EF4-FFF2-40B4-BE49-F238E27FC236}">
                <a16:creationId xmlns:a16="http://schemas.microsoft.com/office/drawing/2014/main" id="{31B235BE-71F1-3CAF-4DC8-773BC641B1A0}"/>
              </a:ext>
            </a:extLst>
          </p:cNvPr>
          <p:cNvGrpSpPr/>
          <p:nvPr/>
        </p:nvGrpSpPr>
        <p:grpSpPr>
          <a:xfrm>
            <a:off x="10139714" y="391890"/>
            <a:ext cx="2052286" cy="2065733"/>
            <a:chOff x="6734456" y="1026165"/>
            <a:chExt cx="2052286" cy="1905000"/>
          </a:xfrm>
        </p:grpSpPr>
        <p:pic>
          <p:nvPicPr>
            <p:cNvPr id="21" name="Picture 20" descr="Youtube PNG Free Images with Transparent Background - (410 Free Downloads)">
              <a:hlinkClick r:id="rId6"/>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8985077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par>
                                <p:cTn id="21" presetID="16" presetClass="entr" presetSubtype="2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500"/>
                                        <p:tgtEl>
                                          <p:spTgt spid="13"/>
                                        </p:tgtEl>
                                      </p:cBhvr>
                                    </p:animEffect>
                                  </p:childTnLst>
                                </p:cTn>
                              </p:par>
                              <p:par>
                                <p:cTn id="29" presetID="16" presetClass="entr" presetSubtype="21"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6" name="AutoShape 30">
            <a:extLst>
              <a:ext uri="{FF2B5EF4-FFF2-40B4-BE49-F238E27FC236}">
                <a16:creationId xmlns:a16="http://schemas.microsoft.com/office/drawing/2014/main" id="{E7A501A0-1CA8-3694-662E-DCBF0BB2B22E}"/>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7" name="AutoShape 31">
            <a:extLst>
              <a:ext uri="{FF2B5EF4-FFF2-40B4-BE49-F238E27FC236}">
                <a16:creationId xmlns:a16="http://schemas.microsoft.com/office/drawing/2014/main" id="{1348E13F-56E2-07FB-8902-37221B55AB9B}"/>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8" name="AutoShape 32">
            <a:extLst>
              <a:ext uri="{FF2B5EF4-FFF2-40B4-BE49-F238E27FC236}">
                <a16:creationId xmlns:a16="http://schemas.microsoft.com/office/drawing/2014/main" id="{54A4CAF5-95E0-750D-46FF-CCADFEF8D54C}"/>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9" name="TextBox 28">
            <a:extLst>
              <a:ext uri="{FF2B5EF4-FFF2-40B4-BE49-F238E27FC236}">
                <a16:creationId xmlns:a16="http://schemas.microsoft.com/office/drawing/2014/main" id="{2322FEA8-E05C-4D10-CDD2-FB71315CD037}"/>
              </a:ext>
            </a:extLst>
          </p:cNvPr>
          <p:cNvSpPr txBox="1"/>
          <p:nvPr/>
        </p:nvSpPr>
        <p:spPr>
          <a:xfrm>
            <a:off x="3670799" y="1018571"/>
            <a:ext cx="8724143" cy="461665"/>
          </a:xfrm>
          <a:prstGeom prst="rect">
            <a:avLst/>
          </a:prstGeom>
          <a:noFill/>
        </p:spPr>
        <p:txBody>
          <a:bodyPr wrap="square" rtlCol="0">
            <a:spAutoFit/>
          </a:bodyPr>
          <a:lstStyle/>
          <a:p>
            <a:r>
              <a:rPr lang="en-US" sz="2400" b="1">
                <a:solidFill>
                  <a:srgbClr val="C00000"/>
                </a:solidFill>
                <a:latin typeface="UTM Avo" panose="02040603050506020204" pitchFamily="18" charset="0"/>
                <a:cs typeface="Arial" panose="020B0604020202020204" pitchFamily="34" charset="0"/>
              </a:rPr>
              <a:t>HĐ 1. Tạo, xoá và đổi tên thư mục </a:t>
            </a:r>
          </a:p>
        </p:txBody>
      </p:sp>
      <p:sp>
        <p:nvSpPr>
          <p:cNvPr id="30" name="Pentagon 3">
            <a:extLst>
              <a:ext uri="{FF2B5EF4-FFF2-40B4-BE49-F238E27FC236}">
                <a16:creationId xmlns:a16="http://schemas.microsoft.com/office/drawing/2014/main" id="{19D84072-2833-19C1-94AE-0704A104F365}"/>
              </a:ext>
            </a:extLst>
          </p:cNvPr>
          <p:cNvSpPr/>
          <p:nvPr/>
        </p:nvSpPr>
        <p:spPr>
          <a:xfrm>
            <a:off x="0" y="2008152"/>
            <a:ext cx="2188768" cy="558800"/>
          </a:xfrm>
          <a:prstGeom prst="homePlate">
            <a:avLst/>
          </a:prstGeom>
          <a:solidFill>
            <a:schemeClr val="accent4">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tx1"/>
                </a:solidFill>
                <a:latin typeface="UTM Avo" panose="02040603050506020204" pitchFamily="18" charset="0"/>
                <a:cs typeface="Arial" panose="020B0604020202020204" pitchFamily="34" charset="0"/>
              </a:rPr>
              <a:t>Thực hành </a:t>
            </a:r>
          </a:p>
        </p:txBody>
      </p:sp>
      <p:pic>
        <p:nvPicPr>
          <p:cNvPr id="31" name="Picture 2">
            <a:extLst>
              <a:ext uri="{FF2B5EF4-FFF2-40B4-BE49-F238E27FC236}">
                <a16:creationId xmlns:a16="http://schemas.microsoft.com/office/drawing/2014/main" id="{E6FC17E0-899A-DB41-C437-51B952E6B49E}"/>
              </a:ext>
            </a:extLst>
          </p:cNvPr>
          <p:cNvPicPr>
            <a:picLocks noChangeAspect="1"/>
          </p:cNvPicPr>
          <p:nvPr/>
        </p:nvPicPr>
        <p:blipFill>
          <a:blip r:embed="rId4"/>
          <a:srcRect/>
          <a:stretch>
            <a:fillRect/>
          </a:stretch>
        </p:blipFill>
        <p:spPr>
          <a:xfrm>
            <a:off x="7376160" y="1573367"/>
            <a:ext cx="4583905" cy="5330122"/>
          </a:xfrm>
          <a:prstGeom prst="rect">
            <a:avLst/>
          </a:prstGeom>
        </p:spPr>
      </p:pic>
      <p:sp>
        <p:nvSpPr>
          <p:cNvPr id="32" name="Rounded Rectangular Callout 32">
            <a:extLst>
              <a:ext uri="{FF2B5EF4-FFF2-40B4-BE49-F238E27FC236}">
                <a16:creationId xmlns:a16="http://schemas.microsoft.com/office/drawing/2014/main" id="{7416CB5F-800A-EB14-91B1-3599E4B4EFCF}"/>
              </a:ext>
            </a:extLst>
          </p:cNvPr>
          <p:cNvSpPr/>
          <p:nvPr/>
        </p:nvSpPr>
        <p:spPr>
          <a:xfrm>
            <a:off x="2499360" y="1788936"/>
            <a:ext cx="5752723" cy="2226590"/>
          </a:xfrm>
          <a:prstGeom prst="wedgeRoundRectCallout">
            <a:avLst>
              <a:gd name="adj1" fmla="val 55663"/>
              <a:gd name="adj2" fmla="val 29971"/>
              <a:gd name="adj3" fmla="val 16667"/>
            </a:avLst>
          </a:prstGeom>
          <a:solidFill>
            <a:schemeClr val="accent6">
              <a:lumMod val="40000"/>
              <a:lumOff val="6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800">
                <a:solidFill>
                  <a:schemeClr val="tx1"/>
                </a:solidFill>
                <a:latin typeface="UTM Avo" panose="02040603050506020204" pitchFamily="18" charset="0"/>
                <a:cs typeface="Arial" panose="020B0604020202020204" pitchFamily="34" charset="0"/>
              </a:rPr>
              <a:t>Em hãy nêu ra cách tạo một thư mục mới trong máy tính.</a:t>
            </a:r>
          </a:p>
        </p:txBody>
      </p:sp>
    </p:spTree>
    <p:extLst>
      <p:ext uri="{BB962C8B-B14F-4D97-AF65-F5344CB8AC3E}">
        <p14:creationId xmlns:p14="http://schemas.microsoft.com/office/powerpoint/2010/main" val="1499182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inVertical)">
                                      <p:cBhvr>
                                        <p:cTn id="14" dur="500"/>
                                        <p:tgtEl>
                                          <p:spTgt spid="32"/>
                                        </p:tgtEl>
                                      </p:cBhvr>
                                    </p:animEffect>
                                  </p:childTnLst>
                                </p:cTn>
                              </p:par>
                              <p:par>
                                <p:cTn id="15" presetID="16" presetClass="entr" presetSubtype="21"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arn(inVertical)">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6" name="AutoShape 30">
            <a:extLst>
              <a:ext uri="{FF2B5EF4-FFF2-40B4-BE49-F238E27FC236}">
                <a16:creationId xmlns:a16="http://schemas.microsoft.com/office/drawing/2014/main" id="{E7A501A0-1CA8-3694-662E-DCBF0BB2B22E}"/>
              </a:ext>
            </a:extLst>
          </p:cNvPr>
          <p:cNvSpPr/>
          <p:nvPr/>
        </p:nvSpPr>
        <p:spPr>
          <a:xfrm>
            <a:off x="1601239" y="148499"/>
            <a:ext cx="8344683" cy="0"/>
          </a:xfrm>
          <a:prstGeom prst="line">
            <a:avLst/>
          </a:prstGeom>
          <a:ln w="47625" cap="flat">
            <a:solidFill>
              <a:schemeClr val="accent5">
                <a:lumMod val="20000"/>
                <a:lumOff val="80000"/>
              </a:schemeClr>
            </a:solidFill>
            <a:prstDash val="solid"/>
            <a:headEnd type="none" w="sm" len="sm"/>
            <a:tailEnd type="none" w="sm" len="sm"/>
          </a:ln>
        </p:spPr>
        <p:txBody>
          <a:bodyPr/>
          <a:lstStyle/>
          <a:p>
            <a:endParaRPr lang="en-US"/>
          </a:p>
        </p:txBody>
      </p:sp>
      <p:sp>
        <p:nvSpPr>
          <p:cNvPr id="27" name="AutoShape 31">
            <a:extLst>
              <a:ext uri="{FF2B5EF4-FFF2-40B4-BE49-F238E27FC236}">
                <a16:creationId xmlns:a16="http://schemas.microsoft.com/office/drawing/2014/main" id="{1348E13F-56E2-07FB-8902-37221B55AB9B}"/>
              </a:ext>
            </a:extLst>
          </p:cNvPr>
          <p:cNvSpPr/>
          <p:nvPr/>
        </p:nvSpPr>
        <p:spPr>
          <a:xfrm>
            <a:off x="1601239" y="270195"/>
            <a:ext cx="8344683" cy="0"/>
          </a:xfrm>
          <a:prstGeom prst="line">
            <a:avLst/>
          </a:prstGeom>
          <a:ln w="47625" cap="flat">
            <a:solidFill>
              <a:schemeClr val="accent5">
                <a:lumMod val="20000"/>
                <a:lumOff val="80000"/>
              </a:schemeClr>
            </a:solidFill>
            <a:prstDash val="solid"/>
            <a:headEnd type="none" w="sm" len="sm"/>
            <a:tailEnd type="none" w="sm" len="sm"/>
          </a:ln>
        </p:spPr>
        <p:txBody>
          <a:bodyPr/>
          <a:lstStyle/>
          <a:p>
            <a:endParaRPr lang="en-US"/>
          </a:p>
        </p:txBody>
      </p:sp>
      <p:sp>
        <p:nvSpPr>
          <p:cNvPr id="28" name="AutoShape 32">
            <a:extLst>
              <a:ext uri="{FF2B5EF4-FFF2-40B4-BE49-F238E27FC236}">
                <a16:creationId xmlns:a16="http://schemas.microsoft.com/office/drawing/2014/main" id="{54A4CAF5-95E0-750D-46FF-CCADFEF8D54C}"/>
              </a:ext>
            </a:extLst>
          </p:cNvPr>
          <p:cNvSpPr/>
          <p:nvPr/>
        </p:nvSpPr>
        <p:spPr>
          <a:xfrm>
            <a:off x="1601239" y="391890"/>
            <a:ext cx="8344683" cy="0"/>
          </a:xfrm>
          <a:prstGeom prst="line">
            <a:avLst/>
          </a:prstGeom>
          <a:ln w="47625" cap="flat">
            <a:solidFill>
              <a:schemeClr val="accent5">
                <a:lumMod val="20000"/>
                <a:lumOff val="80000"/>
              </a:schemeClr>
            </a:solidFill>
            <a:prstDash val="solid"/>
            <a:headEnd type="none" w="sm" len="sm"/>
            <a:tailEnd type="none" w="sm" len="sm"/>
          </a:ln>
        </p:spPr>
        <p:txBody>
          <a:bodyPr/>
          <a:lstStyle/>
          <a:p>
            <a:endParaRPr lang="en-US"/>
          </a:p>
        </p:txBody>
      </p:sp>
      <p:pic>
        <p:nvPicPr>
          <p:cNvPr id="2" name="video tin hoc">
            <a:hlinkClick r:id="" action="ppaction://media"/>
            <a:extLst>
              <a:ext uri="{FF2B5EF4-FFF2-40B4-BE49-F238E27FC236}">
                <a16:creationId xmlns:a16="http://schemas.microsoft.com/office/drawing/2014/main" id="{2CBFD448-CD13-3EFE-0C17-550DB4E53C4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624840"/>
            <a:ext cx="12192000" cy="6249355"/>
          </a:xfrm>
          <a:prstGeom prst="rect">
            <a:avLst/>
          </a:prstGeom>
        </p:spPr>
      </p:pic>
    </p:spTree>
    <p:extLst>
      <p:ext uri="{BB962C8B-B14F-4D97-AF65-F5344CB8AC3E}">
        <p14:creationId xmlns:p14="http://schemas.microsoft.com/office/powerpoint/2010/main" val="32917694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0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AutoShape 30">
            <a:extLst>
              <a:ext uri="{FF2B5EF4-FFF2-40B4-BE49-F238E27FC236}">
                <a16:creationId xmlns:a16="http://schemas.microsoft.com/office/drawing/2014/main" id="{3B60B1FD-92FA-33FF-0BA5-23476F19DF3D}"/>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C21A54FF-5366-2D04-4BC7-62A008C93AAF}"/>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6784D51A-CD9F-BF55-CD2F-44F2D9981DE9}"/>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5" name="Rounded Rectangle 1">
            <a:extLst>
              <a:ext uri="{FF2B5EF4-FFF2-40B4-BE49-F238E27FC236}">
                <a16:creationId xmlns:a16="http://schemas.microsoft.com/office/drawing/2014/main" id="{2F7BF4C9-DE48-CD33-EAE5-5F0FC6318345}"/>
              </a:ext>
            </a:extLst>
          </p:cNvPr>
          <p:cNvSpPr/>
          <p:nvPr/>
        </p:nvSpPr>
        <p:spPr>
          <a:xfrm>
            <a:off x="582199" y="1538893"/>
            <a:ext cx="10578447" cy="1377425"/>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Trong phần mềm quản lý tệp, tệp thư mục bằng lệnh </a:t>
            </a:r>
            <a:r>
              <a:rPr lang="en-US" sz="2667" b="1" i="1">
                <a:solidFill>
                  <a:schemeClr val="tx1"/>
                </a:solidFill>
                <a:latin typeface="UTM Avo" panose="02040603050506020204" pitchFamily="18" charset="0"/>
              </a:rPr>
              <a:t>New Folder </a:t>
            </a:r>
            <a:r>
              <a:rPr lang="en-US" sz="2667">
                <a:solidFill>
                  <a:schemeClr val="tx1"/>
                </a:solidFill>
                <a:latin typeface="UTM Avo" panose="02040603050506020204" pitchFamily="18" charset="0"/>
              </a:rPr>
              <a:t>ở dải lệnh Home.</a:t>
            </a:r>
          </a:p>
        </p:txBody>
      </p:sp>
      <p:pic>
        <p:nvPicPr>
          <p:cNvPr id="6" name="Picture 5">
            <a:extLst>
              <a:ext uri="{FF2B5EF4-FFF2-40B4-BE49-F238E27FC236}">
                <a16:creationId xmlns:a16="http://schemas.microsoft.com/office/drawing/2014/main" id="{FA95789C-5466-C4B1-E37A-BAB6E62BB9D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r="2298"/>
          <a:stretch/>
        </p:blipFill>
        <p:spPr>
          <a:xfrm>
            <a:off x="361373" y="2922383"/>
            <a:ext cx="11469253" cy="1696081"/>
          </a:xfrm>
          <a:prstGeom prst="rect">
            <a:avLst/>
          </a:prstGeom>
        </p:spPr>
      </p:pic>
      <p:sp>
        <p:nvSpPr>
          <p:cNvPr id="7" name="Rounded Rectangle 34">
            <a:extLst>
              <a:ext uri="{FF2B5EF4-FFF2-40B4-BE49-F238E27FC236}">
                <a16:creationId xmlns:a16="http://schemas.microsoft.com/office/drawing/2014/main" id="{8535BC98-14E2-5484-CD85-D8B6F9238DDD}"/>
              </a:ext>
            </a:extLst>
          </p:cNvPr>
          <p:cNvSpPr/>
          <p:nvPr/>
        </p:nvSpPr>
        <p:spPr>
          <a:xfrm>
            <a:off x="6343441" y="3006185"/>
            <a:ext cx="762000" cy="134334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nvGrpSpPr>
          <p:cNvPr id="8" name="Group 7">
            <a:extLst>
              <a:ext uri="{FF2B5EF4-FFF2-40B4-BE49-F238E27FC236}">
                <a16:creationId xmlns:a16="http://schemas.microsoft.com/office/drawing/2014/main" id="{3D67DF1D-9923-249B-B41D-4607158AFD71}"/>
              </a:ext>
            </a:extLst>
          </p:cNvPr>
          <p:cNvGrpSpPr/>
          <p:nvPr/>
        </p:nvGrpSpPr>
        <p:grpSpPr>
          <a:xfrm>
            <a:off x="-117597" y="5449824"/>
            <a:ext cx="9668284" cy="1408176"/>
            <a:chOff x="-304800" y="8174736"/>
            <a:chExt cx="14502426" cy="2112264"/>
          </a:xfrm>
        </p:grpSpPr>
        <p:pic>
          <p:nvPicPr>
            <p:cNvPr id="9" name="Picture 6">
              <a:extLst>
                <a:ext uri="{FF2B5EF4-FFF2-40B4-BE49-F238E27FC236}">
                  <a16:creationId xmlns:a16="http://schemas.microsoft.com/office/drawing/2014/main" id="{1B48FA13-41E6-2460-6AA8-33DE7618C7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04800" y="8174736"/>
              <a:ext cx="7315200" cy="2112264"/>
            </a:xfrm>
            <a:prstGeom prst="rect">
              <a:avLst/>
            </a:prstGeom>
          </p:spPr>
        </p:pic>
        <p:pic>
          <p:nvPicPr>
            <p:cNvPr id="10" name="Picture 6">
              <a:extLst>
                <a:ext uri="{FF2B5EF4-FFF2-40B4-BE49-F238E27FC236}">
                  <a16:creationId xmlns:a16="http://schemas.microsoft.com/office/drawing/2014/main" id="{AA8F3FA7-813A-A7BD-7254-94B68119809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882426" y="8174736"/>
              <a:ext cx="7315200" cy="2112264"/>
            </a:xfrm>
            <a:prstGeom prst="rect">
              <a:avLst/>
            </a:prstGeom>
          </p:spPr>
        </p:pic>
      </p:grpSp>
    </p:spTree>
    <p:extLst>
      <p:ext uri="{BB962C8B-B14F-4D97-AF65-F5344CB8AC3E}">
        <p14:creationId xmlns:p14="http://schemas.microsoft.com/office/powerpoint/2010/main" val="2014860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332E78BC-7D22-DABB-AF2C-5587CC4FD744}"/>
              </a:ext>
            </a:extLst>
          </p:cNvPr>
          <p:cNvSpPr/>
          <p:nvPr/>
        </p:nvSpPr>
        <p:spPr>
          <a:xfrm>
            <a:off x="7305040" y="3429000"/>
            <a:ext cx="4886960" cy="342900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30">
            <a:extLst>
              <a:ext uri="{FF2B5EF4-FFF2-40B4-BE49-F238E27FC236}">
                <a16:creationId xmlns:a16="http://schemas.microsoft.com/office/drawing/2014/main" id="{D01F2326-D79B-BB4D-F59C-47803799DE9A}"/>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3876B0A5-6B64-EEBE-E137-6BEEF21F742C}"/>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79746E8D-9558-3AD0-577D-85C4F5E35CC8}"/>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5" name="Pentagon 36">
            <a:extLst>
              <a:ext uri="{FF2B5EF4-FFF2-40B4-BE49-F238E27FC236}">
                <a16:creationId xmlns:a16="http://schemas.microsoft.com/office/drawing/2014/main" id="{F9A5D0FE-9208-D5FA-C2A8-CC3C4C79CFC3}"/>
              </a:ext>
            </a:extLst>
          </p:cNvPr>
          <p:cNvSpPr/>
          <p:nvPr/>
        </p:nvSpPr>
        <p:spPr>
          <a:xfrm>
            <a:off x="0" y="1645057"/>
            <a:ext cx="2489200" cy="558800"/>
          </a:xfrm>
          <a:prstGeom prst="homePlate">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tx1"/>
                </a:solidFill>
                <a:latin typeface="UTM Avo" panose="02040603050506020204" pitchFamily="18" charset="0"/>
                <a:cs typeface="Arial" panose="020B0604020202020204" pitchFamily="34" charset="0"/>
              </a:rPr>
              <a:t>Thực hành </a:t>
            </a:r>
          </a:p>
        </p:txBody>
      </p:sp>
      <p:sp>
        <p:nvSpPr>
          <p:cNvPr id="6" name="Rectangle 5">
            <a:extLst>
              <a:ext uri="{FF2B5EF4-FFF2-40B4-BE49-F238E27FC236}">
                <a16:creationId xmlns:a16="http://schemas.microsoft.com/office/drawing/2014/main" id="{3D630CCE-EBD2-2160-AC8A-D1761B69BB89}"/>
              </a:ext>
            </a:extLst>
          </p:cNvPr>
          <p:cNvSpPr/>
          <p:nvPr/>
        </p:nvSpPr>
        <p:spPr>
          <a:xfrm>
            <a:off x="637775" y="2116387"/>
            <a:ext cx="10916450" cy="1242520"/>
          </a:xfrm>
          <a:prstGeom prst="rect">
            <a:avLst/>
          </a:prstGeom>
        </p:spPr>
        <p:txBody>
          <a:bodyPr wrap="square">
            <a:spAutoFit/>
          </a:bodyPr>
          <a:lstStyle/>
          <a:p>
            <a:pPr algn="just">
              <a:lnSpc>
                <a:spcPct val="150000"/>
              </a:lnSpc>
            </a:pPr>
            <a:r>
              <a:rPr lang="en-US" sz="2667">
                <a:latin typeface="UTM Avo" panose="02040603050506020204" pitchFamily="18" charset="0"/>
              </a:rPr>
              <a:t>Trong cây thư mục ở </a:t>
            </a:r>
            <a:r>
              <a:rPr lang="en-US" sz="2667" b="1" i="1">
                <a:latin typeface="UTM Avo" panose="02040603050506020204" pitchFamily="18" charset="0"/>
              </a:rPr>
              <a:t>Hình 3</a:t>
            </a:r>
            <a:r>
              <a:rPr lang="en-US" sz="2667">
                <a:latin typeface="UTM Avo" panose="02040603050506020204" pitchFamily="18" charset="0"/>
              </a:rPr>
              <a:t>, em hãy đổi tên thư mục </a:t>
            </a:r>
            <a:r>
              <a:rPr lang="en-US" sz="2667" b="1">
                <a:latin typeface="UTM Avo" panose="02040603050506020204" pitchFamily="18" charset="0"/>
              </a:rPr>
              <a:t>Mai Anh </a:t>
            </a:r>
            <a:r>
              <a:rPr lang="en-US" sz="2667">
                <a:latin typeface="UTM Avo" panose="02040603050506020204" pitchFamily="18" charset="0"/>
              </a:rPr>
              <a:t>thành thư mục </a:t>
            </a:r>
            <a:r>
              <a:rPr lang="en-US" sz="2667" b="1">
                <a:latin typeface="UTM Avo" panose="02040603050506020204" pitchFamily="18" charset="0"/>
              </a:rPr>
              <a:t>Gia dinh</a:t>
            </a:r>
            <a:r>
              <a:rPr lang="en-US" sz="2667">
                <a:latin typeface="UTM Avo" panose="02040603050506020204" pitchFamily="18" charset="0"/>
              </a:rPr>
              <a:t> theo các bước sau:</a:t>
            </a:r>
          </a:p>
        </p:txBody>
      </p:sp>
      <p:sp>
        <p:nvSpPr>
          <p:cNvPr id="7" name="Rounded Rectangle 3">
            <a:extLst>
              <a:ext uri="{FF2B5EF4-FFF2-40B4-BE49-F238E27FC236}">
                <a16:creationId xmlns:a16="http://schemas.microsoft.com/office/drawing/2014/main" id="{C9E241EC-A16A-0C35-DBA4-28E83D651C35}"/>
              </a:ext>
            </a:extLst>
          </p:cNvPr>
          <p:cNvSpPr/>
          <p:nvPr/>
        </p:nvSpPr>
        <p:spPr>
          <a:xfrm>
            <a:off x="637775" y="3612366"/>
            <a:ext cx="10308486" cy="752152"/>
          </a:xfrm>
          <a:prstGeom prst="roundRect">
            <a:avLst/>
          </a:prstGeom>
          <a:solidFill>
            <a:schemeClr val="accent2">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a:solidFill>
                  <a:schemeClr val="tx1"/>
                </a:solidFill>
                <a:latin typeface="UTM Avo" panose="02040603050506020204" pitchFamily="18" charset="0"/>
              </a:rPr>
              <a:t>1) Chọn thư mục cần đổi tên, ở đây là thư mục </a:t>
            </a:r>
            <a:r>
              <a:rPr lang="en-US" sz="2667" b="1">
                <a:solidFill>
                  <a:schemeClr val="tx1"/>
                </a:solidFill>
                <a:latin typeface="UTM Avo" panose="02040603050506020204" pitchFamily="18" charset="0"/>
              </a:rPr>
              <a:t>Mai Anh</a:t>
            </a:r>
            <a:r>
              <a:rPr lang="en-US" sz="2667">
                <a:solidFill>
                  <a:schemeClr val="tx1"/>
                </a:solidFill>
                <a:latin typeface="UTM Avo" panose="02040603050506020204" pitchFamily="18" charset="0"/>
              </a:rPr>
              <a:t>.</a:t>
            </a:r>
          </a:p>
        </p:txBody>
      </p:sp>
      <p:grpSp>
        <p:nvGrpSpPr>
          <p:cNvPr id="8" name="Group 7">
            <a:extLst>
              <a:ext uri="{FF2B5EF4-FFF2-40B4-BE49-F238E27FC236}">
                <a16:creationId xmlns:a16="http://schemas.microsoft.com/office/drawing/2014/main" id="{4ED58AAB-82B6-54C0-20FB-F4051731FB25}"/>
              </a:ext>
            </a:extLst>
          </p:cNvPr>
          <p:cNvGrpSpPr/>
          <p:nvPr/>
        </p:nvGrpSpPr>
        <p:grpSpPr>
          <a:xfrm>
            <a:off x="637775" y="4620740"/>
            <a:ext cx="10308486" cy="752152"/>
            <a:chOff x="989429" y="6319603"/>
            <a:chExt cx="15462729" cy="1128228"/>
          </a:xfrm>
        </p:grpSpPr>
        <p:sp>
          <p:nvSpPr>
            <p:cNvPr id="9" name="Rounded Rectangle 42">
              <a:extLst>
                <a:ext uri="{FF2B5EF4-FFF2-40B4-BE49-F238E27FC236}">
                  <a16:creationId xmlns:a16="http://schemas.microsoft.com/office/drawing/2014/main" id="{E913D55D-B3AB-2EE1-D322-3CA9F3930CE0}"/>
                </a:ext>
              </a:extLst>
            </p:cNvPr>
            <p:cNvSpPr/>
            <p:nvPr/>
          </p:nvSpPr>
          <p:spPr>
            <a:xfrm>
              <a:off x="989429" y="6319603"/>
              <a:ext cx="15462729" cy="1128228"/>
            </a:xfrm>
            <a:prstGeom prst="roundRect">
              <a:avLst/>
            </a:prstGeom>
            <a:solidFill>
              <a:schemeClr val="accent2">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a:solidFill>
                    <a:schemeClr val="tx1"/>
                  </a:solidFill>
                  <a:latin typeface="UTM Avo" panose="02040603050506020204" pitchFamily="18" charset="0"/>
                </a:rPr>
                <a:t>2) Nháy chuột vào lệnh </a:t>
              </a:r>
              <a:r>
                <a:rPr lang="en-US" sz="2667" b="1" i="1">
                  <a:solidFill>
                    <a:schemeClr val="tx1"/>
                  </a:solidFill>
                  <a:latin typeface="UTM Avo" panose="02040603050506020204" pitchFamily="18" charset="0"/>
                </a:rPr>
                <a:t>Rename </a:t>
              </a:r>
            </a:p>
          </p:txBody>
        </p:sp>
        <p:pic>
          <p:nvPicPr>
            <p:cNvPr id="10" name="Picture 9">
              <a:extLst>
                <a:ext uri="{FF2B5EF4-FFF2-40B4-BE49-F238E27FC236}">
                  <a16:creationId xmlns:a16="http://schemas.microsoft.com/office/drawing/2014/main" id="{B8E6A3AC-72F7-7595-725F-2653313A175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r="-9323" b="15548"/>
            <a:stretch/>
          </p:blipFill>
          <p:spPr>
            <a:xfrm>
              <a:off x="9617443" y="6420022"/>
              <a:ext cx="1043909" cy="927389"/>
            </a:xfrm>
            <a:prstGeom prst="rect">
              <a:avLst/>
            </a:prstGeom>
          </p:spPr>
        </p:pic>
      </p:grpSp>
      <p:sp>
        <p:nvSpPr>
          <p:cNvPr id="11" name="Rounded Rectangle 43">
            <a:extLst>
              <a:ext uri="{FF2B5EF4-FFF2-40B4-BE49-F238E27FC236}">
                <a16:creationId xmlns:a16="http://schemas.microsoft.com/office/drawing/2014/main" id="{61DB0EA7-FBE0-DE64-519B-FC4BD4BAC258}"/>
              </a:ext>
            </a:extLst>
          </p:cNvPr>
          <p:cNvSpPr/>
          <p:nvPr/>
        </p:nvSpPr>
        <p:spPr>
          <a:xfrm>
            <a:off x="637775" y="5634518"/>
            <a:ext cx="10308486" cy="752152"/>
          </a:xfrm>
          <a:prstGeom prst="roundRect">
            <a:avLst/>
          </a:prstGeom>
          <a:solidFill>
            <a:schemeClr val="accent2">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a:solidFill>
                  <a:schemeClr val="tx1"/>
                </a:solidFill>
                <a:latin typeface="UTM Avo" panose="02040603050506020204" pitchFamily="18" charset="0"/>
              </a:rPr>
              <a:t>3) Gõ tên thư mục mới, ở đây là </a:t>
            </a:r>
            <a:r>
              <a:rPr lang="en-US" sz="2667" b="1">
                <a:solidFill>
                  <a:schemeClr val="tx1"/>
                </a:solidFill>
                <a:latin typeface="UTM Avo" panose="02040603050506020204" pitchFamily="18" charset="0"/>
              </a:rPr>
              <a:t>Gia dinh</a:t>
            </a:r>
            <a:r>
              <a:rPr lang="en-US" sz="2667">
                <a:solidFill>
                  <a:schemeClr val="tx1"/>
                </a:solidFill>
                <a:latin typeface="UTM Avo" panose="02040603050506020204" pitchFamily="18" charset="0"/>
              </a:rPr>
              <a:t>, gõ </a:t>
            </a:r>
            <a:r>
              <a:rPr lang="en-US" sz="2667" b="1" i="1">
                <a:solidFill>
                  <a:schemeClr val="tx1"/>
                </a:solidFill>
                <a:latin typeface="UTM Avo" panose="02040603050506020204" pitchFamily="18" charset="0"/>
              </a:rPr>
              <a:t>Enter</a:t>
            </a:r>
            <a:r>
              <a:rPr lang="en-US" sz="2667">
                <a:solidFill>
                  <a:schemeClr val="tx1"/>
                </a:solidFill>
                <a:latin typeface="UTM Avo" panose="02040603050506020204" pitchFamily="18" charset="0"/>
              </a:rPr>
              <a:t>. </a:t>
            </a:r>
          </a:p>
        </p:txBody>
      </p:sp>
    </p:spTree>
    <p:extLst>
      <p:ext uri="{BB962C8B-B14F-4D97-AF65-F5344CB8AC3E}">
        <p14:creationId xmlns:p14="http://schemas.microsoft.com/office/powerpoint/2010/main" val="41680844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7" name="Rectangle 36">
            <a:extLst>
              <a:ext uri="{FF2B5EF4-FFF2-40B4-BE49-F238E27FC236}">
                <a16:creationId xmlns:a16="http://schemas.microsoft.com/office/drawing/2014/main" id="{67FAAFD1-C2F6-0831-A464-E656F80CFCC6}"/>
              </a:ext>
            </a:extLst>
          </p:cNvPr>
          <p:cNvSpPr/>
          <p:nvPr/>
        </p:nvSpPr>
        <p:spPr>
          <a:xfrm>
            <a:off x="7305040" y="3429000"/>
            <a:ext cx="4886960" cy="342900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utoShape 30">
            <a:extLst>
              <a:ext uri="{FF2B5EF4-FFF2-40B4-BE49-F238E27FC236}">
                <a16:creationId xmlns:a16="http://schemas.microsoft.com/office/drawing/2014/main" id="{0B00D517-DB65-2AEC-9314-A621D21A2D17}"/>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7" name="AutoShape 31">
            <a:extLst>
              <a:ext uri="{FF2B5EF4-FFF2-40B4-BE49-F238E27FC236}">
                <a16:creationId xmlns:a16="http://schemas.microsoft.com/office/drawing/2014/main" id="{534CD8E6-C0BB-40FA-B889-8E610A9F4205}"/>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8" name="AutoShape 32">
            <a:extLst>
              <a:ext uri="{FF2B5EF4-FFF2-40B4-BE49-F238E27FC236}">
                <a16:creationId xmlns:a16="http://schemas.microsoft.com/office/drawing/2014/main" id="{032CA706-DECA-9E0C-AB8A-16ABAE57B3AC}"/>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29" name="Pentagon 36">
            <a:extLst>
              <a:ext uri="{FF2B5EF4-FFF2-40B4-BE49-F238E27FC236}">
                <a16:creationId xmlns:a16="http://schemas.microsoft.com/office/drawing/2014/main" id="{64B57E2A-18F5-E8FE-7043-3E7128094CA2}"/>
              </a:ext>
            </a:extLst>
          </p:cNvPr>
          <p:cNvSpPr/>
          <p:nvPr/>
        </p:nvSpPr>
        <p:spPr>
          <a:xfrm>
            <a:off x="5238658" y="1175032"/>
            <a:ext cx="2489200" cy="558800"/>
          </a:xfrm>
          <a:prstGeom prst="roundRect">
            <a:avLst>
              <a:gd name="adj" fmla="val 50000"/>
            </a:avLst>
          </a:prstGeom>
          <a:solidFill>
            <a:schemeClr val="accent4">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FF0000"/>
                </a:solidFill>
                <a:latin typeface="UTM Avo" panose="02040603050506020204" pitchFamily="18" charset="0"/>
                <a:cs typeface="Arial" panose="020B0604020202020204" pitchFamily="34" charset="0"/>
              </a:rPr>
              <a:t>Thực hành </a:t>
            </a:r>
          </a:p>
        </p:txBody>
      </p:sp>
      <p:sp>
        <p:nvSpPr>
          <p:cNvPr id="30" name="Rectangle 29">
            <a:extLst>
              <a:ext uri="{FF2B5EF4-FFF2-40B4-BE49-F238E27FC236}">
                <a16:creationId xmlns:a16="http://schemas.microsoft.com/office/drawing/2014/main" id="{B1420A0B-C2D5-6C93-6549-5D914F77850C}"/>
              </a:ext>
            </a:extLst>
          </p:cNvPr>
          <p:cNvSpPr/>
          <p:nvPr/>
        </p:nvSpPr>
        <p:spPr>
          <a:xfrm>
            <a:off x="631570" y="1848793"/>
            <a:ext cx="10916450" cy="1236557"/>
          </a:xfrm>
          <a:prstGeom prst="rect">
            <a:avLst/>
          </a:prstGeom>
        </p:spPr>
        <p:txBody>
          <a:bodyPr wrap="square">
            <a:spAutoFit/>
          </a:bodyPr>
          <a:lstStyle/>
          <a:p>
            <a:pPr algn="just">
              <a:lnSpc>
                <a:spcPct val="150000"/>
              </a:lnSpc>
            </a:pPr>
            <a:r>
              <a:rPr lang="en-US" sz="2667">
                <a:latin typeface="UTM Avo" panose="02040603050506020204" pitchFamily="18" charset="0"/>
              </a:rPr>
              <a:t>Trong cây thư mục ở </a:t>
            </a:r>
            <a:r>
              <a:rPr lang="en-US" sz="2667" b="1" i="1">
                <a:latin typeface="UTM Avo" panose="02040603050506020204" pitchFamily="18" charset="0"/>
              </a:rPr>
              <a:t>Hình 3</a:t>
            </a:r>
            <a:r>
              <a:rPr lang="en-US" sz="2667">
                <a:latin typeface="UTM Avo" panose="02040603050506020204" pitchFamily="18" charset="0"/>
              </a:rPr>
              <a:t>, em hãy xóa thư mục </a:t>
            </a:r>
            <a:r>
              <a:rPr lang="en-US" sz="2667" b="1">
                <a:latin typeface="UTM Avo" panose="02040603050506020204" pitchFamily="18" charset="0"/>
              </a:rPr>
              <a:t>Giải trí</a:t>
            </a:r>
            <a:r>
              <a:rPr lang="en-US" sz="2667">
                <a:latin typeface="UTM Avo" panose="02040603050506020204" pitchFamily="18" charset="0"/>
              </a:rPr>
              <a:t> theo các bước sau:</a:t>
            </a:r>
          </a:p>
        </p:txBody>
      </p:sp>
      <p:sp>
        <p:nvSpPr>
          <p:cNvPr id="31" name="Rounded Rectangle 37">
            <a:extLst>
              <a:ext uri="{FF2B5EF4-FFF2-40B4-BE49-F238E27FC236}">
                <a16:creationId xmlns:a16="http://schemas.microsoft.com/office/drawing/2014/main" id="{9CA55623-EBC2-0F39-5CE8-DA47257E9B4D}"/>
              </a:ext>
            </a:extLst>
          </p:cNvPr>
          <p:cNvSpPr/>
          <p:nvPr/>
        </p:nvSpPr>
        <p:spPr>
          <a:xfrm>
            <a:off x="1023449" y="3171689"/>
            <a:ext cx="9893251" cy="752152"/>
          </a:xfrm>
          <a:prstGeom prst="roundRect">
            <a:avLst/>
          </a:prstGeom>
          <a:solidFill>
            <a:srgbClr val="FFFF99"/>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00">
                <a:solidFill>
                  <a:schemeClr val="tx1"/>
                </a:solidFill>
                <a:latin typeface="UTM Avo" panose="02040603050506020204" pitchFamily="18" charset="0"/>
              </a:rPr>
              <a:t>1) Chọn thư mục cần xóa, ở đây là thư mục </a:t>
            </a:r>
            <a:r>
              <a:rPr lang="en-US" sz="2600" b="1">
                <a:solidFill>
                  <a:schemeClr val="tx1"/>
                </a:solidFill>
                <a:latin typeface="UTM Avo" panose="02040603050506020204" pitchFamily="18" charset="0"/>
              </a:rPr>
              <a:t>Giải trí</a:t>
            </a:r>
            <a:r>
              <a:rPr lang="en-US" sz="2600">
                <a:solidFill>
                  <a:schemeClr val="tx1"/>
                </a:solidFill>
                <a:latin typeface="UTM Avo" panose="02040603050506020204" pitchFamily="18" charset="0"/>
              </a:rPr>
              <a:t> .</a:t>
            </a:r>
          </a:p>
        </p:txBody>
      </p:sp>
      <p:grpSp>
        <p:nvGrpSpPr>
          <p:cNvPr id="32" name="Group 31">
            <a:extLst>
              <a:ext uri="{FF2B5EF4-FFF2-40B4-BE49-F238E27FC236}">
                <a16:creationId xmlns:a16="http://schemas.microsoft.com/office/drawing/2014/main" id="{A42FDC4D-D1F3-8F32-4CE1-2A33AD838BF5}"/>
              </a:ext>
            </a:extLst>
          </p:cNvPr>
          <p:cNvGrpSpPr/>
          <p:nvPr/>
        </p:nvGrpSpPr>
        <p:grpSpPr>
          <a:xfrm>
            <a:off x="1010930" y="4095903"/>
            <a:ext cx="9905770" cy="768703"/>
            <a:chOff x="989429" y="6518433"/>
            <a:chExt cx="16313159" cy="1153055"/>
          </a:xfrm>
        </p:grpSpPr>
        <p:sp>
          <p:nvSpPr>
            <p:cNvPr id="33" name="Rounded Rectangle 39">
              <a:extLst>
                <a:ext uri="{FF2B5EF4-FFF2-40B4-BE49-F238E27FC236}">
                  <a16:creationId xmlns:a16="http://schemas.microsoft.com/office/drawing/2014/main" id="{F442E125-3229-68B9-1209-C7B8B70BF3EC}"/>
                </a:ext>
              </a:extLst>
            </p:cNvPr>
            <p:cNvSpPr/>
            <p:nvPr/>
          </p:nvSpPr>
          <p:spPr>
            <a:xfrm>
              <a:off x="989429" y="6518433"/>
              <a:ext cx="16313159" cy="1128228"/>
            </a:xfrm>
            <a:prstGeom prst="roundRect">
              <a:avLst/>
            </a:prstGeom>
            <a:solidFill>
              <a:srgbClr val="FFFF99"/>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00">
                  <a:solidFill>
                    <a:schemeClr val="tx1"/>
                  </a:solidFill>
                  <a:latin typeface="UTM Avo" panose="02040603050506020204" pitchFamily="18" charset="0"/>
                  <a:cs typeface="Arial" panose="020B0604020202020204" pitchFamily="34" charset="0"/>
                </a:rPr>
                <a:t>2) Nháy chuộc vào lệnh </a:t>
              </a:r>
              <a:r>
                <a:rPr lang="en-US" sz="2600" b="1">
                  <a:solidFill>
                    <a:schemeClr val="tx1"/>
                  </a:solidFill>
                  <a:latin typeface="UTM Avo" panose="02040603050506020204" pitchFamily="18" charset="0"/>
                  <a:cs typeface="Arial" panose="020B0604020202020204" pitchFamily="34" charset="0"/>
                </a:rPr>
                <a:t>Delete</a:t>
              </a:r>
              <a:r>
                <a:rPr lang="en-US" sz="2600">
                  <a:solidFill>
                    <a:schemeClr val="tx1"/>
                  </a:solidFill>
                  <a:latin typeface="UTM Avo" panose="02040603050506020204" pitchFamily="18" charset="0"/>
                  <a:cs typeface="Arial" panose="020B0604020202020204" pitchFamily="34" charset="0"/>
                </a:rPr>
                <a:t>	   hoặc phím </a:t>
              </a:r>
              <a:r>
                <a:rPr lang="en-US" sz="2600" b="1">
                  <a:solidFill>
                    <a:schemeClr val="tx1"/>
                  </a:solidFill>
                  <a:latin typeface="UTM Avo" panose="02040603050506020204" pitchFamily="18" charset="0"/>
                  <a:cs typeface="Arial" panose="020B0604020202020204" pitchFamily="34" charset="0"/>
                </a:rPr>
                <a:t>Delete</a:t>
              </a:r>
              <a:r>
                <a:rPr lang="en-US" sz="2600">
                  <a:solidFill>
                    <a:schemeClr val="tx1"/>
                  </a:solidFill>
                  <a:latin typeface="UTM Avo" panose="02040603050506020204" pitchFamily="18" charset="0"/>
                  <a:cs typeface="Arial" panose="020B0604020202020204" pitchFamily="34" charset="0"/>
                </a:rPr>
                <a:t> trên bàn phím.</a:t>
              </a:r>
            </a:p>
          </p:txBody>
        </p:sp>
        <p:pic>
          <p:nvPicPr>
            <p:cNvPr id="34" name="Picture 33">
              <a:extLst>
                <a:ext uri="{FF2B5EF4-FFF2-40B4-BE49-F238E27FC236}">
                  <a16:creationId xmlns:a16="http://schemas.microsoft.com/office/drawing/2014/main" id="{143CF5B9-EFD1-1207-9093-CA8B7F63398A}"/>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70000"/>
                      </a14:imgEffect>
                    </a14:imgLayer>
                  </a14:imgProps>
                </a:ext>
              </a:extLst>
            </a:blip>
            <a:srcRect l="11828" t="10440" r="5856" b="11259"/>
            <a:stretch/>
          </p:blipFill>
          <p:spPr>
            <a:xfrm>
              <a:off x="9618795" y="6523538"/>
              <a:ext cx="765300" cy="1147950"/>
            </a:xfrm>
            <a:prstGeom prst="rect">
              <a:avLst/>
            </a:prstGeom>
          </p:spPr>
        </p:pic>
      </p:grpSp>
      <p:sp>
        <p:nvSpPr>
          <p:cNvPr id="35" name="Right Arrow 34">
            <a:extLst>
              <a:ext uri="{FF2B5EF4-FFF2-40B4-BE49-F238E27FC236}">
                <a16:creationId xmlns:a16="http://schemas.microsoft.com/office/drawing/2014/main" id="{A756C565-D2BD-B3B7-8E64-1568FDAC39C6}"/>
              </a:ext>
            </a:extLst>
          </p:cNvPr>
          <p:cNvSpPr/>
          <p:nvPr/>
        </p:nvSpPr>
        <p:spPr>
          <a:xfrm>
            <a:off x="381392" y="5605294"/>
            <a:ext cx="437640" cy="5080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36" name="TextBox 35">
            <a:extLst>
              <a:ext uri="{FF2B5EF4-FFF2-40B4-BE49-F238E27FC236}">
                <a16:creationId xmlns:a16="http://schemas.microsoft.com/office/drawing/2014/main" id="{44D99E77-7E9F-F20C-0CDA-09C9E326BB19}"/>
              </a:ext>
            </a:extLst>
          </p:cNvPr>
          <p:cNvSpPr txBox="1"/>
          <p:nvPr/>
        </p:nvSpPr>
        <p:spPr>
          <a:xfrm>
            <a:off x="820790" y="5208256"/>
            <a:ext cx="10860225" cy="1247649"/>
          </a:xfrm>
          <a:prstGeom prst="rect">
            <a:avLst/>
          </a:prstGeom>
          <a:noFill/>
        </p:spPr>
        <p:txBody>
          <a:bodyPr wrap="square" rtlCol="0">
            <a:spAutoFit/>
          </a:bodyPr>
          <a:lstStyle/>
          <a:p>
            <a:pPr>
              <a:lnSpc>
                <a:spcPct val="150000"/>
              </a:lnSpc>
            </a:pPr>
            <a:r>
              <a:rPr lang="en-US" sz="2667">
                <a:latin typeface="UTM Avo" panose="02040603050506020204" pitchFamily="18" charset="0"/>
                <a:cs typeface="Arial" panose="020B0604020202020204" pitchFamily="34" charset="0"/>
              </a:rPr>
              <a:t>Trong phần mềm quản lí tệp, ở dải lệnh Home, </a:t>
            </a:r>
            <a:r>
              <a:rPr lang="en-US" sz="2667" b="1">
                <a:solidFill>
                  <a:srgbClr val="002060"/>
                </a:solidFill>
                <a:latin typeface="UTM Avo" panose="02040603050506020204" pitchFamily="18" charset="0"/>
                <a:cs typeface="Arial" panose="020B0604020202020204" pitchFamily="34" charset="0"/>
              </a:rPr>
              <a:t>đổi tên </a:t>
            </a:r>
            <a:r>
              <a:rPr lang="en-US" sz="2667">
                <a:latin typeface="UTM Avo" panose="02040603050506020204" pitchFamily="18" charset="0"/>
                <a:cs typeface="Arial" panose="020B0604020202020204" pitchFamily="34" charset="0"/>
              </a:rPr>
              <a:t>thư mục bằng lệnh </a:t>
            </a:r>
            <a:r>
              <a:rPr lang="en-US" sz="2667" b="1">
                <a:solidFill>
                  <a:srgbClr val="002060"/>
                </a:solidFill>
                <a:latin typeface="UTM Avo" panose="02040603050506020204" pitchFamily="18" charset="0"/>
                <a:cs typeface="Arial" panose="020B0604020202020204" pitchFamily="34" charset="0"/>
              </a:rPr>
              <a:t>Rename</a:t>
            </a:r>
            <a:r>
              <a:rPr lang="en-US" sz="2667">
                <a:latin typeface="UTM Avo" panose="02040603050506020204" pitchFamily="18" charset="0"/>
                <a:cs typeface="Arial" panose="020B0604020202020204" pitchFamily="34" charset="0"/>
              </a:rPr>
              <a:t>, </a:t>
            </a:r>
            <a:r>
              <a:rPr lang="en-US" sz="2667" b="1">
                <a:solidFill>
                  <a:srgbClr val="C00000"/>
                </a:solidFill>
                <a:latin typeface="UTM Avo" panose="02040603050506020204" pitchFamily="18" charset="0"/>
                <a:cs typeface="Arial" panose="020B0604020202020204" pitchFamily="34" charset="0"/>
              </a:rPr>
              <a:t>xóa</a:t>
            </a:r>
            <a:r>
              <a:rPr lang="en-US" sz="2667">
                <a:latin typeface="UTM Avo" panose="02040603050506020204" pitchFamily="18" charset="0"/>
                <a:cs typeface="Arial" panose="020B0604020202020204" pitchFamily="34" charset="0"/>
              </a:rPr>
              <a:t> thư mục bằng lệnh </a:t>
            </a:r>
            <a:r>
              <a:rPr lang="en-US" sz="2667" b="1">
                <a:solidFill>
                  <a:srgbClr val="C00000"/>
                </a:solidFill>
                <a:latin typeface="UTM Avo" panose="02040603050506020204" pitchFamily="18" charset="0"/>
                <a:cs typeface="Arial" panose="020B0604020202020204" pitchFamily="34" charset="0"/>
              </a:rPr>
              <a:t>Delete.</a:t>
            </a:r>
          </a:p>
        </p:txBody>
      </p:sp>
    </p:spTree>
    <p:extLst>
      <p:ext uri="{BB962C8B-B14F-4D97-AF65-F5344CB8AC3E}">
        <p14:creationId xmlns:p14="http://schemas.microsoft.com/office/powerpoint/2010/main" val="19775198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arn(inVertical)">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ppt_x"/>
                                          </p:val>
                                        </p:tav>
                                        <p:tav tm="100000">
                                          <p:val>
                                            <p:strVal val="#ppt_x"/>
                                          </p:val>
                                        </p:tav>
                                      </p:tavLst>
                                    </p:anim>
                                    <p:anim calcmode="lin" valueType="num">
                                      <p:cBhvr additive="base">
                                        <p:cTn id="2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barn(inVertical)">
                                      <p:cBhvr>
                                        <p:cTn id="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5" grpId="0" animBg="1"/>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AutoShape 30">
            <a:extLst>
              <a:ext uri="{FF2B5EF4-FFF2-40B4-BE49-F238E27FC236}">
                <a16:creationId xmlns:a16="http://schemas.microsoft.com/office/drawing/2014/main" id="{76B59C4B-262C-2270-40B4-7FBB8C4722BE}"/>
              </a:ext>
            </a:extLst>
          </p:cNvPr>
          <p:cNvSpPr/>
          <p:nvPr/>
        </p:nvSpPr>
        <p:spPr>
          <a:xfrm>
            <a:off x="1601239" y="148499"/>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12" name="AutoShape 31">
            <a:extLst>
              <a:ext uri="{FF2B5EF4-FFF2-40B4-BE49-F238E27FC236}">
                <a16:creationId xmlns:a16="http://schemas.microsoft.com/office/drawing/2014/main" id="{EB1B59BD-F6F7-65B2-A242-49DCA4CDF7C8}"/>
              </a:ext>
            </a:extLst>
          </p:cNvPr>
          <p:cNvSpPr/>
          <p:nvPr/>
        </p:nvSpPr>
        <p:spPr>
          <a:xfrm>
            <a:off x="1601239" y="270195"/>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13" name="AutoShape 32">
            <a:extLst>
              <a:ext uri="{FF2B5EF4-FFF2-40B4-BE49-F238E27FC236}">
                <a16:creationId xmlns:a16="http://schemas.microsoft.com/office/drawing/2014/main" id="{1EDDDA65-FE5E-5346-AC65-E7313517400F}"/>
              </a:ext>
            </a:extLst>
          </p:cNvPr>
          <p:cNvSpPr/>
          <p:nvPr/>
        </p:nvSpPr>
        <p:spPr>
          <a:xfrm>
            <a:off x="1601239" y="391890"/>
            <a:ext cx="8344683" cy="0"/>
          </a:xfrm>
          <a:prstGeom prst="line">
            <a:avLst/>
          </a:prstGeom>
          <a:ln w="47625" cap="flat">
            <a:solidFill>
              <a:srgbClr val="EF8E9D"/>
            </a:solidFill>
            <a:prstDash val="solid"/>
            <a:headEnd type="none" w="sm" len="sm"/>
            <a:tailEnd type="none" w="sm" len="sm"/>
          </a:ln>
        </p:spPr>
        <p:txBody>
          <a:bodyPr/>
          <a:lstStyle/>
          <a:p>
            <a:endParaRPr lang="en-US"/>
          </a:p>
        </p:txBody>
      </p:sp>
      <p:sp>
        <p:nvSpPr>
          <p:cNvPr id="14" name="TextBox 13">
            <a:extLst>
              <a:ext uri="{FF2B5EF4-FFF2-40B4-BE49-F238E27FC236}">
                <a16:creationId xmlns:a16="http://schemas.microsoft.com/office/drawing/2014/main" id="{9CC72492-4790-75AA-EDE3-74BC1274431B}"/>
              </a:ext>
            </a:extLst>
          </p:cNvPr>
          <p:cNvSpPr txBox="1"/>
          <p:nvPr/>
        </p:nvSpPr>
        <p:spPr>
          <a:xfrm>
            <a:off x="713326" y="1529478"/>
            <a:ext cx="6732926" cy="523220"/>
          </a:xfrm>
          <a:prstGeom prst="rect">
            <a:avLst/>
          </a:prstGeom>
          <a:noFill/>
        </p:spPr>
        <p:txBody>
          <a:bodyPr wrap="square" rtlCol="0">
            <a:spAutoFit/>
          </a:bodyPr>
          <a:lstStyle/>
          <a:p>
            <a:r>
              <a:rPr lang="en-US" sz="2800" b="1">
                <a:solidFill>
                  <a:srgbClr val="C00000"/>
                </a:solidFill>
                <a:latin typeface="UTM Avo" panose="02040603050506020204" pitchFamily="18" charset="0"/>
                <a:cs typeface="Arial" panose="020B0604020202020204" pitchFamily="34" charset="0"/>
              </a:rPr>
              <a:t>HĐ 2. Tìm tệp trong thư mục </a:t>
            </a:r>
          </a:p>
        </p:txBody>
      </p:sp>
      <p:sp>
        <p:nvSpPr>
          <p:cNvPr id="15" name="TextBox 14">
            <a:extLst>
              <a:ext uri="{FF2B5EF4-FFF2-40B4-BE49-F238E27FC236}">
                <a16:creationId xmlns:a16="http://schemas.microsoft.com/office/drawing/2014/main" id="{C8643C23-424E-4F03-E38C-798F498C01EB}"/>
              </a:ext>
            </a:extLst>
          </p:cNvPr>
          <p:cNvSpPr txBox="1"/>
          <p:nvPr/>
        </p:nvSpPr>
        <p:spPr>
          <a:xfrm>
            <a:off x="713326" y="2211181"/>
            <a:ext cx="4283399" cy="461665"/>
          </a:xfrm>
          <a:prstGeom prst="homePlate">
            <a:avLst/>
          </a:prstGeom>
          <a:solidFill>
            <a:schemeClr val="accent2">
              <a:lumMod val="40000"/>
              <a:lumOff val="60000"/>
            </a:schemeClr>
          </a:solidFill>
        </p:spPr>
        <p:txBody>
          <a:bodyPr wrap="square" rtlCol="0">
            <a:spAutoFit/>
          </a:bodyPr>
          <a:lstStyle/>
          <a:p>
            <a:r>
              <a:rPr lang="en-US" sz="2400" b="1">
                <a:latin typeface="UTM Avo" panose="02040603050506020204" pitchFamily="18" charset="0"/>
                <a:cs typeface="Arial" panose="020B0604020202020204" pitchFamily="34" charset="0"/>
              </a:rPr>
              <a:t> Chơi trò chơi “Tìm tệp” </a:t>
            </a:r>
          </a:p>
        </p:txBody>
      </p:sp>
      <p:sp>
        <p:nvSpPr>
          <p:cNvPr id="16" name="TextBox 15">
            <a:extLst>
              <a:ext uri="{FF2B5EF4-FFF2-40B4-BE49-F238E27FC236}">
                <a16:creationId xmlns:a16="http://schemas.microsoft.com/office/drawing/2014/main" id="{F330B5B2-7F99-AE08-07B0-4118B4CEFA91}"/>
              </a:ext>
            </a:extLst>
          </p:cNvPr>
          <p:cNvSpPr txBox="1"/>
          <p:nvPr/>
        </p:nvSpPr>
        <p:spPr>
          <a:xfrm>
            <a:off x="169357" y="3512863"/>
            <a:ext cx="6967771" cy="3245215"/>
          </a:xfrm>
          <a:prstGeom prst="round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marL="381019" indent="-381019">
              <a:lnSpc>
                <a:spcPct val="150000"/>
              </a:lnSpc>
              <a:buFont typeface="Wingdings" panose="05000000000000000000" pitchFamily="2" charset="2"/>
              <a:buChar char="§"/>
            </a:pPr>
            <a:r>
              <a:rPr lang="en-US" sz="2533">
                <a:latin typeface="UTM Avo" panose="02040603050506020204" pitchFamily="18" charset="0"/>
                <a:cs typeface="Arial" panose="020B0604020202020204" pitchFamily="34" charset="0"/>
              </a:rPr>
              <a:t>Các em thực hiện chơi trò chơi theo nhóm. </a:t>
            </a:r>
          </a:p>
          <a:p>
            <a:pPr marL="381019" indent="-381019">
              <a:lnSpc>
                <a:spcPct val="150000"/>
              </a:lnSpc>
              <a:buFont typeface="Wingdings" panose="05000000000000000000" pitchFamily="2" charset="2"/>
              <a:buChar char="§"/>
            </a:pPr>
            <a:r>
              <a:rPr lang="en-US" sz="2533">
                <a:latin typeface="UTM Avo" panose="02040603050506020204" pitchFamily="18" charset="0"/>
                <a:cs typeface="Arial" panose="020B0604020202020204" pitchFamily="34" charset="0"/>
              </a:rPr>
              <a:t>Các nhóm quan sát cây thư mục ở Hình 4 và đố nhau: đội này chọn một tệp, đội kia phải chỉ ra nó ở vị trí nào.</a:t>
            </a:r>
          </a:p>
        </p:txBody>
      </p:sp>
      <p:sp>
        <p:nvSpPr>
          <p:cNvPr id="17" name="Flowchart: Terminator 16">
            <a:extLst>
              <a:ext uri="{FF2B5EF4-FFF2-40B4-BE49-F238E27FC236}">
                <a16:creationId xmlns:a16="http://schemas.microsoft.com/office/drawing/2014/main" id="{C50E785D-EDEF-042A-BA11-B7A4787BB17D}"/>
              </a:ext>
            </a:extLst>
          </p:cNvPr>
          <p:cNvSpPr/>
          <p:nvPr/>
        </p:nvSpPr>
        <p:spPr>
          <a:xfrm>
            <a:off x="2256242" y="2995571"/>
            <a:ext cx="2794000" cy="707609"/>
          </a:xfrm>
          <a:prstGeom prst="flowChartTerminator">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tx1"/>
                </a:solidFill>
                <a:latin typeface="UTM Avo" panose="02040603050506020204" pitchFamily="18" charset="0"/>
                <a:cs typeface="Arial" panose="020B0604020202020204" pitchFamily="34" charset="0"/>
              </a:rPr>
              <a:t>Luật chơi </a:t>
            </a:r>
          </a:p>
        </p:txBody>
      </p:sp>
      <p:pic>
        <p:nvPicPr>
          <p:cNvPr id="18" name="Picture 17">
            <a:extLst>
              <a:ext uri="{FF2B5EF4-FFF2-40B4-BE49-F238E27FC236}">
                <a16:creationId xmlns:a16="http://schemas.microsoft.com/office/drawing/2014/main" id="{F7630370-757C-C6C5-80D0-7000E9421368}"/>
              </a:ext>
            </a:extLst>
          </p:cNvPr>
          <p:cNvPicPr>
            <a:picLocks noChangeAspect="1"/>
          </p:cNvPicPr>
          <p:nvPr/>
        </p:nvPicPr>
        <p:blipFill>
          <a:blip r:embed="rId4"/>
          <a:stretch>
            <a:fillRect/>
          </a:stretch>
        </p:blipFill>
        <p:spPr>
          <a:xfrm>
            <a:off x="10596112" y="5789434"/>
            <a:ext cx="1040866" cy="1040866"/>
          </a:xfrm>
          <a:prstGeom prst="rect">
            <a:avLst/>
          </a:prstGeom>
        </p:spPr>
      </p:pic>
      <p:pic>
        <p:nvPicPr>
          <p:cNvPr id="19" name="Picture 18">
            <a:extLst>
              <a:ext uri="{FF2B5EF4-FFF2-40B4-BE49-F238E27FC236}">
                <a16:creationId xmlns:a16="http://schemas.microsoft.com/office/drawing/2014/main" id="{9D26E278-2716-1BCC-6377-F9A570AEDDFE}"/>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7446252" y="1463687"/>
            <a:ext cx="4745748" cy="5394313"/>
          </a:xfrm>
          <a:prstGeom prst="rect">
            <a:avLst/>
          </a:prstGeom>
        </p:spPr>
      </p:pic>
    </p:spTree>
    <p:extLst>
      <p:ext uri="{BB962C8B-B14F-4D97-AF65-F5344CB8AC3E}">
        <p14:creationId xmlns:p14="http://schemas.microsoft.com/office/powerpoint/2010/main" val="30796723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AutoShape 30">
            <a:extLst>
              <a:ext uri="{FF2B5EF4-FFF2-40B4-BE49-F238E27FC236}">
                <a16:creationId xmlns:a16="http://schemas.microsoft.com/office/drawing/2014/main" id="{F1A3449E-A9B8-781C-F2AC-CB085B1D35AC}"/>
              </a:ext>
            </a:extLst>
          </p:cNvPr>
          <p:cNvSpPr/>
          <p:nvPr/>
        </p:nvSpPr>
        <p:spPr>
          <a:xfrm>
            <a:off x="1601239" y="148499"/>
            <a:ext cx="8344683" cy="0"/>
          </a:xfrm>
          <a:prstGeom prst="line">
            <a:avLst/>
          </a:prstGeom>
          <a:ln w="47625" cap="flat">
            <a:solidFill>
              <a:srgbClr val="FFE6E9"/>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ACF179A4-582E-5FA5-6B93-15A3A327C1E6}"/>
              </a:ext>
            </a:extLst>
          </p:cNvPr>
          <p:cNvSpPr/>
          <p:nvPr/>
        </p:nvSpPr>
        <p:spPr>
          <a:xfrm>
            <a:off x="1601239" y="270195"/>
            <a:ext cx="8344683" cy="0"/>
          </a:xfrm>
          <a:prstGeom prst="line">
            <a:avLst/>
          </a:prstGeom>
          <a:ln w="47625" cap="flat">
            <a:solidFill>
              <a:srgbClr val="FFE6E9"/>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31395E07-0CA3-9F22-A5EC-FC322308F865}"/>
              </a:ext>
            </a:extLst>
          </p:cNvPr>
          <p:cNvSpPr/>
          <p:nvPr/>
        </p:nvSpPr>
        <p:spPr>
          <a:xfrm>
            <a:off x="1601239" y="391890"/>
            <a:ext cx="8344683" cy="0"/>
          </a:xfrm>
          <a:prstGeom prst="line">
            <a:avLst/>
          </a:prstGeom>
          <a:ln w="47625" cap="flat">
            <a:solidFill>
              <a:srgbClr val="FFE6E9"/>
            </a:solidFill>
            <a:prstDash val="solid"/>
            <a:headEnd type="none" w="sm" len="sm"/>
            <a:tailEnd type="none" w="sm" len="sm"/>
          </a:ln>
        </p:spPr>
        <p:txBody>
          <a:bodyPr/>
          <a:lstStyle/>
          <a:p>
            <a:endParaRPr lang="en-US"/>
          </a:p>
        </p:txBody>
      </p:sp>
      <p:grpSp>
        <p:nvGrpSpPr>
          <p:cNvPr id="5" name="Group 4">
            <a:extLst>
              <a:ext uri="{FF2B5EF4-FFF2-40B4-BE49-F238E27FC236}">
                <a16:creationId xmlns:a16="http://schemas.microsoft.com/office/drawing/2014/main" id="{2A24ED68-42F8-D3C8-6BFD-16B6178B3B94}"/>
              </a:ext>
            </a:extLst>
          </p:cNvPr>
          <p:cNvGrpSpPr/>
          <p:nvPr/>
        </p:nvGrpSpPr>
        <p:grpSpPr>
          <a:xfrm>
            <a:off x="577537" y="1622466"/>
            <a:ext cx="10392085" cy="3280346"/>
            <a:chOff x="859228" y="2182239"/>
            <a:chExt cx="15588128" cy="4920519"/>
          </a:xfrm>
        </p:grpSpPr>
        <p:sp>
          <p:nvSpPr>
            <p:cNvPr id="6" name="Rounded Rectangle 1">
              <a:extLst>
                <a:ext uri="{FF2B5EF4-FFF2-40B4-BE49-F238E27FC236}">
                  <a16:creationId xmlns:a16="http://schemas.microsoft.com/office/drawing/2014/main" id="{EA988954-40AB-9090-530E-96F8618EBDA0}"/>
                </a:ext>
              </a:extLst>
            </p:cNvPr>
            <p:cNvSpPr/>
            <p:nvPr/>
          </p:nvSpPr>
          <p:spPr>
            <a:xfrm>
              <a:off x="1400387" y="2759358"/>
              <a:ext cx="15046969" cy="4343400"/>
            </a:xfrm>
            <a:prstGeom prst="roundRect">
              <a:avLst/>
            </a:prstGeom>
            <a:solidFill>
              <a:srgbClr val="FFE6E9"/>
            </a:solidFill>
            <a:ln w="57150">
              <a:solidFill>
                <a:srgbClr val="EF8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b="1">
                  <a:solidFill>
                    <a:schemeClr val="tx1"/>
                  </a:solidFill>
                  <a:latin typeface="UTM Avo" panose="02040603050506020204" pitchFamily="18" charset="0"/>
                  <a:cs typeface="Arial" panose="020B0604020202020204" pitchFamily="34" charset="0"/>
                </a:rPr>
                <a:t>KẾT LUẬN</a:t>
              </a:r>
            </a:p>
            <a:p>
              <a:pPr algn="just">
                <a:lnSpc>
                  <a:spcPct val="150000"/>
                </a:lnSpc>
              </a:pPr>
              <a:r>
                <a:rPr lang="en-US" sz="2667">
                  <a:solidFill>
                    <a:schemeClr val="tx1"/>
                  </a:solidFill>
                  <a:latin typeface="UTM Avo" panose="02040603050506020204" pitchFamily="18" charset="0"/>
                </a:rPr>
                <a:t>Nháy đúp chuột để mở thư mục cho trước, ta có thể xem thư mục đó chứa các tệp và thư mục bên trong. Từ đó, tìm được tệp theo yêu cầu.</a:t>
              </a:r>
            </a:p>
          </p:txBody>
        </p:sp>
        <p:pic>
          <p:nvPicPr>
            <p:cNvPr id="7" name="Picture 5">
              <a:extLst>
                <a:ext uri="{FF2B5EF4-FFF2-40B4-BE49-F238E27FC236}">
                  <a16:creationId xmlns:a16="http://schemas.microsoft.com/office/drawing/2014/main" id="{967BB105-8F55-FCB7-837C-4F06F7F14A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9228" y="2182239"/>
              <a:ext cx="1410806" cy="1916204"/>
            </a:xfrm>
            <a:prstGeom prst="rect">
              <a:avLst/>
            </a:prstGeom>
          </p:spPr>
        </p:pic>
      </p:grpSp>
      <p:pic>
        <p:nvPicPr>
          <p:cNvPr id="8" name="Picture 5">
            <a:extLst>
              <a:ext uri="{FF2B5EF4-FFF2-40B4-BE49-F238E27FC236}">
                <a16:creationId xmlns:a16="http://schemas.microsoft.com/office/drawing/2014/main" id="{D3615CF3-0724-2D98-04C1-89298D5763C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135794" y="4114800"/>
            <a:ext cx="2857500" cy="2743200"/>
          </a:xfrm>
          <a:prstGeom prst="rect">
            <a:avLst/>
          </a:prstGeom>
        </p:spPr>
      </p:pic>
    </p:spTree>
    <p:extLst>
      <p:ext uri="{BB962C8B-B14F-4D97-AF65-F5344CB8AC3E}">
        <p14:creationId xmlns:p14="http://schemas.microsoft.com/office/powerpoint/2010/main" val="23987399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761528"/>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AutoShape 30">
            <a:extLst>
              <a:ext uri="{FF2B5EF4-FFF2-40B4-BE49-F238E27FC236}">
                <a16:creationId xmlns:a16="http://schemas.microsoft.com/office/drawing/2014/main" id="{21EA583F-E7C3-8F82-0798-3F6A5BC9D1F5}"/>
              </a:ext>
            </a:extLst>
          </p:cNvPr>
          <p:cNvSpPr/>
          <p:nvPr/>
        </p:nvSpPr>
        <p:spPr>
          <a:xfrm>
            <a:off x="1601239" y="148499"/>
            <a:ext cx="8344683" cy="0"/>
          </a:xfrm>
          <a:prstGeom prst="line">
            <a:avLst/>
          </a:prstGeom>
          <a:ln w="47625" cap="flat">
            <a:solidFill>
              <a:srgbClr val="FBE5D6"/>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C9656F83-4271-79A7-6A09-C329F8D32BE6}"/>
              </a:ext>
            </a:extLst>
          </p:cNvPr>
          <p:cNvSpPr/>
          <p:nvPr/>
        </p:nvSpPr>
        <p:spPr>
          <a:xfrm>
            <a:off x="1601239" y="270195"/>
            <a:ext cx="8344683" cy="0"/>
          </a:xfrm>
          <a:prstGeom prst="line">
            <a:avLst/>
          </a:prstGeom>
          <a:ln w="47625" cap="flat">
            <a:solidFill>
              <a:srgbClr val="FBE5D6"/>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61F83763-E077-E83B-2D1A-4ADD497A73C6}"/>
              </a:ext>
            </a:extLst>
          </p:cNvPr>
          <p:cNvSpPr/>
          <p:nvPr/>
        </p:nvSpPr>
        <p:spPr>
          <a:xfrm>
            <a:off x="1601239" y="391890"/>
            <a:ext cx="8344683" cy="0"/>
          </a:xfrm>
          <a:prstGeom prst="line">
            <a:avLst/>
          </a:prstGeom>
          <a:ln w="47625" cap="flat">
            <a:solidFill>
              <a:srgbClr val="FBE5D6"/>
            </a:solidFill>
            <a:prstDash val="solid"/>
            <a:headEnd type="none" w="sm" len="sm"/>
            <a:tailEnd type="none" w="sm" len="sm"/>
          </a:ln>
        </p:spPr>
        <p:txBody>
          <a:bodyPr/>
          <a:lstStyle/>
          <a:p>
            <a:endParaRPr lang="en-US"/>
          </a:p>
        </p:txBody>
      </p:sp>
      <p:sp>
        <p:nvSpPr>
          <p:cNvPr id="5" name="Rounded Rectangle 7">
            <a:extLst>
              <a:ext uri="{FF2B5EF4-FFF2-40B4-BE49-F238E27FC236}">
                <a16:creationId xmlns:a16="http://schemas.microsoft.com/office/drawing/2014/main" id="{18C302DF-727A-57C9-4025-C48E087014C9}"/>
              </a:ext>
            </a:extLst>
          </p:cNvPr>
          <p:cNvSpPr/>
          <p:nvPr/>
        </p:nvSpPr>
        <p:spPr>
          <a:xfrm>
            <a:off x="527597" y="2584295"/>
            <a:ext cx="10764687" cy="2576952"/>
          </a:xfrm>
          <a:prstGeom prst="roundRect">
            <a:avLst/>
          </a:prstGeom>
          <a:solidFill>
            <a:schemeClr val="accent2">
              <a:lumMod val="20000"/>
              <a:lumOff val="80000"/>
            </a:schemeClr>
          </a:solidFill>
          <a:ln w="5715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rPr>
              <a:t>Ổ đĩa D: hiện có một số tệp thông tin thuộc loại sách, báo, truyện. Em hãy tạo một cây thư mục theo ý thích của mình để thể hiện ý định sắp xếp phân loại các tệp trong ổ đĩa D: này.</a:t>
            </a:r>
          </a:p>
        </p:txBody>
      </p:sp>
      <p:sp>
        <p:nvSpPr>
          <p:cNvPr id="6" name="TextBox 5">
            <a:extLst>
              <a:ext uri="{FF2B5EF4-FFF2-40B4-BE49-F238E27FC236}">
                <a16:creationId xmlns:a16="http://schemas.microsoft.com/office/drawing/2014/main" id="{7C64A9A3-2BF6-D4D6-F3E1-5A934A8A1D21}"/>
              </a:ext>
            </a:extLst>
          </p:cNvPr>
          <p:cNvSpPr txBox="1"/>
          <p:nvPr/>
        </p:nvSpPr>
        <p:spPr>
          <a:xfrm>
            <a:off x="527597" y="1838138"/>
            <a:ext cx="9882526" cy="502766"/>
          </a:xfrm>
          <a:prstGeom prst="rect">
            <a:avLst/>
          </a:prstGeom>
          <a:noFill/>
        </p:spPr>
        <p:txBody>
          <a:bodyPr wrap="square" rtlCol="0">
            <a:spAutoFit/>
          </a:bodyPr>
          <a:lstStyle/>
          <a:p>
            <a:pPr marL="381019" indent="-381019">
              <a:buFont typeface="Wingdings" panose="05000000000000000000" pitchFamily="2" charset="2"/>
              <a:buChar char="Ø"/>
            </a:pPr>
            <a:r>
              <a:rPr lang="en-US" sz="2667" i="1">
                <a:latin typeface="UTM Avo" panose="02040603050506020204" pitchFamily="18" charset="0"/>
                <a:cs typeface="Arial" panose="020B0604020202020204" pitchFamily="34" charset="0"/>
              </a:rPr>
              <a:t>Các em đọc yêu cầu đề bài và làm bài tập sau đây: </a:t>
            </a:r>
          </a:p>
        </p:txBody>
      </p:sp>
      <p:pic>
        <p:nvPicPr>
          <p:cNvPr id="7" name="Picture 14">
            <a:extLst>
              <a:ext uri="{FF2B5EF4-FFF2-40B4-BE49-F238E27FC236}">
                <a16:creationId xmlns:a16="http://schemas.microsoft.com/office/drawing/2014/main" id="{10A15ED9-81CD-9EC2-137D-84DD40EDE26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255366" y="5330506"/>
            <a:ext cx="4364269" cy="152749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4" name="Rectangle 23">
            <a:extLst>
              <a:ext uri="{FF2B5EF4-FFF2-40B4-BE49-F238E27FC236}">
                <a16:creationId xmlns:a16="http://schemas.microsoft.com/office/drawing/2014/main" id="{89733DC5-F259-AB0E-7C54-B48EE4BEF228}"/>
              </a:ext>
            </a:extLst>
          </p:cNvPr>
          <p:cNvSpPr/>
          <p:nvPr/>
        </p:nvSpPr>
        <p:spPr>
          <a:xfrm>
            <a:off x="7305040" y="3429000"/>
            <a:ext cx="4886960" cy="342900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30">
            <a:extLst>
              <a:ext uri="{FF2B5EF4-FFF2-40B4-BE49-F238E27FC236}">
                <a16:creationId xmlns:a16="http://schemas.microsoft.com/office/drawing/2014/main" id="{F2FB8998-1124-B7A0-F72B-96AE4EEF2204}"/>
              </a:ext>
            </a:extLst>
          </p:cNvPr>
          <p:cNvSpPr/>
          <p:nvPr/>
        </p:nvSpPr>
        <p:spPr>
          <a:xfrm>
            <a:off x="1601239" y="148499"/>
            <a:ext cx="8344683" cy="0"/>
          </a:xfrm>
          <a:prstGeom prst="line">
            <a:avLst/>
          </a:prstGeom>
          <a:ln w="47625" cap="flat">
            <a:solidFill>
              <a:schemeClr val="accent6">
                <a:lumMod val="20000"/>
                <a:lumOff val="80000"/>
              </a:schemeClr>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040C312E-7610-F57C-B658-D281CB3BB9C8}"/>
              </a:ext>
            </a:extLst>
          </p:cNvPr>
          <p:cNvSpPr/>
          <p:nvPr/>
        </p:nvSpPr>
        <p:spPr>
          <a:xfrm>
            <a:off x="1601239" y="270195"/>
            <a:ext cx="8344683" cy="0"/>
          </a:xfrm>
          <a:prstGeom prst="line">
            <a:avLst/>
          </a:prstGeom>
          <a:ln w="47625" cap="flat">
            <a:solidFill>
              <a:schemeClr val="accent6">
                <a:lumMod val="20000"/>
                <a:lumOff val="80000"/>
              </a:schemeClr>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DB7CED56-0D3C-28CE-7173-43AD99C52A28}"/>
              </a:ext>
            </a:extLst>
          </p:cNvPr>
          <p:cNvSpPr/>
          <p:nvPr/>
        </p:nvSpPr>
        <p:spPr>
          <a:xfrm>
            <a:off x="1601239" y="391890"/>
            <a:ext cx="8344683" cy="0"/>
          </a:xfrm>
          <a:prstGeom prst="line">
            <a:avLst/>
          </a:prstGeom>
          <a:ln w="47625" cap="flat">
            <a:solidFill>
              <a:schemeClr val="accent6">
                <a:lumMod val="20000"/>
                <a:lumOff val="80000"/>
              </a:schemeClr>
            </a:solidFill>
            <a:prstDash val="solid"/>
            <a:headEnd type="none" w="sm" len="sm"/>
            <a:tailEnd type="none" w="sm" len="sm"/>
          </a:ln>
        </p:spPr>
        <p:txBody>
          <a:bodyPr/>
          <a:lstStyle/>
          <a:p>
            <a:endParaRPr lang="en-US"/>
          </a:p>
        </p:txBody>
      </p:sp>
      <p:sp>
        <p:nvSpPr>
          <p:cNvPr id="6" name="TextBox 5">
            <a:extLst>
              <a:ext uri="{FF2B5EF4-FFF2-40B4-BE49-F238E27FC236}">
                <a16:creationId xmlns:a16="http://schemas.microsoft.com/office/drawing/2014/main" id="{4C439E3E-7FBB-EF9A-2CE0-838FEA40FE46}"/>
              </a:ext>
            </a:extLst>
          </p:cNvPr>
          <p:cNvSpPr txBox="1"/>
          <p:nvPr/>
        </p:nvSpPr>
        <p:spPr>
          <a:xfrm>
            <a:off x="2255915" y="1699599"/>
            <a:ext cx="9144000" cy="502766"/>
          </a:xfrm>
          <a:prstGeom prst="rect">
            <a:avLst/>
          </a:prstGeom>
          <a:noFill/>
        </p:spPr>
        <p:txBody>
          <a:bodyPr wrap="square" rtlCol="0">
            <a:spAutoFit/>
          </a:bodyPr>
          <a:lstStyle/>
          <a:p>
            <a:pPr marL="381019" indent="-381019">
              <a:buFont typeface="Wingdings" panose="05000000000000000000" pitchFamily="2" charset="2"/>
              <a:buChar char="Ø"/>
            </a:pPr>
            <a:r>
              <a:rPr lang="en-US" sz="2667" i="1">
                <a:latin typeface="UTM Avo" panose="02040603050506020204" pitchFamily="18" charset="0"/>
                <a:cs typeface="Arial" panose="020B0604020202020204" pitchFamily="34" charset="0"/>
              </a:rPr>
              <a:t>Các em có thể tạo thư mục như sau: </a:t>
            </a:r>
          </a:p>
        </p:txBody>
      </p:sp>
      <p:sp>
        <p:nvSpPr>
          <p:cNvPr id="7" name="Rounded Rectangle 1">
            <a:extLst>
              <a:ext uri="{FF2B5EF4-FFF2-40B4-BE49-F238E27FC236}">
                <a16:creationId xmlns:a16="http://schemas.microsoft.com/office/drawing/2014/main" id="{51F793DA-55A2-823C-1D3E-A7308FEC9B5F}"/>
              </a:ext>
            </a:extLst>
          </p:cNvPr>
          <p:cNvSpPr/>
          <p:nvPr/>
        </p:nvSpPr>
        <p:spPr>
          <a:xfrm>
            <a:off x="4335461" y="2368629"/>
            <a:ext cx="2743200" cy="762000"/>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Ổ đĩa D</a:t>
            </a:r>
          </a:p>
        </p:txBody>
      </p:sp>
      <p:sp>
        <p:nvSpPr>
          <p:cNvPr id="8" name="Rounded Rectangle 34">
            <a:extLst>
              <a:ext uri="{FF2B5EF4-FFF2-40B4-BE49-F238E27FC236}">
                <a16:creationId xmlns:a16="http://schemas.microsoft.com/office/drawing/2014/main" id="{6F55FE6B-128A-CBDB-A583-53B13E892703}"/>
              </a:ext>
            </a:extLst>
          </p:cNvPr>
          <p:cNvSpPr/>
          <p:nvPr/>
        </p:nvSpPr>
        <p:spPr>
          <a:xfrm>
            <a:off x="1821899" y="3673003"/>
            <a:ext cx="1702369" cy="7620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Sách </a:t>
            </a:r>
          </a:p>
        </p:txBody>
      </p:sp>
      <p:sp>
        <p:nvSpPr>
          <p:cNvPr id="9" name="Rounded Rectangle 35">
            <a:extLst>
              <a:ext uri="{FF2B5EF4-FFF2-40B4-BE49-F238E27FC236}">
                <a16:creationId xmlns:a16="http://schemas.microsoft.com/office/drawing/2014/main" id="{39CCB756-6460-90E4-48E5-90E877FED3F7}"/>
              </a:ext>
            </a:extLst>
          </p:cNvPr>
          <p:cNvSpPr/>
          <p:nvPr/>
        </p:nvSpPr>
        <p:spPr>
          <a:xfrm>
            <a:off x="5003991" y="3673003"/>
            <a:ext cx="1702369" cy="7620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Báo </a:t>
            </a:r>
          </a:p>
        </p:txBody>
      </p:sp>
      <p:sp>
        <p:nvSpPr>
          <p:cNvPr id="10" name="Rounded Rectangle 36">
            <a:extLst>
              <a:ext uri="{FF2B5EF4-FFF2-40B4-BE49-F238E27FC236}">
                <a16:creationId xmlns:a16="http://schemas.microsoft.com/office/drawing/2014/main" id="{6BB70C6C-A40A-004E-1A92-04204741B91D}"/>
              </a:ext>
            </a:extLst>
          </p:cNvPr>
          <p:cNvSpPr/>
          <p:nvPr/>
        </p:nvSpPr>
        <p:spPr>
          <a:xfrm>
            <a:off x="8168315" y="3673003"/>
            <a:ext cx="1702369" cy="7620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Truyện </a:t>
            </a:r>
          </a:p>
        </p:txBody>
      </p:sp>
      <p:sp>
        <p:nvSpPr>
          <p:cNvPr id="11" name="Rounded Rectangle 37">
            <a:extLst>
              <a:ext uri="{FF2B5EF4-FFF2-40B4-BE49-F238E27FC236}">
                <a16:creationId xmlns:a16="http://schemas.microsoft.com/office/drawing/2014/main" id="{C0B4D435-337D-B898-95E0-80B371F4AB54}"/>
              </a:ext>
            </a:extLst>
          </p:cNvPr>
          <p:cNvSpPr/>
          <p:nvPr/>
        </p:nvSpPr>
        <p:spPr>
          <a:xfrm>
            <a:off x="754720" y="5026768"/>
            <a:ext cx="1501195" cy="108964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Tin học lớp 3 </a:t>
            </a:r>
          </a:p>
        </p:txBody>
      </p:sp>
      <p:sp>
        <p:nvSpPr>
          <p:cNvPr id="12" name="Rounded Rectangle 39">
            <a:extLst>
              <a:ext uri="{FF2B5EF4-FFF2-40B4-BE49-F238E27FC236}">
                <a16:creationId xmlns:a16="http://schemas.microsoft.com/office/drawing/2014/main" id="{BF917EBD-7135-3A83-A977-B9341CD4DE9A}"/>
              </a:ext>
            </a:extLst>
          </p:cNvPr>
          <p:cNvSpPr/>
          <p:nvPr/>
        </p:nvSpPr>
        <p:spPr>
          <a:xfrm>
            <a:off x="3024449" y="5026767"/>
            <a:ext cx="1501195" cy="108964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Bài tập tin lớp 3</a:t>
            </a:r>
          </a:p>
        </p:txBody>
      </p:sp>
      <p:sp>
        <p:nvSpPr>
          <p:cNvPr id="13" name="Rounded Rectangle 40">
            <a:extLst>
              <a:ext uri="{FF2B5EF4-FFF2-40B4-BE49-F238E27FC236}">
                <a16:creationId xmlns:a16="http://schemas.microsoft.com/office/drawing/2014/main" id="{B06B27A2-8F84-D5C6-F80B-C34F09447FEC}"/>
              </a:ext>
            </a:extLst>
          </p:cNvPr>
          <p:cNvSpPr/>
          <p:nvPr/>
        </p:nvSpPr>
        <p:spPr>
          <a:xfrm>
            <a:off x="5104577" y="5027872"/>
            <a:ext cx="1501195" cy="108964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Tin học lớp 3 </a:t>
            </a:r>
          </a:p>
        </p:txBody>
      </p:sp>
      <p:sp>
        <p:nvSpPr>
          <p:cNvPr id="14" name="Rounded Rectangle 41">
            <a:extLst>
              <a:ext uri="{FF2B5EF4-FFF2-40B4-BE49-F238E27FC236}">
                <a16:creationId xmlns:a16="http://schemas.microsoft.com/office/drawing/2014/main" id="{D27EA176-5ABF-E5CF-65BA-BFEE9474CCD1}"/>
              </a:ext>
            </a:extLst>
          </p:cNvPr>
          <p:cNvSpPr/>
          <p:nvPr/>
        </p:nvSpPr>
        <p:spPr>
          <a:xfrm>
            <a:off x="7339395" y="5026768"/>
            <a:ext cx="1501195" cy="108964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Tin học lớp 3 </a:t>
            </a:r>
          </a:p>
        </p:txBody>
      </p:sp>
      <p:sp>
        <p:nvSpPr>
          <p:cNvPr id="15" name="Rounded Rectangle 42">
            <a:extLst>
              <a:ext uri="{FF2B5EF4-FFF2-40B4-BE49-F238E27FC236}">
                <a16:creationId xmlns:a16="http://schemas.microsoft.com/office/drawing/2014/main" id="{189D51CF-D649-9748-7CF4-5A232B7C8720}"/>
              </a:ext>
            </a:extLst>
          </p:cNvPr>
          <p:cNvSpPr/>
          <p:nvPr/>
        </p:nvSpPr>
        <p:spPr>
          <a:xfrm>
            <a:off x="9671081" y="5026768"/>
            <a:ext cx="1501195" cy="108964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33">
                <a:solidFill>
                  <a:schemeClr val="tx1"/>
                </a:solidFill>
                <a:latin typeface="UTM Avo" panose="02040603050506020204" pitchFamily="18" charset="0"/>
                <a:cs typeface="Arial" panose="020B0604020202020204" pitchFamily="34" charset="0"/>
              </a:rPr>
              <a:t>Tin học lớp 3 </a:t>
            </a:r>
          </a:p>
        </p:txBody>
      </p:sp>
      <p:cxnSp>
        <p:nvCxnSpPr>
          <p:cNvPr id="16" name="Straight Arrow Connector 15">
            <a:extLst>
              <a:ext uri="{FF2B5EF4-FFF2-40B4-BE49-F238E27FC236}">
                <a16:creationId xmlns:a16="http://schemas.microsoft.com/office/drawing/2014/main" id="{E31E9F92-30D3-481E-6F94-161DF2024B18}"/>
              </a:ext>
            </a:extLst>
          </p:cNvPr>
          <p:cNvCxnSpPr>
            <a:stCxn id="8" idx="2"/>
            <a:endCxn id="11" idx="0"/>
          </p:cNvCxnSpPr>
          <p:nvPr/>
        </p:nvCxnSpPr>
        <p:spPr>
          <a:xfrm flipH="1">
            <a:off x="1505318" y="4435003"/>
            <a:ext cx="1167766" cy="5917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BF89F5A-B001-01B1-3A28-11F9FC2E406A}"/>
              </a:ext>
            </a:extLst>
          </p:cNvPr>
          <p:cNvCxnSpPr>
            <a:stCxn id="8" idx="2"/>
            <a:endCxn id="12" idx="0"/>
          </p:cNvCxnSpPr>
          <p:nvPr/>
        </p:nvCxnSpPr>
        <p:spPr>
          <a:xfrm>
            <a:off x="2673083" y="4435003"/>
            <a:ext cx="1101963" cy="5917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DCB0476-6164-0ED7-ACA7-F779DC5FBD1C}"/>
              </a:ext>
            </a:extLst>
          </p:cNvPr>
          <p:cNvCxnSpPr>
            <a:stCxn id="7" idx="2"/>
            <a:endCxn id="8" idx="0"/>
          </p:cNvCxnSpPr>
          <p:nvPr/>
        </p:nvCxnSpPr>
        <p:spPr>
          <a:xfrm flipH="1">
            <a:off x="2673084" y="3130630"/>
            <a:ext cx="3033977" cy="5423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65988B3-95F3-312F-1C2D-98A0E2689511}"/>
              </a:ext>
            </a:extLst>
          </p:cNvPr>
          <p:cNvCxnSpPr>
            <a:stCxn id="7" idx="2"/>
          </p:cNvCxnSpPr>
          <p:nvPr/>
        </p:nvCxnSpPr>
        <p:spPr>
          <a:xfrm>
            <a:off x="5707061" y="3130630"/>
            <a:ext cx="0" cy="5423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BD3F8F1-84D9-BBFE-8C50-991383F7176B}"/>
              </a:ext>
            </a:extLst>
          </p:cNvPr>
          <p:cNvCxnSpPr>
            <a:endCxn id="10" idx="0"/>
          </p:cNvCxnSpPr>
          <p:nvPr/>
        </p:nvCxnSpPr>
        <p:spPr>
          <a:xfrm>
            <a:off x="5691138" y="3131735"/>
            <a:ext cx="3328362" cy="5412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2169402-2A7F-A85C-E284-B797CBDB60F7}"/>
              </a:ext>
            </a:extLst>
          </p:cNvPr>
          <p:cNvCxnSpPr/>
          <p:nvPr/>
        </p:nvCxnSpPr>
        <p:spPr>
          <a:xfrm>
            <a:off x="5877261" y="4484394"/>
            <a:ext cx="0" cy="5423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946E510-8530-9A41-589D-4527CE2D0C74}"/>
              </a:ext>
            </a:extLst>
          </p:cNvPr>
          <p:cNvCxnSpPr>
            <a:stCxn id="10" idx="2"/>
          </p:cNvCxnSpPr>
          <p:nvPr/>
        </p:nvCxnSpPr>
        <p:spPr>
          <a:xfrm flipH="1">
            <a:off x="8089993" y="4435003"/>
            <a:ext cx="929507" cy="5917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D094BA4-9122-A2FC-620F-92AA53F16079}"/>
              </a:ext>
            </a:extLst>
          </p:cNvPr>
          <p:cNvCxnSpPr>
            <a:stCxn id="10" idx="2"/>
            <a:endCxn id="15" idx="0"/>
          </p:cNvCxnSpPr>
          <p:nvPr/>
        </p:nvCxnSpPr>
        <p:spPr>
          <a:xfrm>
            <a:off x="9019500" y="4435003"/>
            <a:ext cx="1402179" cy="5917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303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par>
                                <p:cTn id="28" presetID="22" presetClass="entr" presetSubtype="4"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par>
                                <p:cTn id="31" presetID="22" presetClass="entr" presetSubtype="4"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Vertical)">
                                      <p:cBhvr>
                                        <p:cTn id="38" dur="500"/>
                                        <p:tgtEl>
                                          <p:spTgt spid="11"/>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500"/>
                                        <p:tgtEl>
                                          <p:spTgt spid="12"/>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barn(inVertical)">
                                      <p:cBhvr>
                                        <p:cTn id="44" dur="500"/>
                                        <p:tgtEl>
                                          <p:spTgt spid="13"/>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par>
                                <p:cTn id="51" presetID="16" presetClass="entr" presetSubtype="21"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par>
                                <p:cTn id="54" presetID="16" presetClass="entr" presetSubtype="21"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barn(inVertical)">
                                      <p:cBhvr>
                                        <p:cTn id="56" dur="500"/>
                                        <p:tgtEl>
                                          <p:spTgt spid="17"/>
                                        </p:tgtEl>
                                      </p:cBhvr>
                                    </p:animEffect>
                                  </p:childTnLst>
                                </p:cTn>
                              </p:par>
                              <p:par>
                                <p:cTn id="57" presetID="16" presetClass="entr" presetSubtype="21"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par>
                                <p:cTn id="60" presetID="16" presetClass="entr" presetSubtype="21"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arn(inVertical)">
                                      <p:cBhvr>
                                        <p:cTn id="62" dur="500"/>
                                        <p:tgtEl>
                                          <p:spTgt spid="22"/>
                                        </p:tgtEl>
                                      </p:cBhvr>
                                    </p:animEffect>
                                  </p:childTnLst>
                                </p:cTn>
                              </p:par>
                              <p:par>
                                <p:cTn id="63" presetID="16" presetClass="entr" presetSubtype="21"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arn(inVertical)">
                                      <p:cBhvr>
                                        <p:cTn id="6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6F52C8-5980-6944-3CB9-A4FB34170692}"/>
              </a:ext>
            </a:extLst>
          </p:cNvPr>
          <p:cNvPicPr>
            <a:picLocks noChangeAspect="1"/>
          </p:cNvPicPr>
          <p:nvPr/>
        </p:nvPicPr>
        <p:blipFill rotWithShape="1">
          <a:blip r:embed="rId2"/>
          <a:srcRect l="8220" r="8220"/>
          <a:stretch/>
        </p:blipFill>
        <p:spPr>
          <a:xfrm>
            <a:off x="-25908" y="0"/>
            <a:ext cx="12217908" cy="6858000"/>
          </a:xfrm>
          <a:prstGeom prst="rect">
            <a:avLst/>
          </a:prstGeom>
        </p:spPr>
      </p:pic>
      <p:pic>
        <p:nvPicPr>
          <p:cNvPr id="4" name="Picture 3" descr="4f942a9486ec68153575dc78a42d480b.png"/>
          <p:cNvPicPr>
            <a:picLocks noChangeAspect="1"/>
          </p:cNvPicPr>
          <p:nvPr/>
        </p:nvPicPr>
        <p:blipFill>
          <a:blip r:embed="rId3" cstate="print"/>
          <a:stretch>
            <a:fillRect/>
          </a:stretch>
        </p:blipFill>
        <p:spPr>
          <a:xfrm>
            <a:off x="3893820" y="2276475"/>
            <a:ext cx="5638800" cy="4191000"/>
          </a:xfrm>
          <a:prstGeom prst="rect">
            <a:avLst/>
          </a:prstGeom>
        </p:spPr>
      </p:pic>
      <p:sp>
        <p:nvSpPr>
          <p:cNvPr id="5" name="Cloud 4"/>
          <p:cNvSpPr/>
          <p:nvPr/>
        </p:nvSpPr>
        <p:spPr>
          <a:xfrm>
            <a:off x="6141720" y="552450"/>
            <a:ext cx="4099560" cy="251460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dirty="0" err="1">
                <a:latin typeface="UTM Avo" panose="02040603050506020204" pitchFamily="18" charset="0"/>
                <a:ea typeface="UD Digi Kyokasho N-B" panose="020B0400000000000000" pitchFamily="18" charset="-128"/>
              </a:rPr>
              <a:t>Đến</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giờ</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câu</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cá</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rồi</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Các</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cháu</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giúp</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ông</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nhé</a:t>
            </a:r>
            <a:r>
              <a:rPr lang="en-US" sz="2400" dirty="0">
                <a:latin typeface="UTM Avo" panose="02040603050506020204" pitchFamily="18" charset="0"/>
                <a:ea typeface="UD Digi Kyokasho N-B" panose="020B0400000000000000" pitchFamily="18" charset="-128"/>
              </a:rPr>
              <a:t> ^^</a:t>
            </a:r>
          </a:p>
        </p:txBody>
      </p:sp>
      <p:sp>
        <p:nvSpPr>
          <p:cNvPr id="6" name="Oval 5"/>
          <p:cNvSpPr/>
          <p:nvPr/>
        </p:nvSpPr>
        <p:spPr>
          <a:xfrm>
            <a:off x="6141720" y="3429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p:cNvSpPr/>
          <p:nvPr/>
        </p:nvSpPr>
        <p:spPr>
          <a:xfrm>
            <a:off x="6522720" y="2971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Oval 7"/>
          <p:cNvSpPr/>
          <p:nvPr/>
        </p:nvSpPr>
        <p:spPr>
          <a:xfrm>
            <a:off x="5913120" y="3810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hlinkClick r:id="rId4" action="ppaction://hlinksldjump"/>
          </p:cNvPr>
          <p:cNvSpPr/>
          <p:nvPr/>
        </p:nvSpPr>
        <p:spPr>
          <a:xfrm>
            <a:off x="9448802" y="5676900"/>
            <a:ext cx="1569277" cy="923330"/>
          </a:xfrm>
          <a:prstGeom prst="rect">
            <a:avLst/>
          </a:prstGeom>
          <a:noFill/>
        </p:spPr>
        <p:txBody>
          <a:bodyPr wrap="none" lIns="91440" tIns="45720" rIns="91440" bIns="45720">
            <a:spAutoFit/>
          </a:bodyPr>
          <a:lstStyle/>
          <a:p>
            <a:pPr algn="ct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PLAY</a:t>
            </a:r>
          </a:p>
        </p:txBody>
      </p:sp>
      <p:pic>
        <p:nvPicPr>
          <p:cNvPr id="3" name="Picture 2">
            <a:extLst>
              <a:ext uri="{FF2B5EF4-FFF2-40B4-BE49-F238E27FC236}">
                <a16:creationId xmlns:a16="http://schemas.microsoft.com/office/drawing/2014/main" id="{12631110-710B-6729-CDB4-DA5B61760818}"/>
              </a:ext>
            </a:extLst>
          </p:cNvPr>
          <p:cNvPicPr>
            <a:picLocks noChangeAspect="1"/>
          </p:cNvPicPr>
          <p:nvPr/>
        </p:nvPicPr>
        <p:blipFill>
          <a:blip r:embed="rId5"/>
          <a:stretch>
            <a:fillRect/>
          </a:stretch>
        </p:blipFill>
        <p:spPr>
          <a:xfrm>
            <a:off x="-25908" y="0"/>
            <a:ext cx="653811" cy="729049"/>
          </a:xfrm>
          <a:prstGeom prst="rect">
            <a:avLst/>
          </a:prstGeom>
          <a:solidFill>
            <a:schemeClr val="bg1"/>
          </a:solidFill>
        </p:spPr>
      </p:pic>
    </p:spTree>
    <p:extLst>
      <p:ext uri="{BB962C8B-B14F-4D97-AF65-F5344CB8AC3E}">
        <p14:creationId xmlns:p14="http://schemas.microsoft.com/office/powerpoint/2010/main" val="120416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04167E-6 0 L 0.25 0 " pathEditMode="relative" rAng="0" ptsTypes="AA">
                                      <p:cBhvr>
                                        <p:cTn id="6" dur="2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67E2CF-BE0E-36E0-9EDB-F13D7C57E765}"/>
              </a:ext>
            </a:extLst>
          </p:cNvPr>
          <p:cNvPicPr>
            <a:picLocks noChangeAspect="1"/>
          </p:cNvPicPr>
          <p:nvPr/>
        </p:nvPicPr>
        <p:blipFill rotWithShape="1">
          <a:blip r:embed="rId5"/>
          <a:srcRect l="26846" r="8220"/>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791311" y="2481937"/>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Flowchart: Alternate Process 16"/>
          <p:cNvSpPr/>
          <p:nvPr/>
        </p:nvSpPr>
        <p:spPr>
          <a:xfrm>
            <a:off x="1401587" y="0"/>
            <a:ext cx="9372600"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1: Để tạo một thư mục mới thì cần mấy bước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4" name="Flowchart: Alternate Process 23"/>
          <p:cNvSpPr/>
          <p:nvPr/>
        </p:nvSpPr>
        <p:spPr>
          <a:xfrm>
            <a:off x="1524000" y="1295400"/>
            <a:ext cx="4267200" cy="5334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A. Một bước</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28" name="Flowchart: Alternate Process 27"/>
          <p:cNvSpPr/>
          <p:nvPr/>
        </p:nvSpPr>
        <p:spPr>
          <a:xfrm>
            <a:off x="1524000" y="2057400"/>
            <a:ext cx="4267200" cy="5334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B. Hai bước</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29" name="Flowchart: Alternate Process 28"/>
          <p:cNvSpPr/>
          <p:nvPr/>
        </p:nvSpPr>
        <p:spPr>
          <a:xfrm>
            <a:off x="6705600" y="1371600"/>
            <a:ext cx="3962400" cy="4572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C. Ba bước</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30" name="Flowchart: Alternate Process 29"/>
          <p:cNvSpPr/>
          <p:nvPr/>
        </p:nvSpPr>
        <p:spPr>
          <a:xfrm>
            <a:off x="6705600" y="2133600"/>
            <a:ext cx="3962400" cy="4572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D. Bốn bước</a:t>
            </a:r>
            <a:endParaRPr lang="en-US" sz="2600" dirty="0">
              <a:solidFill>
                <a:srgbClr val="002060"/>
              </a:solidFill>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6" name="Action Button: Go Forward or Next 15">
            <a:hlinkClick r:id="" action="ppaction://hlinkshowjump?jump=nextslide" highlightClick="1"/>
            <a:extLst>
              <a:ext uri="{FF2B5EF4-FFF2-40B4-BE49-F238E27FC236}">
                <a16:creationId xmlns:a16="http://schemas.microsoft.com/office/drawing/2014/main" id="{5C26CC29-DFE3-28C7-F010-CAF50B939936}"/>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8FEC228-34AF-12FC-D520-B74C59CC2893}"/>
              </a:ext>
            </a:extLst>
          </p:cNvPr>
          <p:cNvPicPr>
            <a:picLocks noChangeAspect="1"/>
          </p:cNvPicPr>
          <p:nvPr/>
        </p:nvPicPr>
        <p:blipFill>
          <a:blip r:embed="rId15"/>
          <a:stretch>
            <a:fillRect/>
          </a:stretch>
        </p:blipFill>
        <p:spPr>
          <a:xfrm>
            <a:off x="-25908" y="0"/>
            <a:ext cx="653811" cy="729049"/>
          </a:xfrm>
          <a:prstGeom prst="rect">
            <a:avLst/>
          </a:prstGeom>
          <a:solidFill>
            <a:schemeClr val="bg1"/>
          </a:solidFill>
        </p:spPr>
      </p:pic>
    </p:spTree>
    <p:extLst>
      <p:ext uri="{BB962C8B-B14F-4D97-AF65-F5344CB8AC3E}">
        <p14:creationId xmlns:p14="http://schemas.microsoft.com/office/powerpoint/2010/main" val="3503529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4" name="dung .wav"/>
                                        </p:tgtEl>
                                      </p:cMediaNode>
                                    </p:audio>
                                  </p:sub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42" presetClass="path" presetSubtype="0" accel="50000" decel="50000" fill="hold" nodeType="afterEffect">
                                  <p:stCondLst>
                                    <p:cond delay="0"/>
                                  </p:stCondLst>
                                  <p:childTnLst>
                                    <p:animMotion origin="layout" path="M 3.75E-6 2.22222E-6 L 0.24244 0.02778 " pathEditMode="relative" rAng="0" ptsTypes="AA">
                                      <p:cBhvr>
                                        <p:cTn id="47" dur="2000" fill="hold"/>
                                        <p:tgtEl>
                                          <p:spTgt spid="4"/>
                                        </p:tgtEl>
                                        <p:attrNameLst>
                                          <p:attrName>ppt_x</p:attrName>
                                          <p:attrName>ppt_y</p:attrName>
                                        </p:attrNameLst>
                                      </p:cBhvr>
                                      <p:rCtr x="12122" y="1389"/>
                                    </p:animMotion>
                                  </p:childTnLst>
                                </p:cTn>
                              </p:par>
                              <p:par>
                                <p:cTn id="48"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49" dur="2000" fill="hold"/>
                                        <p:tgtEl>
                                          <p:spTgt spid="31"/>
                                        </p:tgtEl>
                                        <p:attrNameLst>
                                          <p:attrName>ppt_x</p:attrName>
                                          <p:attrName>ppt_y</p:attrName>
                                        </p:attrNameLst>
                                      </p:cBhvr>
                                      <p:rCtr x="-400" y="-14500"/>
                                    </p:animMotion>
                                  </p:childTnLst>
                                </p:cTn>
                              </p:par>
                            </p:childTnLst>
                          </p:cTn>
                        </p:par>
                        <p:par>
                          <p:cTn id="50" fill="hold">
                            <p:stCondLst>
                              <p:cond delay="3000"/>
                            </p:stCondLst>
                            <p:childTnLst>
                              <p:par>
                                <p:cTn id="51" presetID="47" presetClass="exit" presetSubtype="0" fill="hold" nodeType="afterEffect">
                                  <p:stCondLst>
                                    <p:cond delay="0"/>
                                  </p:stCondLst>
                                  <p:childTnLst>
                                    <p:animEffect transition="out" filter="fade">
                                      <p:cBhvr>
                                        <p:cTn id="52" dur="2000"/>
                                        <p:tgtEl>
                                          <p:spTgt spid="31"/>
                                        </p:tgtEl>
                                      </p:cBhvr>
                                    </p:animEffect>
                                    <p:anim calcmode="lin" valueType="num">
                                      <p:cBhvr>
                                        <p:cTn id="53" dur="2000"/>
                                        <p:tgtEl>
                                          <p:spTgt spid="31"/>
                                        </p:tgtEl>
                                        <p:attrNameLst>
                                          <p:attrName>ppt_x</p:attrName>
                                        </p:attrNameLst>
                                      </p:cBhvr>
                                      <p:tavLst>
                                        <p:tav tm="0">
                                          <p:val>
                                            <p:strVal val="ppt_x"/>
                                          </p:val>
                                        </p:tav>
                                        <p:tav tm="100000">
                                          <p:val>
                                            <p:strVal val="ppt_x"/>
                                          </p:val>
                                        </p:tav>
                                      </p:tavLst>
                                    </p:anim>
                                    <p:anim calcmode="lin" valueType="num">
                                      <p:cBhvr>
                                        <p:cTn id="54" dur="2000"/>
                                        <p:tgtEl>
                                          <p:spTgt spid="31"/>
                                        </p:tgtEl>
                                        <p:attrNameLst>
                                          <p:attrName>ppt_y</p:attrName>
                                        </p:attrNameLst>
                                      </p:cBhvr>
                                      <p:tavLst>
                                        <p:tav tm="0">
                                          <p:val>
                                            <p:strVal val="ppt_y"/>
                                          </p:val>
                                        </p:tav>
                                        <p:tav tm="100000">
                                          <p:val>
                                            <p:strVal val="ppt_y-.1"/>
                                          </p:val>
                                        </p:tav>
                                      </p:tavLst>
                                    </p:anim>
                                    <p:set>
                                      <p:cBhvr>
                                        <p:cTn id="5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47" presetClass="exit" presetSubtype="0" fill="hold" grpId="0" nodeType="clickEffect">
                                  <p:stCondLst>
                                    <p:cond delay="0"/>
                                  </p:stCondLst>
                                  <p:childTnLst>
                                    <p:animEffect transition="out" filter="fade">
                                      <p:cBhvr>
                                        <p:cTn id="60" dur="1000"/>
                                        <p:tgtEl>
                                          <p:spTgt spid="21"/>
                                        </p:tgtEl>
                                      </p:cBhvr>
                                    </p:animEffect>
                                    <p:anim calcmode="lin" valueType="num">
                                      <p:cBhvr>
                                        <p:cTn id="61" dur="1000"/>
                                        <p:tgtEl>
                                          <p:spTgt spid="21"/>
                                        </p:tgtEl>
                                        <p:attrNameLst>
                                          <p:attrName>ppt_x</p:attrName>
                                        </p:attrNameLst>
                                      </p:cBhvr>
                                      <p:tavLst>
                                        <p:tav tm="0">
                                          <p:val>
                                            <p:strVal val="ppt_x"/>
                                          </p:val>
                                        </p:tav>
                                        <p:tav tm="100000">
                                          <p:val>
                                            <p:strVal val="ppt_x"/>
                                          </p:val>
                                        </p:tav>
                                      </p:tavLst>
                                    </p:anim>
                                    <p:anim calcmode="lin" valueType="num">
                                      <p:cBhvr>
                                        <p:cTn id="62" dur="1000"/>
                                        <p:tgtEl>
                                          <p:spTgt spid="21"/>
                                        </p:tgtEl>
                                        <p:attrNameLst>
                                          <p:attrName>ppt_y</p:attrName>
                                        </p:attrNameLst>
                                      </p:cBhvr>
                                      <p:tavLst>
                                        <p:tav tm="0">
                                          <p:val>
                                            <p:strVal val="ppt_y"/>
                                          </p:val>
                                        </p:tav>
                                        <p:tav tm="100000">
                                          <p:val>
                                            <p:strVal val="ppt_y-.1"/>
                                          </p:val>
                                        </p:tav>
                                      </p:tavLst>
                                    </p:anim>
                                    <p:set>
                                      <p:cBhvr>
                                        <p:cTn id="63" dur="1" fill="hold">
                                          <p:stCondLst>
                                            <p:cond delay="999"/>
                                          </p:stCondLst>
                                        </p:cTn>
                                        <p:tgtEl>
                                          <p:spTgt spid="21"/>
                                        </p:tgtEl>
                                        <p:attrNameLst>
                                          <p:attrName>style.visibility</p:attrName>
                                        </p:attrNameLst>
                                      </p:cBhvr>
                                      <p:to>
                                        <p:strVal val="hidden"/>
                                      </p:to>
                                    </p:set>
                                  </p:childTnLst>
                                </p:cTn>
                              </p:par>
                              <p:par>
                                <p:cTn id="64" presetID="47" presetClass="exit" presetSubtype="0" fill="hold" nodeType="withEffect">
                                  <p:stCondLst>
                                    <p:cond delay="0"/>
                                  </p:stCondLst>
                                  <p:childTnLst>
                                    <p:animEffect transition="out" filter="fade">
                                      <p:cBhvr>
                                        <p:cTn id="65" dur="1000"/>
                                        <p:tgtEl>
                                          <p:spTgt spid="13"/>
                                        </p:tgtEl>
                                      </p:cBhvr>
                                    </p:animEffect>
                                    <p:anim calcmode="lin" valueType="num">
                                      <p:cBhvr>
                                        <p:cTn id="66" dur="1000"/>
                                        <p:tgtEl>
                                          <p:spTgt spid="13"/>
                                        </p:tgtEl>
                                        <p:attrNameLst>
                                          <p:attrName>ppt_x</p:attrName>
                                        </p:attrNameLst>
                                      </p:cBhvr>
                                      <p:tavLst>
                                        <p:tav tm="0">
                                          <p:val>
                                            <p:strVal val="ppt_x"/>
                                          </p:val>
                                        </p:tav>
                                        <p:tav tm="100000">
                                          <p:val>
                                            <p:strVal val="ppt_x"/>
                                          </p:val>
                                        </p:tav>
                                      </p:tavLst>
                                    </p:anim>
                                    <p:anim calcmode="lin" valueType="num">
                                      <p:cBhvr>
                                        <p:cTn id="67" dur="1000"/>
                                        <p:tgtEl>
                                          <p:spTgt spid="13"/>
                                        </p:tgtEl>
                                        <p:attrNameLst>
                                          <p:attrName>ppt_y</p:attrName>
                                        </p:attrNameLst>
                                      </p:cBhvr>
                                      <p:tavLst>
                                        <p:tav tm="0">
                                          <p:val>
                                            <p:strVal val="ppt_y"/>
                                          </p:val>
                                        </p:tav>
                                        <p:tav tm="100000">
                                          <p:val>
                                            <p:strVal val="ppt_y-.1"/>
                                          </p:val>
                                        </p:tav>
                                      </p:tavLst>
                                    </p:anim>
                                    <p:set>
                                      <p:cBhvr>
                                        <p:cTn id="68" dur="1" fill="hold">
                                          <p:stCondLst>
                                            <p:cond delay="999"/>
                                          </p:stCondLst>
                                        </p:cTn>
                                        <p:tgtEl>
                                          <p:spTgt spid="13"/>
                                        </p:tgtEl>
                                        <p:attrNameLst>
                                          <p:attrName>style.visibility</p:attrName>
                                        </p:attrNameLst>
                                      </p:cBhvr>
                                      <p:to>
                                        <p:strVal val="hidden"/>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47" presetClass="exit" presetSubtype="0" fill="hold" grpId="0" nodeType="clickEffect">
                                  <p:stCondLst>
                                    <p:cond delay="0"/>
                                  </p:stCondLst>
                                  <p:childTnLst>
                                    <p:animEffect transition="out" filter="fade">
                                      <p:cBhvr>
                                        <p:cTn id="76" dur="1000"/>
                                        <p:tgtEl>
                                          <p:spTgt spid="32"/>
                                        </p:tgtEl>
                                      </p:cBhvr>
                                    </p:animEffect>
                                    <p:anim calcmode="lin" valueType="num">
                                      <p:cBhvr>
                                        <p:cTn id="77" dur="1000"/>
                                        <p:tgtEl>
                                          <p:spTgt spid="32"/>
                                        </p:tgtEl>
                                        <p:attrNameLst>
                                          <p:attrName>ppt_x</p:attrName>
                                        </p:attrNameLst>
                                      </p:cBhvr>
                                      <p:tavLst>
                                        <p:tav tm="0">
                                          <p:val>
                                            <p:strVal val="ppt_x"/>
                                          </p:val>
                                        </p:tav>
                                        <p:tav tm="100000">
                                          <p:val>
                                            <p:strVal val="ppt_x"/>
                                          </p:val>
                                        </p:tav>
                                      </p:tavLst>
                                    </p:anim>
                                    <p:anim calcmode="lin" valueType="num">
                                      <p:cBhvr>
                                        <p:cTn id="78" dur="1000"/>
                                        <p:tgtEl>
                                          <p:spTgt spid="32"/>
                                        </p:tgtEl>
                                        <p:attrNameLst>
                                          <p:attrName>ppt_y</p:attrName>
                                        </p:attrNameLst>
                                      </p:cBhvr>
                                      <p:tavLst>
                                        <p:tav tm="0">
                                          <p:val>
                                            <p:strVal val="ppt_y"/>
                                          </p:val>
                                        </p:tav>
                                        <p:tav tm="100000">
                                          <p:val>
                                            <p:strVal val="ppt_y-.1"/>
                                          </p:val>
                                        </p:tav>
                                      </p:tavLst>
                                    </p:anim>
                                    <p:set>
                                      <p:cBhvr>
                                        <p:cTn id="79" dur="1" fill="hold">
                                          <p:stCondLst>
                                            <p:cond delay="999"/>
                                          </p:stCondLst>
                                        </p:cTn>
                                        <p:tgtEl>
                                          <p:spTgt spid="32"/>
                                        </p:tgtEl>
                                        <p:attrNameLst>
                                          <p:attrName>style.visibility</p:attrName>
                                        </p:attrNameLst>
                                      </p:cBhvr>
                                      <p:to>
                                        <p:strVal val="hidden"/>
                                      </p:to>
                                    </p:set>
                                  </p:childTnLst>
                                </p:cTn>
                              </p:par>
                              <p:par>
                                <p:cTn id="80" presetID="47" presetClass="exit" presetSubtype="0" fill="hold" nodeType="withEffect">
                                  <p:stCondLst>
                                    <p:cond delay="0"/>
                                  </p:stCondLst>
                                  <p:childTnLst>
                                    <p:animEffect transition="out" filter="fade">
                                      <p:cBhvr>
                                        <p:cTn id="81" dur="1000"/>
                                        <p:tgtEl>
                                          <p:spTgt spid="10"/>
                                        </p:tgtEl>
                                      </p:cBhvr>
                                    </p:animEffect>
                                    <p:anim calcmode="lin" valueType="num">
                                      <p:cBhvr>
                                        <p:cTn id="82" dur="1000"/>
                                        <p:tgtEl>
                                          <p:spTgt spid="10"/>
                                        </p:tgtEl>
                                        <p:attrNameLst>
                                          <p:attrName>ppt_x</p:attrName>
                                        </p:attrNameLst>
                                      </p:cBhvr>
                                      <p:tavLst>
                                        <p:tav tm="0">
                                          <p:val>
                                            <p:strVal val="ppt_x"/>
                                          </p:val>
                                        </p:tav>
                                        <p:tav tm="100000">
                                          <p:val>
                                            <p:strVal val="ppt_x"/>
                                          </p:val>
                                        </p:tav>
                                      </p:tavLst>
                                    </p:anim>
                                    <p:anim calcmode="lin" valueType="num">
                                      <p:cBhvr>
                                        <p:cTn id="83" dur="1000"/>
                                        <p:tgtEl>
                                          <p:spTgt spid="10"/>
                                        </p:tgtEl>
                                        <p:attrNameLst>
                                          <p:attrName>ppt_y</p:attrName>
                                        </p:attrNameLst>
                                      </p:cBhvr>
                                      <p:tavLst>
                                        <p:tav tm="0">
                                          <p:val>
                                            <p:strVal val="ppt_y"/>
                                          </p:val>
                                        </p:tav>
                                        <p:tav tm="100000">
                                          <p:val>
                                            <p:strVal val="ppt_y-.1"/>
                                          </p:val>
                                        </p:tav>
                                      </p:tavLst>
                                    </p:anim>
                                    <p:set>
                                      <p:cBhvr>
                                        <p:cTn id="84" dur="1" fill="hold">
                                          <p:stCondLst>
                                            <p:cond delay="999"/>
                                          </p:stCondLst>
                                        </p:cTn>
                                        <p:tgtEl>
                                          <p:spTgt spid="10"/>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7" grpId="0" animBg="1"/>
      <p:bldP spid="19" grpId="0"/>
      <p:bldP spid="21" grpId="0"/>
      <p:bldP spid="24" grpId="0" animBg="1"/>
      <p:bldP spid="28" grpId="0" animBg="1"/>
      <p:bldP spid="29" grpId="0" animBg="1"/>
      <p:bldP spid="30" grpId="0" animBg="1"/>
      <p:bldP spid="32" grpId="0"/>
      <p:bldP spid="20" grpId="0"/>
      <p:bldP spid="14" grpId="0" animBg="1"/>
      <p:bldP spid="15"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5FFFC35-4371-1B1A-4CEB-84772B42E0E8}"/>
              </a:ext>
            </a:extLst>
          </p:cNvPr>
          <p:cNvPicPr>
            <a:picLocks noChangeAspect="1"/>
          </p:cNvPicPr>
          <p:nvPr/>
        </p:nvPicPr>
        <p:blipFill rotWithShape="1">
          <a:blip r:embed="rId5"/>
          <a:srcRect l="24986" r="8308"/>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A</a:t>
            </a: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8" name="Flowchart: Alternate Process 17">
            <a:extLst>
              <a:ext uri="{FF2B5EF4-FFF2-40B4-BE49-F238E27FC236}">
                <a16:creationId xmlns:a16="http://schemas.microsoft.com/office/drawing/2014/main" id="{C7C005D8-1B8C-AD1B-8110-D58BA7BC7C73}"/>
              </a:ext>
            </a:extLst>
          </p:cNvPr>
          <p:cNvSpPr/>
          <p:nvPr/>
        </p:nvSpPr>
        <p:spPr>
          <a:xfrm>
            <a:off x="1401587" y="0"/>
            <a:ext cx="9372600"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2: Khi nháy đúp chuột để mở thư mục cho trước, ta có thể xem gì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22" name="Flowchart: Alternate Process 21">
            <a:extLst>
              <a:ext uri="{FF2B5EF4-FFF2-40B4-BE49-F238E27FC236}">
                <a16:creationId xmlns:a16="http://schemas.microsoft.com/office/drawing/2014/main" id="{627A0FFC-06E2-F304-1946-539DBD2B38C0}"/>
              </a:ext>
            </a:extLst>
          </p:cNvPr>
          <p:cNvSpPr/>
          <p:nvPr/>
        </p:nvSpPr>
        <p:spPr>
          <a:xfrm>
            <a:off x="1432560" y="1483894"/>
            <a:ext cx="4309713"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a:solidFill>
                  <a:srgbClr val="002060"/>
                </a:solidFill>
                <a:latin typeface="UTM Avo" panose="02040603050506020204" pitchFamily="18" charset="0"/>
                <a:cs typeface="Times New Roman" panose="02020603050405020304" pitchFamily="18" charset="0"/>
              </a:rPr>
              <a:t>A. Thư mục đó chứa các tệp và thư mục bên trong</a:t>
            </a:r>
            <a:endParaRPr lang="en-US" sz="2500" dirty="0">
              <a:solidFill>
                <a:srgbClr val="002060"/>
              </a:solidFill>
              <a:latin typeface="UTM Avo" panose="02040603050506020204" pitchFamily="18" charset="0"/>
              <a:cs typeface="Times New Roman" panose="02020603050405020304" pitchFamily="18" charset="0"/>
            </a:endParaRPr>
          </a:p>
        </p:txBody>
      </p:sp>
      <p:sp>
        <p:nvSpPr>
          <p:cNvPr id="23" name="Flowchart: Alternate Process 22">
            <a:extLst>
              <a:ext uri="{FF2B5EF4-FFF2-40B4-BE49-F238E27FC236}">
                <a16:creationId xmlns:a16="http://schemas.microsoft.com/office/drawing/2014/main" id="{EF81ACE7-BC12-2CBC-EABE-B9FDB2D54D3D}"/>
              </a:ext>
            </a:extLst>
          </p:cNvPr>
          <p:cNvSpPr/>
          <p:nvPr/>
        </p:nvSpPr>
        <p:spPr>
          <a:xfrm>
            <a:off x="1424940" y="2538075"/>
            <a:ext cx="4309713"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a:solidFill>
                  <a:srgbClr val="002060"/>
                </a:solidFill>
                <a:latin typeface="UTM Avo" panose="02040603050506020204" pitchFamily="18" charset="0"/>
                <a:cs typeface="Times New Roman" panose="02020603050405020304" pitchFamily="18" charset="0"/>
              </a:rPr>
              <a:t>B. Hình ảnh bên trong thư mục đó</a:t>
            </a:r>
            <a:endParaRPr lang="en-US" sz="2500" dirty="0">
              <a:solidFill>
                <a:srgbClr val="002060"/>
              </a:solidFill>
              <a:latin typeface="UTM Avo" panose="02040603050506020204" pitchFamily="18" charset="0"/>
              <a:cs typeface="Times New Roman" panose="02020603050405020304" pitchFamily="18" charset="0"/>
            </a:endParaRPr>
          </a:p>
        </p:txBody>
      </p:sp>
      <p:sp>
        <p:nvSpPr>
          <p:cNvPr id="25" name="Flowchart: Alternate Process 24">
            <a:extLst>
              <a:ext uri="{FF2B5EF4-FFF2-40B4-BE49-F238E27FC236}">
                <a16:creationId xmlns:a16="http://schemas.microsoft.com/office/drawing/2014/main" id="{723D2F56-60A7-8E1F-244F-6E8A08685E22}"/>
              </a:ext>
            </a:extLst>
          </p:cNvPr>
          <p:cNvSpPr/>
          <p:nvPr/>
        </p:nvSpPr>
        <p:spPr>
          <a:xfrm>
            <a:off x="6620403" y="1483893"/>
            <a:ext cx="4001877"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a:solidFill>
                  <a:srgbClr val="002060"/>
                </a:solidFill>
                <a:latin typeface="UTM Avo" panose="02040603050506020204" pitchFamily="18" charset="0"/>
                <a:cs typeface="Times New Roman" panose="02020603050405020304" pitchFamily="18" charset="0"/>
              </a:rPr>
              <a:t>C. Thư mục bên trong tệp đó</a:t>
            </a:r>
            <a:endParaRPr lang="en-US" sz="2500" dirty="0">
              <a:solidFill>
                <a:srgbClr val="002060"/>
              </a:solidFill>
              <a:latin typeface="UTM Avo" panose="02040603050506020204" pitchFamily="18" charset="0"/>
              <a:cs typeface="Times New Roman" panose="02020603050405020304" pitchFamily="18" charset="0"/>
            </a:endParaRPr>
          </a:p>
        </p:txBody>
      </p:sp>
      <p:sp>
        <p:nvSpPr>
          <p:cNvPr id="26" name="Flowchart: Alternate Process 25">
            <a:extLst>
              <a:ext uri="{FF2B5EF4-FFF2-40B4-BE49-F238E27FC236}">
                <a16:creationId xmlns:a16="http://schemas.microsoft.com/office/drawing/2014/main" id="{DD876AAB-DE40-A347-807B-F2D34C78C21A}"/>
              </a:ext>
            </a:extLst>
          </p:cNvPr>
          <p:cNvSpPr/>
          <p:nvPr/>
        </p:nvSpPr>
        <p:spPr>
          <a:xfrm>
            <a:off x="6609661" y="2514597"/>
            <a:ext cx="4001877"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500">
                <a:solidFill>
                  <a:srgbClr val="002060"/>
                </a:solidFill>
                <a:latin typeface="UTM Avo" panose="02040603050506020204" pitchFamily="18" charset="0"/>
                <a:cs typeface="Times New Roman" panose="02020603050405020304" pitchFamily="18" charset="0"/>
              </a:rPr>
              <a:t>D. Các tài liệu bên trong thư mục</a:t>
            </a:r>
            <a:endParaRPr lang="en-US" sz="2500" dirty="0">
              <a:solidFill>
                <a:srgbClr val="002060"/>
              </a:solidFill>
              <a:latin typeface="UTM Avo" panose="02040603050506020204" pitchFamily="18" charset="0"/>
              <a:cs typeface="Times New Roman" panose="02020603050405020304" pitchFamily="18" charset="0"/>
            </a:endParaRPr>
          </a:p>
        </p:txBody>
      </p:sp>
      <p:sp>
        <p:nvSpPr>
          <p:cNvPr id="33" name="Action Button: Go Forward or Next 32">
            <a:hlinkClick r:id="" action="ppaction://hlinkshowjump?jump=nextslide" highlightClick="1"/>
            <a:extLst>
              <a:ext uri="{FF2B5EF4-FFF2-40B4-BE49-F238E27FC236}">
                <a16:creationId xmlns:a16="http://schemas.microsoft.com/office/drawing/2014/main" id="{9CA2687A-A36B-60E2-E7CD-96DD018A4D9D}"/>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2BFD3AE-9C9C-F1F5-A05B-AA34E838F191}"/>
              </a:ext>
            </a:extLst>
          </p:cNvPr>
          <p:cNvPicPr>
            <a:picLocks noChangeAspect="1"/>
          </p:cNvPicPr>
          <p:nvPr/>
        </p:nvPicPr>
        <p:blipFill>
          <a:blip r:embed="rId15"/>
          <a:stretch>
            <a:fillRect/>
          </a:stretch>
        </p:blipFill>
        <p:spPr>
          <a:xfrm>
            <a:off x="-25908" y="0"/>
            <a:ext cx="653811" cy="729049"/>
          </a:xfrm>
          <a:prstGeom prst="rect">
            <a:avLst/>
          </a:prstGeom>
          <a:solidFill>
            <a:schemeClr val="bg1"/>
          </a:solidFill>
        </p:spPr>
      </p:pic>
    </p:spTree>
    <p:extLst>
      <p:ext uri="{BB962C8B-B14F-4D97-AF65-F5344CB8AC3E}">
        <p14:creationId xmlns:p14="http://schemas.microsoft.com/office/powerpoint/2010/main" val="24480362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48" restart="whenNotActive" fill="hold" evtFilter="cancelBubble" nodeType="interactiveSeq">
                <p:stCondLst>
                  <p:cond evt="onClick" delay="0">
                    <p:tgtEl>
                      <p:spTgt spid="21"/>
                    </p:tgtEl>
                  </p:cond>
                </p:stCondLst>
                <p:endSync evt="end" delay="0">
                  <p:rtn val="all"/>
                </p:endSync>
                <p:childTnLst>
                  <p:par>
                    <p:cTn id="49" fill="hold">
                      <p:stCondLst>
                        <p:cond delay="0"/>
                      </p:stCondLst>
                      <p:childTnLst>
                        <p:par>
                          <p:cTn id="50" fill="hold">
                            <p:stCondLst>
                              <p:cond delay="0"/>
                            </p:stCondLst>
                            <p:childTnLst>
                              <p:par>
                                <p:cTn id="51" presetID="47" presetClass="exit" presetSubtype="0" fill="hold" grpId="0" nodeType="clickEffect">
                                  <p:stCondLst>
                                    <p:cond delay="0"/>
                                  </p:stCondLst>
                                  <p:childTnLst>
                                    <p:animEffect transition="out" filter="fade">
                                      <p:cBhvr>
                                        <p:cTn id="52" dur="1000"/>
                                        <p:tgtEl>
                                          <p:spTgt spid="21"/>
                                        </p:tgtEl>
                                      </p:cBhvr>
                                    </p:animEffect>
                                    <p:anim calcmode="lin" valueType="num">
                                      <p:cBhvr>
                                        <p:cTn id="53" dur="1000"/>
                                        <p:tgtEl>
                                          <p:spTgt spid="21"/>
                                        </p:tgtEl>
                                        <p:attrNameLst>
                                          <p:attrName>ppt_x</p:attrName>
                                        </p:attrNameLst>
                                      </p:cBhvr>
                                      <p:tavLst>
                                        <p:tav tm="0">
                                          <p:val>
                                            <p:strVal val="ppt_x"/>
                                          </p:val>
                                        </p:tav>
                                        <p:tav tm="100000">
                                          <p:val>
                                            <p:strVal val="ppt_x"/>
                                          </p:val>
                                        </p:tav>
                                      </p:tavLst>
                                    </p:anim>
                                    <p:anim calcmode="lin" valueType="num">
                                      <p:cBhvr>
                                        <p:cTn id="54" dur="1000"/>
                                        <p:tgtEl>
                                          <p:spTgt spid="21"/>
                                        </p:tgtEl>
                                        <p:attrNameLst>
                                          <p:attrName>ppt_y</p:attrName>
                                        </p:attrNameLst>
                                      </p:cBhvr>
                                      <p:tavLst>
                                        <p:tav tm="0">
                                          <p:val>
                                            <p:strVal val="ppt_y"/>
                                          </p:val>
                                        </p:tav>
                                        <p:tav tm="100000">
                                          <p:val>
                                            <p:strVal val="ppt_y-.1"/>
                                          </p:val>
                                        </p:tav>
                                      </p:tavLst>
                                    </p:anim>
                                    <p:set>
                                      <p:cBhvr>
                                        <p:cTn id="55" dur="1" fill="hold">
                                          <p:stCondLst>
                                            <p:cond delay="999"/>
                                          </p:stCondLst>
                                        </p:cTn>
                                        <p:tgtEl>
                                          <p:spTgt spid="21"/>
                                        </p:tgtEl>
                                        <p:attrNameLst>
                                          <p:attrName>style.visibility</p:attrName>
                                        </p:attrNameLst>
                                      </p:cBhvr>
                                      <p:to>
                                        <p:strVal val="hidden"/>
                                      </p:to>
                                    </p:set>
                                  </p:childTnLst>
                                </p:cTn>
                              </p:par>
                              <p:par>
                                <p:cTn id="56" presetID="47" presetClass="exit" presetSubtype="0" fill="hold" nodeType="withEffect">
                                  <p:stCondLst>
                                    <p:cond delay="0"/>
                                  </p:stCondLst>
                                  <p:childTnLst>
                                    <p:animEffect transition="out" filter="fade">
                                      <p:cBhvr>
                                        <p:cTn id="57" dur="1000"/>
                                        <p:tgtEl>
                                          <p:spTgt spid="13"/>
                                        </p:tgtEl>
                                      </p:cBhvr>
                                    </p:animEffect>
                                    <p:anim calcmode="lin" valueType="num">
                                      <p:cBhvr>
                                        <p:cTn id="58" dur="1000"/>
                                        <p:tgtEl>
                                          <p:spTgt spid="13"/>
                                        </p:tgtEl>
                                        <p:attrNameLst>
                                          <p:attrName>ppt_x</p:attrName>
                                        </p:attrNameLst>
                                      </p:cBhvr>
                                      <p:tavLst>
                                        <p:tav tm="0">
                                          <p:val>
                                            <p:strVal val="ppt_x"/>
                                          </p:val>
                                        </p:tav>
                                        <p:tav tm="100000">
                                          <p:val>
                                            <p:strVal val="ppt_x"/>
                                          </p:val>
                                        </p:tav>
                                      </p:tavLst>
                                    </p:anim>
                                    <p:anim calcmode="lin" valueType="num">
                                      <p:cBhvr>
                                        <p:cTn id="59" dur="1000"/>
                                        <p:tgtEl>
                                          <p:spTgt spid="13"/>
                                        </p:tgtEl>
                                        <p:attrNameLst>
                                          <p:attrName>ppt_y</p:attrName>
                                        </p:attrNameLst>
                                      </p:cBhvr>
                                      <p:tavLst>
                                        <p:tav tm="0">
                                          <p:val>
                                            <p:strVal val="ppt_y"/>
                                          </p:val>
                                        </p:tav>
                                        <p:tav tm="100000">
                                          <p:val>
                                            <p:strVal val="ppt_y-.1"/>
                                          </p:val>
                                        </p:tav>
                                      </p:tavLst>
                                    </p:anim>
                                    <p:set>
                                      <p:cBhvr>
                                        <p:cTn id="60" dur="1" fill="hold">
                                          <p:stCondLst>
                                            <p:cond delay="999"/>
                                          </p:stCondLst>
                                        </p:cTn>
                                        <p:tgtEl>
                                          <p:spTgt spid="13"/>
                                        </p:tgtEl>
                                        <p:attrNameLst>
                                          <p:attrName>style.visibility</p:attrName>
                                        </p:attrNameLst>
                                      </p:cBhvr>
                                      <p:to>
                                        <p:strVal val="hidden"/>
                                      </p:to>
                                    </p:set>
                                  </p:childTnLst>
                                </p:cTn>
                              </p:par>
                            </p:childTnLst>
                          </p:cTn>
                        </p:par>
                        <p:par>
                          <p:cTn id="61" fill="hold">
                            <p:stCondLst>
                              <p:cond delay="1000"/>
                            </p:stCondLst>
                            <p:childTnLst>
                              <p:par>
                                <p:cTn id="62" presetID="1"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64" restart="whenNotActive" fill="hold" evtFilter="cancelBubble" nodeType="interactiveSeq">
                <p:stCondLst>
                  <p:cond evt="onClick" delay="0">
                    <p:tgtEl>
                      <p:spTgt spid="32"/>
                    </p:tgtEl>
                  </p:cond>
                </p:stCondLst>
                <p:endSync evt="end" delay="0">
                  <p:rtn val="all"/>
                </p:endSync>
                <p:childTnLst>
                  <p:par>
                    <p:cTn id="65" fill="hold">
                      <p:stCondLst>
                        <p:cond delay="0"/>
                      </p:stCondLst>
                      <p:childTnLst>
                        <p:par>
                          <p:cTn id="66" fill="hold">
                            <p:stCondLst>
                              <p:cond delay="0"/>
                            </p:stCondLst>
                            <p:childTnLst>
                              <p:par>
                                <p:cTn id="67" presetID="47" presetClass="exit" presetSubtype="0" fill="hold" grpId="0" nodeType="clickEffect">
                                  <p:stCondLst>
                                    <p:cond delay="0"/>
                                  </p:stCondLst>
                                  <p:childTnLst>
                                    <p:animEffect transition="out" filter="fade">
                                      <p:cBhvr>
                                        <p:cTn id="68" dur="1000"/>
                                        <p:tgtEl>
                                          <p:spTgt spid="32"/>
                                        </p:tgtEl>
                                      </p:cBhvr>
                                    </p:animEffect>
                                    <p:anim calcmode="lin" valueType="num">
                                      <p:cBhvr>
                                        <p:cTn id="69" dur="1000"/>
                                        <p:tgtEl>
                                          <p:spTgt spid="32"/>
                                        </p:tgtEl>
                                        <p:attrNameLst>
                                          <p:attrName>ppt_x</p:attrName>
                                        </p:attrNameLst>
                                      </p:cBhvr>
                                      <p:tavLst>
                                        <p:tav tm="0">
                                          <p:val>
                                            <p:strVal val="ppt_x"/>
                                          </p:val>
                                        </p:tav>
                                        <p:tav tm="100000">
                                          <p:val>
                                            <p:strVal val="ppt_x"/>
                                          </p:val>
                                        </p:tav>
                                      </p:tavLst>
                                    </p:anim>
                                    <p:anim calcmode="lin" valueType="num">
                                      <p:cBhvr>
                                        <p:cTn id="70" dur="1000"/>
                                        <p:tgtEl>
                                          <p:spTgt spid="32"/>
                                        </p:tgtEl>
                                        <p:attrNameLst>
                                          <p:attrName>ppt_y</p:attrName>
                                        </p:attrNameLst>
                                      </p:cBhvr>
                                      <p:tavLst>
                                        <p:tav tm="0">
                                          <p:val>
                                            <p:strVal val="ppt_y"/>
                                          </p:val>
                                        </p:tav>
                                        <p:tav tm="100000">
                                          <p:val>
                                            <p:strVal val="ppt_y-.1"/>
                                          </p:val>
                                        </p:tav>
                                      </p:tavLst>
                                    </p:anim>
                                    <p:set>
                                      <p:cBhvr>
                                        <p:cTn id="71"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4" name="dung .wav"/>
                                        </p:tgtEl>
                                      </p:cMediaNode>
                                    </p:audio>
                                  </p:subTnLst>
                                </p:cTn>
                              </p:par>
                              <p:par>
                                <p:cTn id="72" presetID="47" presetClass="exit" presetSubtype="0" fill="hold" nodeType="withEffect">
                                  <p:stCondLst>
                                    <p:cond delay="0"/>
                                  </p:stCondLst>
                                  <p:childTnLst>
                                    <p:animEffect transition="out" filter="fade">
                                      <p:cBhvr>
                                        <p:cTn id="73" dur="1000"/>
                                        <p:tgtEl>
                                          <p:spTgt spid="10"/>
                                        </p:tgtEl>
                                      </p:cBhvr>
                                    </p:animEffect>
                                    <p:anim calcmode="lin" valueType="num">
                                      <p:cBhvr>
                                        <p:cTn id="74" dur="1000"/>
                                        <p:tgtEl>
                                          <p:spTgt spid="10"/>
                                        </p:tgtEl>
                                        <p:attrNameLst>
                                          <p:attrName>ppt_x</p:attrName>
                                        </p:attrNameLst>
                                      </p:cBhvr>
                                      <p:tavLst>
                                        <p:tav tm="0">
                                          <p:val>
                                            <p:strVal val="ppt_x"/>
                                          </p:val>
                                        </p:tav>
                                        <p:tav tm="100000">
                                          <p:val>
                                            <p:strVal val="ppt_x"/>
                                          </p:val>
                                        </p:tav>
                                      </p:tavLst>
                                    </p:anim>
                                    <p:anim calcmode="lin" valueType="num">
                                      <p:cBhvr>
                                        <p:cTn id="75" dur="1000"/>
                                        <p:tgtEl>
                                          <p:spTgt spid="10"/>
                                        </p:tgtEl>
                                        <p:attrNameLst>
                                          <p:attrName>ppt_y</p:attrName>
                                        </p:attrNameLst>
                                      </p:cBhvr>
                                      <p:tavLst>
                                        <p:tav tm="0">
                                          <p:val>
                                            <p:strVal val="ppt_y"/>
                                          </p:val>
                                        </p:tav>
                                        <p:tav tm="100000">
                                          <p:val>
                                            <p:strVal val="ppt_y-.1"/>
                                          </p:val>
                                        </p:tav>
                                      </p:tavLst>
                                    </p:anim>
                                    <p:set>
                                      <p:cBhvr>
                                        <p:cTn id="76" dur="1" fill="hold">
                                          <p:stCondLst>
                                            <p:cond delay="999"/>
                                          </p:stCondLst>
                                        </p:cTn>
                                        <p:tgtEl>
                                          <p:spTgt spid="10"/>
                                        </p:tgtEl>
                                        <p:attrNameLst>
                                          <p:attrName>style.visibility</p:attrName>
                                        </p:attrNameLst>
                                      </p:cBhvr>
                                      <p:to>
                                        <p:strVal val="hidden"/>
                                      </p:to>
                                    </p:set>
                                  </p:childTnLst>
                                </p:cTn>
                              </p:par>
                            </p:childTnLst>
                          </p:cTn>
                        </p:par>
                        <p:par>
                          <p:cTn id="77" fill="hold">
                            <p:stCondLst>
                              <p:cond delay="1000"/>
                            </p:stCondLst>
                            <p:childTnLst>
                              <p:par>
                                <p:cTn id="78" presetID="42" presetClass="path" presetSubtype="0" accel="50000" decel="50000" fill="hold" nodeType="afterEffect">
                                  <p:stCondLst>
                                    <p:cond delay="0"/>
                                  </p:stCondLst>
                                  <p:childTnLst>
                                    <p:animMotion origin="layout" path="M 2.77556E-17 1.11111E-6 L 0.3625 0.01829 " pathEditMode="relative" rAng="0" ptsTypes="AA">
                                      <p:cBhvr>
                                        <p:cTn id="79" dur="2000" fill="hold"/>
                                        <p:tgtEl>
                                          <p:spTgt spid="16"/>
                                        </p:tgtEl>
                                        <p:attrNameLst>
                                          <p:attrName>ppt_x</p:attrName>
                                          <p:attrName>ppt_y</p:attrName>
                                        </p:attrNameLst>
                                      </p:cBhvr>
                                      <p:rCtr x="18125" y="903"/>
                                    </p:animMotion>
                                  </p:childTnLst>
                                </p:cTn>
                              </p:par>
                              <p:par>
                                <p:cTn id="80"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81" dur="2000" fill="hold"/>
                                        <p:tgtEl>
                                          <p:spTgt spid="31"/>
                                        </p:tgtEl>
                                        <p:attrNameLst>
                                          <p:attrName>ppt_x</p:attrName>
                                          <p:attrName>ppt_y</p:attrName>
                                        </p:attrNameLst>
                                      </p:cBhvr>
                                      <p:rCtr x="23100" y="-14000"/>
                                    </p:animMotion>
                                  </p:childTnLst>
                                </p:cTn>
                              </p:par>
                            </p:childTnLst>
                          </p:cTn>
                        </p:par>
                        <p:par>
                          <p:cTn id="82" fill="hold">
                            <p:stCondLst>
                              <p:cond delay="3000"/>
                            </p:stCondLst>
                            <p:childTnLst>
                              <p:par>
                                <p:cTn id="83" presetID="47" presetClass="exit" presetSubtype="0" fill="hold" nodeType="afterEffect">
                                  <p:stCondLst>
                                    <p:cond delay="0"/>
                                  </p:stCondLst>
                                  <p:childTnLst>
                                    <p:animEffect transition="out" filter="fade">
                                      <p:cBhvr>
                                        <p:cTn id="84" dur="2000"/>
                                        <p:tgtEl>
                                          <p:spTgt spid="31"/>
                                        </p:tgtEl>
                                      </p:cBhvr>
                                    </p:animEffect>
                                    <p:anim calcmode="lin" valueType="num">
                                      <p:cBhvr>
                                        <p:cTn id="85" dur="2000"/>
                                        <p:tgtEl>
                                          <p:spTgt spid="31"/>
                                        </p:tgtEl>
                                        <p:attrNameLst>
                                          <p:attrName>ppt_x</p:attrName>
                                        </p:attrNameLst>
                                      </p:cBhvr>
                                      <p:tavLst>
                                        <p:tav tm="0">
                                          <p:val>
                                            <p:strVal val="ppt_x"/>
                                          </p:val>
                                        </p:tav>
                                        <p:tav tm="100000">
                                          <p:val>
                                            <p:strVal val="ppt_x"/>
                                          </p:val>
                                        </p:tav>
                                      </p:tavLst>
                                    </p:anim>
                                    <p:anim calcmode="lin" valueType="num">
                                      <p:cBhvr>
                                        <p:cTn id="86" dur="2000"/>
                                        <p:tgtEl>
                                          <p:spTgt spid="31"/>
                                        </p:tgtEl>
                                        <p:attrNameLst>
                                          <p:attrName>ppt_y</p:attrName>
                                        </p:attrNameLst>
                                      </p:cBhvr>
                                      <p:tavLst>
                                        <p:tav tm="0">
                                          <p:val>
                                            <p:strVal val="ppt_y"/>
                                          </p:val>
                                        </p:tav>
                                        <p:tav tm="100000">
                                          <p:val>
                                            <p:strVal val="ppt_y-.1"/>
                                          </p:val>
                                        </p:tav>
                                      </p:tavLst>
                                    </p:anim>
                                    <p:set>
                                      <p:cBhvr>
                                        <p:cTn id="87"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P spid="18" grpId="0" animBg="1"/>
      <p:bldP spid="22" grpId="0" animBg="1"/>
      <p:bldP spid="23"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F26914-F088-84CF-4670-8938B9990ACC}"/>
              </a:ext>
            </a:extLst>
          </p:cNvPr>
          <p:cNvPicPr>
            <a:picLocks noChangeAspect="1"/>
          </p:cNvPicPr>
          <p:nvPr/>
        </p:nvPicPr>
        <p:blipFill rotWithShape="1">
          <a:blip r:embed="rId5"/>
          <a:srcRect l="26846" r="8220"/>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Flowchart: Alternate Process 5">
            <a:extLst>
              <a:ext uri="{FF2B5EF4-FFF2-40B4-BE49-F238E27FC236}">
                <a16:creationId xmlns:a16="http://schemas.microsoft.com/office/drawing/2014/main" id="{0903237A-CEE7-F271-1A7D-0E54C25586BE}"/>
              </a:ext>
            </a:extLst>
          </p:cNvPr>
          <p:cNvSpPr/>
          <p:nvPr/>
        </p:nvSpPr>
        <p:spPr>
          <a:xfrm>
            <a:off x="1401587" y="0"/>
            <a:ext cx="9372600"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3: Để tạo một thư mục, em chọn lệnh nào trong dải lệnh Home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15" name="Flowchart: Alternate Process 14">
            <a:extLst>
              <a:ext uri="{FF2B5EF4-FFF2-40B4-BE49-F238E27FC236}">
                <a16:creationId xmlns:a16="http://schemas.microsoft.com/office/drawing/2014/main" id="{B32ACC39-33C2-2BB1-ADD8-B6C77D27E438}"/>
              </a:ext>
            </a:extLst>
          </p:cNvPr>
          <p:cNvSpPr/>
          <p:nvPr/>
        </p:nvSpPr>
        <p:spPr>
          <a:xfrm>
            <a:off x="1524000" y="1295400"/>
            <a:ext cx="4267200" cy="5334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A. Copy</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16" name="Flowchart: Alternate Process 15">
            <a:extLst>
              <a:ext uri="{FF2B5EF4-FFF2-40B4-BE49-F238E27FC236}">
                <a16:creationId xmlns:a16="http://schemas.microsoft.com/office/drawing/2014/main" id="{2F027226-840D-2286-FA3E-21D95AAEE9A9}"/>
              </a:ext>
            </a:extLst>
          </p:cNvPr>
          <p:cNvSpPr/>
          <p:nvPr/>
        </p:nvSpPr>
        <p:spPr>
          <a:xfrm>
            <a:off x="1524000" y="2057400"/>
            <a:ext cx="4267200" cy="5334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B. Paste</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18" name="Flowchart: Alternate Process 17">
            <a:extLst>
              <a:ext uri="{FF2B5EF4-FFF2-40B4-BE49-F238E27FC236}">
                <a16:creationId xmlns:a16="http://schemas.microsoft.com/office/drawing/2014/main" id="{DC7D1D1F-58EC-9F81-DD17-71C2B2DBE44E}"/>
              </a:ext>
            </a:extLst>
          </p:cNvPr>
          <p:cNvSpPr/>
          <p:nvPr/>
        </p:nvSpPr>
        <p:spPr>
          <a:xfrm>
            <a:off x="6705600" y="1371600"/>
            <a:ext cx="3962400" cy="4572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C. Delete</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27" name="Flowchart: Alternate Process 26">
            <a:extLst>
              <a:ext uri="{FF2B5EF4-FFF2-40B4-BE49-F238E27FC236}">
                <a16:creationId xmlns:a16="http://schemas.microsoft.com/office/drawing/2014/main" id="{C280040F-5230-DF6D-4270-609AA5ED582B}"/>
              </a:ext>
            </a:extLst>
          </p:cNvPr>
          <p:cNvSpPr/>
          <p:nvPr/>
        </p:nvSpPr>
        <p:spPr>
          <a:xfrm>
            <a:off x="6705600" y="2133600"/>
            <a:ext cx="3962400" cy="4572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D. New folder</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8FBBE272-8A72-C225-28FD-1F3E15164291}"/>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1E9BD98-062B-6134-5B7D-A6A020063E83}"/>
              </a:ext>
            </a:extLst>
          </p:cNvPr>
          <p:cNvPicPr>
            <a:picLocks noChangeAspect="1"/>
          </p:cNvPicPr>
          <p:nvPr/>
        </p:nvPicPr>
        <p:blipFill>
          <a:blip r:embed="rId15"/>
          <a:stretch>
            <a:fillRect/>
          </a:stretch>
        </p:blipFill>
        <p:spPr>
          <a:xfrm>
            <a:off x="-25908" y="0"/>
            <a:ext cx="653811" cy="729049"/>
          </a:xfrm>
          <a:prstGeom prst="rect">
            <a:avLst/>
          </a:prstGeom>
          <a:solidFill>
            <a:schemeClr val="bg1"/>
          </a:solidFill>
        </p:spPr>
      </p:pic>
    </p:spTree>
    <p:extLst>
      <p:ext uri="{BB962C8B-B14F-4D97-AF65-F5344CB8AC3E}">
        <p14:creationId xmlns:p14="http://schemas.microsoft.com/office/powerpoint/2010/main" val="3256150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48" restart="whenNotActive" fill="hold" evtFilter="cancelBubble" nodeType="interactiveSeq">
                <p:stCondLst>
                  <p:cond evt="onClick" delay="0">
                    <p:tgtEl>
                      <p:spTgt spid="21"/>
                    </p:tgtEl>
                  </p:cond>
                </p:stCondLst>
                <p:endSync evt="end" delay="0">
                  <p:rtn val="all"/>
                </p:endSync>
                <p:childTnLst>
                  <p:par>
                    <p:cTn id="49" fill="hold">
                      <p:stCondLst>
                        <p:cond delay="0"/>
                      </p:stCondLst>
                      <p:childTnLst>
                        <p:par>
                          <p:cTn id="50" fill="hold">
                            <p:stCondLst>
                              <p:cond delay="0"/>
                            </p:stCondLst>
                            <p:childTnLst>
                              <p:par>
                                <p:cTn id="51" presetID="47" presetClass="exit" presetSubtype="0" fill="hold" grpId="0" nodeType="clickEffect">
                                  <p:stCondLst>
                                    <p:cond delay="0"/>
                                  </p:stCondLst>
                                  <p:childTnLst>
                                    <p:animEffect transition="out" filter="fade">
                                      <p:cBhvr>
                                        <p:cTn id="52" dur="1000"/>
                                        <p:tgtEl>
                                          <p:spTgt spid="21"/>
                                        </p:tgtEl>
                                      </p:cBhvr>
                                    </p:animEffect>
                                    <p:anim calcmode="lin" valueType="num">
                                      <p:cBhvr>
                                        <p:cTn id="53" dur="1000"/>
                                        <p:tgtEl>
                                          <p:spTgt spid="21"/>
                                        </p:tgtEl>
                                        <p:attrNameLst>
                                          <p:attrName>ppt_x</p:attrName>
                                        </p:attrNameLst>
                                      </p:cBhvr>
                                      <p:tavLst>
                                        <p:tav tm="0">
                                          <p:val>
                                            <p:strVal val="ppt_x"/>
                                          </p:val>
                                        </p:tav>
                                        <p:tav tm="100000">
                                          <p:val>
                                            <p:strVal val="ppt_x"/>
                                          </p:val>
                                        </p:tav>
                                      </p:tavLst>
                                    </p:anim>
                                    <p:anim calcmode="lin" valueType="num">
                                      <p:cBhvr>
                                        <p:cTn id="54" dur="1000"/>
                                        <p:tgtEl>
                                          <p:spTgt spid="21"/>
                                        </p:tgtEl>
                                        <p:attrNameLst>
                                          <p:attrName>ppt_y</p:attrName>
                                        </p:attrNameLst>
                                      </p:cBhvr>
                                      <p:tavLst>
                                        <p:tav tm="0">
                                          <p:val>
                                            <p:strVal val="ppt_y"/>
                                          </p:val>
                                        </p:tav>
                                        <p:tav tm="100000">
                                          <p:val>
                                            <p:strVal val="ppt_y-.1"/>
                                          </p:val>
                                        </p:tav>
                                      </p:tavLst>
                                    </p:anim>
                                    <p:set>
                                      <p:cBhvr>
                                        <p:cTn id="55"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1"/>
                                            </p:cond>
                                          </p:stCondLst>
                                          <p:endCondLst>
                                            <p:cond evt="onStopAudio" delay="0">
                                              <p:tgtEl>
                                                <p:sldTgt/>
                                              </p:tgtEl>
                                            </p:cond>
                                          </p:endCondLst>
                                        </p:cTn>
                                        <p:tgtEl>
                                          <p:sndTgt r:embed="rId4" name="dung .wav"/>
                                        </p:tgtEl>
                                      </p:cMediaNode>
                                    </p:audio>
                                  </p:subTnLst>
                                </p:cTn>
                              </p:par>
                              <p:par>
                                <p:cTn id="56" presetID="47" presetClass="exit" presetSubtype="0" fill="hold" nodeType="withEffect">
                                  <p:stCondLst>
                                    <p:cond delay="0"/>
                                  </p:stCondLst>
                                  <p:childTnLst>
                                    <p:animEffect transition="out" filter="fade">
                                      <p:cBhvr>
                                        <p:cTn id="57" dur="1000"/>
                                        <p:tgtEl>
                                          <p:spTgt spid="13"/>
                                        </p:tgtEl>
                                      </p:cBhvr>
                                    </p:animEffect>
                                    <p:anim calcmode="lin" valueType="num">
                                      <p:cBhvr>
                                        <p:cTn id="58" dur="1000"/>
                                        <p:tgtEl>
                                          <p:spTgt spid="13"/>
                                        </p:tgtEl>
                                        <p:attrNameLst>
                                          <p:attrName>ppt_x</p:attrName>
                                        </p:attrNameLst>
                                      </p:cBhvr>
                                      <p:tavLst>
                                        <p:tav tm="0">
                                          <p:val>
                                            <p:strVal val="ppt_x"/>
                                          </p:val>
                                        </p:tav>
                                        <p:tav tm="100000">
                                          <p:val>
                                            <p:strVal val="ppt_x"/>
                                          </p:val>
                                        </p:tav>
                                      </p:tavLst>
                                    </p:anim>
                                    <p:anim calcmode="lin" valueType="num">
                                      <p:cBhvr>
                                        <p:cTn id="59" dur="1000"/>
                                        <p:tgtEl>
                                          <p:spTgt spid="13"/>
                                        </p:tgtEl>
                                        <p:attrNameLst>
                                          <p:attrName>ppt_y</p:attrName>
                                        </p:attrNameLst>
                                      </p:cBhvr>
                                      <p:tavLst>
                                        <p:tav tm="0">
                                          <p:val>
                                            <p:strVal val="ppt_y"/>
                                          </p:val>
                                        </p:tav>
                                        <p:tav tm="100000">
                                          <p:val>
                                            <p:strVal val="ppt_y-.1"/>
                                          </p:val>
                                        </p:tav>
                                      </p:tavLst>
                                    </p:anim>
                                    <p:set>
                                      <p:cBhvr>
                                        <p:cTn id="60" dur="1" fill="hold">
                                          <p:stCondLst>
                                            <p:cond delay="999"/>
                                          </p:stCondLst>
                                        </p:cTn>
                                        <p:tgtEl>
                                          <p:spTgt spid="13"/>
                                        </p:tgtEl>
                                        <p:attrNameLst>
                                          <p:attrName>style.visibility</p:attrName>
                                        </p:attrNameLst>
                                      </p:cBhvr>
                                      <p:to>
                                        <p:strVal val="hidden"/>
                                      </p:to>
                                    </p:set>
                                  </p:childTnLst>
                                </p:cTn>
                              </p:par>
                            </p:childTnLst>
                          </p:cTn>
                        </p:par>
                        <p:par>
                          <p:cTn id="61" fill="hold">
                            <p:stCondLst>
                              <p:cond delay="1000"/>
                            </p:stCondLst>
                            <p:childTnLst>
                              <p:par>
                                <p:cTn id="62" presetID="42" presetClass="path" presetSubtype="0" accel="50000" decel="50000" fill="hold" nodeType="afterEffect">
                                  <p:stCondLst>
                                    <p:cond delay="0"/>
                                  </p:stCondLst>
                                  <p:childTnLst>
                                    <p:animMotion origin="layout" path="M 2.77556E-17 1.11111E-6 L 0.1625 0.03889 " pathEditMode="relative" rAng="0" ptsTypes="AA">
                                      <p:cBhvr>
                                        <p:cTn id="63" dur="2000" fill="hold"/>
                                        <p:tgtEl>
                                          <p:spTgt spid="2"/>
                                        </p:tgtEl>
                                        <p:attrNameLst>
                                          <p:attrName>ppt_x</p:attrName>
                                          <p:attrName>ppt_y</p:attrName>
                                        </p:attrNameLst>
                                      </p:cBhvr>
                                      <p:rCtr x="8125" y="1944"/>
                                    </p:animMotion>
                                  </p:childTnLst>
                                </p:cTn>
                              </p:par>
                              <p:par>
                                <p:cTn id="64"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65" dur="2000" fill="hold"/>
                                        <p:tgtEl>
                                          <p:spTgt spid="31"/>
                                        </p:tgtEl>
                                        <p:attrNameLst>
                                          <p:attrName>ppt_x</p:attrName>
                                          <p:attrName>ppt_y</p:attrName>
                                        </p:attrNameLst>
                                      </p:cBhvr>
                                    </p:animMotion>
                                  </p:childTnLst>
                                </p:cTn>
                              </p:par>
                            </p:childTnLst>
                          </p:cTn>
                        </p:par>
                        <p:par>
                          <p:cTn id="66" fill="hold">
                            <p:stCondLst>
                              <p:cond delay="3000"/>
                            </p:stCondLst>
                            <p:childTnLst>
                              <p:par>
                                <p:cTn id="67" presetID="47" presetClass="exit" presetSubtype="0" fill="hold" nodeType="afterEffect">
                                  <p:stCondLst>
                                    <p:cond delay="0"/>
                                  </p:stCondLst>
                                  <p:childTnLst>
                                    <p:animEffect transition="out" filter="fade">
                                      <p:cBhvr>
                                        <p:cTn id="68" dur="2000"/>
                                        <p:tgtEl>
                                          <p:spTgt spid="31"/>
                                        </p:tgtEl>
                                      </p:cBhvr>
                                    </p:animEffect>
                                    <p:anim calcmode="lin" valueType="num">
                                      <p:cBhvr>
                                        <p:cTn id="69" dur="2000"/>
                                        <p:tgtEl>
                                          <p:spTgt spid="31"/>
                                        </p:tgtEl>
                                        <p:attrNameLst>
                                          <p:attrName>ppt_x</p:attrName>
                                        </p:attrNameLst>
                                      </p:cBhvr>
                                      <p:tavLst>
                                        <p:tav tm="0">
                                          <p:val>
                                            <p:strVal val="ppt_x"/>
                                          </p:val>
                                        </p:tav>
                                        <p:tav tm="100000">
                                          <p:val>
                                            <p:strVal val="ppt_x"/>
                                          </p:val>
                                        </p:tav>
                                      </p:tavLst>
                                    </p:anim>
                                    <p:anim calcmode="lin" valueType="num">
                                      <p:cBhvr>
                                        <p:cTn id="70" dur="2000"/>
                                        <p:tgtEl>
                                          <p:spTgt spid="31"/>
                                        </p:tgtEl>
                                        <p:attrNameLst>
                                          <p:attrName>ppt_y</p:attrName>
                                        </p:attrNameLst>
                                      </p:cBhvr>
                                      <p:tavLst>
                                        <p:tav tm="0">
                                          <p:val>
                                            <p:strVal val="ppt_y"/>
                                          </p:val>
                                        </p:tav>
                                        <p:tav tm="100000">
                                          <p:val>
                                            <p:strVal val="ppt_y-.1"/>
                                          </p:val>
                                        </p:tav>
                                      </p:tavLst>
                                    </p:anim>
                                    <p:set>
                                      <p:cBhvr>
                                        <p:cTn id="7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47" presetClass="exit" presetSubtype="0" fill="hold" grpId="0" nodeType="clickEffect">
                                  <p:stCondLst>
                                    <p:cond delay="0"/>
                                  </p:stCondLst>
                                  <p:childTnLst>
                                    <p:animEffect transition="out" filter="fade">
                                      <p:cBhvr>
                                        <p:cTn id="76" dur="1000"/>
                                        <p:tgtEl>
                                          <p:spTgt spid="32"/>
                                        </p:tgtEl>
                                      </p:cBhvr>
                                    </p:animEffect>
                                    <p:anim calcmode="lin" valueType="num">
                                      <p:cBhvr>
                                        <p:cTn id="77" dur="1000"/>
                                        <p:tgtEl>
                                          <p:spTgt spid="32"/>
                                        </p:tgtEl>
                                        <p:attrNameLst>
                                          <p:attrName>ppt_x</p:attrName>
                                        </p:attrNameLst>
                                      </p:cBhvr>
                                      <p:tavLst>
                                        <p:tav tm="0">
                                          <p:val>
                                            <p:strVal val="ppt_x"/>
                                          </p:val>
                                        </p:tav>
                                        <p:tav tm="100000">
                                          <p:val>
                                            <p:strVal val="ppt_x"/>
                                          </p:val>
                                        </p:tav>
                                      </p:tavLst>
                                    </p:anim>
                                    <p:anim calcmode="lin" valueType="num">
                                      <p:cBhvr>
                                        <p:cTn id="78" dur="1000"/>
                                        <p:tgtEl>
                                          <p:spTgt spid="32"/>
                                        </p:tgtEl>
                                        <p:attrNameLst>
                                          <p:attrName>ppt_y</p:attrName>
                                        </p:attrNameLst>
                                      </p:cBhvr>
                                      <p:tavLst>
                                        <p:tav tm="0">
                                          <p:val>
                                            <p:strVal val="ppt_y"/>
                                          </p:val>
                                        </p:tav>
                                        <p:tav tm="100000">
                                          <p:val>
                                            <p:strVal val="ppt_y-.1"/>
                                          </p:val>
                                        </p:tav>
                                      </p:tavLst>
                                    </p:anim>
                                    <p:set>
                                      <p:cBhvr>
                                        <p:cTn id="79" dur="1" fill="hold">
                                          <p:stCondLst>
                                            <p:cond delay="999"/>
                                          </p:stCondLst>
                                        </p:cTn>
                                        <p:tgtEl>
                                          <p:spTgt spid="32"/>
                                        </p:tgtEl>
                                        <p:attrNameLst>
                                          <p:attrName>style.visibility</p:attrName>
                                        </p:attrNameLst>
                                      </p:cBhvr>
                                      <p:to>
                                        <p:strVal val="hidden"/>
                                      </p:to>
                                    </p:set>
                                  </p:childTnLst>
                                </p:cTn>
                              </p:par>
                              <p:par>
                                <p:cTn id="80" presetID="47" presetClass="exit" presetSubtype="0" fill="hold" nodeType="withEffect">
                                  <p:stCondLst>
                                    <p:cond delay="0"/>
                                  </p:stCondLst>
                                  <p:childTnLst>
                                    <p:animEffect transition="out" filter="fade">
                                      <p:cBhvr>
                                        <p:cTn id="81" dur="1000"/>
                                        <p:tgtEl>
                                          <p:spTgt spid="10"/>
                                        </p:tgtEl>
                                      </p:cBhvr>
                                    </p:animEffect>
                                    <p:anim calcmode="lin" valueType="num">
                                      <p:cBhvr>
                                        <p:cTn id="82" dur="1000"/>
                                        <p:tgtEl>
                                          <p:spTgt spid="10"/>
                                        </p:tgtEl>
                                        <p:attrNameLst>
                                          <p:attrName>ppt_x</p:attrName>
                                        </p:attrNameLst>
                                      </p:cBhvr>
                                      <p:tavLst>
                                        <p:tav tm="0">
                                          <p:val>
                                            <p:strVal val="ppt_x"/>
                                          </p:val>
                                        </p:tav>
                                        <p:tav tm="100000">
                                          <p:val>
                                            <p:strVal val="ppt_x"/>
                                          </p:val>
                                        </p:tav>
                                      </p:tavLst>
                                    </p:anim>
                                    <p:anim calcmode="lin" valueType="num">
                                      <p:cBhvr>
                                        <p:cTn id="83" dur="1000"/>
                                        <p:tgtEl>
                                          <p:spTgt spid="10"/>
                                        </p:tgtEl>
                                        <p:attrNameLst>
                                          <p:attrName>ppt_y</p:attrName>
                                        </p:attrNameLst>
                                      </p:cBhvr>
                                      <p:tavLst>
                                        <p:tav tm="0">
                                          <p:val>
                                            <p:strVal val="ppt_y"/>
                                          </p:val>
                                        </p:tav>
                                        <p:tav tm="100000">
                                          <p:val>
                                            <p:strVal val="ppt_y-.1"/>
                                          </p:val>
                                        </p:tav>
                                      </p:tavLst>
                                    </p:anim>
                                    <p:set>
                                      <p:cBhvr>
                                        <p:cTn id="84" dur="1" fill="hold">
                                          <p:stCondLst>
                                            <p:cond delay="999"/>
                                          </p:stCondLst>
                                        </p:cTn>
                                        <p:tgtEl>
                                          <p:spTgt spid="10"/>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9" grpId="0"/>
      <p:bldP spid="32" grpId="0"/>
      <p:bldP spid="20" grpId="0"/>
      <p:bldP spid="21" grpId="0"/>
      <p:bldP spid="22" grpId="0" animBg="1"/>
      <p:bldP spid="23" grpId="0" animBg="1"/>
      <p:bldP spid="25" grpId="0" animBg="1"/>
      <p:bldP spid="6" grpId="0" animBg="1"/>
      <p:bldP spid="15" grpId="0" animBg="1"/>
      <p:bldP spid="16" grpId="0" animBg="1"/>
      <p:bldP spid="18"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8276FD-CB15-9BA2-07D8-3DB0BDBC3CA7}"/>
              </a:ext>
            </a:extLst>
          </p:cNvPr>
          <p:cNvPicPr>
            <a:picLocks noChangeAspect="1"/>
          </p:cNvPicPr>
          <p:nvPr/>
        </p:nvPicPr>
        <p:blipFill rotWithShape="1">
          <a:blip r:embed="rId5"/>
          <a:srcRect l="26846" r="8220"/>
          <a:stretch/>
        </p:blipFill>
        <p:spPr>
          <a:xfrm>
            <a:off x="0" y="0"/>
            <a:ext cx="12192000" cy="6858000"/>
          </a:xfrm>
          <a:prstGeom prst="rect">
            <a:avLst/>
          </a:prstGeom>
        </p:spPr>
      </p:pic>
      <p:pic>
        <p:nvPicPr>
          <p:cNvPr id="2" name="Picture 1" descr="4f942a9486ec68153575dc78a42d480b.png">
            <a:extLst>
              <a:ext uri="{FF2B5EF4-FFF2-40B4-BE49-F238E27FC236}">
                <a16:creationId xmlns:a16="http://schemas.microsoft.com/office/drawing/2014/main" id="{E7F7FAF5-B037-C941-D4DD-811EEF790D66}"/>
              </a:ext>
            </a:extLst>
          </p:cNvPr>
          <p:cNvPicPr>
            <a:picLocks noChangeAspect="1"/>
          </p:cNvPicPr>
          <p:nvPr/>
        </p:nvPicPr>
        <p:blipFill>
          <a:blip r:embed="rId6" cstate="print"/>
          <a:stretch>
            <a:fillRect/>
          </a:stretch>
        </p:blipFill>
        <p:spPr>
          <a:xfrm>
            <a:off x="-990600" y="2514600"/>
            <a:ext cx="4114800" cy="3733800"/>
          </a:xfrm>
          <a:prstGeom prst="rect">
            <a:avLst/>
          </a:prstGeom>
        </p:spPr>
      </p:pic>
      <p:pic>
        <p:nvPicPr>
          <p:cNvPr id="7" name="Picture 6" descr="e324d9d037662d64fc16b51b9bfbdbac.png"/>
          <p:cNvPicPr>
            <a:picLocks noChangeAspect="1"/>
          </p:cNvPicPr>
          <p:nvPr/>
        </p:nvPicPr>
        <p:blipFill>
          <a:blip r:embed="rId7"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25" name="Rectangle 24"/>
          <p:cNvSpPr/>
          <p:nvPr/>
        </p:nvSpPr>
        <p:spPr>
          <a:xfrm>
            <a:off x="1828800" y="5562600"/>
            <a:ext cx="1066800" cy="6858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latin typeface="UTM Avo" panose="02040603050506020204" pitchFamily="18" charset="0"/>
              </a:rPr>
              <a:t>Sai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26" name="Rectangle 25"/>
          <p:cNvSpPr/>
          <p:nvPr/>
        </p:nvSpPr>
        <p:spPr>
          <a:xfrm>
            <a:off x="4191000" y="5486400"/>
            <a:ext cx="1066800" cy="6858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latin typeface="UTM Avo" panose="02040603050506020204" pitchFamily="18" charset="0"/>
              </a:rPr>
              <a:t>Sai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27" name="Rectangle 26"/>
          <p:cNvSpPr/>
          <p:nvPr/>
        </p:nvSpPr>
        <p:spPr>
          <a:xfrm>
            <a:off x="8839200" y="5486400"/>
            <a:ext cx="1066800" cy="6858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a:latin typeface="UTM Avo" panose="02040603050506020204" pitchFamily="18" charset="0"/>
              </a:rPr>
              <a:t>Sai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Flowchart: Alternate Process 5">
            <a:extLst>
              <a:ext uri="{FF2B5EF4-FFF2-40B4-BE49-F238E27FC236}">
                <a16:creationId xmlns:a16="http://schemas.microsoft.com/office/drawing/2014/main" id="{D8A4246E-F048-3137-DF40-7202EB6721D4}"/>
              </a:ext>
            </a:extLst>
          </p:cNvPr>
          <p:cNvSpPr/>
          <p:nvPr/>
        </p:nvSpPr>
        <p:spPr>
          <a:xfrm>
            <a:off x="1401587" y="0"/>
            <a:ext cx="9372600"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4: Để đổi tên thư mục, em chọn lệnh nào trong dải lệnh Home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15" name="Flowchart: Alternate Process 14">
            <a:extLst>
              <a:ext uri="{FF2B5EF4-FFF2-40B4-BE49-F238E27FC236}">
                <a16:creationId xmlns:a16="http://schemas.microsoft.com/office/drawing/2014/main" id="{0B03A827-C3C7-98C9-BB07-5EE29FBC5746}"/>
              </a:ext>
            </a:extLst>
          </p:cNvPr>
          <p:cNvSpPr/>
          <p:nvPr/>
        </p:nvSpPr>
        <p:spPr>
          <a:xfrm>
            <a:off x="1524000" y="1295400"/>
            <a:ext cx="4267200" cy="5334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A. Copy</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16" name="Flowchart: Alternate Process 15">
            <a:extLst>
              <a:ext uri="{FF2B5EF4-FFF2-40B4-BE49-F238E27FC236}">
                <a16:creationId xmlns:a16="http://schemas.microsoft.com/office/drawing/2014/main" id="{FC7F02CD-1776-D378-47A9-B4011025680F}"/>
              </a:ext>
            </a:extLst>
          </p:cNvPr>
          <p:cNvSpPr/>
          <p:nvPr/>
        </p:nvSpPr>
        <p:spPr>
          <a:xfrm>
            <a:off x="1524000" y="2057400"/>
            <a:ext cx="4267200" cy="5334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B. Paste</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18" name="Flowchart: Alternate Process 17">
            <a:extLst>
              <a:ext uri="{FF2B5EF4-FFF2-40B4-BE49-F238E27FC236}">
                <a16:creationId xmlns:a16="http://schemas.microsoft.com/office/drawing/2014/main" id="{08EC00F4-02DB-2CDB-5E38-EB3745E36D5B}"/>
              </a:ext>
            </a:extLst>
          </p:cNvPr>
          <p:cNvSpPr/>
          <p:nvPr/>
        </p:nvSpPr>
        <p:spPr>
          <a:xfrm>
            <a:off x="6705600" y="1371600"/>
            <a:ext cx="3962400" cy="4572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C. Rename</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22" name="Flowchart: Alternate Process 21">
            <a:extLst>
              <a:ext uri="{FF2B5EF4-FFF2-40B4-BE49-F238E27FC236}">
                <a16:creationId xmlns:a16="http://schemas.microsoft.com/office/drawing/2014/main" id="{9092C8C4-9E8D-78D3-E449-DBB18655E3EC}"/>
              </a:ext>
            </a:extLst>
          </p:cNvPr>
          <p:cNvSpPr/>
          <p:nvPr/>
        </p:nvSpPr>
        <p:spPr>
          <a:xfrm>
            <a:off x="6705600" y="2133600"/>
            <a:ext cx="3962400" cy="45720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a:solidFill>
                  <a:srgbClr val="002060"/>
                </a:solidFill>
                <a:latin typeface="UTM Avo" panose="02040603050506020204" pitchFamily="18" charset="0"/>
                <a:cs typeface="Times New Roman" panose="02020603050405020304" pitchFamily="18" charset="0"/>
              </a:rPr>
              <a:t>D. Delete</a:t>
            </a:r>
            <a:endParaRPr lang="en-US" sz="2600" dirty="0">
              <a:solidFill>
                <a:srgbClr val="002060"/>
              </a:solidFill>
              <a:latin typeface="UTM Avo" panose="02040603050506020204" pitchFamily="18" charset="0"/>
              <a:cs typeface="Times New Roman" panose="02020603050405020304" pitchFamily="18" charset="0"/>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31ABC6BD-DF70-7870-12FE-5B814122AC60}"/>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926E813-A104-B905-8EAD-106B5C35B3C5}"/>
              </a:ext>
            </a:extLst>
          </p:cNvPr>
          <p:cNvPicPr>
            <a:picLocks noChangeAspect="1"/>
          </p:cNvPicPr>
          <p:nvPr/>
        </p:nvPicPr>
        <p:blipFill>
          <a:blip r:embed="rId15"/>
          <a:stretch>
            <a:fillRect/>
          </a:stretch>
        </p:blipFill>
        <p:spPr>
          <a:xfrm>
            <a:off x="-25908" y="0"/>
            <a:ext cx="653811" cy="729049"/>
          </a:xfrm>
          <a:prstGeom prst="rect">
            <a:avLst/>
          </a:prstGeom>
          <a:solidFill>
            <a:schemeClr val="bg1"/>
          </a:solidFill>
        </p:spPr>
      </p:pic>
    </p:spTree>
    <p:extLst>
      <p:ext uri="{BB962C8B-B14F-4D97-AF65-F5344CB8AC3E}">
        <p14:creationId xmlns:p14="http://schemas.microsoft.com/office/powerpoint/2010/main" val="8687787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4" name="dung .wav"/>
                                        </p:tgtEl>
                                      </p:cMediaNode>
                                    </p:audio>
                                  </p:sub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42" presetClass="path" presetSubtype="0" accel="50000" decel="50000" fill="hold" nodeType="afterEffect">
                                  <p:stCondLst>
                                    <p:cond delay="0"/>
                                  </p:stCondLst>
                                  <p:childTnLst>
                                    <p:animMotion origin="layout" path="M 2.77556E-17 1.11111E-6 L 0.225 0.05 " pathEditMode="relative" rAng="0" ptsTypes="AA">
                                      <p:cBhvr>
                                        <p:cTn id="47" dur="2000" fill="hold"/>
                                        <p:tgtEl>
                                          <p:spTgt spid="2"/>
                                        </p:tgtEl>
                                        <p:attrNameLst>
                                          <p:attrName>ppt_x</p:attrName>
                                          <p:attrName>ppt_y</p:attrName>
                                        </p:attrNameLst>
                                      </p:cBhvr>
                                      <p:rCtr x="11250" y="2500"/>
                                    </p:animMotion>
                                  </p:childTnLst>
                                </p:cTn>
                              </p:par>
                              <p:par>
                                <p:cTn id="48"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49" dur="2000" fill="hold"/>
                                        <p:tgtEl>
                                          <p:spTgt spid="31"/>
                                        </p:tgtEl>
                                        <p:attrNameLst>
                                          <p:attrName>ppt_x</p:attrName>
                                          <p:attrName>ppt_y</p:attrName>
                                        </p:attrNameLst>
                                      </p:cBhvr>
                                      <p:rCtr x="-400" y="-14500"/>
                                    </p:animMotion>
                                  </p:childTnLst>
                                </p:cTn>
                              </p:par>
                            </p:childTnLst>
                          </p:cTn>
                        </p:par>
                        <p:par>
                          <p:cTn id="50" fill="hold">
                            <p:stCondLst>
                              <p:cond delay="3000"/>
                            </p:stCondLst>
                            <p:childTnLst>
                              <p:par>
                                <p:cTn id="51" presetID="47" presetClass="exit" presetSubtype="0" fill="hold" nodeType="afterEffect">
                                  <p:stCondLst>
                                    <p:cond delay="0"/>
                                  </p:stCondLst>
                                  <p:childTnLst>
                                    <p:animEffect transition="out" filter="fade">
                                      <p:cBhvr>
                                        <p:cTn id="52" dur="2000"/>
                                        <p:tgtEl>
                                          <p:spTgt spid="31"/>
                                        </p:tgtEl>
                                      </p:cBhvr>
                                    </p:animEffect>
                                    <p:anim calcmode="lin" valueType="num">
                                      <p:cBhvr>
                                        <p:cTn id="53" dur="2000"/>
                                        <p:tgtEl>
                                          <p:spTgt spid="31"/>
                                        </p:tgtEl>
                                        <p:attrNameLst>
                                          <p:attrName>ppt_x</p:attrName>
                                        </p:attrNameLst>
                                      </p:cBhvr>
                                      <p:tavLst>
                                        <p:tav tm="0">
                                          <p:val>
                                            <p:strVal val="ppt_x"/>
                                          </p:val>
                                        </p:tav>
                                        <p:tav tm="100000">
                                          <p:val>
                                            <p:strVal val="ppt_x"/>
                                          </p:val>
                                        </p:tav>
                                      </p:tavLst>
                                    </p:anim>
                                    <p:anim calcmode="lin" valueType="num">
                                      <p:cBhvr>
                                        <p:cTn id="54" dur="2000"/>
                                        <p:tgtEl>
                                          <p:spTgt spid="31"/>
                                        </p:tgtEl>
                                        <p:attrNameLst>
                                          <p:attrName>ppt_y</p:attrName>
                                        </p:attrNameLst>
                                      </p:cBhvr>
                                      <p:tavLst>
                                        <p:tav tm="0">
                                          <p:val>
                                            <p:strVal val="ppt_y"/>
                                          </p:val>
                                        </p:tav>
                                        <p:tav tm="100000">
                                          <p:val>
                                            <p:strVal val="ppt_y-.1"/>
                                          </p:val>
                                        </p:tav>
                                      </p:tavLst>
                                    </p:anim>
                                    <p:set>
                                      <p:cBhvr>
                                        <p:cTn id="5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47" presetClass="exit" presetSubtype="0" fill="hold" grpId="0" nodeType="clickEffect">
                                  <p:stCondLst>
                                    <p:cond delay="0"/>
                                  </p:stCondLst>
                                  <p:childTnLst>
                                    <p:animEffect transition="out" filter="fade">
                                      <p:cBhvr>
                                        <p:cTn id="60" dur="1000"/>
                                        <p:tgtEl>
                                          <p:spTgt spid="21"/>
                                        </p:tgtEl>
                                      </p:cBhvr>
                                    </p:animEffect>
                                    <p:anim calcmode="lin" valueType="num">
                                      <p:cBhvr>
                                        <p:cTn id="61" dur="1000"/>
                                        <p:tgtEl>
                                          <p:spTgt spid="21"/>
                                        </p:tgtEl>
                                        <p:attrNameLst>
                                          <p:attrName>ppt_x</p:attrName>
                                        </p:attrNameLst>
                                      </p:cBhvr>
                                      <p:tavLst>
                                        <p:tav tm="0">
                                          <p:val>
                                            <p:strVal val="ppt_x"/>
                                          </p:val>
                                        </p:tav>
                                        <p:tav tm="100000">
                                          <p:val>
                                            <p:strVal val="ppt_x"/>
                                          </p:val>
                                        </p:tav>
                                      </p:tavLst>
                                    </p:anim>
                                    <p:anim calcmode="lin" valueType="num">
                                      <p:cBhvr>
                                        <p:cTn id="62" dur="1000"/>
                                        <p:tgtEl>
                                          <p:spTgt spid="21"/>
                                        </p:tgtEl>
                                        <p:attrNameLst>
                                          <p:attrName>ppt_y</p:attrName>
                                        </p:attrNameLst>
                                      </p:cBhvr>
                                      <p:tavLst>
                                        <p:tav tm="0">
                                          <p:val>
                                            <p:strVal val="ppt_y"/>
                                          </p:val>
                                        </p:tav>
                                        <p:tav tm="100000">
                                          <p:val>
                                            <p:strVal val="ppt_y-.1"/>
                                          </p:val>
                                        </p:tav>
                                      </p:tavLst>
                                    </p:anim>
                                    <p:set>
                                      <p:cBhvr>
                                        <p:cTn id="63" dur="1" fill="hold">
                                          <p:stCondLst>
                                            <p:cond delay="999"/>
                                          </p:stCondLst>
                                        </p:cTn>
                                        <p:tgtEl>
                                          <p:spTgt spid="21"/>
                                        </p:tgtEl>
                                        <p:attrNameLst>
                                          <p:attrName>style.visibility</p:attrName>
                                        </p:attrNameLst>
                                      </p:cBhvr>
                                      <p:to>
                                        <p:strVal val="hidden"/>
                                      </p:to>
                                    </p:set>
                                  </p:childTnLst>
                                </p:cTn>
                              </p:par>
                              <p:par>
                                <p:cTn id="64" presetID="47" presetClass="exit" presetSubtype="0" fill="hold" nodeType="withEffect">
                                  <p:stCondLst>
                                    <p:cond delay="0"/>
                                  </p:stCondLst>
                                  <p:childTnLst>
                                    <p:animEffect transition="out" filter="fade">
                                      <p:cBhvr>
                                        <p:cTn id="65" dur="1000"/>
                                        <p:tgtEl>
                                          <p:spTgt spid="13"/>
                                        </p:tgtEl>
                                      </p:cBhvr>
                                    </p:animEffect>
                                    <p:anim calcmode="lin" valueType="num">
                                      <p:cBhvr>
                                        <p:cTn id="66" dur="1000"/>
                                        <p:tgtEl>
                                          <p:spTgt spid="13"/>
                                        </p:tgtEl>
                                        <p:attrNameLst>
                                          <p:attrName>ppt_x</p:attrName>
                                        </p:attrNameLst>
                                      </p:cBhvr>
                                      <p:tavLst>
                                        <p:tav tm="0">
                                          <p:val>
                                            <p:strVal val="ppt_x"/>
                                          </p:val>
                                        </p:tav>
                                        <p:tav tm="100000">
                                          <p:val>
                                            <p:strVal val="ppt_x"/>
                                          </p:val>
                                        </p:tav>
                                      </p:tavLst>
                                    </p:anim>
                                    <p:anim calcmode="lin" valueType="num">
                                      <p:cBhvr>
                                        <p:cTn id="67" dur="1000"/>
                                        <p:tgtEl>
                                          <p:spTgt spid="13"/>
                                        </p:tgtEl>
                                        <p:attrNameLst>
                                          <p:attrName>ppt_y</p:attrName>
                                        </p:attrNameLst>
                                      </p:cBhvr>
                                      <p:tavLst>
                                        <p:tav tm="0">
                                          <p:val>
                                            <p:strVal val="ppt_y"/>
                                          </p:val>
                                        </p:tav>
                                        <p:tav tm="100000">
                                          <p:val>
                                            <p:strVal val="ppt_y-.1"/>
                                          </p:val>
                                        </p:tav>
                                      </p:tavLst>
                                    </p:anim>
                                    <p:set>
                                      <p:cBhvr>
                                        <p:cTn id="68" dur="1" fill="hold">
                                          <p:stCondLst>
                                            <p:cond delay="999"/>
                                          </p:stCondLst>
                                        </p:cTn>
                                        <p:tgtEl>
                                          <p:spTgt spid="13"/>
                                        </p:tgtEl>
                                        <p:attrNameLst>
                                          <p:attrName>style.visibility</p:attrName>
                                        </p:attrNameLst>
                                      </p:cBhvr>
                                      <p:to>
                                        <p:strVal val="hidden"/>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47" presetClass="exit" presetSubtype="0" fill="hold" grpId="0" nodeType="clickEffect">
                                  <p:stCondLst>
                                    <p:cond delay="0"/>
                                  </p:stCondLst>
                                  <p:childTnLst>
                                    <p:animEffect transition="out" filter="fade">
                                      <p:cBhvr>
                                        <p:cTn id="76" dur="1000"/>
                                        <p:tgtEl>
                                          <p:spTgt spid="32"/>
                                        </p:tgtEl>
                                      </p:cBhvr>
                                    </p:animEffect>
                                    <p:anim calcmode="lin" valueType="num">
                                      <p:cBhvr>
                                        <p:cTn id="77" dur="1000"/>
                                        <p:tgtEl>
                                          <p:spTgt spid="32"/>
                                        </p:tgtEl>
                                        <p:attrNameLst>
                                          <p:attrName>ppt_x</p:attrName>
                                        </p:attrNameLst>
                                      </p:cBhvr>
                                      <p:tavLst>
                                        <p:tav tm="0">
                                          <p:val>
                                            <p:strVal val="ppt_x"/>
                                          </p:val>
                                        </p:tav>
                                        <p:tav tm="100000">
                                          <p:val>
                                            <p:strVal val="ppt_x"/>
                                          </p:val>
                                        </p:tav>
                                      </p:tavLst>
                                    </p:anim>
                                    <p:anim calcmode="lin" valueType="num">
                                      <p:cBhvr>
                                        <p:cTn id="78" dur="1000"/>
                                        <p:tgtEl>
                                          <p:spTgt spid="32"/>
                                        </p:tgtEl>
                                        <p:attrNameLst>
                                          <p:attrName>ppt_y</p:attrName>
                                        </p:attrNameLst>
                                      </p:cBhvr>
                                      <p:tavLst>
                                        <p:tav tm="0">
                                          <p:val>
                                            <p:strVal val="ppt_y"/>
                                          </p:val>
                                        </p:tav>
                                        <p:tav tm="100000">
                                          <p:val>
                                            <p:strVal val="ppt_y-.1"/>
                                          </p:val>
                                        </p:tav>
                                      </p:tavLst>
                                    </p:anim>
                                    <p:set>
                                      <p:cBhvr>
                                        <p:cTn id="79" dur="1" fill="hold">
                                          <p:stCondLst>
                                            <p:cond delay="999"/>
                                          </p:stCondLst>
                                        </p:cTn>
                                        <p:tgtEl>
                                          <p:spTgt spid="32"/>
                                        </p:tgtEl>
                                        <p:attrNameLst>
                                          <p:attrName>style.visibility</p:attrName>
                                        </p:attrNameLst>
                                      </p:cBhvr>
                                      <p:to>
                                        <p:strVal val="hidden"/>
                                      </p:to>
                                    </p:set>
                                  </p:childTnLst>
                                </p:cTn>
                              </p:par>
                              <p:par>
                                <p:cTn id="80" presetID="47" presetClass="exit" presetSubtype="0" fill="hold" nodeType="withEffect">
                                  <p:stCondLst>
                                    <p:cond delay="0"/>
                                  </p:stCondLst>
                                  <p:childTnLst>
                                    <p:animEffect transition="out" filter="fade">
                                      <p:cBhvr>
                                        <p:cTn id="81" dur="1000"/>
                                        <p:tgtEl>
                                          <p:spTgt spid="10"/>
                                        </p:tgtEl>
                                      </p:cBhvr>
                                    </p:animEffect>
                                    <p:anim calcmode="lin" valueType="num">
                                      <p:cBhvr>
                                        <p:cTn id="82" dur="1000"/>
                                        <p:tgtEl>
                                          <p:spTgt spid="10"/>
                                        </p:tgtEl>
                                        <p:attrNameLst>
                                          <p:attrName>ppt_x</p:attrName>
                                        </p:attrNameLst>
                                      </p:cBhvr>
                                      <p:tavLst>
                                        <p:tav tm="0">
                                          <p:val>
                                            <p:strVal val="ppt_x"/>
                                          </p:val>
                                        </p:tav>
                                        <p:tav tm="100000">
                                          <p:val>
                                            <p:strVal val="ppt_x"/>
                                          </p:val>
                                        </p:tav>
                                      </p:tavLst>
                                    </p:anim>
                                    <p:anim calcmode="lin" valueType="num">
                                      <p:cBhvr>
                                        <p:cTn id="83" dur="1000"/>
                                        <p:tgtEl>
                                          <p:spTgt spid="10"/>
                                        </p:tgtEl>
                                        <p:attrNameLst>
                                          <p:attrName>ppt_y</p:attrName>
                                        </p:attrNameLst>
                                      </p:cBhvr>
                                      <p:tavLst>
                                        <p:tav tm="0">
                                          <p:val>
                                            <p:strVal val="ppt_y"/>
                                          </p:val>
                                        </p:tav>
                                        <p:tav tm="100000">
                                          <p:val>
                                            <p:strVal val="ppt_y-.1"/>
                                          </p:val>
                                        </p:tav>
                                      </p:tavLst>
                                    </p:anim>
                                    <p:set>
                                      <p:cBhvr>
                                        <p:cTn id="84" dur="1" fill="hold">
                                          <p:stCondLst>
                                            <p:cond delay="999"/>
                                          </p:stCondLst>
                                        </p:cTn>
                                        <p:tgtEl>
                                          <p:spTgt spid="10"/>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25" grpId="0" animBg="1"/>
      <p:bldP spid="26" grpId="0" animBg="1"/>
      <p:bldP spid="27" grpId="0" animBg="1"/>
      <p:bldP spid="6" grpId="0" animBg="1"/>
      <p:bldP spid="15" grpId="0" animBg="1"/>
      <p:bldP spid="16" grpId="0" animBg="1"/>
      <p:bldP spid="18"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422799-CE7C-FA90-BC3D-02DE888409D5}"/>
              </a:ext>
            </a:extLst>
          </p:cNvPr>
          <p:cNvPicPr>
            <a:picLocks noChangeAspect="1"/>
          </p:cNvPicPr>
          <p:nvPr/>
        </p:nvPicPr>
        <p:blipFill rotWithShape="1">
          <a:blip r:embed="rId2"/>
          <a:srcRect l="8220" r="8220"/>
          <a:stretch/>
        </p:blipFill>
        <p:spPr>
          <a:xfrm>
            <a:off x="-25908" y="0"/>
            <a:ext cx="12217908" cy="6858000"/>
          </a:xfrm>
          <a:prstGeom prst="rect">
            <a:avLst/>
          </a:prstGeom>
        </p:spPr>
      </p:pic>
      <p:pic>
        <p:nvPicPr>
          <p:cNvPr id="4" name="Picture 3" descr="4f942a9486ec68153575dc78a42d480b.png"/>
          <p:cNvPicPr>
            <a:picLocks noChangeAspect="1"/>
          </p:cNvPicPr>
          <p:nvPr/>
        </p:nvPicPr>
        <p:blipFill>
          <a:blip r:embed="rId3" cstate="print"/>
          <a:stretch>
            <a:fillRect/>
          </a:stretch>
        </p:blipFill>
        <p:spPr>
          <a:xfrm>
            <a:off x="4617720" y="3550920"/>
            <a:ext cx="5638800" cy="4191000"/>
          </a:xfrm>
          <a:prstGeom prst="rect">
            <a:avLst/>
          </a:prstGeom>
        </p:spPr>
      </p:pic>
      <p:sp>
        <p:nvSpPr>
          <p:cNvPr id="5" name="Cloud 4"/>
          <p:cNvSpPr/>
          <p:nvPr/>
        </p:nvSpPr>
        <p:spPr>
          <a:xfrm>
            <a:off x="7071360" y="1783080"/>
            <a:ext cx="4419600" cy="264414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rPr>
              <a:t>Ông</a:t>
            </a:r>
            <a:r>
              <a:rPr lang="en-US" sz="2400" dirty="0">
                <a:latin typeface="UTM Avo" panose="02040603050506020204" pitchFamily="18" charset="0"/>
              </a:rPr>
              <a:t> </a:t>
            </a:r>
            <a:r>
              <a:rPr lang="en-US" sz="2400" dirty="0" err="1">
                <a:latin typeface="UTM Avo" panose="02040603050506020204" pitchFamily="18" charset="0"/>
              </a:rPr>
              <a:t>cảm</a:t>
            </a:r>
            <a:r>
              <a:rPr lang="en-US" sz="2400" dirty="0">
                <a:latin typeface="UTM Avo" panose="02040603050506020204" pitchFamily="18" charset="0"/>
              </a:rPr>
              <a:t> </a:t>
            </a:r>
            <a:r>
              <a:rPr lang="en-US" sz="2400" dirty="0" err="1">
                <a:latin typeface="UTM Avo" panose="02040603050506020204" pitchFamily="18" charset="0"/>
              </a:rPr>
              <a:t>ơn</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cháu</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r>
              <a:rPr lang="en-US" sz="2400" dirty="0" err="1">
                <a:latin typeface="UTM Avo" panose="02040603050506020204" pitchFamily="18" charset="0"/>
              </a:rPr>
              <a:t>ông</a:t>
            </a:r>
            <a:r>
              <a:rPr lang="en-US" sz="2400" dirty="0">
                <a:latin typeface="UTM Avo" panose="02040603050506020204" pitchFamily="18" charset="0"/>
              </a:rPr>
              <a:t> </a:t>
            </a:r>
          </a:p>
          <a:p>
            <a:pPr algn="ct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cá</a:t>
            </a:r>
            <a:r>
              <a:rPr lang="en-US" sz="2400" dirty="0">
                <a:latin typeface="UTM Avo" panose="02040603050506020204" pitchFamily="18" charset="0"/>
              </a:rPr>
              <a:t> </a:t>
            </a:r>
            <a:r>
              <a:rPr lang="en-US" sz="2400" dirty="0" err="1">
                <a:latin typeface="UTM Avo" panose="02040603050506020204" pitchFamily="18" charset="0"/>
              </a:rPr>
              <a:t>nha</a:t>
            </a:r>
            <a:r>
              <a:rPr lang="en-US" sz="2400" dirty="0">
                <a:latin typeface="UTM Avo" panose="02040603050506020204" pitchFamily="18" charset="0"/>
              </a:rPr>
              <a:t>!!!</a:t>
            </a:r>
          </a:p>
        </p:txBody>
      </p:sp>
      <p:sp>
        <p:nvSpPr>
          <p:cNvPr id="6" name="Oval 5"/>
          <p:cNvSpPr/>
          <p:nvPr/>
        </p:nvSpPr>
        <p:spPr>
          <a:xfrm>
            <a:off x="7071360" y="479298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7" name="Oval 6"/>
          <p:cNvSpPr/>
          <p:nvPr/>
        </p:nvSpPr>
        <p:spPr>
          <a:xfrm>
            <a:off x="7452360" y="433578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8" name="Oval 7"/>
          <p:cNvSpPr/>
          <p:nvPr/>
        </p:nvSpPr>
        <p:spPr>
          <a:xfrm>
            <a:off x="6842760" y="517398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9" name="Action Button: Go Forward or Next 8">
            <a:hlinkClick r:id="" action="ppaction://hlinkshowjump?jump=nextslide" highlightClick="1"/>
            <a:extLst>
              <a:ext uri="{FF2B5EF4-FFF2-40B4-BE49-F238E27FC236}">
                <a16:creationId xmlns:a16="http://schemas.microsoft.com/office/drawing/2014/main" id="{740029F3-189B-A2CD-5884-5478C9B883FD}"/>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D0F03F4-8298-256E-53E6-54AE4BFBACD4}"/>
              </a:ext>
            </a:extLst>
          </p:cNvPr>
          <p:cNvPicPr>
            <a:picLocks noChangeAspect="1"/>
          </p:cNvPicPr>
          <p:nvPr/>
        </p:nvPicPr>
        <p:blipFill>
          <a:blip r:embed="rId4"/>
          <a:stretch>
            <a:fillRect/>
          </a:stretch>
        </p:blipFill>
        <p:spPr>
          <a:xfrm>
            <a:off x="-25908" y="0"/>
            <a:ext cx="653811" cy="729049"/>
          </a:xfrm>
          <a:prstGeom prst="rect">
            <a:avLst/>
          </a:prstGeom>
          <a:solidFill>
            <a:schemeClr val="bg1"/>
          </a:solidFill>
        </p:spPr>
      </p:pic>
    </p:spTree>
    <p:extLst>
      <p:ext uri="{BB962C8B-B14F-4D97-AF65-F5344CB8AC3E}">
        <p14:creationId xmlns:p14="http://schemas.microsoft.com/office/powerpoint/2010/main" val="350404017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761528"/>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30">
            <a:extLst>
              <a:ext uri="{FF2B5EF4-FFF2-40B4-BE49-F238E27FC236}">
                <a16:creationId xmlns:a16="http://schemas.microsoft.com/office/drawing/2014/main" id="{AA051B19-5393-9FFE-E271-A80DF7FAF149}"/>
              </a:ext>
            </a:extLst>
          </p:cNvPr>
          <p:cNvSpPr/>
          <p:nvPr/>
        </p:nvSpPr>
        <p:spPr>
          <a:xfrm>
            <a:off x="1601239" y="148499"/>
            <a:ext cx="8344683" cy="0"/>
          </a:xfrm>
          <a:prstGeom prst="line">
            <a:avLst/>
          </a:prstGeom>
          <a:ln w="47625" cap="flat">
            <a:solidFill>
              <a:schemeClr val="accent1">
                <a:lumMod val="20000"/>
                <a:lumOff val="80000"/>
              </a:schemeClr>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51838694-27CF-0AF0-1E26-ED95C336B07D}"/>
              </a:ext>
            </a:extLst>
          </p:cNvPr>
          <p:cNvSpPr/>
          <p:nvPr/>
        </p:nvSpPr>
        <p:spPr>
          <a:xfrm>
            <a:off x="1601239" y="270195"/>
            <a:ext cx="8344683" cy="0"/>
          </a:xfrm>
          <a:prstGeom prst="line">
            <a:avLst/>
          </a:prstGeom>
          <a:ln w="47625" cap="flat">
            <a:solidFill>
              <a:schemeClr val="accent1">
                <a:lumMod val="20000"/>
                <a:lumOff val="80000"/>
              </a:schemeClr>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77FD693E-C8BF-318D-977A-377F600169DC}"/>
              </a:ext>
            </a:extLst>
          </p:cNvPr>
          <p:cNvSpPr/>
          <p:nvPr/>
        </p:nvSpPr>
        <p:spPr>
          <a:xfrm>
            <a:off x="1601239" y="391890"/>
            <a:ext cx="8344683" cy="0"/>
          </a:xfrm>
          <a:prstGeom prst="line">
            <a:avLst/>
          </a:prstGeom>
          <a:ln w="47625" cap="flat">
            <a:solidFill>
              <a:schemeClr val="accent1">
                <a:lumMod val="20000"/>
                <a:lumOff val="80000"/>
              </a:schemeClr>
            </a:solidFill>
            <a:prstDash val="solid"/>
            <a:headEnd type="none" w="sm" len="sm"/>
            <a:tailEnd type="none" w="sm" len="sm"/>
          </a:ln>
        </p:spPr>
        <p:txBody>
          <a:bodyPr/>
          <a:lstStyle/>
          <a:p>
            <a:endParaRPr lang="en-US"/>
          </a:p>
        </p:txBody>
      </p:sp>
      <p:sp>
        <p:nvSpPr>
          <p:cNvPr id="5" name="Rounded Rectangle 2">
            <a:extLst>
              <a:ext uri="{FF2B5EF4-FFF2-40B4-BE49-F238E27FC236}">
                <a16:creationId xmlns:a16="http://schemas.microsoft.com/office/drawing/2014/main" id="{B001BCB5-26D1-3A66-1616-5D03C98BD7C8}"/>
              </a:ext>
            </a:extLst>
          </p:cNvPr>
          <p:cNvSpPr/>
          <p:nvPr/>
        </p:nvSpPr>
        <p:spPr>
          <a:xfrm>
            <a:off x="1046808" y="2029945"/>
            <a:ext cx="10098383" cy="2730464"/>
          </a:xfrm>
          <a:prstGeom prst="roundRect">
            <a:avLst/>
          </a:prstGeom>
          <a:ln w="57150">
            <a:solidFill>
              <a:srgbClr val="002060"/>
            </a:solidFill>
            <a:prstDash val="dash"/>
          </a:ln>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en-US" sz="2667">
                <a:latin typeface="UTM Avo" panose="02040603050506020204" pitchFamily="18" charset="0"/>
              </a:rPr>
              <a:t>Trong cây thư mục vừa tạo ở bài luyện tập, em hãy chọn và đổi tên một thư mục. Tiếp theo, hãy nói cho bạn biết em muốn xóa thư mục nào. Cuối cùng, hãy thực hiện xóa thư mục đó.</a:t>
            </a:r>
          </a:p>
        </p:txBody>
      </p:sp>
      <p:pic>
        <p:nvPicPr>
          <p:cNvPr id="6" name="Picture 6">
            <a:extLst>
              <a:ext uri="{FF2B5EF4-FFF2-40B4-BE49-F238E27FC236}">
                <a16:creationId xmlns:a16="http://schemas.microsoft.com/office/drawing/2014/main" id="{1D70F3F6-FC0A-5FD0-1B29-3AD3B8C595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80893" y="5003800"/>
            <a:ext cx="6421472" cy="1854200"/>
          </a:xfrm>
          <a:prstGeom prst="rect">
            <a:avLst/>
          </a:prstGeom>
        </p:spPr>
      </p:pic>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B93A3DA-DE89-27E3-BBF9-4D11C9D4AEE3}"/>
              </a:ext>
            </a:extLst>
          </p:cNvPr>
          <p:cNvSpPr/>
          <p:nvPr/>
        </p:nvSpPr>
        <p:spPr>
          <a:xfrm>
            <a:off x="7305040" y="3429000"/>
            <a:ext cx="4886960" cy="342900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utoShape 30">
            <a:extLst>
              <a:ext uri="{FF2B5EF4-FFF2-40B4-BE49-F238E27FC236}">
                <a16:creationId xmlns:a16="http://schemas.microsoft.com/office/drawing/2014/main" id="{0768FCDC-08A8-482D-85F4-1A40295D4527}"/>
              </a:ext>
            </a:extLst>
          </p:cNvPr>
          <p:cNvSpPr/>
          <p:nvPr/>
        </p:nvSpPr>
        <p:spPr>
          <a:xfrm>
            <a:off x="1601239" y="148499"/>
            <a:ext cx="8344683" cy="0"/>
          </a:xfrm>
          <a:prstGeom prst="line">
            <a:avLst/>
          </a:prstGeom>
          <a:ln w="47625" cap="flat">
            <a:solidFill>
              <a:schemeClr val="bg1">
                <a:lumMod val="95000"/>
              </a:schemeClr>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83B5D99B-4A5F-993A-FCE9-E3C9A509BE2E}"/>
              </a:ext>
            </a:extLst>
          </p:cNvPr>
          <p:cNvSpPr/>
          <p:nvPr/>
        </p:nvSpPr>
        <p:spPr>
          <a:xfrm>
            <a:off x="1601239" y="270195"/>
            <a:ext cx="8344683" cy="0"/>
          </a:xfrm>
          <a:prstGeom prst="line">
            <a:avLst/>
          </a:prstGeom>
          <a:ln w="47625" cap="flat">
            <a:solidFill>
              <a:schemeClr val="bg1">
                <a:lumMod val="95000"/>
              </a:schemeClr>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B77C2719-4ED9-B67F-6518-C32ADCA97361}"/>
              </a:ext>
            </a:extLst>
          </p:cNvPr>
          <p:cNvSpPr/>
          <p:nvPr/>
        </p:nvSpPr>
        <p:spPr>
          <a:xfrm>
            <a:off x="1601239" y="391890"/>
            <a:ext cx="8344683" cy="0"/>
          </a:xfrm>
          <a:prstGeom prst="line">
            <a:avLst/>
          </a:prstGeom>
          <a:ln w="47625" cap="flat">
            <a:solidFill>
              <a:schemeClr val="bg1">
                <a:lumMod val="95000"/>
              </a:schemeClr>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DBE2B242-9E6B-9B2C-2BF6-605963943265}"/>
              </a:ext>
            </a:extLst>
          </p:cNvPr>
          <p:cNvSpPr txBox="1"/>
          <p:nvPr/>
        </p:nvSpPr>
        <p:spPr>
          <a:xfrm>
            <a:off x="546277" y="1585476"/>
            <a:ext cx="8344683" cy="502766"/>
          </a:xfrm>
          <a:prstGeom prst="rect">
            <a:avLst/>
          </a:prstGeom>
          <a:noFill/>
        </p:spPr>
        <p:txBody>
          <a:bodyPr wrap="square" rtlCol="0">
            <a:spAutoFit/>
          </a:bodyPr>
          <a:lstStyle/>
          <a:p>
            <a:pPr marL="381019" indent="-381019">
              <a:buFont typeface="Wingdings" panose="05000000000000000000" pitchFamily="2" charset="2"/>
              <a:buChar char="Ø"/>
            </a:pPr>
            <a:r>
              <a:rPr lang="en-US" sz="2667">
                <a:latin typeface="UTM Avo" panose="02040603050506020204" pitchFamily="18" charset="0"/>
                <a:cs typeface="Arial" panose="020B0604020202020204" pitchFamily="34" charset="0"/>
              </a:rPr>
              <a:t>Các em có thể tham khảo các bước sau đây: </a:t>
            </a:r>
          </a:p>
        </p:txBody>
      </p:sp>
      <p:sp>
        <p:nvSpPr>
          <p:cNvPr id="6" name="Rounded Rectangle 3">
            <a:extLst>
              <a:ext uri="{FF2B5EF4-FFF2-40B4-BE49-F238E27FC236}">
                <a16:creationId xmlns:a16="http://schemas.microsoft.com/office/drawing/2014/main" id="{803C795F-3554-1A12-A326-4EA2BFCA1270}"/>
              </a:ext>
            </a:extLst>
          </p:cNvPr>
          <p:cNvSpPr/>
          <p:nvPr/>
        </p:nvSpPr>
        <p:spPr>
          <a:xfrm>
            <a:off x="2769080" y="2306040"/>
            <a:ext cx="1676400" cy="863600"/>
          </a:xfrm>
          <a:prstGeom prst="roundRect">
            <a:avLst/>
          </a:prstGeom>
          <a:solidFill>
            <a:srgbClr val="FFCC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Đổi tên </a:t>
            </a:r>
          </a:p>
        </p:txBody>
      </p:sp>
      <p:sp>
        <p:nvSpPr>
          <p:cNvPr id="7" name="Rounded Rectangle 33">
            <a:extLst>
              <a:ext uri="{FF2B5EF4-FFF2-40B4-BE49-F238E27FC236}">
                <a16:creationId xmlns:a16="http://schemas.microsoft.com/office/drawing/2014/main" id="{5CFFFD3C-8FA6-B5E5-9131-B21B95FB14BA}"/>
              </a:ext>
            </a:extLst>
          </p:cNvPr>
          <p:cNvSpPr/>
          <p:nvPr/>
        </p:nvSpPr>
        <p:spPr>
          <a:xfrm>
            <a:off x="8685775" y="2322009"/>
            <a:ext cx="1676400" cy="863600"/>
          </a:xfrm>
          <a:prstGeom prst="roundRect">
            <a:avLst/>
          </a:prstGeom>
          <a:solidFill>
            <a:srgbClr val="FFCC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Xoá </a:t>
            </a:r>
          </a:p>
        </p:txBody>
      </p:sp>
      <p:sp>
        <p:nvSpPr>
          <p:cNvPr id="8" name="Rounded Rectangle 34">
            <a:extLst>
              <a:ext uri="{FF2B5EF4-FFF2-40B4-BE49-F238E27FC236}">
                <a16:creationId xmlns:a16="http://schemas.microsoft.com/office/drawing/2014/main" id="{5CFF2DC8-7018-E460-8C87-F6B80B94828D}"/>
              </a:ext>
            </a:extLst>
          </p:cNvPr>
          <p:cNvSpPr/>
          <p:nvPr/>
        </p:nvSpPr>
        <p:spPr>
          <a:xfrm>
            <a:off x="171220" y="4434191"/>
            <a:ext cx="2134080" cy="1016000"/>
          </a:xfrm>
          <a:prstGeom prst="roundRect">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chemeClr val="tx1"/>
                </a:solidFill>
                <a:latin typeface="UTM Avo" panose="02040603050506020204" pitchFamily="18" charset="0"/>
                <a:cs typeface="Arial" panose="020B0604020202020204" pitchFamily="34" charset="0"/>
              </a:rPr>
              <a:t>Chọn thư mục cần đổi tên </a:t>
            </a:r>
          </a:p>
        </p:txBody>
      </p:sp>
      <p:sp>
        <p:nvSpPr>
          <p:cNvPr id="9" name="Rounded Rectangle 35">
            <a:extLst>
              <a:ext uri="{FF2B5EF4-FFF2-40B4-BE49-F238E27FC236}">
                <a16:creationId xmlns:a16="http://schemas.microsoft.com/office/drawing/2014/main" id="{2C541DE7-E1F5-952B-7D5F-A3530486EF99}"/>
              </a:ext>
            </a:extLst>
          </p:cNvPr>
          <p:cNvSpPr/>
          <p:nvPr/>
        </p:nvSpPr>
        <p:spPr>
          <a:xfrm>
            <a:off x="2444801" y="4434191"/>
            <a:ext cx="2134080" cy="1016000"/>
          </a:xfrm>
          <a:prstGeom prst="roundRect">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chemeClr val="tx1"/>
                </a:solidFill>
                <a:latin typeface="UTM Avo" panose="02040603050506020204" pitchFamily="18" charset="0"/>
                <a:cs typeface="Arial" panose="020B0604020202020204" pitchFamily="34" charset="0"/>
              </a:rPr>
              <a:t>Nháy vào </a:t>
            </a:r>
            <a:r>
              <a:rPr lang="en-US" sz="2000" b="1" i="1">
                <a:solidFill>
                  <a:schemeClr val="tx1"/>
                </a:solidFill>
                <a:latin typeface="UTM Avo" panose="02040603050506020204" pitchFamily="18" charset="0"/>
                <a:cs typeface="Arial" panose="020B0604020202020204" pitchFamily="34" charset="0"/>
              </a:rPr>
              <a:t>Rename</a:t>
            </a:r>
          </a:p>
        </p:txBody>
      </p:sp>
      <p:sp>
        <p:nvSpPr>
          <p:cNvPr id="10" name="Rounded Rectangle 36">
            <a:extLst>
              <a:ext uri="{FF2B5EF4-FFF2-40B4-BE49-F238E27FC236}">
                <a16:creationId xmlns:a16="http://schemas.microsoft.com/office/drawing/2014/main" id="{34E17C54-7B12-8D35-CBAE-B4EF615251AE}"/>
              </a:ext>
            </a:extLst>
          </p:cNvPr>
          <p:cNvSpPr/>
          <p:nvPr/>
        </p:nvSpPr>
        <p:spPr>
          <a:xfrm>
            <a:off x="4803318" y="4434191"/>
            <a:ext cx="2134080" cy="1016000"/>
          </a:xfrm>
          <a:prstGeom prst="roundRect">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chemeClr val="tx1"/>
                </a:solidFill>
                <a:latin typeface="UTM Avo" panose="02040603050506020204" pitchFamily="18" charset="0"/>
                <a:cs typeface="Arial" panose="020B0604020202020204" pitchFamily="34" charset="0"/>
              </a:rPr>
              <a:t>Gõ tên mới </a:t>
            </a:r>
          </a:p>
          <a:p>
            <a:pPr algn="ctr">
              <a:lnSpc>
                <a:spcPct val="150000"/>
              </a:lnSpc>
            </a:pPr>
            <a:r>
              <a:rPr lang="en-US" sz="200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000" b="1" i="1">
                <a:solidFill>
                  <a:schemeClr val="tx1"/>
                </a:solidFill>
                <a:latin typeface="UTM Avo" panose="02040603050506020204" pitchFamily="18" charset="0"/>
                <a:cs typeface="Arial" panose="020B0604020202020204" pitchFamily="34" charset="0"/>
                <a:sym typeface="Wingdings" panose="05000000000000000000" pitchFamily="2" charset="2"/>
              </a:rPr>
              <a:t>Enter</a:t>
            </a:r>
            <a:r>
              <a:rPr lang="en-US" sz="2000">
                <a:solidFill>
                  <a:schemeClr val="tx1"/>
                </a:solidFill>
                <a:latin typeface="UTM Avo" panose="02040603050506020204" pitchFamily="18" charset="0"/>
                <a:cs typeface="Arial" panose="020B0604020202020204" pitchFamily="34" charset="0"/>
              </a:rPr>
              <a:t> </a:t>
            </a:r>
          </a:p>
        </p:txBody>
      </p:sp>
      <p:sp>
        <p:nvSpPr>
          <p:cNvPr id="11" name="Rounded Rectangle 37">
            <a:extLst>
              <a:ext uri="{FF2B5EF4-FFF2-40B4-BE49-F238E27FC236}">
                <a16:creationId xmlns:a16="http://schemas.microsoft.com/office/drawing/2014/main" id="{52F27E31-E14D-2E86-41A2-E1C1D1BD9343}"/>
              </a:ext>
            </a:extLst>
          </p:cNvPr>
          <p:cNvSpPr/>
          <p:nvPr/>
        </p:nvSpPr>
        <p:spPr>
          <a:xfrm>
            <a:off x="7389895" y="4434191"/>
            <a:ext cx="2134080" cy="1016000"/>
          </a:xfrm>
          <a:prstGeom prst="roundRect">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chemeClr val="tx1"/>
                </a:solidFill>
                <a:latin typeface="UTM Avo" panose="02040603050506020204" pitchFamily="18" charset="0"/>
                <a:cs typeface="Arial" panose="020B0604020202020204" pitchFamily="34" charset="0"/>
              </a:rPr>
              <a:t>Chọn thư mục cần xoá </a:t>
            </a:r>
          </a:p>
        </p:txBody>
      </p:sp>
      <p:sp>
        <p:nvSpPr>
          <p:cNvPr id="12" name="Rounded Rectangle 38">
            <a:extLst>
              <a:ext uri="{FF2B5EF4-FFF2-40B4-BE49-F238E27FC236}">
                <a16:creationId xmlns:a16="http://schemas.microsoft.com/office/drawing/2014/main" id="{33BBECF1-3E26-0251-2D12-6825BFAAB22A}"/>
              </a:ext>
            </a:extLst>
          </p:cNvPr>
          <p:cNvSpPr/>
          <p:nvPr/>
        </p:nvSpPr>
        <p:spPr>
          <a:xfrm>
            <a:off x="9714853" y="4434191"/>
            <a:ext cx="2134080" cy="1016000"/>
          </a:xfrm>
          <a:prstGeom prst="roundRect">
            <a:avLst/>
          </a:prstGeom>
          <a:solidFill>
            <a:schemeClr val="accent5">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a:solidFill>
                  <a:schemeClr val="tx1"/>
                </a:solidFill>
                <a:latin typeface="UTM Avo" panose="02040603050506020204" pitchFamily="18" charset="0"/>
                <a:cs typeface="Arial" panose="020B0604020202020204" pitchFamily="34" charset="0"/>
              </a:rPr>
              <a:t>Nháy chuột vào </a:t>
            </a:r>
            <a:r>
              <a:rPr lang="en-US" sz="2000" b="1">
                <a:solidFill>
                  <a:schemeClr val="tx1"/>
                </a:solidFill>
                <a:latin typeface="UTM Avo" panose="02040603050506020204" pitchFamily="18" charset="0"/>
                <a:cs typeface="Arial" panose="020B0604020202020204" pitchFamily="34" charset="0"/>
              </a:rPr>
              <a:t>Delete</a:t>
            </a:r>
          </a:p>
        </p:txBody>
      </p:sp>
      <p:cxnSp>
        <p:nvCxnSpPr>
          <p:cNvPr id="13" name="Straight Connector 12">
            <a:extLst>
              <a:ext uri="{FF2B5EF4-FFF2-40B4-BE49-F238E27FC236}">
                <a16:creationId xmlns:a16="http://schemas.microsoft.com/office/drawing/2014/main" id="{514C588B-D6FA-89DB-FF63-8118D7549ECA}"/>
              </a:ext>
            </a:extLst>
          </p:cNvPr>
          <p:cNvCxnSpPr>
            <a:stCxn id="7" idx="2"/>
            <a:endCxn id="11" idx="0"/>
          </p:cNvCxnSpPr>
          <p:nvPr/>
        </p:nvCxnSpPr>
        <p:spPr>
          <a:xfrm flipH="1">
            <a:off x="8456935" y="3185609"/>
            <a:ext cx="1067040" cy="124858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855500A-58EC-92CF-2FF6-2E7B67811922}"/>
              </a:ext>
            </a:extLst>
          </p:cNvPr>
          <p:cNvCxnSpPr>
            <a:stCxn id="7" idx="2"/>
            <a:endCxn id="12" idx="0"/>
          </p:cNvCxnSpPr>
          <p:nvPr/>
        </p:nvCxnSpPr>
        <p:spPr>
          <a:xfrm>
            <a:off x="9523975" y="3185609"/>
            <a:ext cx="1257918" cy="124858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04B8AF-E6B2-B852-38FB-AE65E4FECBD9}"/>
              </a:ext>
            </a:extLst>
          </p:cNvPr>
          <p:cNvCxnSpPr>
            <a:stCxn id="6" idx="2"/>
            <a:endCxn id="8" idx="0"/>
          </p:cNvCxnSpPr>
          <p:nvPr/>
        </p:nvCxnSpPr>
        <p:spPr>
          <a:xfrm flipH="1">
            <a:off x="1238260" y="3169640"/>
            <a:ext cx="2369020" cy="126455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E2055A-F430-2849-50DA-B47483D8A732}"/>
              </a:ext>
            </a:extLst>
          </p:cNvPr>
          <p:cNvCxnSpPr>
            <a:stCxn id="6" idx="2"/>
            <a:endCxn id="9" idx="0"/>
          </p:cNvCxnSpPr>
          <p:nvPr/>
        </p:nvCxnSpPr>
        <p:spPr>
          <a:xfrm flipH="1">
            <a:off x="3511841" y="3169640"/>
            <a:ext cx="95439" cy="126455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F3D30F-A403-27D9-970A-BEAFD30D5737}"/>
              </a:ext>
            </a:extLst>
          </p:cNvPr>
          <p:cNvCxnSpPr>
            <a:stCxn id="10" idx="0"/>
            <a:endCxn id="6" idx="2"/>
          </p:cNvCxnSpPr>
          <p:nvPr/>
        </p:nvCxnSpPr>
        <p:spPr>
          <a:xfrm flipH="1" flipV="1">
            <a:off x="3607280" y="3169640"/>
            <a:ext cx="2263078" cy="1264551"/>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74948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inVertical)">
                                      <p:cBhvr>
                                        <p:cTn id="25" dur="500"/>
                                        <p:tgtEl>
                                          <p:spTgt spid="1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Vertical)">
                                      <p:cBhvr>
                                        <p:cTn id="33" dur="500"/>
                                        <p:tgtEl>
                                          <p:spTgt spid="17"/>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arn(inVertic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arn(inVertical)">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barn(inVertical)">
                                      <p:cBhvr>
                                        <p:cTn id="54" dur="500"/>
                                        <p:tgtEl>
                                          <p:spTgt spid="14"/>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30">
            <a:extLst>
              <a:ext uri="{FF2B5EF4-FFF2-40B4-BE49-F238E27FC236}">
                <a16:creationId xmlns:a16="http://schemas.microsoft.com/office/drawing/2014/main" id="{486EFADC-9A09-9A8D-4A4B-9FF51A676BAF}"/>
              </a:ext>
            </a:extLst>
          </p:cNvPr>
          <p:cNvSpPr/>
          <p:nvPr/>
        </p:nvSpPr>
        <p:spPr>
          <a:xfrm>
            <a:off x="1601239" y="148499"/>
            <a:ext cx="8344683" cy="0"/>
          </a:xfrm>
          <a:prstGeom prst="line">
            <a:avLst/>
          </a:prstGeom>
          <a:ln w="47625" cap="flat">
            <a:solidFill>
              <a:schemeClr val="accent6">
                <a:lumMod val="20000"/>
                <a:lumOff val="80000"/>
              </a:schemeClr>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94680FAD-3A20-F9D7-F736-605E68C64AD1}"/>
              </a:ext>
            </a:extLst>
          </p:cNvPr>
          <p:cNvSpPr/>
          <p:nvPr/>
        </p:nvSpPr>
        <p:spPr>
          <a:xfrm>
            <a:off x="1601239" y="270195"/>
            <a:ext cx="8344683" cy="0"/>
          </a:xfrm>
          <a:prstGeom prst="line">
            <a:avLst/>
          </a:prstGeom>
          <a:ln w="47625" cap="flat">
            <a:solidFill>
              <a:schemeClr val="accent6">
                <a:lumMod val="20000"/>
                <a:lumOff val="80000"/>
              </a:schemeClr>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1FD47A10-6B12-B796-00E8-B65F061FE095}"/>
              </a:ext>
            </a:extLst>
          </p:cNvPr>
          <p:cNvSpPr/>
          <p:nvPr/>
        </p:nvSpPr>
        <p:spPr>
          <a:xfrm>
            <a:off x="1601239" y="391890"/>
            <a:ext cx="8344683" cy="0"/>
          </a:xfrm>
          <a:prstGeom prst="line">
            <a:avLst/>
          </a:prstGeom>
          <a:ln w="47625" cap="flat">
            <a:solidFill>
              <a:schemeClr val="accent6">
                <a:lumMod val="20000"/>
                <a:lumOff val="80000"/>
              </a:schemeClr>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0EC4201F-0DA9-3450-2BE0-A9244D57EDA3}"/>
              </a:ext>
            </a:extLst>
          </p:cNvPr>
          <p:cNvSpPr txBox="1"/>
          <p:nvPr/>
        </p:nvSpPr>
        <p:spPr>
          <a:xfrm>
            <a:off x="294920" y="1374777"/>
            <a:ext cx="11738898" cy="656655"/>
          </a:xfrm>
          <a:prstGeom prst="rect">
            <a:avLst/>
          </a:prstGeom>
          <a:noFill/>
        </p:spPr>
        <p:txBody>
          <a:bodyPr wrap="square" rtlCol="0">
            <a:spAutoFit/>
          </a:bodyPr>
          <a:lstStyle/>
          <a:p>
            <a:pPr algn="ctr"/>
            <a:r>
              <a:rPr lang="en-US" sz="3667" b="1">
                <a:solidFill>
                  <a:srgbClr val="FF0000"/>
                </a:solidFill>
                <a:latin typeface="UTM Avo" panose="02040603050506020204" pitchFamily="18" charset="0"/>
                <a:cs typeface="Arial" panose="020B0604020202020204" pitchFamily="34" charset="0"/>
              </a:rPr>
              <a:t>ĐỌC NỘI DUNG GHI NHỚ </a:t>
            </a:r>
          </a:p>
        </p:txBody>
      </p:sp>
      <p:sp>
        <p:nvSpPr>
          <p:cNvPr id="6" name="Rounded Rectangle 7">
            <a:extLst>
              <a:ext uri="{FF2B5EF4-FFF2-40B4-BE49-F238E27FC236}">
                <a16:creationId xmlns:a16="http://schemas.microsoft.com/office/drawing/2014/main" id="{C92FE0B6-FC9A-EE56-D42E-4EFE9C2EA284}"/>
              </a:ext>
            </a:extLst>
          </p:cNvPr>
          <p:cNvSpPr/>
          <p:nvPr/>
        </p:nvSpPr>
        <p:spPr>
          <a:xfrm>
            <a:off x="523578" y="2413000"/>
            <a:ext cx="10778219" cy="27940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
            </a:pPr>
            <a:r>
              <a:rPr lang="en-US" sz="2667">
                <a:solidFill>
                  <a:srgbClr val="002060"/>
                </a:solidFill>
                <a:latin typeface="UTM Avo" panose="02040603050506020204" pitchFamily="18" charset="0"/>
                <a:cs typeface="Arial" panose="020B0604020202020204" pitchFamily="34" charset="0"/>
              </a:rPr>
              <a:t>Để xem các tệp và thư mục trong máy tính, ta sử dụng phần mềm quản lí tệp.</a:t>
            </a:r>
          </a:p>
          <a:p>
            <a:pPr marL="381019" indent="-381019" algn="just">
              <a:lnSpc>
                <a:spcPct val="150000"/>
              </a:lnSpc>
              <a:buFont typeface="Wingdings" panose="05000000000000000000" pitchFamily="2" charset="2"/>
              <a:buChar char="§"/>
            </a:pPr>
            <a:r>
              <a:rPr lang="en-US" sz="2667">
                <a:solidFill>
                  <a:srgbClr val="002060"/>
                </a:solidFill>
                <a:latin typeface="UTM Avo" panose="02040603050506020204" pitchFamily="18" charset="0"/>
                <a:cs typeface="Arial" panose="020B0604020202020204" pitchFamily="34" charset="0"/>
              </a:rPr>
              <a:t>Tạo thư mục, đổi tên và xoá thư mục bằng các lệnh tương ứng là:  </a:t>
            </a:r>
            <a:r>
              <a:rPr lang="en-US" sz="2667" b="1">
                <a:solidFill>
                  <a:srgbClr val="002060"/>
                </a:solidFill>
                <a:latin typeface="UTM Avo" panose="02040603050506020204" pitchFamily="18" charset="0"/>
                <a:cs typeface="Arial" panose="020B0604020202020204" pitchFamily="34" charset="0"/>
              </a:rPr>
              <a:t>New folder</a:t>
            </a:r>
            <a:r>
              <a:rPr lang="en-US" sz="2667">
                <a:solidFill>
                  <a:srgbClr val="002060"/>
                </a:solidFill>
                <a:latin typeface="UTM Avo" panose="02040603050506020204" pitchFamily="18" charset="0"/>
                <a:cs typeface="Arial" panose="020B0604020202020204" pitchFamily="34" charset="0"/>
              </a:rPr>
              <a:t>, </a:t>
            </a:r>
            <a:r>
              <a:rPr lang="en-US" sz="2667" b="1">
                <a:solidFill>
                  <a:srgbClr val="002060"/>
                </a:solidFill>
                <a:latin typeface="UTM Avo" panose="02040603050506020204" pitchFamily="18" charset="0"/>
                <a:cs typeface="Arial" panose="020B0604020202020204" pitchFamily="34" charset="0"/>
              </a:rPr>
              <a:t>Rename</a:t>
            </a:r>
            <a:r>
              <a:rPr lang="en-US" sz="2667">
                <a:solidFill>
                  <a:srgbClr val="002060"/>
                </a:solidFill>
                <a:latin typeface="UTM Avo" panose="02040603050506020204" pitchFamily="18" charset="0"/>
                <a:cs typeface="Arial" panose="020B0604020202020204" pitchFamily="34" charset="0"/>
              </a:rPr>
              <a:t> và </a:t>
            </a:r>
            <a:r>
              <a:rPr lang="en-US" sz="2667" b="1">
                <a:solidFill>
                  <a:srgbClr val="002060"/>
                </a:solidFill>
                <a:latin typeface="UTM Avo" panose="02040603050506020204" pitchFamily="18" charset="0"/>
                <a:cs typeface="Arial" panose="020B0604020202020204" pitchFamily="34" charset="0"/>
              </a:rPr>
              <a:t>Delete</a:t>
            </a:r>
          </a:p>
        </p:txBody>
      </p:sp>
      <p:pic>
        <p:nvPicPr>
          <p:cNvPr id="7" name="Picture 9">
            <a:extLst>
              <a:ext uri="{FF2B5EF4-FFF2-40B4-BE49-F238E27FC236}">
                <a16:creationId xmlns:a16="http://schemas.microsoft.com/office/drawing/2014/main" id="{D7E9D59F-FC01-BEAA-B8C2-A081AA9D794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14663" y="1691586"/>
            <a:ext cx="700701" cy="899777"/>
          </a:xfrm>
          <a:prstGeom prst="rect">
            <a:avLst/>
          </a:prstGeom>
        </p:spPr>
      </p:pic>
      <p:pic>
        <p:nvPicPr>
          <p:cNvPr id="8" name="Picture 9">
            <a:extLst>
              <a:ext uri="{FF2B5EF4-FFF2-40B4-BE49-F238E27FC236}">
                <a16:creationId xmlns:a16="http://schemas.microsoft.com/office/drawing/2014/main" id="{B2A45163-1726-346C-3A04-92831197A88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433165" y="1811727"/>
            <a:ext cx="700701" cy="899777"/>
          </a:xfrm>
          <a:prstGeom prst="rect">
            <a:avLst/>
          </a:prstGeom>
        </p:spPr>
      </p:pic>
      <p:pic>
        <p:nvPicPr>
          <p:cNvPr id="9" name="Picture 3">
            <a:extLst>
              <a:ext uri="{FF2B5EF4-FFF2-40B4-BE49-F238E27FC236}">
                <a16:creationId xmlns:a16="http://schemas.microsoft.com/office/drawing/2014/main" id="{F52C5AEE-463C-5993-C8D8-D853B14AC18F}"/>
              </a:ext>
            </a:extLst>
          </p:cNvPr>
          <p:cNvPicPr>
            <a:picLocks noChangeAspect="1"/>
          </p:cNvPicPr>
          <p:nvPr/>
        </p:nvPicPr>
        <p:blipFill>
          <a:blip r:embed="rId5" cstate="print">
            <a:lum bright="-20000" contrast="4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81962" y="2004605"/>
            <a:ext cx="1212262" cy="1704410"/>
          </a:xfrm>
          <a:prstGeom prst="rect">
            <a:avLst/>
          </a:prstGeom>
        </p:spPr>
      </p:pic>
      <p:pic>
        <p:nvPicPr>
          <p:cNvPr id="10" name="Picture 7">
            <a:extLst>
              <a:ext uri="{FF2B5EF4-FFF2-40B4-BE49-F238E27FC236}">
                <a16:creationId xmlns:a16="http://schemas.microsoft.com/office/drawing/2014/main" id="{D144845B-8BB2-963D-21E1-245AD7DD1FF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474287" y="5497611"/>
            <a:ext cx="4876800" cy="1389888"/>
          </a:xfrm>
          <a:prstGeom prst="rect">
            <a:avLst/>
          </a:prstGeom>
        </p:spPr>
      </p:pic>
    </p:spTree>
    <p:extLst>
      <p:ext uri="{BB962C8B-B14F-4D97-AF65-F5344CB8AC3E}">
        <p14:creationId xmlns:p14="http://schemas.microsoft.com/office/powerpoint/2010/main" val="35171952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30">
            <a:extLst>
              <a:ext uri="{FF2B5EF4-FFF2-40B4-BE49-F238E27FC236}">
                <a16:creationId xmlns:a16="http://schemas.microsoft.com/office/drawing/2014/main" id="{9949F969-42A6-A6D8-AC9F-EB05DBFC4F26}"/>
              </a:ext>
            </a:extLst>
          </p:cNvPr>
          <p:cNvSpPr/>
          <p:nvPr/>
        </p:nvSpPr>
        <p:spPr>
          <a:xfrm>
            <a:off x="1601239" y="148499"/>
            <a:ext cx="8344683" cy="0"/>
          </a:xfrm>
          <a:prstGeom prst="line">
            <a:avLst/>
          </a:prstGeom>
          <a:ln w="47625" cap="flat">
            <a:solidFill>
              <a:srgbClr val="FFE6E9"/>
            </a:solidFill>
            <a:prstDash val="solid"/>
            <a:headEnd type="none" w="sm" len="sm"/>
            <a:tailEnd type="none" w="sm" len="sm"/>
          </a:ln>
        </p:spPr>
        <p:txBody>
          <a:bodyPr/>
          <a:lstStyle/>
          <a:p>
            <a:endParaRPr lang="en-US"/>
          </a:p>
        </p:txBody>
      </p:sp>
      <p:sp>
        <p:nvSpPr>
          <p:cNvPr id="3" name="AutoShape 31">
            <a:extLst>
              <a:ext uri="{FF2B5EF4-FFF2-40B4-BE49-F238E27FC236}">
                <a16:creationId xmlns:a16="http://schemas.microsoft.com/office/drawing/2014/main" id="{C50396FB-B3B1-1841-0986-8D0AF0DDB264}"/>
              </a:ext>
            </a:extLst>
          </p:cNvPr>
          <p:cNvSpPr/>
          <p:nvPr/>
        </p:nvSpPr>
        <p:spPr>
          <a:xfrm>
            <a:off x="1601239" y="270195"/>
            <a:ext cx="8344683" cy="0"/>
          </a:xfrm>
          <a:prstGeom prst="line">
            <a:avLst/>
          </a:prstGeom>
          <a:ln w="47625" cap="flat">
            <a:solidFill>
              <a:srgbClr val="FFE6E9"/>
            </a:solidFill>
            <a:prstDash val="solid"/>
            <a:headEnd type="none" w="sm" len="sm"/>
            <a:tailEnd type="none" w="sm" len="sm"/>
          </a:ln>
        </p:spPr>
        <p:txBody>
          <a:bodyPr/>
          <a:lstStyle/>
          <a:p>
            <a:endParaRPr lang="en-US"/>
          </a:p>
        </p:txBody>
      </p:sp>
      <p:sp>
        <p:nvSpPr>
          <p:cNvPr id="4" name="AutoShape 32">
            <a:extLst>
              <a:ext uri="{FF2B5EF4-FFF2-40B4-BE49-F238E27FC236}">
                <a16:creationId xmlns:a16="http://schemas.microsoft.com/office/drawing/2014/main" id="{A6F7880B-7D84-FB4C-92E2-279A08E2682A}"/>
              </a:ext>
            </a:extLst>
          </p:cNvPr>
          <p:cNvSpPr/>
          <p:nvPr/>
        </p:nvSpPr>
        <p:spPr>
          <a:xfrm>
            <a:off x="1601239" y="391890"/>
            <a:ext cx="8344683" cy="0"/>
          </a:xfrm>
          <a:prstGeom prst="line">
            <a:avLst/>
          </a:prstGeom>
          <a:ln w="47625" cap="flat">
            <a:solidFill>
              <a:srgbClr val="FFE6E9"/>
            </a:solidFill>
            <a:prstDash val="solid"/>
            <a:headEnd type="none" w="sm" len="sm"/>
            <a:tailEnd type="none" w="sm" len="sm"/>
          </a:ln>
        </p:spPr>
        <p:txBody>
          <a:bodyPr/>
          <a:lstStyle/>
          <a:p>
            <a:endParaRPr lang="en-US"/>
          </a:p>
        </p:txBody>
      </p:sp>
      <p:sp>
        <p:nvSpPr>
          <p:cNvPr id="5" name="TextBox 4">
            <a:extLst>
              <a:ext uri="{FF2B5EF4-FFF2-40B4-BE49-F238E27FC236}">
                <a16:creationId xmlns:a16="http://schemas.microsoft.com/office/drawing/2014/main" id="{3F728B3C-374B-1737-A428-4191BE731EE8}"/>
              </a:ext>
            </a:extLst>
          </p:cNvPr>
          <p:cNvSpPr txBox="1"/>
          <p:nvPr/>
        </p:nvSpPr>
        <p:spPr>
          <a:xfrm>
            <a:off x="429751" y="1156307"/>
            <a:ext cx="11738898" cy="707886"/>
          </a:xfrm>
          <a:prstGeom prst="rect">
            <a:avLst/>
          </a:prstGeom>
          <a:noFill/>
        </p:spPr>
        <p:txBody>
          <a:bodyPr wrap="square" rtlCol="0">
            <a:spAutoFit/>
          </a:bodyPr>
          <a:lstStyle/>
          <a:p>
            <a:pPr algn="ctr"/>
            <a:r>
              <a:rPr lang="en-US" sz="4000" b="1">
                <a:solidFill>
                  <a:srgbClr val="FF0000"/>
                </a:solidFill>
                <a:latin typeface="UTM Avo" panose="02040603050506020204" pitchFamily="18" charset="0"/>
                <a:cs typeface="Arial" panose="020B0604020202020204" pitchFamily="34" charset="0"/>
              </a:rPr>
              <a:t>HƯỚNG DẪN VỀ NHÀ</a:t>
            </a:r>
          </a:p>
        </p:txBody>
      </p:sp>
      <p:pic>
        <p:nvPicPr>
          <p:cNvPr id="6" name="Picture 6">
            <a:extLst>
              <a:ext uri="{FF2B5EF4-FFF2-40B4-BE49-F238E27FC236}">
                <a16:creationId xmlns:a16="http://schemas.microsoft.com/office/drawing/2014/main" id="{AC99E440-5852-377F-378E-74935DB21AEC}"/>
              </a:ext>
            </a:extLst>
          </p:cNvPr>
          <p:cNvPicPr>
            <a:picLocks noChangeAspect="1"/>
          </p:cNvPicPr>
          <p:nvPr/>
        </p:nvPicPr>
        <p:blipFill>
          <a:blip r:embed="rId3"/>
          <a:srcRect/>
          <a:stretch>
            <a:fillRect/>
          </a:stretch>
        </p:blipFill>
        <p:spPr>
          <a:xfrm>
            <a:off x="4309103" y="4399310"/>
            <a:ext cx="3167395" cy="2458690"/>
          </a:xfrm>
          <a:prstGeom prst="rect">
            <a:avLst/>
          </a:prstGeom>
        </p:spPr>
      </p:pic>
      <p:pic>
        <p:nvPicPr>
          <p:cNvPr id="7" name="Picture 8">
            <a:extLst>
              <a:ext uri="{FF2B5EF4-FFF2-40B4-BE49-F238E27FC236}">
                <a16:creationId xmlns:a16="http://schemas.microsoft.com/office/drawing/2014/main" id="{6842891B-6216-9BFD-DBD2-31A6422F8D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56666" y="863800"/>
            <a:ext cx="1601239" cy="1342130"/>
          </a:xfrm>
          <a:prstGeom prst="rect">
            <a:avLst/>
          </a:prstGeom>
        </p:spPr>
      </p:pic>
      <p:sp>
        <p:nvSpPr>
          <p:cNvPr id="8" name="Cloud 7">
            <a:extLst>
              <a:ext uri="{FF2B5EF4-FFF2-40B4-BE49-F238E27FC236}">
                <a16:creationId xmlns:a16="http://schemas.microsoft.com/office/drawing/2014/main" id="{A18D2F62-3E03-DEE6-AB53-CB7488AAE9D8}"/>
              </a:ext>
            </a:extLst>
          </p:cNvPr>
          <p:cNvSpPr/>
          <p:nvPr/>
        </p:nvSpPr>
        <p:spPr>
          <a:xfrm>
            <a:off x="1193346" y="2311400"/>
            <a:ext cx="4394654" cy="2438400"/>
          </a:xfrm>
          <a:prstGeom prst="cloud">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Ôn tập lại nội dung bài học ngày hôm nay</a:t>
            </a:r>
          </a:p>
        </p:txBody>
      </p:sp>
      <p:sp>
        <p:nvSpPr>
          <p:cNvPr id="9" name="Cloud 8">
            <a:extLst>
              <a:ext uri="{FF2B5EF4-FFF2-40B4-BE49-F238E27FC236}">
                <a16:creationId xmlns:a16="http://schemas.microsoft.com/office/drawing/2014/main" id="{CBEE5222-F046-488D-9E70-E01627DA69DC}"/>
              </a:ext>
            </a:extLst>
          </p:cNvPr>
          <p:cNvSpPr/>
          <p:nvPr/>
        </p:nvSpPr>
        <p:spPr>
          <a:xfrm>
            <a:off x="6299200" y="2209800"/>
            <a:ext cx="4394654" cy="2438400"/>
          </a:xfrm>
          <a:prstGeom prst="cloud">
            <a:avLst/>
          </a:prstGeom>
          <a:solidFill>
            <a:schemeClr val="bg1">
              <a:lumMod val="95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Soạn bài, </a:t>
            </a:r>
            <a:r>
              <a:rPr lang="en-US" sz="2400" b="1">
                <a:solidFill>
                  <a:schemeClr val="tx1"/>
                </a:solidFill>
                <a:latin typeface="UTM Avo" panose="02040603050506020204" pitchFamily="18" charset="0"/>
                <a:cs typeface="Arial" panose="020B0604020202020204" pitchFamily="34" charset="0"/>
              </a:rPr>
              <a:t>Bài học bảo vệ thông tin cá nhân</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129</TotalTime>
  <Words>1112</Words>
  <Application>Microsoft Office PowerPoint</Application>
  <PresentationFormat>Widescreen</PresentationFormat>
  <Paragraphs>139</Paragraphs>
  <Slides>30</Slides>
  <Notes>23</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13</cp:revision>
  <dcterms:modified xsi:type="dcterms:W3CDTF">2023-08-21T04:47:00Z</dcterms:modified>
  <cp:category>9Slide.vn</cp:category>
</cp:coreProperties>
</file>