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324" r:id="rId6"/>
    <p:sldId id="259" r:id="rId7"/>
    <p:sldId id="260" r:id="rId8"/>
    <p:sldId id="325" r:id="rId9"/>
    <p:sldId id="327" r:id="rId10"/>
    <p:sldId id="328" r:id="rId11"/>
    <p:sldId id="330" r:id="rId12"/>
    <p:sldId id="331" r:id="rId13"/>
    <p:sldId id="332" r:id="rId14"/>
    <p:sldId id="333" r:id="rId15"/>
    <p:sldId id="334" r:id="rId16"/>
    <p:sldId id="326" r:id="rId17"/>
    <p:sldId id="329" r:id="rId18"/>
    <p:sldId id="261" r:id="rId19"/>
    <p:sldId id="262" r:id="rId20"/>
    <p:sldId id="335" r:id="rId21"/>
    <p:sldId id="336" r:id="rId22"/>
    <p:sldId id="338" r:id="rId23"/>
    <p:sldId id="340" r:id="rId24"/>
    <p:sldId id="341" r:id="rId25"/>
    <p:sldId id="337" r:id="rId26"/>
    <p:sldId id="269" r:id="rId27"/>
    <p:sldId id="270" r:id="rId28"/>
    <p:sldId id="271" r:id="rId29"/>
    <p:sldId id="267" r:id="rId30"/>
    <p:sldId id="342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8F0"/>
    <a:srgbClr val="F68121"/>
    <a:srgbClr val="FFFAF7"/>
    <a:srgbClr val="ED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0"/>
  </p:normalViewPr>
  <p:slideViewPr>
    <p:cSldViewPr snapToGrid="0">
      <p:cViewPr varScale="1">
        <p:scale>
          <a:sx n="82" d="100"/>
          <a:sy n="82" d="100"/>
        </p:scale>
        <p:origin x="78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71140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0055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052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6763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7843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02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452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7351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7067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638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589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7489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4324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1157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510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0566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8729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0506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8969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giáo viên click vào từng ngôi sao để sang câu hỏi tương ứng </a:t>
            </a:r>
          </a:p>
          <a:p>
            <a:r>
              <a:rPr lang="en-US"/>
              <a:t>Sau khi trang trí xong căn phòng (4 câu hỏi) &gt;&gt; click vào chiếc đèn trên cùng để sang slide học tiếp theo</a:t>
            </a:r>
          </a:p>
        </p:txBody>
      </p:sp>
    </p:spTree>
    <p:extLst>
      <p:ext uri="{BB962C8B-B14F-4D97-AF65-F5344CB8AC3E}">
        <p14:creationId xmlns:p14="http://schemas.microsoft.com/office/powerpoint/2010/main" val="1478521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14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59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32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</p:txBody>
      </p:sp>
    </p:spTree>
    <p:extLst>
      <p:ext uri="{BB962C8B-B14F-4D97-AF65-F5344CB8AC3E}">
        <p14:creationId xmlns:p14="http://schemas.microsoft.com/office/powerpoint/2010/main" val="793267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4118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4246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4599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5203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0628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5219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6517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583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4704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2109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604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631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1CED887A-0EF8-480A-AB6E-FA979A28F58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10504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5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54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55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22.xml"/><Relationship Id="rId18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slide" Target="slide24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9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11" Type="http://schemas.openxmlformats.org/officeDocument/2006/relationships/slide" Target="slide21.xml"/><Relationship Id="rId5" Type="http://schemas.openxmlformats.org/officeDocument/2006/relationships/image" Target="../media/image32.png"/><Relationship Id="rId15" Type="http://schemas.openxmlformats.org/officeDocument/2006/relationships/slide" Target="slide23.xml"/><Relationship Id="rId10" Type="http://schemas.openxmlformats.org/officeDocument/2006/relationships/image" Target="../media/image36.png"/><Relationship Id="rId19" Type="http://schemas.openxmlformats.org/officeDocument/2006/relationships/image" Target="../media/image41.gif"/><Relationship Id="rId4" Type="http://schemas.microsoft.com/office/2007/relationships/hdphoto" Target="../media/hdphoto3.wdp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audio1.wav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audio1.wav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audio1.wav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audio1.wav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55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sv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67657" y="1484791"/>
            <a:ext cx="11182615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Chủ đề E1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Làm quen với bài trình chiếu đơn giản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3: Bài trình chiếu của em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71364" y="26589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EB1B84-1851-D24E-6ECC-05FC03DDE845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ECFD923D-E08B-65FE-C475-83D6611C5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863692" y="3088215"/>
            <a:ext cx="2640571" cy="36866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B2777D-E693-1E37-2C80-E422DCF79F2E}"/>
              </a:ext>
            </a:extLst>
          </p:cNvPr>
          <p:cNvSpPr txBox="1"/>
          <p:nvPr/>
        </p:nvSpPr>
        <p:spPr>
          <a:xfrm>
            <a:off x="1425203" y="1536650"/>
            <a:ext cx="9341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 trò chơi “Đánh nhanh thắng nhanh”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3124D-5D24-E760-A7D8-B51E2A725524}"/>
              </a:ext>
            </a:extLst>
          </p:cNvPr>
          <p:cNvSpPr txBox="1"/>
          <p:nvPr/>
        </p:nvSpPr>
        <p:spPr>
          <a:xfrm>
            <a:off x="704452" y="2108889"/>
            <a:ext cx="9006840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LUẬT CHƠI: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Các em thực hiện trò chơi theo nhóm.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Trên bảng là thứ tự của bài trình chiếu.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Khi giáo viên hô “Chuẩn bị/đánh” các em hãy nhanh chóng đập tay vào một bước để làm bài thuyết trình.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Mỗi lần đập trúng nhóm sẽ được cộng điểm, nhóm nào nhiều điểm nhất sẽ chiến thắng.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D3729DA-8DEC-383B-A930-52E8CD76FBEF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1EC577-4B33-60BA-1710-0CB9622C4836}"/>
              </a:ext>
            </a:extLst>
          </p:cNvPr>
          <p:cNvSpPr txBox="1"/>
          <p:nvPr/>
        </p:nvSpPr>
        <p:spPr>
          <a:xfrm>
            <a:off x="2201144" y="1713087"/>
            <a:ext cx="9341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 trò chơi “Đánh nhanh thắng nhanh” 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E5549539-DC83-0424-C67D-C7E9C88505E8}"/>
              </a:ext>
            </a:extLst>
          </p:cNvPr>
          <p:cNvSpPr/>
          <p:nvPr/>
        </p:nvSpPr>
        <p:spPr>
          <a:xfrm>
            <a:off x="6203980" y="2614952"/>
            <a:ext cx="5774659" cy="9144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Thêm ảnh vào bài trình chiếu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D8989079-452B-69B0-B0AD-0C407B46D1D4}"/>
              </a:ext>
            </a:extLst>
          </p:cNvPr>
          <p:cNvSpPr/>
          <p:nvPr/>
        </p:nvSpPr>
        <p:spPr>
          <a:xfrm>
            <a:off x="294639" y="2614952"/>
            <a:ext cx="5774659" cy="9144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Tạo bài trình chiếu mới </a:t>
            </a: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D423AF18-3CFD-CF24-228C-B6C76639AC4D}"/>
              </a:ext>
            </a:extLst>
          </p:cNvPr>
          <p:cNvSpPr/>
          <p:nvPr/>
        </p:nvSpPr>
        <p:spPr>
          <a:xfrm>
            <a:off x="294639" y="4230513"/>
            <a:ext cx="5774659" cy="9144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Chỉnh sửa kích thước ảnh</a:t>
            </a: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3B2C8515-B7D7-32EA-74CA-2FA8800D6C28}"/>
              </a:ext>
            </a:extLst>
          </p:cNvPr>
          <p:cNvSpPr/>
          <p:nvPr/>
        </p:nvSpPr>
        <p:spPr>
          <a:xfrm>
            <a:off x="6203980" y="4230513"/>
            <a:ext cx="5774659" cy="914400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4. Lưu bài trình chiếu </a:t>
            </a:r>
          </a:p>
        </p:txBody>
      </p:sp>
    </p:spTree>
    <p:extLst>
      <p:ext uri="{BB962C8B-B14F-4D97-AF65-F5344CB8AC3E}">
        <p14:creationId xmlns:p14="http://schemas.microsoft.com/office/powerpoint/2010/main" val="5545600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71364" y="26589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E20D23B-06AA-168E-2608-129BFA9BF440}"/>
              </a:ext>
            </a:extLst>
          </p:cNvPr>
          <p:cNvSpPr/>
          <p:nvPr/>
        </p:nvSpPr>
        <p:spPr>
          <a:xfrm>
            <a:off x="8808720" y="3642360"/>
            <a:ext cx="3383280" cy="3215640"/>
          </a:xfrm>
          <a:prstGeom prst="rect">
            <a:avLst/>
          </a:prstGeom>
          <a:solidFill>
            <a:srgbClr val="FFFAF7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910221-6338-608A-D6D0-15ECA42DACDD}"/>
              </a:ext>
            </a:extLst>
          </p:cNvPr>
          <p:cNvSpPr txBox="1"/>
          <p:nvPr/>
        </p:nvSpPr>
        <p:spPr>
          <a:xfrm>
            <a:off x="1016000" y="1336504"/>
            <a:ext cx="11125200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1. Chuẩn bị cho bài trình chiếu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897D24-CF84-7C63-044D-711C853A1D72}"/>
              </a:ext>
            </a:extLst>
          </p:cNvPr>
          <p:cNvSpPr txBox="1"/>
          <p:nvPr/>
        </p:nvSpPr>
        <p:spPr>
          <a:xfrm>
            <a:off x="1015999" y="2127593"/>
            <a:ext cx="6399431" cy="1439473"/>
          </a:xfrm>
          <a:prstGeom prst="roundRect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>
                <a:latin typeface="UTM Avo" panose="02040603050506020204" pitchFamily="18" charset="0"/>
                <a:cs typeface="Arial" panose="020B0604020202020204" pitchFamily="34" charset="0"/>
              </a:rPr>
              <a:t>Bài trình chiếu thường có chủ đề nhất định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39FF877-5FAE-103D-4D87-6B7F1C070E8C}"/>
              </a:ext>
            </a:extLst>
          </p:cNvPr>
          <p:cNvGrpSpPr/>
          <p:nvPr/>
        </p:nvGrpSpPr>
        <p:grpSpPr>
          <a:xfrm>
            <a:off x="7881974" y="1547861"/>
            <a:ext cx="4344881" cy="2369877"/>
            <a:chOff x="11822960" y="2321791"/>
            <a:chExt cx="6517322" cy="35548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68A3BCB-4C11-59D0-CAC9-0A0CEDF4A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2960" y="2321791"/>
              <a:ext cx="5862528" cy="3333766"/>
            </a:xfrm>
            <a:prstGeom prst="roundRect">
              <a:avLst/>
            </a:prstGeom>
            <a:ln w="57150">
              <a:solidFill>
                <a:srgbClr val="00B050"/>
              </a:solidFill>
            </a:ln>
          </p:spPr>
        </p:pic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id="{C02B8002-45FD-7242-0A34-E540E64D2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0650427">
              <a:off x="15521685" y="5154684"/>
              <a:ext cx="2818597" cy="72192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729C67C-22C4-6164-3034-599C03C267DF}"/>
              </a:ext>
            </a:extLst>
          </p:cNvPr>
          <p:cNvGrpSpPr/>
          <p:nvPr/>
        </p:nvGrpSpPr>
        <p:grpSpPr>
          <a:xfrm>
            <a:off x="1016000" y="4034700"/>
            <a:ext cx="8817519" cy="2629163"/>
            <a:chOff x="1524000" y="5972594"/>
            <a:chExt cx="13226278" cy="3943744"/>
          </a:xfrm>
        </p:grpSpPr>
        <p:pic>
          <p:nvPicPr>
            <p:cNvPr id="8" name="Picture 2" descr="Tiết lộ 10 phương pháp học tập hiệu quả không phải ai cũng biết">
              <a:extLst>
                <a:ext uri="{FF2B5EF4-FFF2-40B4-BE49-F238E27FC236}">
                  <a16:creationId xmlns:a16="http://schemas.microsoft.com/office/drawing/2014/main" id="{E3D7BE91-CD52-C77A-BC3B-2D36D1D78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6070110"/>
              <a:ext cx="6019800" cy="3613687"/>
            </a:xfrm>
            <a:prstGeom prst="roundRect">
              <a:avLst/>
            </a:prstGeom>
            <a:noFill/>
            <a:ln w="57150">
              <a:solidFill>
                <a:srgbClr val="00B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0B3BD4D-E82F-7207-FF85-AD5F46705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58200" y="5972594"/>
              <a:ext cx="5334000" cy="3758282"/>
            </a:xfrm>
            <a:prstGeom prst="roundRect">
              <a:avLst/>
            </a:prstGeom>
            <a:ln w="57150">
              <a:solidFill>
                <a:srgbClr val="00B050"/>
              </a:solidFill>
            </a:ln>
          </p:spPr>
        </p:pic>
        <p:pic>
          <p:nvPicPr>
            <p:cNvPr id="10" name="Picture 17">
              <a:extLst>
                <a:ext uri="{FF2B5EF4-FFF2-40B4-BE49-F238E27FC236}">
                  <a16:creationId xmlns:a16="http://schemas.microsoft.com/office/drawing/2014/main" id="{5E695597-43CB-3906-6A68-998044075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0650427">
              <a:off x="11931681" y="9136761"/>
              <a:ext cx="2818597" cy="721922"/>
            </a:xfrm>
            <a:prstGeom prst="rect">
              <a:avLst/>
            </a:prstGeom>
          </p:spPr>
        </p:pic>
        <p:pic>
          <p:nvPicPr>
            <p:cNvPr id="11" name="Picture 21">
              <a:extLst>
                <a:ext uri="{FF2B5EF4-FFF2-40B4-BE49-F238E27FC236}">
                  <a16:creationId xmlns:a16="http://schemas.microsoft.com/office/drawing/2014/main" id="{B760A093-5C59-0EB4-FBC3-E896066C4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0650427">
              <a:off x="5522416" y="9194416"/>
              <a:ext cx="2818597" cy="72192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CC46AC-719C-DB9E-9977-9A172885DDC0}"/>
              </a:ext>
            </a:extLst>
          </p:cNvPr>
          <p:cNvSpPr txBox="1"/>
          <p:nvPr/>
        </p:nvSpPr>
        <p:spPr>
          <a:xfrm>
            <a:off x="533400" y="1506950"/>
            <a:ext cx="11125200" cy="12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Thảo luận nhóm: 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Các em quan sát các chủ đề đã cho dưới đây và chọn một chủ đề để thực hiện bài trình bày nhóm.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54181-71C9-6F7A-1D78-DE5A64A71A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3078" r="7576" b="11378"/>
          <a:stretch/>
        </p:blipFill>
        <p:spPr>
          <a:xfrm>
            <a:off x="1860874" y="2756141"/>
            <a:ext cx="7239631" cy="2950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6160BC-EB01-824A-8C40-D575CE631387}"/>
              </a:ext>
            </a:extLst>
          </p:cNvPr>
          <p:cNvSpPr txBox="1"/>
          <p:nvPr/>
        </p:nvSpPr>
        <p:spPr>
          <a:xfrm>
            <a:off x="2798449" y="5806776"/>
            <a:ext cx="5652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1. Một số chủ đề cho bài thuyết trình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33163-D81E-8C28-6D2D-BBDABC6AD2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33400" y="3149846"/>
            <a:ext cx="601457" cy="57302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C0D456C-EBEA-576D-07B1-12805EF08A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33399" y="4513365"/>
            <a:ext cx="1045656" cy="1045656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F1C00D1-4EC3-1938-BD16-A3B5479B77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86506" y="2279769"/>
            <a:ext cx="601457" cy="57302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6BD1100D-84F6-BD83-841B-9248E9F239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32671" y="5720319"/>
            <a:ext cx="601457" cy="5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48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0423F34-D9EA-B88A-6093-D32B34B8A41D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964615-C30F-0AB3-DFC5-2C9932A25197}"/>
              </a:ext>
            </a:extLst>
          </p:cNvPr>
          <p:cNvSpPr txBox="1"/>
          <p:nvPr/>
        </p:nvSpPr>
        <p:spPr>
          <a:xfrm>
            <a:off x="1379144" y="2192893"/>
            <a:ext cx="113967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Wingdings" panose="05000000000000000000" pitchFamily="2" charset="2"/>
              <a:buChar char="Ø"/>
            </a:pPr>
            <a:r>
              <a:rPr lang="en-US" sz="3000">
                <a:latin typeface="UTM Avo" panose="02040603050506020204" pitchFamily="18" charset="0"/>
                <a:cs typeface="Arial" panose="020B0604020202020204" pitchFamily="34" charset="0"/>
              </a:rPr>
              <a:t>Các thông tin nên có trong một bài trình chiếu: </a:t>
            </a:r>
          </a:p>
        </p:txBody>
      </p:sp>
      <p:sp>
        <p:nvSpPr>
          <p:cNvPr id="3" name="Pentagon 6">
            <a:extLst>
              <a:ext uri="{FF2B5EF4-FFF2-40B4-BE49-F238E27FC236}">
                <a16:creationId xmlns:a16="http://schemas.microsoft.com/office/drawing/2014/main" id="{976EE7C8-6C45-308B-5E40-9DB39613B71B}"/>
              </a:ext>
            </a:extLst>
          </p:cNvPr>
          <p:cNvSpPr/>
          <p:nvPr/>
        </p:nvSpPr>
        <p:spPr>
          <a:xfrm>
            <a:off x="4651885" y="1495537"/>
            <a:ext cx="2235200" cy="47660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 Ý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69A7B1-3236-7A1A-897A-FC3CF1722595}"/>
              </a:ext>
            </a:extLst>
          </p:cNvPr>
          <p:cNvGrpSpPr/>
          <p:nvPr/>
        </p:nvGrpSpPr>
        <p:grpSpPr>
          <a:xfrm>
            <a:off x="260996" y="2867607"/>
            <a:ext cx="2540000" cy="3293326"/>
            <a:chOff x="1447800" y="3879902"/>
            <a:chExt cx="3810000" cy="49399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Rounded Rectangle 15">
              <a:extLst>
                <a:ext uri="{FF2B5EF4-FFF2-40B4-BE49-F238E27FC236}">
                  <a16:creationId xmlns:a16="http://schemas.microsoft.com/office/drawing/2014/main" id="{77050905-FD61-CAAC-CFFB-5CC307AD39ED}"/>
                </a:ext>
              </a:extLst>
            </p:cNvPr>
            <p:cNvSpPr/>
            <p:nvPr/>
          </p:nvSpPr>
          <p:spPr>
            <a:xfrm>
              <a:off x="1447800" y="4502888"/>
              <a:ext cx="3810000" cy="4317003"/>
            </a:xfrm>
            <a:prstGeom prst="round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67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Giới thiệu về chủ đề 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E97F220-D725-7937-EFD7-C0BA6D4739E6}"/>
                </a:ext>
              </a:extLst>
            </p:cNvPr>
            <p:cNvSpPr/>
            <p:nvPr/>
          </p:nvSpPr>
          <p:spPr>
            <a:xfrm>
              <a:off x="2738494" y="3879902"/>
              <a:ext cx="1066800" cy="1075225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334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49672A-AB35-7801-0C79-5E3067FC4005}"/>
              </a:ext>
            </a:extLst>
          </p:cNvPr>
          <p:cNvGrpSpPr/>
          <p:nvPr/>
        </p:nvGrpSpPr>
        <p:grpSpPr>
          <a:xfrm>
            <a:off x="3199005" y="2867607"/>
            <a:ext cx="2540000" cy="3293326"/>
            <a:chOff x="1447800" y="3879902"/>
            <a:chExt cx="3810000" cy="49399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Rounded Rectangle 21">
              <a:extLst>
                <a:ext uri="{FF2B5EF4-FFF2-40B4-BE49-F238E27FC236}">
                  <a16:creationId xmlns:a16="http://schemas.microsoft.com/office/drawing/2014/main" id="{F16DA1C8-B9F1-AFAD-709F-2D721D5032AC}"/>
                </a:ext>
              </a:extLst>
            </p:cNvPr>
            <p:cNvSpPr/>
            <p:nvPr/>
          </p:nvSpPr>
          <p:spPr>
            <a:xfrm>
              <a:off x="1447800" y="4502888"/>
              <a:ext cx="3810000" cy="4317003"/>
            </a:xfrm>
            <a:prstGeom prst="round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67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 mục nội dung chính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0790884-D6F1-10F2-823B-EE10A28FF5BF}"/>
                </a:ext>
              </a:extLst>
            </p:cNvPr>
            <p:cNvSpPr/>
            <p:nvPr/>
          </p:nvSpPr>
          <p:spPr>
            <a:xfrm>
              <a:off x="2738494" y="3879902"/>
              <a:ext cx="1066800" cy="1075225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334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37DF45-141B-1DBC-4175-80AF77809D57}"/>
              </a:ext>
            </a:extLst>
          </p:cNvPr>
          <p:cNvGrpSpPr/>
          <p:nvPr/>
        </p:nvGrpSpPr>
        <p:grpSpPr>
          <a:xfrm>
            <a:off x="6244889" y="2867607"/>
            <a:ext cx="2540000" cy="3293326"/>
            <a:chOff x="1447800" y="3879902"/>
            <a:chExt cx="3810000" cy="49399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Rounded Rectangle 24">
              <a:extLst>
                <a:ext uri="{FF2B5EF4-FFF2-40B4-BE49-F238E27FC236}">
                  <a16:creationId xmlns:a16="http://schemas.microsoft.com/office/drawing/2014/main" id="{A2A7E427-3BEB-A8A3-A9C7-CBF8A4014C36}"/>
                </a:ext>
              </a:extLst>
            </p:cNvPr>
            <p:cNvSpPr/>
            <p:nvPr/>
          </p:nvSpPr>
          <p:spPr>
            <a:xfrm>
              <a:off x="1447800" y="4502888"/>
              <a:ext cx="3810000" cy="4317003"/>
            </a:xfrm>
            <a:prstGeom prst="round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67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Tên người trình bày 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5760ACB-6D24-50B2-6D8A-52E712C9E876}"/>
                </a:ext>
              </a:extLst>
            </p:cNvPr>
            <p:cNvSpPr/>
            <p:nvPr/>
          </p:nvSpPr>
          <p:spPr>
            <a:xfrm>
              <a:off x="2738494" y="3879902"/>
              <a:ext cx="1066800" cy="1075225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334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A34C454-CFD4-F99C-14AF-95F046F49331}"/>
              </a:ext>
            </a:extLst>
          </p:cNvPr>
          <p:cNvGrpSpPr/>
          <p:nvPr/>
        </p:nvGrpSpPr>
        <p:grpSpPr>
          <a:xfrm>
            <a:off x="9215120" y="2867607"/>
            <a:ext cx="2540000" cy="3293326"/>
            <a:chOff x="1447800" y="3879902"/>
            <a:chExt cx="3810000" cy="49399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E8DECDAB-DEB2-29FE-8D5E-44815EADE18F}"/>
                </a:ext>
              </a:extLst>
            </p:cNvPr>
            <p:cNvSpPr/>
            <p:nvPr/>
          </p:nvSpPr>
          <p:spPr>
            <a:xfrm>
              <a:off x="1447800" y="4502888"/>
              <a:ext cx="3810000" cy="4317003"/>
            </a:xfrm>
            <a:prstGeom prst="roundRect">
              <a:avLst/>
            </a:prstGeom>
            <a:grp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67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 ảnh, thông tin có liên quan đến chủ đề 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6D2A9C3-8F9E-06AB-97C3-BFAE86A998D4}"/>
                </a:ext>
              </a:extLst>
            </p:cNvPr>
            <p:cNvSpPr/>
            <p:nvPr/>
          </p:nvSpPr>
          <p:spPr>
            <a:xfrm>
              <a:off x="2738494" y="3879902"/>
              <a:ext cx="1066800" cy="1075225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334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90824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DE08068-0C7B-C01A-A5A2-81C567C30A07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60FA30-ED45-6C09-B85C-9AEC0EEBFCE9}"/>
              </a:ext>
            </a:extLst>
          </p:cNvPr>
          <p:cNvSpPr/>
          <p:nvPr/>
        </p:nvSpPr>
        <p:spPr>
          <a:xfrm>
            <a:off x="-1" y="1763409"/>
            <a:ext cx="12192001" cy="7728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 ĐÌNH </a:t>
            </a:r>
          </a:p>
        </p:txBody>
      </p:sp>
      <p:sp>
        <p:nvSpPr>
          <p:cNvPr id="4" name="Rounded Rectangular Callout 11">
            <a:extLst>
              <a:ext uri="{FF2B5EF4-FFF2-40B4-BE49-F238E27FC236}">
                <a16:creationId xmlns:a16="http://schemas.microsoft.com/office/drawing/2014/main" id="{1061D5D3-9946-D1A2-08DB-2FF02CD70B82}"/>
              </a:ext>
            </a:extLst>
          </p:cNvPr>
          <p:cNvSpPr/>
          <p:nvPr/>
        </p:nvSpPr>
        <p:spPr>
          <a:xfrm>
            <a:off x="203200" y="3255388"/>
            <a:ext cx="4658360" cy="2953218"/>
          </a:xfrm>
          <a:prstGeom prst="wedgeRoundRectCallout">
            <a:avLst>
              <a:gd name="adj1" fmla="val 51925"/>
              <a:gd name="adj2" fmla="val 169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 chính: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 đình em gồm mấy người?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 tuổi của các thành viên?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Mọi người đang làm những công việc gì? 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 sở thích của từng người? </a:t>
            </a:r>
          </a:p>
        </p:txBody>
      </p:sp>
      <p:sp>
        <p:nvSpPr>
          <p:cNvPr id="5" name="Rounded Rectangular Callout 17">
            <a:extLst>
              <a:ext uri="{FF2B5EF4-FFF2-40B4-BE49-F238E27FC236}">
                <a16:creationId xmlns:a16="http://schemas.microsoft.com/office/drawing/2014/main" id="{BD284A23-2CD4-0B58-D10A-99339D8E6703}"/>
              </a:ext>
            </a:extLst>
          </p:cNvPr>
          <p:cNvSpPr/>
          <p:nvPr/>
        </p:nvSpPr>
        <p:spPr>
          <a:xfrm>
            <a:off x="7833360" y="3254080"/>
            <a:ext cx="4155437" cy="2953218"/>
          </a:xfrm>
          <a:prstGeom prst="wedgeRoundRectCallout">
            <a:avLst>
              <a:gd name="adj1" fmla="val -53503"/>
              <a:gd name="adj2" fmla="val 1225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 trong bài: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có thể chọn các hình ảnh liên quan đến chủ đề.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 người trình bày: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hoặc cá nhân thực hiện bài thuyết trình.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FDD00-7366-8E06-0AA0-AAA3ED583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481" y="2998304"/>
            <a:ext cx="3749036" cy="37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67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8F52D0-FE14-064D-A327-CDD29C1220BD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ED1E68-46AB-74AD-3BAA-89FC7FD9048F}"/>
              </a:ext>
            </a:extLst>
          </p:cNvPr>
          <p:cNvSpPr/>
          <p:nvPr/>
        </p:nvSpPr>
        <p:spPr>
          <a:xfrm>
            <a:off x="0" y="1595769"/>
            <a:ext cx="12192001" cy="6140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LOÀI VẬT EM YÊU THÍCH</a:t>
            </a:r>
          </a:p>
        </p:txBody>
      </p:sp>
      <p:sp>
        <p:nvSpPr>
          <p:cNvPr id="5" name="Rounded Rectangular Callout 11">
            <a:extLst>
              <a:ext uri="{FF2B5EF4-FFF2-40B4-BE49-F238E27FC236}">
                <a16:creationId xmlns:a16="http://schemas.microsoft.com/office/drawing/2014/main" id="{03E9CD41-D1D6-92BC-2813-C253491688E2}"/>
              </a:ext>
            </a:extLst>
          </p:cNvPr>
          <p:cNvSpPr/>
          <p:nvPr/>
        </p:nvSpPr>
        <p:spPr>
          <a:xfrm>
            <a:off x="269557" y="2976839"/>
            <a:ext cx="4128209" cy="3208183"/>
          </a:xfrm>
          <a:prstGeom prst="wedgeRoundRectCallout">
            <a:avLst>
              <a:gd name="adj1" fmla="val 51925"/>
              <a:gd name="adj2" fmla="val 169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 chính: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 điểm nhận dạng của con vật yêu thích của em.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có hay dắt nó đi dạo hay không?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 cảm xúc của em đối với con vật.</a:t>
            </a:r>
          </a:p>
        </p:txBody>
      </p:sp>
      <p:sp>
        <p:nvSpPr>
          <p:cNvPr id="6" name="Rounded Rectangular Callout 17">
            <a:extLst>
              <a:ext uri="{FF2B5EF4-FFF2-40B4-BE49-F238E27FC236}">
                <a16:creationId xmlns:a16="http://schemas.microsoft.com/office/drawing/2014/main" id="{3DE67E6E-E7FF-9226-C978-AFB51668B4D8}"/>
              </a:ext>
            </a:extLst>
          </p:cNvPr>
          <p:cNvSpPr/>
          <p:nvPr/>
        </p:nvSpPr>
        <p:spPr>
          <a:xfrm>
            <a:off x="7823201" y="2976839"/>
            <a:ext cx="4128209" cy="3308010"/>
          </a:xfrm>
          <a:prstGeom prst="wedgeRoundRectCallout">
            <a:avLst>
              <a:gd name="adj1" fmla="val -52816"/>
              <a:gd name="adj2" fmla="val 453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 trong bài: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có thể chọn các hình ảnh liên quan đến chủ đề.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 người trình bày: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hoặc cá nhân thực hiện bài thuyết trình.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21FD74-62D9-65FD-2DA2-479397607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850" y="3352776"/>
            <a:ext cx="3405351" cy="25561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79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760925-94E7-BDC8-58A4-D5EAC30316D6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AC1C81-2569-FCFE-DFF5-AF84AD8C352E}"/>
              </a:ext>
            </a:extLst>
          </p:cNvPr>
          <p:cNvSpPr/>
          <p:nvPr/>
        </p:nvSpPr>
        <p:spPr>
          <a:xfrm>
            <a:off x="14481" y="1653090"/>
            <a:ext cx="12192001" cy="772847"/>
          </a:xfrm>
          <a:prstGeom prst="rect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 HỌC, LỚP HỌC </a:t>
            </a:r>
          </a:p>
        </p:txBody>
      </p:sp>
      <p:sp>
        <p:nvSpPr>
          <p:cNvPr id="3" name="Rounded Rectangular Callout 11">
            <a:extLst>
              <a:ext uri="{FF2B5EF4-FFF2-40B4-BE49-F238E27FC236}">
                <a16:creationId xmlns:a16="http://schemas.microsoft.com/office/drawing/2014/main" id="{59FB8968-21E5-CF38-D920-441B23CC1597}"/>
              </a:ext>
            </a:extLst>
          </p:cNvPr>
          <p:cNvSpPr/>
          <p:nvPr/>
        </p:nvSpPr>
        <p:spPr>
          <a:xfrm>
            <a:off x="269556" y="2595839"/>
            <a:ext cx="4363404" cy="3208183"/>
          </a:xfrm>
          <a:prstGeom prst="wedgeRoundRectCallout">
            <a:avLst>
              <a:gd name="adj1" fmla="val 51925"/>
              <a:gd name="adj2" fmla="val 169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 chính: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 em có bao nhiêu bạn?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 giáo chủ nhiệm là ai?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Giờ em vào lớp học và ra về là mấy giờ?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 bạn mà em yêu mến?</a:t>
            </a:r>
          </a:p>
        </p:txBody>
      </p:sp>
      <p:sp>
        <p:nvSpPr>
          <p:cNvPr id="4" name="Rounded Rectangular Callout 17">
            <a:extLst>
              <a:ext uri="{FF2B5EF4-FFF2-40B4-BE49-F238E27FC236}">
                <a16:creationId xmlns:a16="http://schemas.microsoft.com/office/drawing/2014/main" id="{0D0C08AD-E707-D86A-9D8D-E90ADFC3A1C5}"/>
              </a:ext>
            </a:extLst>
          </p:cNvPr>
          <p:cNvSpPr/>
          <p:nvPr/>
        </p:nvSpPr>
        <p:spPr>
          <a:xfrm>
            <a:off x="7823200" y="2595839"/>
            <a:ext cx="4128209" cy="3308010"/>
          </a:xfrm>
          <a:prstGeom prst="wedgeRoundRectCallout">
            <a:avLst>
              <a:gd name="adj1" fmla="val -52816"/>
              <a:gd name="adj2" fmla="val 453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 trong bài: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có thể chọn các hình ảnh liên quan đến chủ đề.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 người trình bày: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hoặc cá nhân thực hiện bài thuyết trình.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E2872-CBAA-8426-7366-B74938017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23" y="3028881"/>
            <a:ext cx="3829119" cy="382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559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BBBC12-706D-8A0A-6ADB-CCBF0382E5B6}"/>
              </a:ext>
            </a:extLst>
          </p:cNvPr>
          <p:cNvSpPr/>
          <p:nvPr/>
        </p:nvSpPr>
        <p:spPr>
          <a:xfrm>
            <a:off x="8686800" y="3642360"/>
            <a:ext cx="350520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7D9F94-EA48-9692-FFAC-847357A614CE}"/>
              </a:ext>
            </a:extLst>
          </p:cNvPr>
          <p:cNvSpPr/>
          <p:nvPr/>
        </p:nvSpPr>
        <p:spPr>
          <a:xfrm>
            <a:off x="0" y="1595769"/>
            <a:ext cx="12192001" cy="7728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 ĐẸP QUÊ HƯƠNG </a:t>
            </a:r>
          </a:p>
        </p:txBody>
      </p:sp>
      <p:sp>
        <p:nvSpPr>
          <p:cNvPr id="5" name="Rounded Rectangular Callout 11">
            <a:extLst>
              <a:ext uri="{FF2B5EF4-FFF2-40B4-BE49-F238E27FC236}">
                <a16:creationId xmlns:a16="http://schemas.microsoft.com/office/drawing/2014/main" id="{C9374589-850D-B2BC-E6B4-EABAFC1D4C83}"/>
              </a:ext>
            </a:extLst>
          </p:cNvPr>
          <p:cNvSpPr/>
          <p:nvPr/>
        </p:nvSpPr>
        <p:spPr>
          <a:xfrm>
            <a:off x="269557" y="2976839"/>
            <a:ext cx="4128209" cy="3208183"/>
          </a:xfrm>
          <a:prstGeom prst="wedgeRoundRectCallout">
            <a:avLst>
              <a:gd name="adj1" fmla="val 51925"/>
              <a:gd name="adj2" fmla="val 1692"/>
              <a:gd name="adj3" fmla="val 16667"/>
            </a:avLst>
          </a:prstGeom>
          <a:solidFill>
            <a:srgbClr val="E7F8F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 chính:</a:t>
            </a:r>
            <a:endParaRPr lang="en-US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Giới thiệu về nét đẹp đặc trưng ở quê hương em.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có nhớ về địa điểm đó mỗi khi đi xa?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 cảm xúc của em về địa điểm đó. </a:t>
            </a:r>
          </a:p>
        </p:txBody>
      </p:sp>
      <p:sp>
        <p:nvSpPr>
          <p:cNvPr id="6" name="Rounded Rectangular Callout 17">
            <a:extLst>
              <a:ext uri="{FF2B5EF4-FFF2-40B4-BE49-F238E27FC236}">
                <a16:creationId xmlns:a16="http://schemas.microsoft.com/office/drawing/2014/main" id="{DBBDE5DE-433E-19E8-078F-245D7239F49F}"/>
              </a:ext>
            </a:extLst>
          </p:cNvPr>
          <p:cNvSpPr/>
          <p:nvPr/>
        </p:nvSpPr>
        <p:spPr>
          <a:xfrm>
            <a:off x="7823201" y="2976839"/>
            <a:ext cx="4128209" cy="3308010"/>
          </a:xfrm>
          <a:prstGeom prst="wedgeRoundRectCallout">
            <a:avLst>
              <a:gd name="adj1" fmla="val -52816"/>
              <a:gd name="adj2" fmla="val 4539"/>
              <a:gd name="adj3" fmla="val 16667"/>
            </a:avLst>
          </a:prstGeom>
          <a:solidFill>
            <a:srgbClr val="E7F8F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 trong bài: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có thể chọn các hình ảnh liên quan đến chủ đề.</a:t>
            </a: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 người trình bày: 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hoặc cá nhân thực hiện bài thuyết trình.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3CA263-5F5D-1A61-8875-700DD1BABF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93"/>
          <a:stretch/>
        </p:blipFill>
        <p:spPr>
          <a:xfrm>
            <a:off x="4318309" y="3468918"/>
            <a:ext cx="3567809" cy="22240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57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1751ED-5634-F83C-4A0F-E21A6E94529E}"/>
              </a:ext>
            </a:extLst>
          </p:cNvPr>
          <p:cNvSpPr txBox="1"/>
          <p:nvPr/>
        </p:nvSpPr>
        <p:spPr>
          <a:xfrm>
            <a:off x="609601" y="1592580"/>
            <a:ext cx="12090400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2. Tạo và trình diễn bản trình chiếu 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4C5BA31C-3DBA-BEE7-A68E-D21AB082C02B}"/>
              </a:ext>
            </a:extLst>
          </p:cNvPr>
          <p:cNvSpPr/>
          <p:nvPr/>
        </p:nvSpPr>
        <p:spPr>
          <a:xfrm>
            <a:off x="635000" y="2561809"/>
            <a:ext cx="10922000" cy="22114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667">
                <a:solidFill>
                  <a:schemeClr val="tx1"/>
                </a:solidFill>
                <a:latin typeface="UTM Avo" panose="02040603050506020204" pitchFamily="18" charset="0"/>
              </a:rPr>
              <a:t>Sau khi chuẩn bị được nội dung, em và các bạn hãy cùng tạo bài trình chiếu về chủ đề đã lựa chọn. Bài trình chiếu đó cần có 4 trang hoặc nhiều trang hơn.</a:t>
            </a:r>
            <a:endParaRPr lang="en-US" sz="26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797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5">
            <a:extLst>
              <a:ext uri="{FF2B5EF4-FFF2-40B4-BE49-F238E27FC236}">
                <a16:creationId xmlns:a16="http://schemas.microsoft.com/office/drawing/2014/main" id="{6472CDBD-1C1B-D7CF-E513-494C9EBF8E3D}"/>
              </a:ext>
            </a:extLst>
          </p:cNvPr>
          <p:cNvSpPr/>
          <p:nvPr/>
        </p:nvSpPr>
        <p:spPr>
          <a:xfrm>
            <a:off x="4394200" y="786897"/>
            <a:ext cx="6756400" cy="3402589"/>
          </a:xfrm>
          <a:prstGeom prst="cloudCallout">
            <a:avLst>
              <a:gd name="adj1" fmla="val -56451"/>
              <a:gd name="adj2" fmla="val 53732"/>
            </a:avLst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67">
                <a:solidFill>
                  <a:schemeClr val="tx1"/>
                </a:solidFill>
                <a:latin typeface="UTM Avo" panose="02040603050506020204" pitchFamily="18" charset="0"/>
              </a:rPr>
              <a:t>Trước khi tạo bài trình chiếu, em cần lựa chọn chủ đề và chuẩn bị những nội dung phù hợp.</a:t>
            </a:r>
            <a:endParaRPr lang="en-US" sz="26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06483-7AB9-5DAA-A452-0EFE909D06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734396"/>
            <a:ext cx="4257040" cy="3123604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3E702103-024E-195D-B9E3-C721AC4E61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6553" r="21423"/>
          <a:stretch/>
        </p:blipFill>
        <p:spPr>
          <a:xfrm>
            <a:off x="4968240" y="4867137"/>
            <a:ext cx="3945861" cy="199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93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3F5B83-D72B-3946-C5AC-EBC8A8E97B7D}"/>
              </a:ext>
            </a:extLst>
          </p:cNvPr>
          <p:cNvSpPr/>
          <p:nvPr/>
        </p:nvSpPr>
        <p:spPr>
          <a:xfrm>
            <a:off x="8732520" y="3782770"/>
            <a:ext cx="3459480" cy="307523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BFF8D-88E0-9F4B-754E-232B49A49DB7}"/>
              </a:ext>
            </a:extLst>
          </p:cNvPr>
          <p:cNvSpPr txBox="1"/>
          <p:nvPr/>
        </p:nvSpPr>
        <p:spPr>
          <a:xfrm>
            <a:off x="762000" y="1638674"/>
            <a:ext cx="10668000" cy="63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67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bước thực hiện một bài trình chiếu 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E5775854-4F6E-24E2-1657-92D26FE8B20E}"/>
              </a:ext>
            </a:extLst>
          </p:cNvPr>
          <p:cNvSpPr/>
          <p:nvPr/>
        </p:nvSpPr>
        <p:spPr>
          <a:xfrm>
            <a:off x="1041400" y="2447992"/>
            <a:ext cx="10109200" cy="981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667" b="1">
                <a:solidFill>
                  <a:schemeClr val="tx1"/>
                </a:solidFill>
                <a:latin typeface="UTM Avo" panose="02040603050506020204" pitchFamily="18" charset="0"/>
              </a:rPr>
              <a:t>Bước 1</a:t>
            </a:r>
            <a:r>
              <a:rPr lang="vi-VN" sz="2667">
                <a:solidFill>
                  <a:schemeClr val="tx1"/>
                </a:solidFill>
                <a:latin typeface="UTM Avo" panose="02040603050506020204" pitchFamily="18" charset="0"/>
              </a:rPr>
              <a:t>: Kích hoạt phần mềm tr</a:t>
            </a:r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</a:rPr>
              <a:t>ì</a:t>
            </a:r>
            <a:r>
              <a:rPr lang="vi-VN" sz="2667">
                <a:solidFill>
                  <a:schemeClr val="tx1"/>
                </a:solidFill>
                <a:latin typeface="UTM Avo" panose="02040603050506020204" pitchFamily="18" charset="0"/>
              </a:rPr>
              <a:t>nh chiếu.</a:t>
            </a:r>
            <a:endParaRPr lang="en-US" sz="26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072220B7-D3EA-131B-D08C-DF22EC3F3E05}"/>
              </a:ext>
            </a:extLst>
          </p:cNvPr>
          <p:cNvSpPr/>
          <p:nvPr/>
        </p:nvSpPr>
        <p:spPr>
          <a:xfrm>
            <a:off x="1041400" y="3782770"/>
            <a:ext cx="10109200" cy="981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667" b="1">
                <a:solidFill>
                  <a:schemeClr val="tx1"/>
                </a:solidFill>
                <a:latin typeface="UTM Avo" panose="02040603050506020204" pitchFamily="18" charset="0"/>
              </a:rPr>
              <a:t>Bước 2</a:t>
            </a:r>
            <a:r>
              <a:rPr lang="vi-VN" sz="2667">
                <a:solidFill>
                  <a:schemeClr val="tx1"/>
                </a:solidFill>
                <a:latin typeface="UTM Avo" panose="02040603050506020204" pitchFamily="18" charset="0"/>
              </a:rPr>
              <a:t>: Tạo tệp trình chiếu và lưu với tên phù hợp.</a:t>
            </a:r>
            <a:endParaRPr lang="en-US" sz="26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001D6530-FAB5-C324-C876-60AD1D0588AB}"/>
              </a:ext>
            </a:extLst>
          </p:cNvPr>
          <p:cNvSpPr/>
          <p:nvPr/>
        </p:nvSpPr>
        <p:spPr>
          <a:xfrm>
            <a:off x="1041400" y="5105793"/>
            <a:ext cx="10109200" cy="12815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667" b="1">
                <a:solidFill>
                  <a:schemeClr val="tx1"/>
                </a:solidFill>
                <a:latin typeface="UTM Avo" panose="02040603050506020204" pitchFamily="18" charset="0"/>
              </a:rPr>
              <a:t>Bước 3:</a:t>
            </a:r>
            <a:r>
              <a:rPr lang="vi-VN" sz="2667">
                <a:solidFill>
                  <a:schemeClr val="tx1"/>
                </a:solidFill>
                <a:latin typeface="UTM Avo" panose="02040603050506020204" pitchFamily="18" charset="0"/>
              </a:rPr>
              <a:t> Lần lượt nhập nội dung và thêm ảnh cho từng trang trình chiếu như các em đã chuẩn bị.</a:t>
            </a:r>
            <a:endParaRPr lang="en-US" sz="26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95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A1BE83-1BE2-FEBD-E970-707FBEA3EF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5" t="56939" r="21764"/>
          <a:stretch/>
        </p:blipFill>
        <p:spPr>
          <a:xfrm>
            <a:off x="6339840" y="1651780"/>
            <a:ext cx="6146050" cy="52062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A0141A9-13B1-51D8-19C5-049B5EFABD65}"/>
              </a:ext>
            </a:extLst>
          </p:cNvPr>
          <p:cNvGrpSpPr/>
          <p:nvPr/>
        </p:nvGrpSpPr>
        <p:grpSpPr>
          <a:xfrm>
            <a:off x="-448386" y="1882278"/>
            <a:ext cx="6788226" cy="4364720"/>
            <a:chOff x="619741" y="2693611"/>
            <a:chExt cx="9630955" cy="65470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3336C0-2F97-AAD3-5972-872018661969}"/>
                </a:ext>
              </a:extLst>
            </p:cNvPr>
            <p:cNvSpPr txBox="1"/>
            <p:nvPr/>
          </p:nvSpPr>
          <p:spPr>
            <a:xfrm>
              <a:off x="1411496" y="3127209"/>
              <a:ext cx="8839200" cy="611348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600" b="1">
                  <a:latin typeface="UTM Avo" panose="02040603050506020204" pitchFamily="18" charset="0"/>
                  <a:cs typeface="Arial" panose="020B0604020202020204" pitchFamily="34" charset="0"/>
                </a:rPr>
                <a:t>Hướng dẫn lắng nghe trình bày:</a:t>
              </a:r>
            </a:p>
            <a:p>
              <a:pPr marL="381019" indent="-381019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667">
                  <a:latin typeface="UTM Avo" panose="02040603050506020204" pitchFamily="18" charset="0"/>
                  <a:cs typeface="Arial" panose="020B0604020202020204" pitchFamily="34" charset="0"/>
                </a:rPr>
                <a:t>Các em chú ý lắng nghe phần trình bày của nhóm bạn.</a:t>
              </a:r>
            </a:p>
            <a:p>
              <a:pPr marL="381019" indent="-381019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667">
                  <a:latin typeface="UTM Avo" panose="02040603050506020204" pitchFamily="18" charset="0"/>
                  <a:cs typeface="Arial" panose="020B0604020202020204" pitchFamily="34" charset="0"/>
                </a:rPr>
                <a:t>Chỉ ra các điểm mạnh và đưa ra một số nhận xét để góp ý cho bài của các nhóm. </a:t>
              </a:r>
            </a:p>
          </p:txBody>
        </p:sp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id="{7B390894-5A7A-8A93-5AFA-04154DB86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0842483">
              <a:off x="619741" y="2693611"/>
              <a:ext cx="3074738" cy="787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894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71364" y="26589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95C8E3-AA2F-5645-E17F-10F6AAFF4107}"/>
              </a:ext>
            </a:extLst>
          </p:cNvPr>
          <p:cNvSpPr/>
          <p:nvPr/>
        </p:nvSpPr>
        <p:spPr>
          <a:xfrm>
            <a:off x="7818120" y="3642360"/>
            <a:ext cx="4373880" cy="321564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DCEC108-2DD7-D09F-3EC3-D059C1980D11}"/>
              </a:ext>
            </a:extLst>
          </p:cNvPr>
          <p:cNvSpPr/>
          <p:nvPr/>
        </p:nvSpPr>
        <p:spPr>
          <a:xfrm>
            <a:off x="111657" y="1659384"/>
            <a:ext cx="11968686" cy="9824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</a:rPr>
              <a:t>Em hãy sắp xếp các bước sau để có thứ tự đúng khi tạo bài trình chiếu: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041456BD-D29E-2050-ED3E-41D539D8F228}"/>
              </a:ext>
            </a:extLst>
          </p:cNvPr>
          <p:cNvSpPr/>
          <p:nvPr/>
        </p:nvSpPr>
        <p:spPr>
          <a:xfrm>
            <a:off x="1361236" y="5078329"/>
            <a:ext cx="8224724" cy="762000"/>
          </a:xfrm>
          <a:prstGeom prst="flowChartTerminator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4) Nhập nội dung cho từng trang trình chiếu.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71D1127E-530E-8175-F078-63C0A751838F}"/>
              </a:ext>
            </a:extLst>
          </p:cNvPr>
          <p:cNvSpPr/>
          <p:nvPr/>
        </p:nvSpPr>
        <p:spPr>
          <a:xfrm>
            <a:off x="1361236" y="4216152"/>
            <a:ext cx="8224724" cy="762000"/>
          </a:xfrm>
          <a:prstGeom prst="flowChartTerminator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3) Kích hoạt phần mềm trình chiếu.</a:t>
            </a: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B54CB427-677E-D032-F4B4-3480DEEAF855}"/>
              </a:ext>
            </a:extLst>
          </p:cNvPr>
          <p:cNvSpPr/>
          <p:nvPr/>
        </p:nvSpPr>
        <p:spPr>
          <a:xfrm>
            <a:off x="1377776" y="3429001"/>
            <a:ext cx="8224724" cy="762000"/>
          </a:xfrm>
          <a:prstGeom prst="flowChartTerminator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2) Lưu tệp trình chiếu.</a:t>
            </a: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34E86D73-305A-7867-2458-1CF6F59C3640}"/>
              </a:ext>
            </a:extLst>
          </p:cNvPr>
          <p:cNvSpPr/>
          <p:nvPr/>
        </p:nvSpPr>
        <p:spPr>
          <a:xfrm>
            <a:off x="1377776" y="2641850"/>
            <a:ext cx="8224724" cy="762000"/>
          </a:xfrm>
          <a:prstGeom prst="flowChartTerminator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1) Tạo tệp trình chiếu mới.</a:t>
            </a:r>
          </a:p>
        </p:txBody>
      </p:sp>
      <p:sp>
        <p:nvSpPr>
          <p:cNvPr id="7" name="Right Arrow 8">
            <a:extLst>
              <a:ext uri="{FF2B5EF4-FFF2-40B4-BE49-F238E27FC236}">
                <a16:creationId xmlns:a16="http://schemas.microsoft.com/office/drawing/2014/main" id="{C744BA0C-B565-3707-1201-5120B4888532}"/>
              </a:ext>
            </a:extLst>
          </p:cNvPr>
          <p:cNvSpPr/>
          <p:nvPr/>
        </p:nvSpPr>
        <p:spPr>
          <a:xfrm>
            <a:off x="660400" y="5997749"/>
            <a:ext cx="700836" cy="5080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08E8D4-2B72-B83D-3372-50757CF9A8C8}"/>
              </a:ext>
            </a:extLst>
          </p:cNvPr>
          <p:cNvSpPr/>
          <p:nvPr/>
        </p:nvSpPr>
        <p:spPr>
          <a:xfrm>
            <a:off x="1565461" y="6002576"/>
            <a:ext cx="8747908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i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 tự đúng khi tạo bài trình chiếu là 3 – 1 – 4 –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35C5A3-00CB-6862-981E-5817D7C67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0626539" y="4460123"/>
            <a:ext cx="1749116" cy="23978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0">
            <a:extLst>
              <a:ext uri="{FF2B5EF4-FFF2-40B4-BE49-F238E27FC236}">
                <a16:creationId xmlns:a16="http://schemas.microsoft.com/office/drawing/2014/main" id="{5FB1624D-E27F-F9EF-EDB7-2D8C5FF36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C8D1A29-C2C3-F383-6C80-BB24072D1239}"/>
              </a:ext>
            </a:extLst>
          </p:cNvPr>
          <p:cNvGrpSpPr/>
          <p:nvPr/>
        </p:nvGrpSpPr>
        <p:grpSpPr>
          <a:xfrm>
            <a:off x="1371600" y="2593103"/>
            <a:ext cx="9837415" cy="1699462"/>
            <a:chOff x="1676400" y="63391"/>
            <a:chExt cx="9837415" cy="169946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130E600-2A54-A272-5A7C-030C536CBDAC}"/>
                </a:ext>
              </a:extLst>
            </p:cNvPr>
            <p:cNvSpPr/>
            <p:nvPr/>
          </p:nvSpPr>
          <p:spPr>
            <a:xfrm>
              <a:off x="2209800" y="63391"/>
              <a:ext cx="9122305" cy="169946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76400" y="319509"/>
              <a:ext cx="98374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TM Avo" panose="02040603050506020204" pitchFamily="18" charset="0"/>
                </a:rPr>
                <a:t>Trang trí căn phòng</a:t>
              </a:r>
              <a:endPara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02606C2-FCCC-83E0-9782-C53F09CA6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871" y="0"/>
            <a:ext cx="588742" cy="6564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003462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Picture 30">
            <a:extLst>
              <a:ext uri="{FF2B5EF4-FFF2-40B4-BE49-F238E27FC236}">
                <a16:creationId xmlns:a16="http://schemas.microsoft.com/office/drawing/2014/main" id="{49878863-F1AF-F6AD-014C-A335353E1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cute sofa  - 9Slide.vn">
            <a:extLst>
              <a:ext uri="{FF2B5EF4-FFF2-40B4-BE49-F238E27FC236}">
                <a16:creationId xmlns:a16="http://schemas.microsoft.com/office/drawing/2014/main" id="{AA26D4A2-CD93-ED9E-4DB6-36EA76A8C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727" r="-1246" b="16928"/>
          <a:stretch/>
        </p:blipFill>
        <p:spPr bwMode="auto">
          <a:xfrm>
            <a:off x="3933198" y="2398755"/>
            <a:ext cx="4798138" cy="319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cute lamp - 9Slide.vn">
            <a:hlinkClick r:id="rId6" action="ppaction://hlinksldjump"/>
            <a:extLst>
              <a:ext uri="{FF2B5EF4-FFF2-40B4-BE49-F238E27FC236}">
                <a16:creationId xmlns:a16="http://schemas.microsoft.com/office/drawing/2014/main" id="{798FCA25-454B-B07C-7B62-6F7D073CF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688" y="-150738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cute table - 9Slide.vn">
            <a:extLst>
              <a:ext uri="{FF2B5EF4-FFF2-40B4-BE49-F238E27FC236}">
                <a16:creationId xmlns:a16="http://schemas.microsoft.com/office/drawing/2014/main" id="{26FB9274-7589-E4F9-5513-3FCF58F71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693" y="3855583"/>
            <a:ext cx="2949234" cy="294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cute vase - 9Slide.vn">
            <a:extLst>
              <a:ext uri="{FF2B5EF4-FFF2-40B4-BE49-F238E27FC236}">
                <a16:creationId xmlns:a16="http://schemas.microsoft.com/office/drawing/2014/main" id="{4EE3F5FC-FB27-3316-D48F-44DE1C3B4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32" y="2895600"/>
            <a:ext cx="3297561" cy="361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cute chair - 9Slide.vn">
            <a:extLst>
              <a:ext uri="{FF2B5EF4-FFF2-40B4-BE49-F238E27FC236}">
                <a16:creationId xmlns:a16="http://schemas.microsoft.com/office/drawing/2014/main" id="{6C9EFB0A-2129-CD6E-52C5-E17F40F7E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179" y="3275816"/>
            <a:ext cx="3529982" cy="352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star 1 - 9Slide.vn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43" y="2715294"/>
            <a:ext cx="1330839" cy="1309964"/>
          </a:xfrm>
          <a:prstGeom prst="rect">
            <a:avLst/>
          </a:prstGeom>
        </p:spPr>
      </p:pic>
      <p:pic>
        <p:nvPicPr>
          <p:cNvPr id="13" name="star 2 - 9Slide.vn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02" y="4776401"/>
            <a:ext cx="1362680" cy="1346647"/>
          </a:xfrm>
          <a:prstGeom prst="rect">
            <a:avLst/>
          </a:prstGeom>
        </p:spPr>
      </p:pic>
      <p:pic>
        <p:nvPicPr>
          <p:cNvPr id="14" name="star 3 - 9Slide.vn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63" y="4206947"/>
            <a:ext cx="1341614" cy="1331051"/>
          </a:xfrm>
          <a:prstGeom prst="rect">
            <a:avLst/>
          </a:prstGeom>
        </p:spPr>
      </p:pic>
      <p:pic>
        <p:nvPicPr>
          <p:cNvPr id="15" name="star 4 - 9Slide.vn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786" y="4900337"/>
            <a:ext cx="1314773" cy="1294150"/>
          </a:xfrm>
          <a:prstGeom prst="rect">
            <a:avLst/>
          </a:prstGeom>
        </p:spPr>
      </p:pic>
      <p:pic>
        <p:nvPicPr>
          <p:cNvPr id="17" name="Picture 12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18" y="2672614"/>
            <a:ext cx="3729247" cy="372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hlinkClick r:id="rId6" action="ppaction://hlinksldjump"/>
            <a:extLst>
              <a:ext uri="{FF2B5EF4-FFF2-40B4-BE49-F238E27FC236}">
                <a16:creationId xmlns:a16="http://schemas.microsoft.com/office/drawing/2014/main" id="{78E33399-48D8-59D7-87DB-4318200A6726}"/>
              </a:ext>
            </a:extLst>
          </p:cNvPr>
          <p:cNvSpPr txBox="1"/>
          <p:nvPr/>
        </p:nvSpPr>
        <p:spPr>
          <a:xfrm>
            <a:off x="7145396" y="477205"/>
            <a:ext cx="1853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n w="19050" cap="rnd" cmpd="sng"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HOÀN THÀNH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2A48D0-666A-4EAA-07D2-933895C5FE7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30871" y="0"/>
            <a:ext cx="588742" cy="6564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456677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76772" y="426197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Insert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Font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Home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240" y="421268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Paragraph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9388" y="38254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359213" y="5014482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282771" y="364345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ute lamp - 9Slide.vn">
            <a:hlinkClick r:id="rId9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62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A25C53-7CED-7AC9-ACC9-D228502C26BF}"/>
              </a:ext>
            </a:extLst>
          </p:cNvPr>
          <p:cNvSpPr/>
          <p:nvPr/>
        </p:nvSpPr>
        <p:spPr>
          <a:xfrm>
            <a:off x="854552" y="1584968"/>
            <a:ext cx="10485611" cy="1872546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E5A62D-77EE-C284-5FE0-955108E31236}"/>
              </a:ext>
            </a:extLst>
          </p:cNvPr>
          <p:cNvSpPr txBox="1"/>
          <p:nvPr/>
        </p:nvSpPr>
        <p:spPr>
          <a:xfrm>
            <a:off x="1250555" y="2228854"/>
            <a:ext cx="9693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 charset="0"/>
              </a:rPr>
              <a:t>Lệnh Picture thuộc dải lệnh nào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FA088-7FF3-697E-07F0-2D7C0C3336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0871" y="0"/>
            <a:ext cx="588742" cy="6564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04270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9239" y="53061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Save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9560" y="42471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Insert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9559" y="5306194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Font</a:t>
            </a:r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240" y="421268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Paragraph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9388" y="38254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08732" y="508938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794494" y="39568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39980" y="508615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ute lamp - 9Slide.vn">
            <a:hlinkClick r:id="rId9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" y="-146843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60C28B-C141-6F68-42B6-7E264B5B0765}"/>
              </a:ext>
            </a:extLst>
          </p:cNvPr>
          <p:cNvSpPr/>
          <p:nvPr/>
        </p:nvSpPr>
        <p:spPr>
          <a:xfrm>
            <a:off x="854552" y="1584968"/>
            <a:ext cx="10485611" cy="1872546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9119FB-3979-BD8E-E172-32B318D0BC99}"/>
              </a:ext>
            </a:extLst>
          </p:cNvPr>
          <p:cNvSpPr txBox="1"/>
          <p:nvPr/>
        </p:nvSpPr>
        <p:spPr>
          <a:xfrm>
            <a:off x="1250555" y="2228854"/>
            <a:ext cx="9693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 charset="0"/>
              </a:rPr>
              <a:t>Để lưu bài trình chiếu thì chọn nút lệnh nào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E7F5EC-A1DA-D17D-E4C3-E8297ACA1A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0871" y="0"/>
            <a:ext cx="588742" cy="6564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20624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50092" y="5159352"/>
            <a:ext cx="5302098" cy="89636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D. Kéo thả chuột để di chuyển ảnh đến vị trí mong muốn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0413" y="4100264"/>
            <a:ext cx="5302098" cy="89636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A. Nhấn chuột phải chọn copy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0412" y="5159351"/>
            <a:ext cx="5302098" cy="89636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C. Nháy đúp chuột vào ảnh</a:t>
            </a:r>
            <a:endParaRPr lang="en-US" sz="240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0093" y="4065844"/>
            <a:ext cx="5302098" cy="89636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B. Nhấn chuột trái chọn Delete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9388" y="38254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08732" y="508938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794494" y="39568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39980" y="508615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ute lamp - 9Slide.vn">
            <a:hlinkClick r:id="rId9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" y="-146843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60C28B-C141-6F68-42B6-7E264B5B0765}"/>
              </a:ext>
            </a:extLst>
          </p:cNvPr>
          <p:cNvSpPr/>
          <p:nvPr/>
        </p:nvSpPr>
        <p:spPr>
          <a:xfrm>
            <a:off x="854552" y="1584968"/>
            <a:ext cx="10485611" cy="1872546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9119FB-3979-BD8E-E172-32B318D0BC99}"/>
              </a:ext>
            </a:extLst>
          </p:cNvPr>
          <p:cNvSpPr txBox="1"/>
          <p:nvPr/>
        </p:nvSpPr>
        <p:spPr>
          <a:xfrm>
            <a:off x="1250555" y="2228854"/>
            <a:ext cx="9693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 charset="0"/>
              </a:rPr>
              <a:t>Thao tác nào làm thay đổi vị trí của ảnh trong trang trình chiếu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DA8F20-E6E4-6B88-1902-0128A88492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0871" y="0"/>
            <a:ext cx="588742" cy="6564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30417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854552" y="1636732"/>
            <a:ext cx="10485611" cy="1872546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Khung văn bản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Hình ảnh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Sơ đồ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Bảng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0F3625-4C09-8939-7F10-A8CB3AB631AD}"/>
              </a:ext>
            </a:extLst>
          </p:cNvPr>
          <p:cNvSpPr txBox="1"/>
          <p:nvPr/>
        </p:nvSpPr>
        <p:spPr>
          <a:xfrm>
            <a:off x="1250555" y="1788175"/>
            <a:ext cx="9693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 charset="0"/>
              </a:rPr>
              <a:t>Điền từ thích hợp vào chỗ trống: </a:t>
            </a:r>
          </a:p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 charset="0"/>
              </a:rPr>
              <a:t>Thông thường thì trang đầu tiên của bài trình chiếu có sẵn hai </a:t>
            </a:r>
            <a:r>
              <a:rPr lang="en-US" sz="3200" b="1">
                <a:solidFill>
                  <a:schemeClr val="bg1"/>
                </a:solidFill>
                <a:latin typeface="UTM Avo" panose="02040603050506020204" pitchFamily="18" charset="0"/>
              </a:rPr>
              <a:t>....</a:t>
            </a:r>
          </a:p>
        </p:txBody>
      </p:sp>
      <p:pic>
        <p:nvPicPr>
          <p:cNvPr id="4" name="cute lamp - 9Slide.vn">
            <a:hlinkClick r:id="rId9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62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6F8867-0588-71DE-3F52-BC7807320F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0871" y="0"/>
            <a:ext cx="588742" cy="6564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39182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71364" y="265899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5A6EFC8-0AE2-6B4F-8A21-71152F7D44EC}"/>
              </a:ext>
            </a:extLst>
          </p:cNvPr>
          <p:cNvSpPr/>
          <p:nvPr/>
        </p:nvSpPr>
        <p:spPr>
          <a:xfrm>
            <a:off x="5882640" y="804205"/>
            <a:ext cx="5638800" cy="2794000"/>
          </a:xfrm>
          <a:prstGeom prst="cloudCallout">
            <a:avLst>
              <a:gd name="adj1" fmla="val -5428"/>
              <a:gd name="adj2" fmla="val 68500"/>
            </a:avLst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67" b="1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hãy tạo một bài trình chiếu về chủ đề em yêu thích.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81D6EA-ED9E-F61C-F1DE-54332AF651AA}"/>
              </a:ext>
            </a:extLst>
          </p:cNvPr>
          <p:cNvSpPr txBox="1"/>
          <p:nvPr/>
        </p:nvSpPr>
        <p:spPr>
          <a:xfrm>
            <a:off x="813164" y="2346960"/>
            <a:ext cx="6061981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Gợi ý các bước làm bài: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Kích hoạt phần mềm trình chiếu.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Tạo tệp với tiêu đề “Con vật yêu thích của em”.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Thêm nội dung cho bài trình chiếu.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Lưu lại bản trình chiếu. </a:t>
            </a:r>
          </a:p>
        </p:txBody>
      </p:sp>
      <p:pic>
        <p:nvPicPr>
          <p:cNvPr id="5" name="Picture 4" descr="Cartoon bee with pointer">
            <a:extLst>
              <a:ext uri="{FF2B5EF4-FFF2-40B4-BE49-F238E27FC236}">
                <a16:creationId xmlns:a16="http://schemas.microsoft.com/office/drawing/2014/main" id="{7F953DD5-CC3C-201B-ADC8-E25AEF80A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145" y="3887121"/>
            <a:ext cx="216217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F9C7A181-6972-17D2-4B54-BC85DFA88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17947" flipH="1">
            <a:off x="9559372" y="1085440"/>
            <a:ext cx="1004134" cy="86355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6D383201-6FBA-3F9B-7E06-52CCBB75BB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80469" y="973052"/>
            <a:ext cx="871926" cy="871926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280A8FA2-548F-3C6A-AA04-EA2D19EAC0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81318" y="5040837"/>
            <a:ext cx="2354508" cy="1648156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514F8471-04C8-85A7-8996-EB96E817B9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321561">
            <a:off x="8769352" y="3868960"/>
            <a:ext cx="4353259" cy="3558790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F202CFC6-F9E8-B627-D22C-18E34B77C6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916617" y="3273785"/>
            <a:ext cx="2594065" cy="24808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B37F66-3B8F-1506-86DD-7685091B1CE1}"/>
              </a:ext>
            </a:extLst>
          </p:cNvPr>
          <p:cNvSpPr txBox="1"/>
          <p:nvPr/>
        </p:nvSpPr>
        <p:spPr>
          <a:xfrm>
            <a:off x="3275383" y="1262582"/>
            <a:ext cx="564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6812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HƯỚNG DẪN VỀ NHÀ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76417E-9E45-506B-5D8B-E004AF43E6BA}"/>
              </a:ext>
            </a:extLst>
          </p:cNvPr>
          <p:cNvSpPr txBox="1"/>
          <p:nvPr/>
        </p:nvSpPr>
        <p:spPr>
          <a:xfrm>
            <a:off x="1930400" y="1986096"/>
            <a:ext cx="7680339" cy="2790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Ôn tập lại kiến thức đã được học trong bài ngày hôm nay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Làm đầy đủ các bài tập về nhà 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Đọc trước và chuẩn bị </a:t>
            </a:r>
          </a:p>
          <a:p>
            <a:pPr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Bài 1. Em làm quen với phần mềm mouse skills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230</TotalTime>
  <Words>1213</Words>
  <Application>Microsoft Office PowerPoint</Application>
  <PresentationFormat>Widescreen</PresentationFormat>
  <Paragraphs>124</Paragraphs>
  <Slides>29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lamqu</dc:creator>
  <dc:description>9Slide.vn</dc:description>
  <cp:lastModifiedBy>Administrator</cp:lastModifiedBy>
  <cp:revision>14</cp:revision>
  <dcterms:modified xsi:type="dcterms:W3CDTF">2023-08-23T01:29:31Z</dcterms:modified>
  <cp:category>9Slide.vn</cp:category>
</cp:coreProperties>
</file>