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1"/>
  </p:notesMasterIdLst>
  <p:sldIdLst>
    <p:sldId id="256" r:id="rId3"/>
    <p:sldId id="257" r:id="rId4"/>
    <p:sldId id="258" r:id="rId5"/>
    <p:sldId id="261" r:id="rId6"/>
    <p:sldId id="262" r:id="rId7"/>
    <p:sldId id="287" r:id="rId8"/>
    <p:sldId id="288" r:id="rId9"/>
    <p:sldId id="289" r:id="rId10"/>
    <p:sldId id="290" r:id="rId11"/>
    <p:sldId id="291" r:id="rId12"/>
    <p:sldId id="292" r:id="rId13"/>
    <p:sldId id="293" r:id="rId14"/>
    <p:sldId id="294" r:id="rId15"/>
    <p:sldId id="269" r:id="rId16"/>
    <p:sldId id="270" r:id="rId17"/>
    <p:sldId id="271" r:id="rId18"/>
    <p:sldId id="267" r:id="rId19"/>
    <p:sldId id="295"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786"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37256895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8028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8902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0197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8966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7271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8159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231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5143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10</a:t>
            </a:fld>
            <a:endParaRPr lang="en-US">
              <a:latin typeface="UTM Avo" panose="02040603050506020204" pitchFamily="18" charset="0"/>
            </a:endParaRPr>
          </a:p>
        </p:txBody>
      </p:sp>
    </p:spTree>
    <p:extLst>
      <p:ext uri="{BB962C8B-B14F-4D97-AF65-F5344CB8AC3E}">
        <p14:creationId xmlns:p14="http://schemas.microsoft.com/office/powerpoint/2010/main" val="1733590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11</a:t>
            </a:fld>
            <a:endParaRPr lang="en-US">
              <a:latin typeface="UTM Avo" panose="02040603050506020204" pitchFamily="18" charset="0"/>
            </a:endParaRPr>
          </a:p>
        </p:txBody>
      </p:sp>
    </p:spTree>
    <p:extLst>
      <p:ext uri="{BB962C8B-B14F-4D97-AF65-F5344CB8AC3E}">
        <p14:creationId xmlns:p14="http://schemas.microsoft.com/office/powerpoint/2010/main" val="2243222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12</a:t>
            </a:fld>
            <a:endParaRPr lang="en-US">
              <a:latin typeface="UTM Avo" panose="02040603050506020204" pitchFamily="18" charset="0"/>
            </a:endParaRPr>
          </a:p>
        </p:txBody>
      </p:sp>
    </p:spTree>
    <p:extLst>
      <p:ext uri="{BB962C8B-B14F-4D97-AF65-F5344CB8AC3E}">
        <p14:creationId xmlns:p14="http://schemas.microsoft.com/office/powerpoint/2010/main" val="1367449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13</a:t>
            </a:fld>
            <a:endParaRPr lang="en-US">
              <a:latin typeface="UTM Avo" panose="02040603050506020204" pitchFamily="18" charset="0"/>
            </a:endParaRPr>
          </a:p>
        </p:txBody>
      </p:sp>
    </p:spTree>
    <p:extLst>
      <p:ext uri="{BB962C8B-B14F-4D97-AF65-F5344CB8AC3E}">
        <p14:creationId xmlns:p14="http://schemas.microsoft.com/office/powerpoint/2010/main" val="341943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9032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87535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3518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49669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7631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4422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72642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6569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720305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92130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6474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9048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8E58B168-06C3-647F-7EE4-6B30EF1AF3C6}"/>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9419319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gif"/></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gif"/><Relationship Id="rId4" Type="http://schemas.openxmlformats.org/officeDocument/2006/relationships/image" Target="../media/image11.gif"/></Relationships>
</file>

<file path=ppt/slides/_rels/slide10.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audio" Target="../media/audio2.wav"/><Relationship Id="rId7" Type="http://schemas.openxmlformats.org/officeDocument/2006/relationships/image" Target="../media/image15.gi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audio" Target="../media/audio3.wav"/><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audio" Target="../media/audio2.wav"/><Relationship Id="rId7" Type="http://schemas.openxmlformats.org/officeDocument/2006/relationships/image" Target="../media/image15.gi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audio" Target="../media/audio3.wav"/><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audio" Target="../media/audio2.wav"/><Relationship Id="rId7" Type="http://schemas.openxmlformats.org/officeDocument/2006/relationships/image" Target="../media/image15.gi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audio" Target="../media/audio3.wav"/><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audio" Target="../media/audio2.wav"/><Relationship Id="rId7" Type="http://schemas.openxmlformats.org/officeDocument/2006/relationships/image" Target="../media/image15.gi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audio" Target="../media/audio3.wav"/><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n-hoc-3/1/129/58/" TargetMode="External"/><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sv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382899" y="906904"/>
            <a:ext cx="11426202" cy="344897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E2</a:t>
            </a:r>
          </a:p>
          <a:p>
            <a:pPr algn="ctr">
              <a:lnSpc>
                <a:spcPct val="150000"/>
              </a:lnSpc>
              <a:buSzPts val="990"/>
              <a:buFont typeface="Arial"/>
              <a:buNone/>
            </a:pPr>
            <a:r>
              <a:rPr lang="en-US" b="1">
                <a:solidFill>
                  <a:srgbClr val="002060"/>
                </a:solidFill>
                <a:latin typeface="UTM Avo" panose="02040603050506020204" pitchFamily="18" charset="0"/>
              </a:rPr>
              <a:t>Sử dụng phần mềm luyện tập thao tác với chuột máy tính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25388" y="3820034"/>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200" b="1">
                <a:solidFill>
                  <a:srgbClr val="FF0000"/>
                </a:solidFill>
                <a:latin typeface="UTM Avo" panose="02040603050506020204" pitchFamily="18" charset="0"/>
                <a:cs typeface="Arial" panose="020B0604020202020204" pitchFamily="34" charset="0"/>
              </a:rPr>
              <a:t>Bài 2: Em luyện sử dụng chuột</a:t>
            </a:r>
            <a:endParaRPr lang="en-US" sz="4200"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5011705" y="2739676"/>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grpSp>
        <p:nvGrpSpPr>
          <p:cNvPr id="2" name="Group 1">
            <a:extLst>
              <a:ext uri="{FF2B5EF4-FFF2-40B4-BE49-F238E27FC236}">
                <a16:creationId xmlns:a16="http://schemas.microsoft.com/office/drawing/2014/main" id="{FD5FE95B-3D35-450E-5679-91C95A56419B}"/>
              </a:ext>
            </a:extLst>
          </p:cNvPr>
          <p:cNvGrpSpPr/>
          <p:nvPr/>
        </p:nvGrpSpPr>
        <p:grpSpPr>
          <a:xfrm>
            <a:off x="762000" y="1682399"/>
            <a:ext cx="11170920" cy="1819803"/>
            <a:chOff x="1062885" y="2886803"/>
            <a:chExt cx="4720431" cy="2180201"/>
          </a:xfrm>
        </p:grpSpPr>
        <p:grpSp>
          <p:nvGrpSpPr>
            <p:cNvPr id="3" name="Group 13">
              <a:extLst>
                <a:ext uri="{FF2B5EF4-FFF2-40B4-BE49-F238E27FC236}">
                  <a16:creationId xmlns:a16="http://schemas.microsoft.com/office/drawing/2014/main" id="{FBC1945D-1996-2328-24B1-2C4DEE3C5E61}"/>
                </a:ext>
              </a:extLst>
            </p:cNvPr>
            <p:cNvGrpSpPr/>
            <p:nvPr/>
          </p:nvGrpSpPr>
          <p:grpSpPr>
            <a:xfrm>
              <a:off x="1062885" y="2886803"/>
              <a:ext cx="4720431" cy="2180201"/>
              <a:chOff x="0" y="-4075"/>
              <a:chExt cx="15074442" cy="7690938"/>
            </a:xfrm>
          </p:grpSpPr>
          <p:sp>
            <p:nvSpPr>
              <p:cNvPr id="5" name="Freeform 14">
                <a:extLst>
                  <a:ext uri="{FF2B5EF4-FFF2-40B4-BE49-F238E27FC236}">
                    <a16:creationId xmlns:a16="http://schemas.microsoft.com/office/drawing/2014/main" id="{2F541FF0-07F1-5BAC-2663-5DBF5146FA69}"/>
                  </a:ext>
                </a:extLst>
              </p:cNvPr>
              <p:cNvSpPr/>
              <p:nvPr/>
            </p:nvSpPr>
            <p:spPr>
              <a:xfrm>
                <a:off x="0" y="-4075"/>
                <a:ext cx="15074442" cy="7690938"/>
              </a:xfrm>
              <a:custGeom>
                <a:avLst/>
                <a:gdLst/>
                <a:ahLst/>
                <a:cxnLst/>
                <a:rect l="l" t="t" r="r" b="b"/>
                <a:pathLst>
                  <a:path w="15074443" h="7690937">
                    <a:moveTo>
                      <a:pt x="14446665" y="7636459"/>
                    </a:moveTo>
                    <a:cubicBezTo>
                      <a:pt x="14446665" y="7636459"/>
                      <a:pt x="13715791" y="7690937"/>
                      <a:pt x="11651600" y="7688316"/>
                    </a:cubicBezTo>
                    <a:cubicBezTo>
                      <a:pt x="5464265" y="7686153"/>
                      <a:pt x="1057074" y="7678329"/>
                      <a:pt x="1057074" y="7678329"/>
                    </a:cubicBezTo>
                    <a:cubicBezTo>
                      <a:pt x="812932" y="7669494"/>
                      <a:pt x="449110" y="7648264"/>
                      <a:pt x="282371" y="7590086"/>
                    </a:cubicBezTo>
                    <a:cubicBezTo>
                      <a:pt x="4469" y="7493123"/>
                      <a:pt x="0" y="7319844"/>
                      <a:pt x="0" y="5976017"/>
                    </a:cubicBezTo>
                    <a:lnTo>
                      <a:pt x="0" y="5975951"/>
                    </a:lnTo>
                    <a:cubicBezTo>
                      <a:pt x="8536" y="491230"/>
                      <a:pt x="0" y="345608"/>
                      <a:pt x="77597" y="223930"/>
                    </a:cubicBezTo>
                    <a:cubicBezTo>
                      <a:pt x="217372" y="4759"/>
                      <a:pt x="519255" y="4073"/>
                      <a:pt x="937909" y="4073"/>
                    </a:cubicBezTo>
                    <a:cubicBezTo>
                      <a:pt x="937909" y="4073"/>
                      <a:pt x="2868121" y="15681"/>
                      <a:pt x="9370121" y="7673"/>
                    </a:cubicBezTo>
                    <a:cubicBezTo>
                      <a:pt x="13496863" y="0"/>
                      <a:pt x="14213596" y="6979"/>
                      <a:pt x="14213596" y="6979"/>
                    </a:cubicBezTo>
                    <a:cubicBezTo>
                      <a:pt x="14581904" y="14458"/>
                      <a:pt x="14720164" y="42638"/>
                      <a:pt x="14917903" y="165219"/>
                    </a:cubicBezTo>
                    <a:cubicBezTo>
                      <a:pt x="15068921" y="258836"/>
                      <a:pt x="15074443" y="476157"/>
                      <a:pt x="15065302" y="5975950"/>
                    </a:cubicBezTo>
                    <a:lnTo>
                      <a:pt x="15065302" y="5976017"/>
                    </a:lnTo>
                    <a:cubicBezTo>
                      <a:pt x="15065301" y="7437809"/>
                      <a:pt x="15022517" y="7586397"/>
                      <a:pt x="14446665" y="7636459"/>
                    </a:cubicBezTo>
                    <a:close/>
                  </a:path>
                </a:pathLst>
              </a:custGeom>
              <a:solidFill>
                <a:srgbClr val="FFD4CF"/>
              </a:solidFill>
            </p:spPr>
            <p:txBody>
              <a:bodyPr/>
              <a:lstStyle/>
              <a:p>
                <a:endParaRPr lang="en-US"/>
              </a:p>
            </p:txBody>
          </p:sp>
        </p:grpSp>
        <p:sp>
          <p:nvSpPr>
            <p:cNvPr id="4" name="TextBox 3">
              <a:extLst>
                <a:ext uri="{FF2B5EF4-FFF2-40B4-BE49-F238E27FC236}">
                  <a16:creationId xmlns:a16="http://schemas.microsoft.com/office/drawing/2014/main" id="{4135F223-2CD9-4A74-1CDE-A276E7AC9E44}"/>
                </a:ext>
              </a:extLst>
            </p:cNvPr>
            <p:cNvSpPr txBox="1"/>
            <p:nvPr/>
          </p:nvSpPr>
          <p:spPr>
            <a:xfrm>
              <a:off x="1175200" y="3097115"/>
              <a:ext cx="4495800" cy="1446879"/>
            </a:xfrm>
            <a:prstGeom prst="rect">
              <a:avLst/>
            </a:prstGeom>
            <a:noFill/>
          </p:spPr>
          <p:txBody>
            <a:bodyPr wrap="square" rtlCol="0">
              <a:spAutoFit/>
            </a:bodyPr>
            <a:lstStyle/>
            <a:p>
              <a:pPr algn="ctr" defTabSz="609660">
                <a:lnSpc>
                  <a:spcPct val="150000"/>
                </a:lnSpc>
              </a:pPr>
              <a:r>
                <a:rPr lang="en-US" sz="2600">
                  <a:solidFill>
                    <a:prstClr val="black"/>
                  </a:solidFill>
                  <a:latin typeface="UTM Avo" panose="02040603050506020204" pitchFamily="18" charset="0"/>
                  <a:cs typeface="Arial" panose="020B0604020202020204" pitchFamily="34" charset="0"/>
                </a:rPr>
                <a:t>Em biết phần mềm </a:t>
              </a:r>
              <a:r>
                <a:rPr lang="en-US" sz="2600" b="1">
                  <a:solidFill>
                    <a:prstClr val="black"/>
                  </a:solidFill>
                  <a:latin typeface="UTM Avo" panose="02040603050506020204" pitchFamily="18" charset="0"/>
                  <a:cs typeface="Arial" panose="020B0604020202020204" pitchFamily="34" charset="0"/>
                </a:rPr>
                <a:t>Mouse Skills </a:t>
              </a:r>
              <a:r>
                <a:rPr lang="en-US" sz="2600">
                  <a:solidFill>
                    <a:prstClr val="black"/>
                  </a:solidFill>
                  <a:latin typeface="UTM Avo" panose="02040603050506020204" pitchFamily="18" charset="0"/>
                  <a:cs typeface="Arial" panose="020B0604020202020204" pitchFamily="34" charset="0"/>
                </a:rPr>
                <a:t>có mấy mức luyện tập không? Mỗi mức giúp các em luyện tập những thao tác gì?</a:t>
              </a:r>
            </a:p>
          </p:txBody>
        </p:sp>
      </p:grpSp>
      <p:sp>
        <p:nvSpPr>
          <p:cNvPr id="6" name="Right Arrow 39">
            <a:extLst>
              <a:ext uri="{FF2B5EF4-FFF2-40B4-BE49-F238E27FC236}">
                <a16:creationId xmlns:a16="http://schemas.microsoft.com/office/drawing/2014/main" id="{24A5A724-2CD7-8458-2A7B-1D5E8507A56D}"/>
              </a:ext>
            </a:extLst>
          </p:cNvPr>
          <p:cNvSpPr/>
          <p:nvPr/>
        </p:nvSpPr>
        <p:spPr>
          <a:xfrm>
            <a:off x="762000" y="4559800"/>
            <a:ext cx="711200" cy="47498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60"/>
            <a:endParaRPr lang="en-US" sz="933">
              <a:solidFill>
                <a:prstClr val="white"/>
              </a:solidFill>
              <a:latin typeface="UTM Avo" panose="02040603050506020204" pitchFamily="18" charset="0"/>
            </a:endParaRPr>
          </a:p>
        </p:txBody>
      </p:sp>
      <p:sp>
        <p:nvSpPr>
          <p:cNvPr id="7" name="TextBox 6">
            <a:extLst>
              <a:ext uri="{FF2B5EF4-FFF2-40B4-BE49-F238E27FC236}">
                <a16:creationId xmlns:a16="http://schemas.microsoft.com/office/drawing/2014/main" id="{D092847C-2E5F-B914-8BDF-21BC086C964D}"/>
              </a:ext>
            </a:extLst>
          </p:cNvPr>
          <p:cNvSpPr txBox="1"/>
          <p:nvPr/>
        </p:nvSpPr>
        <p:spPr>
          <a:xfrm>
            <a:off x="1977052" y="3677748"/>
            <a:ext cx="6912947" cy="2714076"/>
          </a:xfrm>
          <a:prstGeom prst="rect">
            <a:avLst/>
          </a:prstGeom>
          <a:noFill/>
        </p:spPr>
        <p:txBody>
          <a:bodyPr wrap="square" rtlCol="0">
            <a:spAutoFit/>
          </a:bodyPr>
          <a:lstStyle/>
          <a:p>
            <a:pPr defTabSz="609660">
              <a:lnSpc>
                <a:spcPct val="150000"/>
              </a:lnSpc>
            </a:pPr>
            <a:r>
              <a:rPr lang="en-US" sz="2333" b="1">
                <a:solidFill>
                  <a:prstClr val="black"/>
                </a:solidFill>
                <a:latin typeface="UTM Avo" panose="02040603050506020204" pitchFamily="18" charset="0"/>
                <a:cs typeface="Arial" panose="020B0604020202020204" pitchFamily="34" charset="0"/>
              </a:rPr>
              <a:t>Mức 1</a:t>
            </a:r>
            <a:r>
              <a:rPr lang="en-US" sz="2333">
                <a:solidFill>
                  <a:prstClr val="black"/>
                </a:solidFill>
                <a:latin typeface="UTM Avo" panose="02040603050506020204" pitchFamily="18" charset="0"/>
                <a:cs typeface="Arial" panose="020B0604020202020204" pitchFamily="34" charset="0"/>
              </a:rPr>
              <a:t>. Luyện thao tác di chuyển chuột </a:t>
            </a:r>
          </a:p>
          <a:p>
            <a:pPr defTabSz="609660">
              <a:lnSpc>
                <a:spcPct val="150000"/>
              </a:lnSpc>
            </a:pPr>
            <a:r>
              <a:rPr lang="en-US" sz="2333" b="1">
                <a:solidFill>
                  <a:prstClr val="black"/>
                </a:solidFill>
                <a:latin typeface="UTM Avo" panose="02040603050506020204" pitchFamily="18" charset="0"/>
                <a:cs typeface="Arial" panose="020B0604020202020204" pitchFamily="34" charset="0"/>
              </a:rPr>
              <a:t>Mức 2</a:t>
            </a:r>
            <a:r>
              <a:rPr lang="en-US" sz="2333">
                <a:solidFill>
                  <a:prstClr val="black"/>
                </a:solidFill>
                <a:latin typeface="UTM Avo" panose="02040603050506020204" pitchFamily="18" charset="0"/>
                <a:cs typeface="Arial" panose="020B0604020202020204" pitchFamily="34" charset="0"/>
              </a:rPr>
              <a:t>. Luyện thao tác nháy chuột </a:t>
            </a:r>
          </a:p>
          <a:p>
            <a:pPr defTabSz="609660">
              <a:lnSpc>
                <a:spcPct val="150000"/>
              </a:lnSpc>
            </a:pPr>
            <a:r>
              <a:rPr lang="en-US" sz="2333" b="1">
                <a:solidFill>
                  <a:prstClr val="black"/>
                </a:solidFill>
                <a:latin typeface="UTM Avo" panose="02040603050506020204" pitchFamily="18" charset="0"/>
                <a:cs typeface="Arial" panose="020B0604020202020204" pitchFamily="34" charset="0"/>
              </a:rPr>
              <a:t>Mức 3</a:t>
            </a:r>
            <a:r>
              <a:rPr lang="en-US" sz="2333">
                <a:solidFill>
                  <a:prstClr val="black"/>
                </a:solidFill>
                <a:latin typeface="UTM Avo" panose="02040603050506020204" pitchFamily="18" charset="0"/>
                <a:cs typeface="Arial" panose="020B0604020202020204" pitchFamily="34" charset="0"/>
              </a:rPr>
              <a:t>. Luyện thao tác nháy  đúp chuột</a:t>
            </a:r>
          </a:p>
          <a:p>
            <a:pPr defTabSz="609660">
              <a:lnSpc>
                <a:spcPct val="150000"/>
              </a:lnSpc>
            </a:pPr>
            <a:r>
              <a:rPr lang="en-US" sz="2333" b="1">
                <a:solidFill>
                  <a:prstClr val="black"/>
                </a:solidFill>
                <a:latin typeface="UTM Avo" panose="02040603050506020204" pitchFamily="18" charset="0"/>
                <a:cs typeface="Arial" panose="020B0604020202020204" pitchFamily="34" charset="0"/>
              </a:rPr>
              <a:t>Mức 4</a:t>
            </a:r>
            <a:r>
              <a:rPr lang="en-US" sz="2333">
                <a:solidFill>
                  <a:prstClr val="black"/>
                </a:solidFill>
                <a:latin typeface="UTM Avo" panose="02040603050506020204" pitchFamily="18" charset="0"/>
                <a:cs typeface="Arial" panose="020B0604020202020204" pitchFamily="34" charset="0"/>
              </a:rPr>
              <a:t>. Luyện thao tác nháy nút phải chuột</a:t>
            </a:r>
          </a:p>
          <a:p>
            <a:pPr defTabSz="609660">
              <a:lnSpc>
                <a:spcPct val="150000"/>
              </a:lnSpc>
            </a:pPr>
            <a:r>
              <a:rPr lang="en-US" sz="2333" b="1">
                <a:solidFill>
                  <a:prstClr val="black"/>
                </a:solidFill>
                <a:latin typeface="UTM Avo" panose="02040603050506020204" pitchFamily="18" charset="0"/>
                <a:cs typeface="Arial" panose="020B0604020202020204" pitchFamily="34" charset="0"/>
              </a:rPr>
              <a:t>Mức 5</a:t>
            </a:r>
            <a:r>
              <a:rPr lang="en-US" sz="2333">
                <a:solidFill>
                  <a:prstClr val="black"/>
                </a:solidFill>
                <a:latin typeface="UTM Avo" panose="02040603050506020204" pitchFamily="18" charset="0"/>
                <a:cs typeface="Arial" panose="020B0604020202020204" pitchFamily="34" charset="0"/>
              </a:rPr>
              <a:t>. Luyện thao tác kéo thả chuột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5011705" y="2739676"/>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6" name="Rectangle 5">
            <a:extLst>
              <a:ext uri="{FF2B5EF4-FFF2-40B4-BE49-F238E27FC236}">
                <a16:creationId xmlns:a16="http://schemas.microsoft.com/office/drawing/2014/main" id="{95ECE4E2-C501-27E7-6B79-32F27F46862B}"/>
              </a:ext>
            </a:extLst>
          </p:cNvPr>
          <p:cNvSpPr/>
          <p:nvPr/>
        </p:nvSpPr>
        <p:spPr>
          <a:xfrm>
            <a:off x="8671560" y="3688080"/>
            <a:ext cx="3520440" cy="316992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9360A080-7826-D7EC-71D5-658D85E797AA}"/>
              </a:ext>
            </a:extLst>
          </p:cNvPr>
          <p:cNvSpPr/>
          <p:nvPr/>
        </p:nvSpPr>
        <p:spPr>
          <a:xfrm>
            <a:off x="807065" y="1638128"/>
            <a:ext cx="10577870" cy="1368106"/>
          </a:xfrm>
          <a:prstGeom prst="roundRect">
            <a:avLst/>
          </a:prstGeom>
          <a:ln w="38100">
            <a:solidFill>
              <a:schemeClr val="accent6">
                <a:lumMod val="75000"/>
              </a:schemeClr>
            </a:solidFill>
            <a:prstDash val="dash"/>
          </a:ln>
        </p:spPr>
        <p:txBody>
          <a:bodyPr wrap="square">
            <a:spAutoFit/>
          </a:bodyPr>
          <a:lstStyle/>
          <a:p>
            <a:pPr>
              <a:lnSpc>
                <a:spcPct val="150000"/>
              </a:lnSpc>
            </a:pPr>
            <a:r>
              <a:rPr lang="en-US" sz="2667">
                <a:latin typeface="UTM Avo" panose="02040603050506020204" pitchFamily="18" charset="0"/>
              </a:rPr>
              <a:t>Em hãy thực hiện theo các hướng dẫn sau để luyện tập các thao tác với chuột trên phần mềm.</a:t>
            </a:r>
          </a:p>
        </p:txBody>
      </p:sp>
      <p:sp>
        <p:nvSpPr>
          <p:cNvPr id="3" name="Rounded Rectangle 2">
            <a:extLst>
              <a:ext uri="{FF2B5EF4-FFF2-40B4-BE49-F238E27FC236}">
                <a16:creationId xmlns:a16="http://schemas.microsoft.com/office/drawing/2014/main" id="{C72573F8-5E6F-20BB-4BE3-F7447BDB66A7}"/>
              </a:ext>
            </a:extLst>
          </p:cNvPr>
          <p:cNvSpPr/>
          <p:nvPr/>
        </p:nvSpPr>
        <p:spPr>
          <a:xfrm>
            <a:off x="807064" y="3576859"/>
            <a:ext cx="10577870" cy="673100"/>
          </a:xfrm>
          <a:prstGeom prst="roundRect">
            <a:avLst/>
          </a:prstGeom>
          <a:solidFill>
            <a:srgbClr val="FDE795"/>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UTM Avo" panose="02040603050506020204" pitchFamily="18" charset="0"/>
              </a:rPr>
              <a:t>Bước 1.</a:t>
            </a:r>
            <a:r>
              <a:rPr lang="vi-VN" sz="2400">
                <a:solidFill>
                  <a:schemeClr val="tx1"/>
                </a:solidFill>
                <a:latin typeface="UTM Avo" panose="02040603050506020204" pitchFamily="18" charset="0"/>
              </a:rPr>
              <a:t> Kích hoạt phần mềm và nhấn ph</a:t>
            </a:r>
            <a:r>
              <a:rPr lang="en-US" sz="2400">
                <a:solidFill>
                  <a:schemeClr val="tx1"/>
                </a:solidFill>
                <a:latin typeface="UTM Avo" panose="02040603050506020204" pitchFamily="18" charset="0"/>
              </a:rPr>
              <a:t>í</a:t>
            </a:r>
            <a:r>
              <a:rPr lang="vi-VN" sz="2400">
                <a:solidFill>
                  <a:schemeClr val="tx1"/>
                </a:solidFill>
                <a:latin typeface="UTM Avo" panose="02040603050506020204" pitchFamily="18" charset="0"/>
              </a:rPr>
              <a:t>m N để bắt đầu.</a:t>
            </a:r>
            <a:endParaRPr lang="en-US" sz="2400">
              <a:solidFill>
                <a:schemeClr val="tx1"/>
              </a:solidFill>
              <a:latin typeface="UTM Avo" panose="02040603050506020204" pitchFamily="18" charset="0"/>
            </a:endParaRPr>
          </a:p>
        </p:txBody>
      </p:sp>
      <p:sp>
        <p:nvSpPr>
          <p:cNvPr id="4" name="Rounded Rectangle 29">
            <a:extLst>
              <a:ext uri="{FF2B5EF4-FFF2-40B4-BE49-F238E27FC236}">
                <a16:creationId xmlns:a16="http://schemas.microsoft.com/office/drawing/2014/main" id="{95DD0F27-CC66-A079-A148-9BDC21330C00}"/>
              </a:ext>
            </a:extLst>
          </p:cNvPr>
          <p:cNvSpPr/>
          <p:nvPr/>
        </p:nvSpPr>
        <p:spPr>
          <a:xfrm>
            <a:off x="807064" y="4704422"/>
            <a:ext cx="10577870" cy="673100"/>
          </a:xfrm>
          <a:prstGeom prst="roundRect">
            <a:avLst/>
          </a:prstGeom>
          <a:solidFill>
            <a:srgbClr val="FDE795"/>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UTM Avo" panose="02040603050506020204" pitchFamily="18" charset="0"/>
              </a:rPr>
              <a:t>Bước 2. </a:t>
            </a:r>
            <a:r>
              <a:rPr lang="vi-VN" sz="2400">
                <a:solidFill>
                  <a:schemeClr val="tx1"/>
                </a:solidFill>
                <a:latin typeface="UTM Avo" panose="02040603050506020204" pitchFamily="18" charset="0"/>
              </a:rPr>
              <a:t>Lần lượt thực hiện luyện tập các thao tác theo Bảng 1.</a:t>
            </a:r>
            <a:r>
              <a:rPr lang="vi-VN" sz="2400">
                <a:solidFill>
                  <a:schemeClr val="tx1"/>
                </a:solidFill>
              </a:rPr>
              <a:t> </a:t>
            </a:r>
            <a:endParaRPr lang="en-US" sz="2400">
              <a:solidFill>
                <a:schemeClr val="tx1"/>
              </a:solidFill>
              <a:latin typeface="UTM Avo" panose="02040603050506020204" pitchFamily="18" charset="0"/>
            </a:endParaRPr>
          </a:p>
        </p:txBody>
      </p:sp>
      <p:sp>
        <p:nvSpPr>
          <p:cNvPr id="5" name="Rounded Rectangle 30">
            <a:extLst>
              <a:ext uri="{FF2B5EF4-FFF2-40B4-BE49-F238E27FC236}">
                <a16:creationId xmlns:a16="http://schemas.microsoft.com/office/drawing/2014/main" id="{3CDCAF93-A9C2-4AD3-5F10-B946CAD9957E}"/>
              </a:ext>
            </a:extLst>
          </p:cNvPr>
          <p:cNvSpPr/>
          <p:nvPr/>
        </p:nvSpPr>
        <p:spPr>
          <a:xfrm>
            <a:off x="807064" y="5886074"/>
            <a:ext cx="10577870" cy="673100"/>
          </a:xfrm>
          <a:prstGeom prst="roundRect">
            <a:avLst/>
          </a:prstGeom>
          <a:solidFill>
            <a:srgbClr val="FDE795"/>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solidFill>
                  <a:schemeClr val="tx1"/>
                </a:solidFill>
                <a:latin typeface="UTM Avo" panose="02040603050506020204" pitchFamily="18" charset="0"/>
              </a:rPr>
              <a:t>Bước 3. </a:t>
            </a:r>
            <a:r>
              <a:rPr lang="vi-VN" sz="2400">
                <a:solidFill>
                  <a:schemeClr val="tx1"/>
                </a:solidFill>
                <a:latin typeface="UTM Avo" panose="02040603050506020204" pitchFamily="18" charset="0"/>
              </a:rPr>
              <a:t>Gõ phím Q để kết thúc luyện tập và ghi lại kết quả.</a:t>
            </a:r>
            <a:endParaRPr lang="en-US" sz="2400">
              <a:solidFill>
                <a:schemeClr val="tx1"/>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5" name="Rectangle 14">
            <a:extLst>
              <a:ext uri="{FF2B5EF4-FFF2-40B4-BE49-F238E27FC236}">
                <a16:creationId xmlns:a16="http://schemas.microsoft.com/office/drawing/2014/main" id="{0EDA7282-B01C-5AD4-F3D8-1012390276DE}"/>
              </a:ext>
            </a:extLst>
          </p:cNvPr>
          <p:cNvSpPr/>
          <p:nvPr/>
        </p:nvSpPr>
        <p:spPr>
          <a:xfrm>
            <a:off x="7894320" y="3688080"/>
            <a:ext cx="4297680" cy="316992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a:extLst>
              <a:ext uri="{FF2B5EF4-FFF2-40B4-BE49-F238E27FC236}">
                <a16:creationId xmlns:a16="http://schemas.microsoft.com/office/drawing/2014/main" id="{1EF29746-C202-9F01-F87C-3B1E3C718D27}"/>
              </a:ext>
            </a:extLst>
          </p:cNvPr>
          <p:cNvGraphicFramePr>
            <a:graphicFrameLocks noGrp="1"/>
          </p:cNvGraphicFramePr>
          <p:nvPr>
            <p:extLst>
              <p:ext uri="{D42A27DB-BD31-4B8C-83A1-F6EECF244321}">
                <p14:modId xmlns:p14="http://schemas.microsoft.com/office/powerpoint/2010/main" val="2629903953"/>
              </p:ext>
            </p:extLst>
          </p:nvPr>
        </p:nvGraphicFramePr>
        <p:xfrm>
          <a:off x="685800" y="1761889"/>
          <a:ext cx="11297143" cy="4932006"/>
        </p:xfrm>
        <a:graphic>
          <a:graphicData uri="http://schemas.openxmlformats.org/drawingml/2006/table">
            <a:tbl>
              <a:tblPr firstRow="1" bandRow="1">
                <a:tableStyleId>{5C22544A-7EE6-4342-B048-85BDC9FD1C3A}</a:tableStyleId>
              </a:tblPr>
              <a:tblGrid>
                <a:gridCol w="1623965">
                  <a:extLst>
                    <a:ext uri="{9D8B030D-6E8A-4147-A177-3AD203B41FA5}">
                      <a16:colId xmlns:a16="http://schemas.microsoft.com/office/drawing/2014/main" val="1889722914"/>
                    </a:ext>
                  </a:extLst>
                </a:gridCol>
                <a:gridCol w="9673178">
                  <a:extLst>
                    <a:ext uri="{9D8B030D-6E8A-4147-A177-3AD203B41FA5}">
                      <a16:colId xmlns:a16="http://schemas.microsoft.com/office/drawing/2014/main" val="4144519530"/>
                    </a:ext>
                  </a:extLst>
                </a:gridCol>
              </a:tblGrid>
              <a:tr h="935412">
                <a:tc>
                  <a:txBody>
                    <a:bodyPr/>
                    <a:lstStyle/>
                    <a:p>
                      <a:pPr algn="ctr">
                        <a:lnSpc>
                          <a:spcPct val="150000"/>
                        </a:lnSpc>
                      </a:pPr>
                      <a:r>
                        <a:rPr lang="en-US" sz="2200" b="1">
                          <a:solidFill>
                            <a:schemeClr val="tx1"/>
                          </a:solidFill>
                          <a:latin typeface="UTM Avo" panose="02040603050506020204" pitchFamily="18" charset="0"/>
                          <a:cs typeface="Arial" panose="020B0604020202020204" pitchFamily="34" charset="0"/>
                        </a:rPr>
                        <a:t>Mức 1</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just">
                        <a:lnSpc>
                          <a:spcPct val="150000"/>
                        </a:lnSpc>
                      </a:pPr>
                      <a:r>
                        <a:rPr lang="en-US" sz="2200" b="0">
                          <a:solidFill>
                            <a:schemeClr val="tx1"/>
                          </a:solidFill>
                          <a:latin typeface="UTM Avo" panose="02040603050506020204" pitchFamily="18" charset="0"/>
                          <a:cs typeface="Arial" panose="020B0604020202020204" pitchFamily="34" charset="0"/>
                        </a:rPr>
                        <a:t>Di chuyển</a:t>
                      </a:r>
                      <a:r>
                        <a:rPr lang="en-US" sz="2200" b="0" baseline="0">
                          <a:solidFill>
                            <a:schemeClr val="tx1"/>
                          </a:solidFill>
                          <a:latin typeface="UTM Avo" panose="02040603050506020204" pitchFamily="18" charset="0"/>
                          <a:cs typeface="Arial" panose="020B0604020202020204" pitchFamily="34" charset="0"/>
                        </a:rPr>
                        <a:t> chuột tới ô vuông xuất hiện trên màn hình</a:t>
                      </a:r>
                      <a:endParaRPr lang="en-US" sz="2200" b="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9961322"/>
                  </a:ext>
                </a:extLst>
              </a:tr>
              <a:tr h="1054757">
                <a:tc>
                  <a:txBody>
                    <a:bodyPr/>
                    <a:lstStyle/>
                    <a:p>
                      <a:pPr algn="ctr">
                        <a:lnSpc>
                          <a:spcPct val="150000"/>
                        </a:lnSpc>
                      </a:pPr>
                      <a:r>
                        <a:rPr lang="en-US" sz="2200" b="1">
                          <a:solidFill>
                            <a:schemeClr val="tx1"/>
                          </a:solidFill>
                          <a:latin typeface="UTM Avo" panose="02040603050506020204" pitchFamily="18" charset="0"/>
                          <a:cs typeface="Arial" panose="020B0604020202020204" pitchFamily="34" charset="0"/>
                        </a:rPr>
                        <a:t>Mức 2</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just">
                        <a:lnSpc>
                          <a:spcPct val="150000"/>
                        </a:lnSpc>
                      </a:pPr>
                      <a:r>
                        <a:rPr lang="en-US" sz="2200" b="0">
                          <a:solidFill>
                            <a:schemeClr val="tx1"/>
                          </a:solidFill>
                          <a:latin typeface="UTM Avo" panose="02040603050506020204" pitchFamily="18" charset="0"/>
                          <a:cs typeface="Arial" panose="020B0604020202020204" pitchFamily="34" charset="0"/>
                        </a:rPr>
                        <a:t>Di chuyển</a:t>
                      </a:r>
                      <a:r>
                        <a:rPr lang="en-US" sz="2200" b="0" baseline="0">
                          <a:solidFill>
                            <a:schemeClr val="tx1"/>
                          </a:solidFill>
                          <a:latin typeface="UTM Avo" panose="02040603050506020204" pitchFamily="18" charset="0"/>
                          <a:cs typeface="Arial" panose="020B0604020202020204" pitchFamily="34" charset="0"/>
                        </a:rPr>
                        <a:t> chuột tới ô vuông xuất hiện trên màn hình và nháy chuột</a:t>
                      </a:r>
                      <a:endParaRPr lang="en-US" sz="2200" b="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386722689"/>
                  </a:ext>
                </a:extLst>
              </a:tr>
              <a:tr h="1010808">
                <a:tc>
                  <a:txBody>
                    <a:bodyPr/>
                    <a:lstStyle/>
                    <a:p>
                      <a:pPr algn="ctr">
                        <a:lnSpc>
                          <a:spcPct val="150000"/>
                        </a:lnSpc>
                      </a:pPr>
                      <a:r>
                        <a:rPr lang="en-US" sz="2200" b="1">
                          <a:solidFill>
                            <a:schemeClr val="tx1"/>
                          </a:solidFill>
                          <a:latin typeface="UTM Avo" panose="02040603050506020204" pitchFamily="18" charset="0"/>
                          <a:cs typeface="Arial" panose="020B0604020202020204" pitchFamily="34" charset="0"/>
                        </a:rPr>
                        <a:t>Mức 3</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just">
                        <a:lnSpc>
                          <a:spcPct val="150000"/>
                        </a:lnSpc>
                      </a:pPr>
                      <a:r>
                        <a:rPr lang="en-US" sz="2200" b="0">
                          <a:solidFill>
                            <a:schemeClr val="tx1"/>
                          </a:solidFill>
                          <a:latin typeface="UTM Avo" panose="02040603050506020204" pitchFamily="18" charset="0"/>
                          <a:cs typeface="Arial" panose="020B0604020202020204" pitchFamily="34" charset="0"/>
                        </a:rPr>
                        <a:t>Di chuyển</a:t>
                      </a:r>
                      <a:r>
                        <a:rPr lang="en-US" sz="2200" b="0" baseline="0">
                          <a:solidFill>
                            <a:schemeClr val="tx1"/>
                          </a:solidFill>
                          <a:latin typeface="UTM Avo" panose="02040603050506020204" pitchFamily="18" charset="0"/>
                          <a:cs typeface="Arial" panose="020B0604020202020204" pitchFamily="34" charset="0"/>
                        </a:rPr>
                        <a:t> chuột tới ô vuông xuất hiện trên màn hình và nháy đúp chuột </a:t>
                      </a:r>
                      <a:endParaRPr lang="en-US" sz="2200" b="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63368674"/>
                  </a:ext>
                </a:extLst>
              </a:tr>
              <a:tr h="992082">
                <a:tc>
                  <a:txBody>
                    <a:bodyPr/>
                    <a:lstStyle/>
                    <a:p>
                      <a:pPr algn="ctr">
                        <a:lnSpc>
                          <a:spcPct val="150000"/>
                        </a:lnSpc>
                      </a:pPr>
                      <a:r>
                        <a:rPr lang="en-US" sz="2200" b="1">
                          <a:solidFill>
                            <a:schemeClr val="tx1"/>
                          </a:solidFill>
                          <a:latin typeface="UTM Avo" panose="02040603050506020204" pitchFamily="18" charset="0"/>
                          <a:cs typeface="Arial" panose="020B0604020202020204" pitchFamily="34" charset="0"/>
                        </a:rPr>
                        <a:t>Mức 4</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just">
                        <a:lnSpc>
                          <a:spcPct val="150000"/>
                        </a:lnSpc>
                      </a:pPr>
                      <a:r>
                        <a:rPr lang="en-US" sz="2200" b="0">
                          <a:solidFill>
                            <a:schemeClr val="tx1"/>
                          </a:solidFill>
                          <a:latin typeface="UTM Avo" panose="02040603050506020204" pitchFamily="18" charset="0"/>
                          <a:cs typeface="Arial" panose="020B0604020202020204" pitchFamily="34" charset="0"/>
                        </a:rPr>
                        <a:t>Di chuyển</a:t>
                      </a:r>
                      <a:r>
                        <a:rPr lang="en-US" sz="2200" b="0" baseline="0">
                          <a:solidFill>
                            <a:schemeClr val="tx1"/>
                          </a:solidFill>
                          <a:latin typeface="UTM Avo" panose="02040603050506020204" pitchFamily="18" charset="0"/>
                          <a:cs typeface="Arial" panose="020B0604020202020204" pitchFamily="34" charset="0"/>
                        </a:rPr>
                        <a:t> chuột tới ô vuông xuất hiện trên màn hình và nháy chuột phải</a:t>
                      </a:r>
                      <a:endParaRPr lang="en-US" sz="2200" b="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30013655"/>
                  </a:ext>
                </a:extLst>
              </a:tr>
              <a:tr h="935412">
                <a:tc>
                  <a:txBody>
                    <a:bodyPr/>
                    <a:lstStyle/>
                    <a:p>
                      <a:pPr algn="ctr">
                        <a:lnSpc>
                          <a:spcPct val="150000"/>
                        </a:lnSpc>
                      </a:pPr>
                      <a:r>
                        <a:rPr lang="en-US" sz="2200" b="1">
                          <a:solidFill>
                            <a:schemeClr val="tx1"/>
                          </a:solidFill>
                          <a:latin typeface="UTM Avo" panose="02040603050506020204" pitchFamily="18" charset="0"/>
                          <a:cs typeface="Arial" panose="020B0604020202020204" pitchFamily="34" charset="0"/>
                        </a:rPr>
                        <a:t>Mức 5</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just">
                        <a:lnSpc>
                          <a:spcPct val="150000"/>
                        </a:lnSpc>
                      </a:pPr>
                      <a:r>
                        <a:rPr lang="en-US" sz="2200" b="0">
                          <a:solidFill>
                            <a:schemeClr val="tx1"/>
                          </a:solidFill>
                          <a:latin typeface="UTM Avo" panose="02040603050506020204" pitchFamily="18" charset="0"/>
                          <a:cs typeface="Arial" panose="020B0604020202020204" pitchFamily="34" charset="0"/>
                        </a:rPr>
                        <a:t>Kéo</a:t>
                      </a:r>
                      <a:r>
                        <a:rPr lang="en-US" sz="2200" b="0" baseline="0">
                          <a:solidFill>
                            <a:schemeClr val="tx1"/>
                          </a:solidFill>
                          <a:latin typeface="UTM Avo" panose="02040603050506020204" pitchFamily="18" charset="0"/>
                          <a:cs typeface="Arial" panose="020B0604020202020204" pitchFamily="34" charset="0"/>
                        </a:rPr>
                        <a:t> biếu tượng Notes.doc và thả vào cửa sổ My Documents</a:t>
                      </a:r>
                      <a:endParaRPr lang="en-US" sz="2200" b="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705899404"/>
                  </a:ext>
                </a:extLst>
              </a:tr>
            </a:tbl>
          </a:graphicData>
        </a:graphic>
      </p:graphicFrame>
      <p:sp>
        <p:nvSpPr>
          <p:cNvPr id="14" name="TextBox 13">
            <a:extLst>
              <a:ext uri="{FF2B5EF4-FFF2-40B4-BE49-F238E27FC236}">
                <a16:creationId xmlns:a16="http://schemas.microsoft.com/office/drawing/2014/main" id="{A07E6580-2929-2315-971E-352BB42B1A91}"/>
              </a:ext>
            </a:extLst>
          </p:cNvPr>
          <p:cNvSpPr txBox="1"/>
          <p:nvPr/>
        </p:nvSpPr>
        <p:spPr>
          <a:xfrm>
            <a:off x="3586479" y="994042"/>
            <a:ext cx="8396464" cy="451342"/>
          </a:xfrm>
          <a:prstGeom prst="rect">
            <a:avLst/>
          </a:prstGeom>
          <a:noFill/>
        </p:spPr>
        <p:txBody>
          <a:bodyPr wrap="square" rtlCol="0">
            <a:spAutoFit/>
          </a:bodyPr>
          <a:lstStyle/>
          <a:p>
            <a:r>
              <a:rPr lang="en-US" sz="2333" i="1">
                <a:solidFill>
                  <a:srgbClr val="002060"/>
                </a:solidFill>
                <a:latin typeface="UTM Avo" panose="02040603050506020204" pitchFamily="18" charset="0"/>
                <a:cs typeface="Arial" panose="020B0604020202020204" pitchFamily="34" charset="0"/>
              </a:rPr>
              <a:t>Bảng 1. Các mức luyện tập trong phần mềm Mouse Skills </a:t>
            </a:r>
          </a:p>
        </p:txBody>
      </p:sp>
    </p:spTree>
    <p:extLst>
      <p:ext uri="{BB962C8B-B14F-4D97-AF65-F5344CB8AC3E}">
        <p14:creationId xmlns:p14="http://schemas.microsoft.com/office/powerpoint/2010/main" val="31662657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6" name="Rectangle 15">
            <a:extLst>
              <a:ext uri="{FF2B5EF4-FFF2-40B4-BE49-F238E27FC236}">
                <a16:creationId xmlns:a16="http://schemas.microsoft.com/office/drawing/2014/main" id="{21A5914D-916C-21D3-19A7-A1B8792672A0}"/>
              </a:ext>
            </a:extLst>
          </p:cNvPr>
          <p:cNvSpPr/>
          <p:nvPr/>
        </p:nvSpPr>
        <p:spPr>
          <a:xfrm>
            <a:off x="7894320" y="3688080"/>
            <a:ext cx="4297680" cy="316992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3">
            <a:extLst>
              <a:ext uri="{FF2B5EF4-FFF2-40B4-BE49-F238E27FC236}">
                <a16:creationId xmlns:a16="http://schemas.microsoft.com/office/drawing/2014/main" id="{719A20DD-420F-5F1B-B38F-30F835199F7C}"/>
              </a:ext>
            </a:extLst>
          </p:cNvPr>
          <p:cNvPicPr>
            <a:picLocks noChangeAspect="1"/>
          </p:cNvPicPr>
          <p:nvPr/>
        </p:nvPicPr>
        <p:blipFill>
          <a:blip r:embed="rId4"/>
          <a:srcRect/>
          <a:stretch>
            <a:fillRect/>
          </a:stretch>
        </p:blipFill>
        <p:spPr>
          <a:xfrm>
            <a:off x="13547" y="2362201"/>
            <a:ext cx="4216400" cy="4233539"/>
          </a:xfrm>
          <a:prstGeom prst="rect">
            <a:avLst/>
          </a:prstGeom>
        </p:spPr>
      </p:pic>
      <p:sp>
        <p:nvSpPr>
          <p:cNvPr id="14" name="Rounded Rectangular Callout 3">
            <a:extLst>
              <a:ext uri="{FF2B5EF4-FFF2-40B4-BE49-F238E27FC236}">
                <a16:creationId xmlns:a16="http://schemas.microsoft.com/office/drawing/2014/main" id="{06D9CD8E-7F9E-38CA-0FC1-975D8550D86B}"/>
              </a:ext>
            </a:extLst>
          </p:cNvPr>
          <p:cNvSpPr/>
          <p:nvPr/>
        </p:nvSpPr>
        <p:spPr>
          <a:xfrm>
            <a:off x="4328016" y="1472360"/>
            <a:ext cx="6279024" cy="3797939"/>
          </a:xfrm>
          <a:prstGeom prst="wedgeRoundRectCallout">
            <a:avLst>
              <a:gd name="adj1" fmla="val -56549"/>
              <a:gd name="adj2" fmla="val 38056"/>
              <a:gd name="adj3" fmla="val 16667"/>
            </a:avLst>
          </a:prstGeom>
          <a:solidFill>
            <a:schemeClr val="accent6">
              <a:lumMod val="20000"/>
              <a:lumOff val="80000"/>
            </a:schemeClr>
          </a:solidFill>
          <a:ln w="57150">
            <a:prstDash val="dash"/>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en-US" sz="2800">
                <a:solidFill>
                  <a:schemeClr val="tx1"/>
                </a:solidFill>
                <a:latin typeface="UTM Avo" panose="02040603050506020204" pitchFamily="18" charset="0"/>
                <a:cs typeface="Arial" panose="020B0604020202020204" pitchFamily="34" charset="0"/>
              </a:rPr>
              <a:t>Chăm chỉ luyện tập với sự trợ giúp của phần mềm sẽ giúp em sử dụng chuột thành thạo hơn.</a:t>
            </a:r>
          </a:p>
        </p:txBody>
      </p:sp>
      <p:pic>
        <p:nvPicPr>
          <p:cNvPr id="15" name="Picture 12">
            <a:extLst>
              <a:ext uri="{FF2B5EF4-FFF2-40B4-BE49-F238E27FC236}">
                <a16:creationId xmlns:a16="http://schemas.microsoft.com/office/drawing/2014/main" id="{46A0F866-8392-F48C-CD22-2EDAE2C6642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898315" y="4288491"/>
            <a:ext cx="1714565" cy="2569510"/>
          </a:xfrm>
          <a:prstGeom prst="rect">
            <a:avLst/>
          </a:prstGeom>
        </p:spPr>
      </p:pic>
    </p:spTree>
    <p:extLst>
      <p:ext uri="{BB962C8B-B14F-4D97-AF65-F5344CB8AC3E}">
        <p14:creationId xmlns:p14="http://schemas.microsoft.com/office/powerpoint/2010/main" val="26490089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3C7D5685-5088-3C90-E93D-F126738CD7CC}"/>
              </a:ext>
            </a:extLst>
          </p:cNvPr>
          <p:cNvSpPr/>
          <p:nvPr/>
        </p:nvSpPr>
        <p:spPr>
          <a:xfrm>
            <a:off x="7894320" y="3688080"/>
            <a:ext cx="4297680" cy="316992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3">
            <a:extLst>
              <a:ext uri="{FF2B5EF4-FFF2-40B4-BE49-F238E27FC236}">
                <a16:creationId xmlns:a16="http://schemas.microsoft.com/office/drawing/2014/main" id="{AE1D5E86-374E-3DCF-1AA1-0A492104641C}"/>
              </a:ext>
            </a:extLst>
          </p:cNvPr>
          <p:cNvSpPr/>
          <p:nvPr/>
        </p:nvSpPr>
        <p:spPr>
          <a:xfrm>
            <a:off x="663123" y="1733134"/>
            <a:ext cx="10464800" cy="783690"/>
          </a:xfrm>
          <a:prstGeom prst="roundRect">
            <a:avLst/>
          </a:prstGeom>
          <a:solidFill>
            <a:srgbClr val="FDE795"/>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UTM Avo" panose="02040603050506020204" pitchFamily="18" charset="0"/>
              </a:rPr>
              <a:t>Em luyện tập được thao tác nháy đúp chuột ở mức mấy ?</a:t>
            </a:r>
          </a:p>
        </p:txBody>
      </p:sp>
      <p:sp>
        <p:nvSpPr>
          <p:cNvPr id="15" name="Flowchart: Terminator 14">
            <a:extLst>
              <a:ext uri="{FF2B5EF4-FFF2-40B4-BE49-F238E27FC236}">
                <a16:creationId xmlns:a16="http://schemas.microsoft.com/office/drawing/2014/main" id="{48DA2E61-336B-C62C-E3DB-21E93B64F816}"/>
              </a:ext>
            </a:extLst>
          </p:cNvPr>
          <p:cNvSpPr/>
          <p:nvPr/>
        </p:nvSpPr>
        <p:spPr>
          <a:xfrm>
            <a:off x="1314166" y="3545154"/>
            <a:ext cx="3302000" cy="914400"/>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UTM Avo" panose="02040603050506020204" pitchFamily="18" charset="0"/>
                <a:cs typeface="Arial" panose="020B0604020202020204" pitchFamily="34" charset="0"/>
              </a:rPr>
              <a:t>1. Mức 1</a:t>
            </a:r>
          </a:p>
        </p:txBody>
      </p:sp>
      <p:sp>
        <p:nvSpPr>
          <p:cNvPr id="16" name="Flowchart: Terminator 15">
            <a:extLst>
              <a:ext uri="{FF2B5EF4-FFF2-40B4-BE49-F238E27FC236}">
                <a16:creationId xmlns:a16="http://schemas.microsoft.com/office/drawing/2014/main" id="{54269AB9-FA7C-C768-8C87-A4C89C5ADA37}"/>
              </a:ext>
            </a:extLst>
          </p:cNvPr>
          <p:cNvSpPr/>
          <p:nvPr/>
        </p:nvSpPr>
        <p:spPr>
          <a:xfrm>
            <a:off x="1314166" y="5364480"/>
            <a:ext cx="3302000" cy="914400"/>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UTM Avo" panose="02040603050506020204" pitchFamily="18" charset="0"/>
                <a:cs typeface="Arial" panose="020B0604020202020204" pitchFamily="34" charset="0"/>
              </a:rPr>
              <a:t>3. Mức 3</a:t>
            </a:r>
          </a:p>
        </p:txBody>
      </p:sp>
      <p:sp>
        <p:nvSpPr>
          <p:cNvPr id="17" name="Flowchart: Terminator 16">
            <a:extLst>
              <a:ext uri="{FF2B5EF4-FFF2-40B4-BE49-F238E27FC236}">
                <a16:creationId xmlns:a16="http://schemas.microsoft.com/office/drawing/2014/main" id="{610826B4-6B5C-7E2A-D64E-03BAB179C34E}"/>
              </a:ext>
            </a:extLst>
          </p:cNvPr>
          <p:cNvSpPr/>
          <p:nvPr/>
        </p:nvSpPr>
        <p:spPr>
          <a:xfrm>
            <a:off x="7172339" y="3545154"/>
            <a:ext cx="3302000" cy="914400"/>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UTM Avo" panose="02040603050506020204" pitchFamily="18" charset="0"/>
                <a:cs typeface="Arial" panose="020B0604020202020204" pitchFamily="34" charset="0"/>
              </a:rPr>
              <a:t>2. Mức 2</a:t>
            </a:r>
          </a:p>
        </p:txBody>
      </p:sp>
      <p:sp>
        <p:nvSpPr>
          <p:cNvPr id="18" name="Flowchart: Terminator 17">
            <a:extLst>
              <a:ext uri="{FF2B5EF4-FFF2-40B4-BE49-F238E27FC236}">
                <a16:creationId xmlns:a16="http://schemas.microsoft.com/office/drawing/2014/main" id="{FA98417C-3B71-21D7-3A67-CEFF45C19B09}"/>
              </a:ext>
            </a:extLst>
          </p:cNvPr>
          <p:cNvSpPr/>
          <p:nvPr/>
        </p:nvSpPr>
        <p:spPr>
          <a:xfrm>
            <a:off x="7172339" y="5364480"/>
            <a:ext cx="3302000" cy="914400"/>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UTM Avo" panose="02040603050506020204" pitchFamily="18" charset="0"/>
                <a:cs typeface="Arial" panose="020B0604020202020204" pitchFamily="34" charset="0"/>
              </a:rPr>
              <a:t>4. Mức 4</a:t>
            </a:r>
          </a:p>
        </p:txBody>
      </p:sp>
    </p:spTree>
    <p:extLst>
      <p:ext uri="{BB962C8B-B14F-4D97-AF65-F5344CB8AC3E}">
        <p14:creationId xmlns:p14="http://schemas.microsoft.com/office/powerpoint/2010/main" val="26387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artoon Background, Garden Cartoon HD wallpaper | Pxfuel">
            <a:extLst>
              <a:ext uri="{FF2B5EF4-FFF2-40B4-BE49-F238E27FC236}">
                <a16:creationId xmlns:a16="http://schemas.microsoft.com/office/drawing/2014/main" id="{577A78FB-5CAB-5136-E8A5-B0A5D22FA0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Ong</a:t>
            </a:r>
            <a:endParaRPr lang="en-US" sz="6000">
              <a:latin typeface="UTM Avo" panose="02040603050506020204" pitchFamily="18" charset="0"/>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non</a:t>
            </a:r>
            <a:endParaRPr lang="en-US" sz="6000">
              <a:latin typeface="UTM Avo" panose="02040603050506020204" pitchFamily="18" charset="0"/>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học</a:t>
            </a:r>
            <a:endParaRPr lang="en-US" sz="6000">
              <a:latin typeface="UTM Avo" panose="02040603050506020204" pitchFamily="18" charset="0"/>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5927" y="2966773"/>
            <a:ext cx="2650039" cy="2661817"/>
          </a:xfrm>
          <a:prstGeom prst="rect">
            <a:avLst/>
          </a:prstGeom>
        </p:spPr>
      </p:pic>
      <p:pic>
        <p:nvPicPr>
          <p:cNvPr id="3" name="Picture 2">
            <a:extLst>
              <a:ext uri="{FF2B5EF4-FFF2-40B4-BE49-F238E27FC236}">
                <a16:creationId xmlns:a16="http://schemas.microsoft.com/office/drawing/2014/main" id="{561B74D4-8C37-E4CA-034A-718B52B5BD88}"/>
              </a:ext>
            </a:extLst>
          </p:cNvPr>
          <p:cNvPicPr>
            <a:picLocks noChangeAspect="1"/>
          </p:cNvPicPr>
          <p:nvPr/>
        </p:nvPicPr>
        <p:blipFill>
          <a:blip r:embed="rId6"/>
          <a:stretch>
            <a:fillRect/>
          </a:stretch>
        </p:blipFill>
        <p:spPr>
          <a:xfrm>
            <a:off x="0" y="0"/>
            <a:ext cx="574431" cy="640534"/>
          </a:xfrm>
          <a:prstGeom prst="rect">
            <a:avLst/>
          </a:prstGeom>
          <a:solidFill>
            <a:schemeClr val="bg1"/>
          </a:solidFill>
        </p:spPr>
      </p:pic>
    </p:spTree>
    <p:extLst>
      <p:ext uri="{BB962C8B-B14F-4D97-AF65-F5344CB8AC3E}">
        <p14:creationId xmlns:p14="http://schemas.microsoft.com/office/powerpoint/2010/main" val="21317306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6861" y="1359584"/>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6280" y="-122625"/>
            <a:ext cx="1856538" cy="1856538"/>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8"/>
            <a:ext cx="7840345" cy="1127294"/>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1. Thao tác di chuyển chuột là</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157967" y="3429000"/>
            <a:ext cx="3475785" cy="332136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A.</a:t>
            </a:r>
            <a:r>
              <a:rPr lang="en-US" sz="2000">
                <a:solidFill>
                  <a:srgbClr val="002060"/>
                </a:solidFill>
                <a:latin typeface="UTM Avo" panose="02040603050506020204" pitchFamily="18" charset="0"/>
                <a:cs typeface="Times New Roman" panose="02020603050405020304" pitchFamily="18" charset="0"/>
              </a:rPr>
              <a:t> Cầm chuột và di chuyển chuột trên mặt phẳng nằm ngang, con trỏ chuột trên màn hình sẽ di chuyển tương ứng với di chuyển của của chuột trên mặt phẳng nằm ngang.</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2187" y="1313191"/>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6690456" y="3474190"/>
            <a:ext cx="2541458" cy="3277142"/>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Nhấn và giữ nút trái chuột, đồng thời di chuyển chuột đến vị trí khác rồi thả nút trái chuột ra.</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37809" y="1387312"/>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9636078" y="3517588"/>
            <a:ext cx="2541458" cy="322975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D.</a:t>
            </a:r>
            <a:r>
              <a:rPr lang="en-US" sz="2000">
                <a:solidFill>
                  <a:srgbClr val="002060"/>
                </a:solidFill>
                <a:latin typeface="UTM Avo" panose="02040603050506020204" pitchFamily="18" charset="0"/>
                <a:cs typeface="Times New Roman" panose="02020603050405020304" pitchFamily="18" charset="0"/>
              </a:rPr>
              <a:t> Dùng ngón tay giữa lăn nút cuộn chuột theo chiều tiến lên phía trước hoặc lùi lại phía sau.</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82884" y="1379591"/>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3962522" y="3520584"/>
            <a:ext cx="2378720" cy="323173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Nháy chuột nhanh hai lần liên tiếp.</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12" name="Action Button: Go Forward or Next 11">
            <a:hlinkClick r:id="" action="ppaction://hlinkshowjump?jump=nextslide" highlightClick="1"/>
            <a:extLst>
              <a:ext uri="{FF2B5EF4-FFF2-40B4-BE49-F238E27FC236}">
                <a16:creationId xmlns:a16="http://schemas.microsoft.com/office/drawing/2014/main" id="{6DC90B6F-C6F7-4800-BAB5-06F26D716F31}"/>
              </a:ext>
            </a:extLst>
          </p:cNvPr>
          <p:cNvSpPr/>
          <p:nvPr/>
        </p:nvSpPr>
        <p:spPr>
          <a:xfrm>
            <a:off x="8723702" y="457893"/>
            <a:ext cx="466018" cy="52504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9E62E21-0666-B1BA-BF07-AB6A010AAF2C}"/>
              </a:ext>
            </a:extLst>
          </p:cNvPr>
          <p:cNvPicPr>
            <a:picLocks noChangeAspect="1"/>
          </p:cNvPicPr>
          <p:nvPr/>
        </p:nvPicPr>
        <p:blipFill>
          <a:blip r:embed="rId9"/>
          <a:stretch>
            <a:fillRect/>
          </a:stretch>
        </p:blipFill>
        <p:spPr>
          <a:xfrm>
            <a:off x="0" y="0"/>
            <a:ext cx="574431" cy="640534"/>
          </a:xfrm>
          <a:prstGeom prst="rect">
            <a:avLst/>
          </a:prstGeom>
          <a:solidFill>
            <a:schemeClr val="bg1"/>
          </a:solidFill>
        </p:spPr>
      </p:pic>
    </p:spTree>
    <p:extLst>
      <p:ext uri="{BB962C8B-B14F-4D97-AF65-F5344CB8AC3E}">
        <p14:creationId xmlns:p14="http://schemas.microsoft.com/office/powerpoint/2010/main" val="21383956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strVal val="#ppt_w+.3"/>
                                          </p:val>
                                        </p:tav>
                                        <p:tav tm="100000">
                                          <p:val>
                                            <p:strVal val="#ppt_w"/>
                                          </p:val>
                                        </p:tav>
                                      </p:tavLst>
                                    </p:anim>
                                    <p:anim calcmode="lin" valueType="num">
                                      <p:cBhvr>
                                        <p:cTn id="20" dur="500" fill="hold"/>
                                        <p:tgtEl>
                                          <p:spTgt spid="25"/>
                                        </p:tgtEl>
                                        <p:attrNameLst>
                                          <p:attrName>ppt_h</p:attrName>
                                        </p:attrNameLst>
                                      </p:cBhvr>
                                      <p:tavLst>
                                        <p:tav tm="0">
                                          <p:val>
                                            <p:strVal val="#ppt_h"/>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3"/>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strVal val="#ppt_w+.3"/>
                                          </p:val>
                                        </p:tav>
                                        <p:tav tm="100000">
                                          <p:val>
                                            <p:strVal val="#ppt_w"/>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56597" y="1314007"/>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6280" y="-122625"/>
            <a:ext cx="1856538" cy="1856538"/>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8"/>
            <a:ext cx="7840345" cy="1127294"/>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2. Thao tác nháy chuột là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6404118" y="3451187"/>
            <a:ext cx="2648061" cy="3296151"/>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Dùng ngón tay trỏ nhấn nút trái chuột rồi thả ngón tay (thực hiện nhanh).</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5384" y="1291004"/>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229520" y="3452003"/>
            <a:ext cx="2541458" cy="3277142"/>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Nhấn và giữ nút trái chuột, đồng thời di chuyển chuột đến vị trí khác rồi thả nút trái chuột ra .</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37809" y="1387312"/>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9636078" y="3517588"/>
            <a:ext cx="2541458" cy="322975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D.</a:t>
            </a:r>
            <a:r>
              <a:rPr lang="en-US" sz="2000">
                <a:solidFill>
                  <a:srgbClr val="002060"/>
                </a:solidFill>
                <a:latin typeface="UTM Avo" panose="02040603050506020204" pitchFamily="18" charset="0"/>
                <a:cs typeface="Times New Roman" panose="02020603050405020304" pitchFamily="18" charset="0"/>
              </a:rPr>
              <a:t> Dùng ngón tay giữa lăn nút cuộn chuột theo chiều tiến lên phía trước hoặc lùi lại phía sau.</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4171" y="1357404"/>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242280" y="3430618"/>
            <a:ext cx="2378720" cy="323173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A. </a:t>
            </a:r>
            <a:r>
              <a:rPr lang="en-US" sz="2000">
                <a:solidFill>
                  <a:srgbClr val="002060"/>
                </a:solidFill>
                <a:latin typeface="UTM Avo" panose="02040603050506020204" pitchFamily="18" charset="0"/>
                <a:cs typeface="Times New Roman" panose="02020603050405020304" pitchFamily="18" charset="0"/>
              </a:rPr>
              <a:t>Nháy chuột nhanh hai lần liên tiếp.</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6" name="Action Button: Go Forward or Next 5">
            <a:hlinkClick r:id="" action="ppaction://hlinkshowjump?jump=nextslide" highlightClick="1"/>
            <a:extLst>
              <a:ext uri="{FF2B5EF4-FFF2-40B4-BE49-F238E27FC236}">
                <a16:creationId xmlns:a16="http://schemas.microsoft.com/office/drawing/2014/main" id="{C4C5AF04-C150-C2CF-818B-ADFFA2CDB98A}"/>
              </a:ext>
            </a:extLst>
          </p:cNvPr>
          <p:cNvSpPr/>
          <p:nvPr/>
        </p:nvSpPr>
        <p:spPr>
          <a:xfrm>
            <a:off x="8723702" y="457893"/>
            <a:ext cx="466018" cy="52504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0DE9541-0A85-9721-7379-7FEEE42853F2}"/>
              </a:ext>
            </a:extLst>
          </p:cNvPr>
          <p:cNvPicPr>
            <a:picLocks noChangeAspect="1"/>
          </p:cNvPicPr>
          <p:nvPr/>
        </p:nvPicPr>
        <p:blipFill>
          <a:blip r:embed="rId9"/>
          <a:stretch>
            <a:fillRect/>
          </a:stretch>
        </p:blipFill>
        <p:spPr>
          <a:xfrm>
            <a:off x="0" y="0"/>
            <a:ext cx="574431" cy="640534"/>
          </a:xfrm>
          <a:prstGeom prst="rect">
            <a:avLst/>
          </a:prstGeom>
          <a:solidFill>
            <a:schemeClr val="bg1"/>
          </a:solidFill>
        </p:spPr>
      </p:pic>
    </p:spTree>
    <p:extLst>
      <p:ext uri="{BB962C8B-B14F-4D97-AF65-F5344CB8AC3E}">
        <p14:creationId xmlns:p14="http://schemas.microsoft.com/office/powerpoint/2010/main" val="16989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ppt_w+.3"/>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strVal val="#ppt_w+.3"/>
                                          </p:val>
                                        </p:tav>
                                        <p:tav tm="100000">
                                          <p:val>
                                            <p:strVal val="#ppt_w"/>
                                          </p:val>
                                        </p:tav>
                                      </p:tavLst>
                                    </p:anim>
                                    <p:anim calcmode="lin" valueType="num">
                                      <p:cBhvr>
                                        <p:cTn id="26" dur="500" fill="hold"/>
                                        <p:tgtEl>
                                          <p:spTgt spid="19"/>
                                        </p:tgtEl>
                                        <p:attrNameLst>
                                          <p:attrName>ppt_h</p:attrName>
                                        </p:attrNameLst>
                                      </p:cBhvr>
                                      <p:tavLst>
                                        <p:tav tm="0">
                                          <p:val>
                                            <p:strVal val="#ppt_h"/>
                                          </p:val>
                                        </p:tav>
                                        <p:tav tm="100000">
                                          <p:val>
                                            <p:strVal val="#ppt_h"/>
                                          </p:val>
                                        </p:tav>
                                      </p:tavLst>
                                    </p:anim>
                                    <p:animEffect transition="in" filter="fade">
                                      <p:cBhvr>
                                        <p:cTn id="27" dur="500"/>
                                        <p:tgtEl>
                                          <p:spTgt spid="19"/>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strVal val="#ppt_w+.3"/>
                                          </p:val>
                                        </p:tav>
                                        <p:tav tm="100000">
                                          <p:val>
                                            <p:strVal val="#ppt_w"/>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2414" y="1359584"/>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6280" y="-122625"/>
            <a:ext cx="1856538" cy="1856538"/>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8"/>
            <a:ext cx="7840345" cy="1127294"/>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3. Thao tác nháy đúp chuột là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372052" y="3429000"/>
            <a:ext cx="2378720" cy="332136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A.</a:t>
            </a:r>
            <a:r>
              <a:rPr lang="en-US" sz="2000">
                <a:solidFill>
                  <a:srgbClr val="002060"/>
                </a:solidFill>
                <a:latin typeface="UTM Avo" panose="02040603050506020204" pitchFamily="18" charset="0"/>
                <a:cs typeface="Times New Roman" panose="02020603050405020304" pitchFamily="18" charset="0"/>
              </a:rPr>
              <a:t> Nháy chuột nhanh hai lần liên tiếp.</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22678" y="1313191"/>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6439578" y="3474190"/>
            <a:ext cx="2541458" cy="3277142"/>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Dùng ngón tay trỏ nhấn nút trái chuột rồi thả ngón tay (thực hiện nhanh).</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37809" y="1387312"/>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9636078" y="3429000"/>
            <a:ext cx="2541458" cy="331833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D.</a:t>
            </a:r>
            <a:r>
              <a:rPr lang="en-US" sz="2000">
                <a:solidFill>
                  <a:srgbClr val="002060"/>
                </a:solidFill>
                <a:latin typeface="UTM Avo" panose="02040603050506020204" pitchFamily="18" charset="0"/>
                <a:cs typeface="Times New Roman" panose="02020603050405020304" pitchFamily="18" charset="0"/>
              </a:rPr>
              <a:t> Dùng ngón tay giữa lăn nút cuộn chuột theo chiều tiến lên phía trước hoặc lùi lại phía sau.</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07546" y="1379591"/>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3405815" y="3451187"/>
            <a:ext cx="2378720" cy="3301135"/>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Nhấn và giữ nút trái chuột, đồng thời di chuyển chuột đến vị trí khác rồi thả nút trái chuột ra.</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9" name="Action Button: Go Forward or Next 8">
            <a:hlinkClick r:id="" action="ppaction://hlinkshowjump?jump=nextslide" highlightClick="1"/>
            <a:extLst>
              <a:ext uri="{FF2B5EF4-FFF2-40B4-BE49-F238E27FC236}">
                <a16:creationId xmlns:a16="http://schemas.microsoft.com/office/drawing/2014/main" id="{5BDAF7FF-3BC3-CFAA-51A6-165A93C92043}"/>
              </a:ext>
            </a:extLst>
          </p:cNvPr>
          <p:cNvSpPr/>
          <p:nvPr/>
        </p:nvSpPr>
        <p:spPr>
          <a:xfrm>
            <a:off x="8723702" y="457893"/>
            <a:ext cx="466018" cy="52504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6743A18-E46B-0938-7847-11FC3F4DBF71}"/>
              </a:ext>
            </a:extLst>
          </p:cNvPr>
          <p:cNvPicPr>
            <a:picLocks noChangeAspect="1"/>
          </p:cNvPicPr>
          <p:nvPr/>
        </p:nvPicPr>
        <p:blipFill>
          <a:blip r:embed="rId9"/>
          <a:stretch>
            <a:fillRect/>
          </a:stretch>
        </p:blipFill>
        <p:spPr>
          <a:xfrm>
            <a:off x="0" y="0"/>
            <a:ext cx="574431" cy="640534"/>
          </a:xfrm>
          <a:prstGeom prst="rect">
            <a:avLst/>
          </a:prstGeom>
          <a:solidFill>
            <a:schemeClr val="bg1"/>
          </a:solidFill>
        </p:spPr>
      </p:pic>
    </p:spTree>
    <p:extLst>
      <p:ext uri="{BB962C8B-B14F-4D97-AF65-F5344CB8AC3E}">
        <p14:creationId xmlns:p14="http://schemas.microsoft.com/office/powerpoint/2010/main" val="1805699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strVal val="#ppt_w+.3"/>
                                          </p:val>
                                        </p:tav>
                                        <p:tav tm="100000">
                                          <p:val>
                                            <p:strVal val="#ppt_w"/>
                                          </p:val>
                                        </p:tav>
                                      </p:tavLst>
                                    </p:anim>
                                    <p:anim calcmode="lin" valueType="num">
                                      <p:cBhvr>
                                        <p:cTn id="20" dur="500" fill="hold"/>
                                        <p:tgtEl>
                                          <p:spTgt spid="25"/>
                                        </p:tgtEl>
                                        <p:attrNameLst>
                                          <p:attrName>ppt_h</p:attrName>
                                        </p:attrNameLst>
                                      </p:cBhvr>
                                      <p:tavLst>
                                        <p:tav tm="0">
                                          <p:val>
                                            <p:strVal val="#ppt_h"/>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3"/>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strVal val="#ppt_w+.3"/>
                                          </p:val>
                                        </p:tav>
                                        <p:tav tm="100000">
                                          <p:val>
                                            <p:strVal val="#ppt_w"/>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84712" y="1405297"/>
            <a:ext cx="2137996" cy="213799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6280" y="-122625"/>
            <a:ext cx="1856538" cy="1856538"/>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8"/>
            <a:ext cx="7840345" cy="1127294"/>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4. Thao tác nháy phải chuột là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9664350" y="3474713"/>
            <a:ext cx="2378720" cy="332136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D.</a:t>
            </a:r>
            <a:r>
              <a:rPr lang="en-US" sz="2000">
                <a:solidFill>
                  <a:srgbClr val="002060"/>
                </a:solidFill>
                <a:latin typeface="UTM Avo" panose="02040603050506020204" pitchFamily="18" charset="0"/>
                <a:cs typeface="Times New Roman" panose="02020603050405020304" pitchFamily="18" charset="0"/>
              </a:rPr>
              <a:t> Dùng ngón tay giữa nhấn nút phải chuột rồi thả ngón tay (thực hiện nhanh).</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85706" y="1313191"/>
            <a:ext cx="2137996" cy="213799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5980584" y="3474190"/>
            <a:ext cx="3348240" cy="3277142"/>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Cầm chuột và di chuyển chuột trên mặt phẳng nằm ngang, con trỏ chuột trên màn hình sẽ di chuyển tương ứng với di chuyển của của chuột trên mặt phẳng nằm ngang.</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1083" y="1405297"/>
            <a:ext cx="2137996" cy="213799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389352" y="3446985"/>
            <a:ext cx="2541458" cy="331833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A.</a:t>
            </a:r>
            <a:r>
              <a:rPr lang="en-US" sz="2000">
                <a:solidFill>
                  <a:srgbClr val="002060"/>
                </a:solidFill>
                <a:latin typeface="UTM Avo" panose="02040603050506020204" pitchFamily="18" charset="0"/>
                <a:cs typeface="Times New Roman" panose="02020603050405020304" pitchFamily="18" charset="0"/>
              </a:rPr>
              <a:t> Nhấn và giữ nút trái chuột, đồng thời di chuyển chuột đến vị trí khác rồi thả nút trái chuột ra.</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60981" y="1379591"/>
            <a:ext cx="2137996" cy="213799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3184967" y="3451187"/>
            <a:ext cx="2534372" cy="3301135"/>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n-US" sz="2000" b="1">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Dùng ngón tay giữa lăn nút cuộn chuột theo chiều tiến lên phía trước hoặc lùi lại phía sau.</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6" name="Action Button: Go Forward or Next 5">
            <a:hlinkClick r:id="" action="ppaction://hlinkshowjump?jump=nextslide" highlightClick="1"/>
            <a:extLst>
              <a:ext uri="{FF2B5EF4-FFF2-40B4-BE49-F238E27FC236}">
                <a16:creationId xmlns:a16="http://schemas.microsoft.com/office/drawing/2014/main" id="{9C5AEF64-C4C5-A36F-EC65-5C8A5F81F013}"/>
              </a:ext>
            </a:extLst>
          </p:cNvPr>
          <p:cNvSpPr/>
          <p:nvPr/>
        </p:nvSpPr>
        <p:spPr>
          <a:xfrm>
            <a:off x="8723702" y="457893"/>
            <a:ext cx="466018" cy="52504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ED386B9-8810-DC00-4BAA-6AEE85ABED6A}"/>
              </a:ext>
            </a:extLst>
          </p:cNvPr>
          <p:cNvPicPr>
            <a:picLocks noChangeAspect="1"/>
          </p:cNvPicPr>
          <p:nvPr/>
        </p:nvPicPr>
        <p:blipFill>
          <a:blip r:embed="rId9"/>
          <a:stretch>
            <a:fillRect/>
          </a:stretch>
        </p:blipFill>
        <p:spPr>
          <a:xfrm>
            <a:off x="0" y="0"/>
            <a:ext cx="574431" cy="640534"/>
          </a:xfrm>
          <a:prstGeom prst="rect">
            <a:avLst/>
          </a:prstGeom>
          <a:solidFill>
            <a:schemeClr val="bg1"/>
          </a:solidFill>
        </p:spPr>
      </p:pic>
    </p:spTree>
    <p:extLst>
      <p:ext uri="{BB962C8B-B14F-4D97-AF65-F5344CB8AC3E}">
        <p14:creationId xmlns:p14="http://schemas.microsoft.com/office/powerpoint/2010/main" val="26460579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strVal val="#ppt_w+.3"/>
                                          </p:val>
                                        </p:tav>
                                        <p:tav tm="100000">
                                          <p:val>
                                            <p:strVal val="#ppt_w"/>
                                          </p:val>
                                        </p:tav>
                                      </p:tavLst>
                                    </p:anim>
                                    <p:anim calcmode="lin" valueType="num">
                                      <p:cBhvr>
                                        <p:cTn id="14" dur="500" fill="hold"/>
                                        <p:tgtEl>
                                          <p:spTgt spid="23"/>
                                        </p:tgtEl>
                                        <p:attrNameLst>
                                          <p:attrName>ppt_h</p:attrName>
                                        </p:attrNameLst>
                                      </p:cBhvr>
                                      <p:tavLst>
                                        <p:tav tm="0">
                                          <p:val>
                                            <p:strVal val="#ppt_h"/>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strVal val="#ppt_w+.3"/>
                                          </p:val>
                                        </p:tav>
                                        <p:tav tm="100000">
                                          <p:val>
                                            <p:strVal val="#ppt_w"/>
                                          </p:val>
                                        </p:tav>
                                      </p:tavLst>
                                    </p:anim>
                                    <p:anim calcmode="lin" valueType="num">
                                      <p:cBhvr>
                                        <p:cTn id="20" dur="500" fill="hold"/>
                                        <p:tgtEl>
                                          <p:spTgt spid="25"/>
                                        </p:tgtEl>
                                        <p:attrNameLst>
                                          <p:attrName>ppt_h</p:attrName>
                                        </p:attrNameLst>
                                      </p:cBhvr>
                                      <p:tavLst>
                                        <p:tav tm="0">
                                          <p:val>
                                            <p:strVal val="#ppt_h"/>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3"/>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strVal val="#ppt_w+.3"/>
                                          </p:val>
                                        </p:tav>
                                        <p:tav tm="100000">
                                          <p:val>
                                            <p:strVal val="#ppt_w"/>
                                          </p:val>
                                        </p:tav>
                                      </p:tavLst>
                                    </p:anim>
                                    <p:anim calcmode="lin" valueType="num">
                                      <p:cBhvr>
                                        <p:cTn id="32" dur="500" fill="hold"/>
                                        <p:tgtEl>
                                          <p:spTgt spid="19"/>
                                        </p:tgtEl>
                                        <p:attrNameLst>
                                          <p:attrName>ppt_h</p:attrName>
                                        </p:attrNameLst>
                                      </p:cBhvr>
                                      <p:tavLst>
                                        <p:tav tm="0">
                                          <p:val>
                                            <p:strVal val="#ppt_h"/>
                                          </p:val>
                                        </p:tav>
                                        <p:tav tm="100000">
                                          <p:val>
                                            <p:strVal val="#ppt_h"/>
                                          </p:val>
                                        </p:tav>
                                      </p:tavLst>
                                    </p:anim>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5011705" y="2739676"/>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2CD3C2B-395F-9616-8887-B43181C0F440}"/>
              </a:ext>
            </a:extLst>
          </p:cNvPr>
          <p:cNvSpPr/>
          <p:nvPr/>
        </p:nvSpPr>
        <p:spPr>
          <a:xfrm>
            <a:off x="484187" y="1703077"/>
            <a:ext cx="10515600" cy="2387600"/>
          </a:xfrm>
          <a:prstGeom prst="roundRect">
            <a:avLst/>
          </a:prstGeom>
          <a:solidFill>
            <a:schemeClr val="accent1">
              <a:lumMod val="20000"/>
              <a:lumOff val="80000"/>
            </a:schemeClr>
          </a:solidFill>
          <a:ln w="57150">
            <a:prstDash val="dash"/>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pPr>
            <a:r>
              <a:rPr lang="vi-VN" sz="3000">
                <a:solidFill>
                  <a:schemeClr val="tx1"/>
                </a:solidFill>
                <a:latin typeface="UTM Avo" panose="02040603050506020204" pitchFamily="18" charset="0"/>
              </a:rPr>
              <a:t>Sau khi luyện tập mỗi mức xong, em hãy ghi vào v</a:t>
            </a:r>
            <a:r>
              <a:rPr lang="en-US" sz="3000">
                <a:solidFill>
                  <a:schemeClr val="tx1"/>
                </a:solidFill>
                <a:latin typeface="UTM Avo" panose="02040603050506020204" pitchFamily="18" charset="0"/>
              </a:rPr>
              <a:t>ở</a:t>
            </a:r>
            <a:r>
              <a:rPr lang="vi-VN" sz="3000">
                <a:solidFill>
                  <a:schemeClr val="tx1"/>
                </a:solidFill>
                <a:latin typeface="UTM Avo" panose="02040603050506020204" pitchFamily="18" charset="0"/>
              </a:rPr>
              <a:t> </a:t>
            </a:r>
            <a:r>
              <a:rPr lang="en-US" sz="3000">
                <a:solidFill>
                  <a:schemeClr val="tx1"/>
                </a:solidFill>
                <a:latin typeface="UTM Avo" panose="02040603050506020204" pitchFamily="18" charset="0"/>
              </a:rPr>
              <a:t>số</a:t>
            </a:r>
            <a:r>
              <a:rPr lang="vi-VN" sz="3000">
                <a:solidFill>
                  <a:schemeClr val="tx1"/>
                </a:solidFill>
                <a:latin typeface="UTM Avo" panose="02040603050506020204" pitchFamily="18" charset="0"/>
              </a:rPr>
              <a:t> điểm đạt được. Đánh dấu mức em đã thực hiện tốt nhất và số điểm cao nhất của em ở mức này.</a:t>
            </a:r>
            <a:endParaRPr lang="en-US" sz="3000">
              <a:solidFill>
                <a:schemeClr val="tx1"/>
              </a:solidFill>
              <a:latin typeface="UTM Avo" panose="02040603050506020204" pitchFamily="18" charset="0"/>
            </a:endParaRPr>
          </a:p>
        </p:txBody>
      </p:sp>
      <p:pic>
        <p:nvPicPr>
          <p:cNvPr id="3" name="Picture 14">
            <a:extLst>
              <a:ext uri="{FF2B5EF4-FFF2-40B4-BE49-F238E27FC236}">
                <a16:creationId xmlns:a16="http://schemas.microsoft.com/office/drawing/2014/main" id="{DE5BDF23-3442-6532-DC12-D6D6CC093D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67712" y="4643120"/>
            <a:ext cx="6328229" cy="2214880"/>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958EC11-AA6F-8E17-BE82-2BA5D786BEE8}"/>
              </a:ext>
            </a:extLst>
          </p:cNvPr>
          <p:cNvSpPr/>
          <p:nvPr/>
        </p:nvSpPr>
        <p:spPr>
          <a:xfrm>
            <a:off x="8610600" y="3705713"/>
            <a:ext cx="3581400" cy="313958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2">
            <a:extLst>
              <a:ext uri="{FF2B5EF4-FFF2-40B4-BE49-F238E27FC236}">
                <a16:creationId xmlns:a16="http://schemas.microsoft.com/office/drawing/2014/main" id="{B73011AC-F9C3-646B-7785-48FE07151168}"/>
              </a:ext>
            </a:extLst>
          </p:cNvPr>
          <p:cNvSpPr/>
          <p:nvPr/>
        </p:nvSpPr>
        <p:spPr>
          <a:xfrm rot="8909">
            <a:off x="-58854" y="1091798"/>
            <a:ext cx="12250841" cy="0"/>
          </a:xfrm>
          <a:prstGeom prst="line">
            <a:avLst/>
          </a:prstGeom>
          <a:ln w="38100" cap="rnd">
            <a:solidFill>
              <a:srgbClr val="2E1042"/>
            </a:solidFill>
            <a:prstDash val="solid"/>
            <a:headEnd type="none" w="sm" len="sm"/>
            <a:tailEnd type="none" w="sm" len="sm"/>
          </a:ln>
        </p:spPr>
        <p:txBody>
          <a:bodyPr/>
          <a:lstStyle/>
          <a:p>
            <a:endParaRPr lang="en-US"/>
          </a:p>
        </p:txBody>
      </p:sp>
      <p:grpSp>
        <p:nvGrpSpPr>
          <p:cNvPr id="3" name="Group 3">
            <a:extLst>
              <a:ext uri="{FF2B5EF4-FFF2-40B4-BE49-F238E27FC236}">
                <a16:creationId xmlns:a16="http://schemas.microsoft.com/office/drawing/2014/main" id="{393DFEBC-40E9-BA85-85C3-3569779727FF}"/>
              </a:ext>
            </a:extLst>
          </p:cNvPr>
          <p:cNvGrpSpPr/>
          <p:nvPr/>
        </p:nvGrpSpPr>
        <p:grpSpPr>
          <a:xfrm>
            <a:off x="958387" y="664377"/>
            <a:ext cx="362587" cy="362587"/>
            <a:chOff x="0" y="0"/>
            <a:chExt cx="6350000" cy="6350000"/>
          </a:xfrm>
        </p:grpSpPr>
        <p:sp>
          <p:nvSpPr>
            <p:cNvPr id="4" name="Freeform 4">
              <a:extLst>
                <a:ext uri="{FF2B5EF4-FFF2-40B4-BE49-F238E27FC236}">
                  <a16:creationId xmlns:a16="http://schemas.microsoft.com/office/drawing/2014/main" id="{FA9D3E92-6D22-61C2-AED0-BC4B2A7F71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4A97"/>
            </a:solidFill>
          </p:spPr>
          <p:txBody>
            <a:bodyPr/>
            <a:lstStyle/>
            <a:p>
              <a:endParaRPr lang="en-US"/>
            </a:p>
          </p:txBody>
        </p:sp>
      </p:grpSp>
      <p:pic>
        <p:nvPicPr>
          <p:cNvPr id="5" name="Picture 5">
            <a:extLst>
              <a:ext uri="{FF2B5EF4-FFF2-40B4-BE49-F238E27FC236}">
                <a16:creationId xmlns:a16="http://schemas.microsoft.com/office/drawing/2014/main" id="{4AF06819-AE29-98CE-67A1-CA68217AD6E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55509" y="664377"/>
            <a:ext cx="362587" cy="362587"/>
          </a:xfrm>
          <a:prstGeom prst="rect">
            <a:avLst/>
          </a:prstGeom>
        </p:spPr>
      </p:pic>
      <p:pic>
        <p:nvPicPr>
          <p:cNvPr id="6" name="Picture 6">
            <a:extLst>
              <a:ext uri="{FF2B5EF4-FFF2-40B4-BE49-F238E27FC236}">
                <a16:creationId xmlns:a16="http://schemas.microsoft.com/office/drawing/2014/main" id="{A56BBEF4-5967-FE17-9629-665DA469AF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52631" y="664377"/>
            <a:ext cx="362587" cy="362587"/>
          </a:xfrm>
          <a:prstGeom prst="rect">
            <a:avLst/>
          </a:prstGeom>
        </p:spPr>
      </p:pic>
      <p:sp>
        <p:nvSpPr>
          <p:cNvPr id="7" name="AutoShape 18">
            <a:extLst>
              <a:ext uri="{FF2B5EF4-FFF2-40B4-BE49-F238E27FC236}">
                <a16:creationId xmlns:a16="http://schemas.microsoft.com/office/drawing/2014/main" id="{20A72B98-2D2B-1D2E-E7B7-39660347CD12}"/>
              </a:ext>
            </a:extLst>
          </p:cNvPr>
          <p:cNvSpPr/>
          <p:nvPr/>
        </p:nvSpPr>
        <p:spPr>
          <a:xfrm rot="5400000">
            <a:off x="8616750" y="3968549"/>
            <a:ext cx="5753502" cy="0"/>
          </a:xfrm>
          <a:prstGeom prst="line">
            <a:avLst/>
          </a:prstGeom>
          <a:ln w="38100" cap="rnd">
            <a:solidFill>
              <a:srgbClr val="2E1042"/>
            </a:solidFill>
            <a:prstDash val="solid"/>
            <a:headEnd type="none" w="sm" len="sm"/>
            <a:tailEnd type="none" w="sm" len="sm"/>
          </a:ln>
        </p:spPr>
        <p:txBody>
          <a:bodyPr/>
          <a:lstStyle/>
          <a:p>
            <a:endParaRPr lang="en-US"/>
          </a:p>
        </p:txBody>
      </p:sp>
      <p:grpSp>
        <p:nvGrpSpPr>
          <p:cNvPr id="8" name="Group 19">
            <a:extLst>
              <a:ext uri="{FF2B5EF4-FFF2-40B4-BE49-F238E27FC236}">
                <a16:creationId xmlns:a16="http://schemas.microsoft.com/office/drawing/2014/main" id="{2BF3EC65-F087-3237-8866-F2CE04A2B99F}"/>
              </a:ext>
            </a:extLst>
          </p:cNvPr>
          <p:cNvGrpSpPr/>
          <p:nvPr/>
        </p:nvGrpSpPr>
        <p:grpSpPr>
          <a:xfrm rot="5400000">
            <a:off x="11143575" y="2806060"/>
            <a:ext cx="1422823" cy="376483"/>
            <a:chOff x="0" y="0"/>
            <a:chExt cx="4706224" cy="1245278"/>
          </a:xfrm>
        </p:grpSpPr>
        <p:sp>
          <p:nvSpPr>
            <p:cNvPr id="9" name="Freeform 20">
              <a:extLst>
                <a:ext uri="{FF2B5EF4-FFF2-40B4-BE49-F238E27FC236}">
                  <a16:creationId xmlns:a16="http://schemas.microsoft.com/office/drawing/2014/main" id="{112274AB-417A-9AD5-0D74-C67D906DDC8E}"/>
                </a:ext>
              </a:extLst>
            </p:cNvPr>
            <p:cNvSpPr/>
            <p:nvPr/>
          </p:nvSpPr>
          <p:spPr>
            <a:xfrm>
              <a:off x="31750" y="31750"/>
              <a:ext cx="4642724" cy="1181778"/>
            </a:xfrm>
            <a:custGeom>
              <a:avLst/>
              <a:gdLst/>
              <a:ahLst/>
              <a:cxnLst/>
              <a:rect l="l" t="t" r="r" b="b"/>
              <a:pathLst>
                <a:path w="4642724" h="1181778">
                  <a:moveTo>
                    <a:pt x="4550014" y="1181778"/>
                  </a:moveTo>
                  <a:lnTo>
                    <a:pt x="92710" y="1181778"/>
                  </a:lnTo>
                  <a:cubicBezTo>
                    <a:pt x="41910" y="1181778"/>
                    <a:pt x="0" y="1139868"/>
                    <a:pt x="0" y="1089068"/>
                  </a:cubicBezTo>
                  <a:lnTo>
                    <a:pt x="0" y="92710"/>
                  </a:lnTo>
                  <a:cubicBezTo>
                    <a:pt x="0" y="41910"/>
                    <a:pt x="41910" y="0"/>
                    <a:pt x="92710" y="0"/>
                  </a:cubicBezTo>
                  <a:lnTo>
                    <a:pt x="4548744" y="0"/>
                  </a:lnTo>
                  <a:cubicBezTo>
                    <a:pt x="4599544" y="0"/>
                    <a:pt x="4641454" y="41910"/>
                    <a:pt x="4641454" y="92710"/>
                  </a:cubicBezTo>
                  <a:lnTo>
                    <a:pt x="4641454" y="1087798"/>
                  </a:lnTo>
                  <a:cubicBezTo>
                    <a:pt x="4642724" y="1139868"/>
                    <a:pt x="4600814" y="1181778"/>
                    <a:pt x="4550014" y="1181778"/>
                  </a:cubicBezTo>
                  <a:close/>
                </a:path>
              </a:pathLst>
            </a:custGeom>
            <a:solidFill>
              <a:srgbClr val="FFAC67"/>
            </a:solidFill>
          </p:spPr>
          <p:txBody>
            <a:bodyPr/>
            <a:lstStyle/>
            <a:p>
              <a:endParaRPr lang="en-US"/>
            </a:p>
          </p:txBody>
        </p:sp>
        <p:sp>
          <p:nvSpPr>
            <p:cNvPr id="10" name="Freeform 21">
              <a:extLst>
                <a:ext uri="{FF2B5EF4-FFF2-40B4-BE49-F238E27FC236}">
                  <a16:creationId xmlns:a16="http://schemas.microsoft.com/office/drawing/2014/main" id="{6FC06D73-8A72-2038-8F33-C54BFD09D514}"/>
                </a:ext>
              </a:extLst>
            </p:cNvPr>
            <p:cNvSpPr/>
            <p:nvPr/>
          </p:nvSpPr>
          <p:spPr>
            <a:xfrm>
              <a:off x="0" y="0"/>
              <a:ext cx="4706224" cy="1245278"/>
            </a:xfrm>
            <a:custGeom>
              <a:avLst/>
              <a:gdLst/>
              <a:ahLst/>
              <a:cxnLst/>
              <a:rect l="l" t="t" r="r" b="b"/>
              <a:pathLst>
                <a:path w="4706224" h="1245278">
                  <a:moveTo>
                    <a:pt x="4581764" y="59690"/>
                  </a:moveTo>
                  <a:cubicBezTo>
                    <a:pt x="4617324" y="59690"/>
                    <a:pt x="4646534" y="88900"/>
                    <a:pt x="4646534" y="124460"/>
                  </a:cubicBezTo>
                  <a:lnTo>
                    <a:pt x="4646534" y="1120818"/>
                  </a:lnTo>
                  <a:cubicBezTo>
                    <a:pt x="4646534" y="1156378"/>
                    <a:pt x="4617324" y="1185588"/>
                    <a:pt x="4581764" y="1185588"/>
                  </a:cubicBezTo>
                  <a:lnTo>
                    <a:pt x="124460" y="1185588"/>
                  </a:lnTo>
                  <a:cubicBezTo>
                    <a:pt x="88900" y="1185588"/>
                    <a:pt x="59690" y="1156378"/>
                    <a:pt x="59690" y="1120818"/>
                  </a:cubicBezTo>
                  <a:lnTo>
                    <a:pt x="59690" y="124460"/>
                  </a:lnTo>
                  <a:cubicBezTo>
                    <a:pt x="59690" y="88900"/>
                    <a:pt x="88900" y="59690"/>
                    <a:pt x="124460" y="59690"/>
                  </a:cubicBezTo>
                  <a:lnTo>
                    <a:pt x="4581764" y="59690"/>
                  </a:lnTo>
                  <a:moveTo>
                    <a:pt x="4581764" y="0"/>
                  </a:moveTo>
                  <a:lnTo>
                    <a:pt x="124460" y="0"/>
                  </a:lnTo>
                  <a:cubicBezTo>
                    <a:pt x="55880" y="0"/>
                    <a:pt x="0" y="55880"/>
                    <a:pt x="0" y="124460"/>
                  </a:cubicBezTo>
                  <a:lnTo>
                    <a:pt x="0" y="1120818"/>
                  </a:lnTo>
                  <a:cubicBezTo>
                    <a:pt x="0" y="1189398"/>
                    <a:pt x="55880" y="1245278"/>
                    <a:pt x="124460" y="1245278"/>
                  </a:cubicBezTo>
                  <a:lnTo>
                    <a:pt x="4581764" y="1245278"/>
                  </a:lnTo>
                  <a:cubicBezTo>
                    <a:pt x="4650344" y="1245278"/>
                    <a:pt x="4706224" y="1189398"/>
                    <a:pt x="4706224" y="1120818"/>
                  </a:cubicBezTo>
                  <a:lnTo>
                    <a:pt x="4706224" y="124460"/>
                  </a:lnTo>
                  <a:cubicBezTo>
                    <a:pt x="4706224" y="55880"/>
                    <a:pt x="4650344" y="0"/>
                    <a:pt x="4581764" y="0"/>
                  </a:cubicBezTo>
                  <a:close/>
                </a:path>
              </a:pathLst>
            </a:custGeom>
            <a:solidFill>
              <a:srgbClr val="2E1042"/>
            </a:solidFill>
          </p:spPr>
          <p:txBody>
            <a:bodyPr/>
            <a:lstStyle/>
            <a:p>
              <a:endParaRPr lang="en-US"/>
            </a:p>
          </p:txBody>
        </p:sp>
      </p:grpSp>
      <p:grpSp>
        <p:nvGrpSpPr>
          <p:cNvPr id="11" name="Group 22">
            <a:extLst>
              <a:ext uri="{FF2B5EF4-FFF2-40B4-BE49-F238E27FC236}">
                <a16:creationId xmlns:a16="http://schemas.microsoft.com/office/drawing/2014/main" id="{98FC2158-FC23-A3DF-F79B-A40D323A871D}"/>
              </a:ext>
            </a:extLst>
          </p:cNvPr>
          <p:cNvGrpSpPr>
            <a:grpSpLocks noChangeAspect="1"/>
          </p:cNvGrpSpPr>
          <p:nvPr/>
        </p:nvGrpSpPr>
        <p:grpSpPr>
          <a:xfrm rot="-10800000">
            <a:off x="11713805" y="6172200"/>
            <a:ext cx="282362" cy="244525"/>
            <a:chOff x="0" y="0"/>
            <a:chExt cx="6350000" cy="5499100"/>
          </a:xfrm>
        </p:grpSpPr>
        <p:sp>
          <p:nvSpPr>
            <p:cNvPr id="12" name="Freeform 23">
              <a:extLst>
                <a:ext uri="{FF2B5EF4-FFF2-40B4-BE49-F238E27FC236}">
                  <a16:creationId xmlns:a16="http://schemas.microsoft.com/office/drawing/2014/main" id="{E70DD3C7-216D-8A85-2FD7-CE19CA75A19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2E1042"/>
            </a:solidFill>
          </p:spPr>
          <p:txBody>
            <a:bodyPr/>
            <a:lstStyle/>
            <a:p>
              <a:endParaRPr lang="en-US"/>
            </a:p>
          </p:txBody>
        </p:sp>
      </p:grpSp>
      <p:sp>
        <p:nvSpPr>
          <p:cNvPr id="13" name="AutoShape 24">
            <a:extLst>
              <a:ext uri="{FF2B5EF4-FFF2-40B4-BE49-F238E27FC236}">
                <a16:creationId xmlns:a16="http://schemas.microsoft.com/office/drawing/2014/main" id="{9A308918-FDA1-790A-C2A2-89230D24DD83}"/>
              </a:ext>
            </a:extLst>
          </p:cNvPr>
          <p:cNvSpPr/>
          <p:nvPr/>
        </p:nvSpPr>
        <p:spPr>
          <a:xfrm>
            <a:off x="11760866" y="2902973"/>
            <a:ext cx="188241" cy="0"/>
          </a:xfrm>
          <a:prstGeom prst="line">
            <a:avLst/>
          </a:prstGeom>
          <a:ln w="28575" cap="rnd">
            <a:solidFill>
              <a:srgbClr val="2E1042"/>
            </a:solidFill>
            <a:prstDash val="solid"/>
            <a:headEnd type="none" w="sm" len="sm"/>
            <a:tailEnd type="none" w="sm" len="sm"/>
          </a:ln>
        </p:spPr>
        <p:txBody>
          <a:bodyPr/>
          <a:lstStyle/>
          <a:p>
            <a:endParaRPr lang="en-US"/>
          </a:p>
        </p:txBody>
      </p:sp>
      <p:sp>
        <p:nvSpPr>
          <p:cNvPr id="14" name="AutoShape 25">
            <a:extLst>
              <a:ext uri="{FF2B5EF4-FFF2-40B4-BE49-F238E27FC236}">
                <a16:creationId xmlns:a16="http://schemas.microsoft.com/office/drawing/2014/main" id="{60E29B02-2715-9A63-692A-6AB27EC67F3C}"/>
              </a:ext>
            </a:extLst>
          </p:cNvPr>
          <p:cNvSpPr/>
          <p:nvPr/>
        </p:nvSpPr>
        <p:spPr>
          <a:xfrm>
            <a:off x="11760866" y="2984777"/>
            <a:ext cx="188241" cy="0"/>
          </a:xfrm>
          <a:prstGeom prst="line">
            <a:avLst/>
          </a:prstGeom>
          <a:ln w="28575" cap="rnd">
            <a:solidFill>
              <a:srgbClr val="2E1042"/>
            </a:solidFill>
            <a:prstDash val="solid"/>
            <a:headEnd type="none" w="sm" len="sm"/>
            <a:tailEnd type="none" w="sm" len="sm"/>
          </a:ln>
        </p:spPr>
        <p:txBody>
          <a:bodyPr/>
          <a:lstStyle/>
          <a:p>
            <a:endParaRPr lang="en-US"/>
          </a:p>
        </p:txBody>
      </p:sp>
      <p:sp>
        <p:nvSpPr>
          <p:cNvPr id="15" name="AutoShape 26">
            <a:extLst>
              <a:ext uri="{FF2B5EF4-FFF2-40B4-BE49-F238E27FC236}">
                <a16:creationId xmlns:a16="http://schemas.microsoft.com/office/drawing/2014/main" id="{DCFA5573-4242-BD63-AC27-4DFDC6FADE26}"/>
              </a:ext>
            </a:extLst>
          </p:cNvPr>
          <p:cNvSpPr/>
          <p:nvPr/>
        </p:nvSpPr>
        <p:spPr>
          <a:xfrm>
            <a:off x="11760866" y="3066579"/>
            <a:ext cx="188241" cy="0"/>
          </a:xfrm>
          <a:prstGeom prst="line">
            <a:avLst/>
          </a:prstGeom>
          <a:ln w="28575" cap="rnd">
            <a:solidFill>
              <a:srgbClr val="2E1042"/>
            </a:solidFill>
            <a:prstDash val="solid"/>
            <a:headEnd type="none" w="sm" len="sm"/>
            <a:tailEnd type="none" w="sm" len="sm"/>
          </a:ln>
        </p:spPr>
        <p:txBody>
          <a:bodyPr/>
          <a:lstStyle/>
          <a:p>
            <a:endParaRPr lang="en-US"/>
          </a:p>
        </p:txBody>
      </p:sp>
      <p:sp>
        <p:nvSpPr>
          <p:cNvPr id="16" name="TextBox 15">
            <a:extLst>
              <a:ext uri="{FF2B5EF4-FFF2-40B4-BE49-F238E27FC236}">
                <a16:creationId xmlns:a16="http://schemas.microsoft.com/office/drawing/2014/main" id="{78C692BE-AB20-5B7D-16C3-8585B45C155F}"/>
              </a:ext>
            </a:extLst>
          </p:cNvPr>
          <p:cNvSpPr txBox="1"/>
          <p:nvPr/>
        </p:nvSpPr>
        <p:spPr>
          <a:xfrm>
            <a:off x="1555509" y="1388844"/>
            <a:ext cx="11483901" cy="707886"/>
          </a:xfrm>
          <a:prstGeom prst="rect">
            <a:avLst/>
          </a:prstGeom>
          <a:noFill/>
        </p:spPr>
        <p:txBody>
          <a:bodyPr wrap="square" rtlCol="0">
            <a:spAutoFit/>
          </a:bodyPr>
          <a:lstStyle/>
          <a:p>
            <a:pPr algn="ctr"/>
            <a:r>
              <a:rPr lang="en-US" sz="4000" b="1">
                <a:solidFill>
                  <a:srgbClr val="00B050"/>
                </a:solidFill>
                <a:latin typeface="UTM Avo" panose="02040603050506020204" pitchFamily="18" charset="0"/>
                <a:cs typeface="Arial" panose="020B0604020202020204" pitchFamily="34" charset="0"/>
              </a:rPr>
              <a:t>HƯỚNG DẪN VỀ NHÀ </a:t>
            </a:r>
          </a:p>
        </p:txBody>
      </p:sp>
      <p:pic>
        <p:nvPicPr>
          <p:cNvPr id="17" name="Picture 6">
            <a:extLst>
              <a:ext uri="{FF2B5EF4-FFF2-40B4-BE49-F238E27FC236}">
                <a16:creationId xmlns:a16="http://schemas.microsoft.com/office/drawing/2014/main" id="{E4E1DB2B-D598-4E40-E57F-7A57B1E5E9E9}"/>
              </a:ext>
            </a:extLst>
          </p:cNvPr>
          <p:cNvPicPr>
            <a:picLocks noChangeAspect="1"/>
          </p:cNvPicPr>
          <p:nvPr/>
        </p:nvPicPr>
        <p:blipFill>
          <a:blip r:embed="rId5"/>
          <a:srcRect/>
          <a:stretch>
            <a:fillRect/>
          </a:stretch>
        </p:blipFill>
        <p:spPr>
          <a:xfrm>
            <a:off x="29920" y="3333626"/>
            <a:ext cx="4523896" cy="3511674"/>
          </a:xfrm>
          <a:prstGeom prst="rect">
            <a:avLst/>
          </a:prstGeom>
        </p:spPr>
      </p:pic>
      <p:sp>
        <p:nvSpPr>
          <p:cNvPr id="18" name="Pentagon 29">
            <a:extLst>
              <a:ext uri="{FF2B5EF4-FFF2-40B4-BE49-F238E27FC236}">
                <a16:creationId xmlns:a16="http://schemas.microsoft.com/office/drawing/2014/main" id="{94654923-7960-3B8D-6D07-467B9B1A118C}"/>
              </a:ext>
            </a:extLst>
          </p:cNvPr>
          <p:cNvSpPr/>
          <p:nvPr/>
        </p:nvSpPr>
        <p:spPr>
          <a:xfrm>
            <a:off x="4727059" y="2458610"/>
            <a:ext cx="6096000" cy="1422400"/>
          </a:xfrm>
          <a:prstGeom prst="homePlate">
            <a:avLst/>
          </a:prstGeom>
          <a:solidFill>
            <a:schemeClr val="accent6">
              <a:lumMod val="40000"/>
              <a:lumOff val="60000"/>
            </a:schemeClr>
          </a:solidFill>
          <a:ln w="57150">
            <a:solidFill>
              <a:schemeClr val="accent6">
                <a:lumMod val="20000"/>
                <a:lumOff val="80000"/>
              </a:schemeClr>
            </a:solidFill>
          </a:ln>
        </p:spPr>
        <p:style>
          <a:lnRef idx="1">
            <a:schemeClr val="accent6"/>
          </a:lnRef>
          <a:fillRef idx="2">
            <a:schemeClr val="accent6"/>
          </a:fillRef>
          <a:effectRef idx="1">
            <a:schemeClr val="accent6"/>
          </a:effectRef>
          <a:fontRef idx="minor">
            <a:schemeClr val="dk1"/>
          </a:fontRef>
        </p:style>
        <p:txBody>
          <a:bodyPr rtlCol="0" anchor="ctr">
            <a:scene3d>
              <a:camera prst="orthographicFront"/>
              <a:lightRig rig="threePt" dir="t"/>
            </a:scene3d>
            <a:sp3d extrusionH="57150">
              <a:bevelT w="38100" h="38100"/>
            </a:sp3d>
          </a:bodyPr>
          <a:lstStyle/>
          <a:p>
            <a:pPr algn="ctr">
              <a:lnSpc>
                <a:spcPct val="150000"/>
              </a:lnSpc>
            </a:pPr>
            <a:r>
              <a:rPr lang="en-US" sz="2800">
                <a:solidFill>
                  <a:schemeClr val="tx1"/>
                </a:solidFill>
                <a:latin typeface="UTM Avo" panose="02040603050506020204" pitchFamily="18" charset="0"/>
                <a:cs typeface="Arial" panose="020B0604020202020204" pitchFamily="34" charset="0"/>
              </a:rPr>
              <a:t>Ôn tập lại nội dung bài học </a:t>
            </a:r>
          </a:p>
          <a:p>
            <a:pPr algn="ctr">
              <a:lnSpc>
                <a:spcPct val="150000"/>
              </a:lnSpc>
            </a:pPr>
            <a:r>
              <a:rPr lang="en-US" sz="2800">
                <a:solidFill>
                  <a:schemeClr val="tx1"/>
                </a:solidFill>
                <a:latin typeface="UTM Avo" panose="02040603050506020204" pitchFamily="18" charset="0"/>
                <a:cs typeface="Arial" panose="020B0604020202020204" pitchFamily="34" charset="0"/>
              </a:rPr>
              <a:t>ngày hôm nay</a:t>
            </a:r>
          </a:p>
        </p:txBody>
      </p:sp>
      <p:sp>
        <p:nvSpPr>
          <p:cNvPr id="19" name="Pentagon 30">
            <a:extLst>
              <a:ext uri="{FF2B5EF4-FFF2-40B4-BE49-F238E27FC236}">
                <a16:creationId xmlns:a16="http://schemas.microsoft.com/office/drawing/2014/main" id="{F11EF241-19A0-5D80-DFF0-A5F1149EF7DD}"/>
              </a:ext>
            </a:extLst>
          </p:cNvPr>
          <p:cNvSpPr/>
          <p:nvPr/>
        </p:nvSpPr>
        <p:spPr>
          <a:xfrm>
            <a:off x="4727059" y="4450420"/>
            <a:ext cx="6096000" cy="1422400"/>
          </a:xfrm>
          <a:prstGeom prst="homePlate">
            <a:avLst/>
          </a:prstGeom>
          <a:solidFill>
            <a:schemeClr val="accent6">
              <a:lumMod val="40000"/>
              <a:lumOff val="60000"/>
            </a:schemeClr>
          </a:solidFill>
          <a:ln w="57150">
            <a:solidFill>
              <a:schemeClr val="accent6">
                <a:lumMod val="20000"/>
                <a:lumOff val="80000"/>
              </a:schemeClr>
            </a:solidFill>
          </a:ln>
        </p:spPr>
        <p:style>
          <a:lnRef idx="1">
            <a:schemeClr val="accent6"/>
          </a:lnRef>
          <a:fillRef idx="2">
            <a:schemeClr val="accent6"/>
          </a:fillRef>
          <a:effectRef idx="1">
            <a:schemeClr val="accent6"/>
          </a:effectRef>
          <a:fontRef idx="minor">
            <a:schemeClr val="dk1"/>
          </a:fontRef>
        </p:style>
        <p:txBody>
          <a:bodyPr rtlCol="0" anchor="ctr">
            <a:scene3d>
              <a:camera prst="orthographicFront"/>
              <a:lightRig rig="threePt" dir="t"/>
            </a:scene3d>
            <a:sp3d extrusionH="57150">
              <a:bevelT w="38100" h="38100"/>
            </a:sp3d>
          </a:bodyPr>
          <a:lstStyle/>
          <a:p>
            <a:pPr algn="ctr">
              <a:lnSpc>
                <a:spcPct val="150000"/>
              </a:lnSpc>
            </a:pPr>
            <a:r>
              <a:rPr lang="en-US" sz="2800">
                <a:solidFill>
                  <a:schemeClr val="tx1"/>
                </a:solidFill>
                <a:latin typeface="UTM Avo" panose="02040603050506020204" pitchFamily="18" charset="0"/>
                <a:cs typeface="Arial" panose="020B0604020202020204" pitchFamily="34" charset="0"/>
              </a:rPr>
              <a:t>Soạn </a:t>
            </a:r>
            <a:r>
              <a:rPr lang="en-US" sz="2800" b="1">
                <a:solidFill>
                  <a:schemeClr val="tx1"/>
                </a:solidFill>
                <a:latin typeface="UTM Avo" panose="02040603050506020204" pitchFamily="18" charset="0"/>
                <a:cs typeface="Arial" panose="020B0604020202020204" pitchFamily="34" charset="0"/>
              </a:rPr>
              <a:t>Bài 1. Máy tính giúp em quan sát hạt đậu nảy mầm </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793</TotalTime>
  <Words>883</Words>
  <Application>Microsoft Office PowerPoint</Application>
  <PresentationFormat>Widescreen</PresentationFormat>
  <Paragraphs>76</Paragraphs>
  <Slides>18</Slides>
  <Notes>14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18</vt:i4>
      </vt:variant>
    </vt:vector>
  </HeadingPairs>
  <TitlesOfParts>
    <vt:vector size="23" baseType="lpstr">
      <vt:lpstr>Arial</vt:lpstr>
      <vt:lpstr>Calibri</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15</cp:revision>
  <dcterms:modified xsi:type="dcterms:W3CDTF">2023-08-23T01:23:12Z</dcterms:modified>
  <cp:category>9Slide.vn</cp:category>
</cp:coreProperties>
</file>