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80" r:id="rId8"/>
    <p:sldId id="281" r:id="rId9"/>
    <p:sldId id="282" r:id="rId10"/>
    <p:sldId id="283" r:id="rId11"/>
    <p:sldId id="286" r:id="rId12"/>
    <p:sldId id="261" r:id="rId13"/>
    <p:sldId id="262" r:id="rId14"/>
    <p:sldId id="285" r:id="rId15"/>
    <p:sldId id="269" r:id="rId16"/>
    <p:sldId id="270" r:id="rId17"/>
    <p:sldId id="284" r:id="rId18"/>
    <p:sldId id="271" r:id="rId19"/>
    <p:sldId id="267" r:id="rId20"/>
    <p:sldId id="287" r:id="rId2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7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581683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5158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2507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6393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4185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0018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2340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95947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43103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1441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84488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84099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318509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00023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75278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0872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3977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3358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15457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00730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5651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90998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60375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33424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12914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1263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CD279370-2CDB-3F2E-8962-6590FE76093C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3466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61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61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8.svg"/><Relationship Id="rId10" Type="http://schemas.openxmlformats.org/officeDocument/2006/relationships/image" Target="../media/image18.png"/><Relationship Id="rId4" Type="http://schemas.openxmlformats.org/officeDocument/2006/relationships/image" Target="../media/image7.png"/><Relationship Id="rId9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8.svg"/><Relationship Id="rId10" Type="http://schemas.openxmlformats.org/officeDocument/2006/relationships/image" Target="../media/image21.png"/><Relationship Id="rId4" Type="http://schemas.openxmlformats.org/officeDocument/2006/relationships/image" Target="../media/image7.png"/><Relationship Id="rId9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6" Type="http://schemas.openxmlformats.org/officeDocument/2006/relationships/image" Target="../media/image22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3.pn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2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61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8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n-hoc-3/1/129/61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7.png"/><Relationship Id="rId7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8.svg"/><Relationship Id="rId9" Type="http://schemas.openxmlformats.org/officeDocument/2006/relationships/image" Target="../media/image35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7.png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10.svg"/><Relationship Id="rId4" Type="http://schemas.openxmlformats.org/officeDocument/2006/relationships/image" Target="../media/image8.svg"/><Relationship Id="rId9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sv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39.png"/><Relationship Id="rId4" Type="http://schemas.openxmlformats.org/officeDocument/2006/relationships/image" Target="../media/image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195308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Tin học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685768" y="1084012"/>
            <a:ext cx="10820462" cy="3080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>
                <a:solidFill>
                  <a:srgbClr val="002060"/>
                </a:solidFill>
                <a:latin typeface="UTM Avo" panose="02040603050506020204" pitchFamily="18" charset="0"/>
              </a:rPr>
              <a:t>Chủ đề E3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>
                <a:solidFill>
                  <a:srgbClr val="002060"/>
                </a:solidFill>
                <a:latin typeface="UTM Avo" panose="02040603050506020204" pitchFamily="18" charset="0"/>
              </a:rPr>
              <a:t>Sử dụng công cụ đa phương tiện 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>
                <a:solidFill>
                  <a:srgbClr val="002060"/>
                </a:solidFill>
                <a:latin typeface="UTM Avo" panose="02040603050506020204" pitchFamily="18" charset="0"/>
              </a:rPr>
              <a:t>để tìm hiểu thế giới tự nhiên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944462" y="3830782"/>
            <a:ext cx="10303073" cy="2109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4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2: Máy tính giúp em quan sát nhiều điều kỳ thú</a:t>
            </a:r>
            <a:endParaRPr lang="en-US" sz="4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4621740" y="2739676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5E247262-A287-0384-E5AC-892CE30D2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193373">
            <a:off x="10372771" y="1400782"/>
            <a:ext cx="2331596" cy="1492221"/>
          </a:xfrm>
          <a:prstGeom prst="rect">
            <a:avLst/>
          </a:prstGeom>
        </p:spPr>
      </p:pic>
      <p:pic>
        <p:nvPicPr>
          <p:cNvPr id="3" name="Picture 9">
            <a:extLst>
              <a:ext uri="{FF2B5EF4-FFF2-40B4-BE49-F238E27FC236}">
                <a16:creationId xmlns:a16="http://schemas.microsoft.com/office/drawing/2014/main" id="{2F304E1F-9C3C-2732-B2E0-BE31F5EBD4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475260">
            <a:off x="9385153" y="1211195"/>
            <a:ext cx="2488533" cy="1592661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A3109D1A-E0AD-39CA-303A-123AA32420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flipH="1">
            <a:off x="146040" y="1599662"/>
            <a:ext cx="2085186" cy="1483089"/>
          </a:xfrm>
          <a:prstGeom prst="rect">
            <a:avLst/>
          </a:prstGeom>
        </p:spPr>
      </p:pic>
      <p:sp>
        <p:nvSpPr>
          <p:cNvPr id="5" name="Rounded Rectangular Callout 15">
            <a:extLst>
              <a:ext uri="{FF2B5EF4-FFF2-40B4-BE49-F238E27FC236}">
                <a16:creationId xmlns:a16="http://schemas.microsoft.com/office/drawing/2014/main" id="{EECD06CA-C344-63FB-49FD-FF8D8D9B0D10}"/>
              </a:ext>
            </a:extLst>
          </p:cNvPr>
          <p:cNvSpPr/>
          <p:nvPr/>
        </p:nvSpPr>
        <p:spPr>
          <a:xfrm>
            <a:off x="1759528" y="2753794"/>
            <a:ext cx="9353600" cy="1192907"/>
          </a:xfrm>
          <a:prstGeom prst="wedgeRoundRectCallout">
            <a:avLst>
              <a:gd name="adj1" fmla="val -28092"/>
              <a:gd name="adj2" fmla="val 103980"/>
              <a:gd name="adj3" fmla="val 16667"/>
            </a:avLst>
          </a:prstGeom>
          <a:noFill/>
          <a:ln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>
              <a:latin typeface="UTM Avo" panose="0204060305050602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395584-21A3-C22C-7FA5-E2846B82FD70}"/>
              </a:ext>
            </a:extLst>
          </p:cNvPr>
          <p:cNvSpPr/>
          <p:nvPr/>
        </p:nvSpPr>
        <p:spPr>
          <a:xfrm>
            <a:off x="2128487" y="2739356"/>
            <a:ext cx="9353599" cy="686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300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Hãy chia sẻ những điều các em muốn tìm hiểu.</a:t>
            </a:r>
            <a:endParaRPr lang="en-US" sz="3000" dirty="0">
              <a:latin typeface="UTM Avo" panose="0204060305050602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 descr="Confused Meow">
            <a:extLst>
              <a:ext uri="{FF2B5EF4-FFF2-40B4-BE49-F238E27FC236}">
                <a16:creationId xmlns:a16="http://schemas.microsoft.com/office/drawing/2014/main" id="{99302BD6-3895-A863-CDDE-B4CF33E191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28487" y="4236883"/>
            <a:ext cx="2928213" cy="292821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4621740" y="2739676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6D4F5594-2379-F8A5-143C-16379253C4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479926" y="4487967"/>
            <a:ext cx="4360811" cy="2790919"/>
          </a:xfrm>
          <a:prstGeom prst="rect">
            <a:avLst/>
          </a:prstGeom>
        </p:spPr>
      </p:pic>
      <p:grpSp>
        <p:nvGrpSpPr>
          <p:cNvPr id="3" name="Group 6">
            <a:extLst>
              <a:ext uri="{FF2B5EF4-FFF2-40B4-BE49-F238E27FC236}">
                <a16:creationId xmlns:a16="http://schemas.microsoft.com/office/drawing/2014/main" id="{F868003D-44DC-E4E6-E8D4-AD525CEE9EF9}"/>
              </a:ext>
            </a:extLst>
          </p:cNvPr>
          <p:cNvGrpSpPr/>
          <p:nvPr/>
        </p:nvGrpSpPr>
        <p:grpSpPr>
          <a:xfrm>
            <a:off x="1484285" y="1884865"/>
            <a:ext cx="8836371" cy="3433896"/>
            <a:chOff x="0" y="0"/>
            <a:chExt cx="5920967" cy="3002180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7D8719B3-6012-AA5E-0EE1-4FE3B1610BD6}"/>
                </a:ext>
              </a:extLst>
            </p:cNvPr>
            <p:cNvSpPr/>
            <p:nvPr/>
          </p:nvSpPr>
          <p:spPr>
            <a:xfrm>
              <a:off x="31750" y="31750"/>
              <a:ext cx="5857467" cy="2938680"/>
            </a:xfrm>
            <a:custGeom>
              <a:avLst/>
              <a:gdLst/>
              <a:ahLst/>
              <a:cxnLst/>
              <a:rect l="l" t="t" r="r" b="b"/>
              <a:pathLst>
                <a:path w="5857467" h="2938680">
                  <a:moveTo>
                    <a:pt x="5764757" y="2938680"/>
                  </a:moveTo>
                  <a:lnTo>
                    <a:pt x="92710" y="2938680"/>
                  </a:lnTo>
                  <a:cubicBezTo>
                    <a:pt x="41910" y="2938680"/>
                    <a:pt x="0" y="2896770"/>
                    <a:pt x="0" y="2845970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5763487" y="0"/>
                  </a:lnTo>
                  <a:cubicBezTo>
                    <a:pt x="5814287" y="0"/>
                    <a:pt x="5856197" y="41910"/>
                    <a:pt x="5856197" y="92710"/>
                  </a:cubicBezTo>
                  <a:lnTo>
                    <a:pt x="5856197" y="2844700"/>
                  </a:lnTo>
                  <a:cubicBezTo>
                    <a:pt x="5857467" y="2896770"/>
                    <a:pt x="5815557" y="2938680"/>
                    <a:pt x="5764757" y="293868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EE4C2435-6CC7-155D-6193-780D9180BE5C}"/>
                </a:ext>
              </a:extLst>
            </p:cNvPr>
            <p:cNvSpPr/>
            <p:nvPr/>
          </p:nvSpPr>
          <p:spPr>
            <a:xfrm>
              <a:off x="0" y="0"/>
              <a:ext cx="5920967" cy="3002181"/>
            </a:xfrm>
            <a:custGeom>
              <a:avLst/>
              <a:gdLst/>
              <a:ahLst/>
              <a:cxnLst/>
              <a:rect l="l" t="t" r="r" b="b"/>
              <a:pathLst>
                <a:path w="5920967" h="3002181">
                  <a:moveTo>
                    <a:pt x="5796507" y="59690"/>
                  </a:moveTo>
                  <a:cubicBezTo>
                    <a:pt x="5832067" y="59690"/>
                    <a:pt x="5861277" y="88900"/>
                    <a:pt x="5861277" y="124460"/>
                  </a:cubicBezTo>
                  <a:lnTo>
                    <a:pt x="5861277" y="2877720"/>
                  </a:lnTo>
                  <a:cubicBezTo>
                    <a:pt x="5861277" y="2913281"/>
                    <a:pt x="5832067" y="2942491"/>
                    <a:pt x="5796507" y="2942491"/>
                  </a:cubicBezTo>
                  <a:lnTo>
                    <a:pt x="124460" y="2942491"/>
                  </a:lnTo>
                  <a:cubicBezTo>
                    <a:pt x="88900" y="2942491"/>
                    <a:pt x="59690" y="2913281"/>
                    <a:pt x="59690" y="2877720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5796507" y="59690"/>
                  </a:lnTo>
                  <a:moveTo>
                    <a:pt x="5796507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877720"/>
                  </a:lnTo>
                  <a:cubicBezTo>
                    <a:pt x="0" y="2946300"/>
                    <a:pt x="55880" y="3002181"/>
                    <a:pt x="124460" y="3002181"/>
                  </a:cubicBezTo>
                  <a:lnTo>
                    <a:pt x="5796507" y="3002181"/>
                  </a:lnTo>
                  <a:cubicBezTo>
                    <a:pt x="5865087" y="3002181"/>
                    <a:pt x="5920967" y="2946300"/>
                    <a:pt x="5920967" y="2877720"/>
                  </a:cubicBezTo>
                  <a:lnTo>
                    <a:pt x="5920967" y="124460"/>
                  </a:lnTo>
                  <a:cubicBezTo>
                    <a:pt x="5920967" y="55880"/>
                    <a:pt x="5865087" y="0"/>
                    <a:pt x="5796507" y="0"/>
                  </a:cubicBezTo>
                  <a:close/>
                </a:path>
              </a:pathLst>
            </a:custGeom>
            <a:solidFill>
              <a:srgbClr val="1F628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6" name="Picture 9">
            <a:extLst>
              <a:ext uri="{FF2B5EF4-FFF2-40B4-BE49-F238E27FC236}">
                <a16:creationId xmlns:a16="http://schemas.microsoft.com/office/drawing/2014/main" id="{C10EE628-C4EA-C8A6-8EC3-5CFC44D910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378228" y="1379183"/>
            <a:ext cx="1329487" cy="13294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C2F5AC-C5BC-A4C9-6348-435721A86100}"/>
              </a:ext>
            </a:extLst>
          </p:cNvPr>
          <p:cNvSpPr txBox="1"/>
          <p:nvPr/>
        </p:nvSpPr>
        <p:spPr>
          <a:xfrm>
            <a:off x="2066760" y="2466868"/>
            <a:ext cx="71869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  <a:defRPr/>
            </a:pPr>
            <a:r>
              <a:rPr lang="en-US" sz="3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HĐ1. </a:t>
            </a:r>
            <a:r>
              <a:rPr lang="en-US" sz="30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Xem</a:t>
            </a:r>
            <a:r>
              <a:rPr lang="en-US" sz="30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video</a:t>
            </a:r>
            <a:endParaRPr lang="en-US" sz="3000" b="1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11D800-A82D-9B6F-B57E-256ED194E327}"/>
              </a:ext>
            </a:extLst>
          </p:cNvPr>
          <p:cNvSpPr/>
          <p:nvPr/>
        </p:nvSpPr>
        <p:spPr>
          <a:xfrm>
            <a:off x="1983822" y="3123314"/>
            <a:ext cx="8439887" cy="1262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667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* </a:t>
            </a:r>
            <a:r>
              <a:rPr lang="en-US" sz="2667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HS xem video clip về chủ đề:</a:t>
            </a:r>
            <a:endParaRPr lang="en-US" sz="2667" dirty="0">
              <a:latin typeface="UTM Avo" panose="0204060305050602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667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- Tìm hiểu về ngày, đêm và bốn mùa trong năm</a:t>
            </a:r>
            <a:endParaRPr lang="en-US" sz="2667" dirty="0">
              <a:latin typeface="UTM Avo" panose="0204060305050602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A050F87B-6F9F-EEC8-2A8E-E53EB16798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98143" y="5733406"/>
            <a:ext cx="1668617" cy="1074172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1D0DADBA-FF03-3CC3-73E3-FB79E5B0DF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9097721" y="4487967"/>
            <a:ext cx="1760301" cy="172729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ái đất chuyển động quanh Mặt trời">
            <a:hlinkClick r:id="" action="ppaction://media"/>
            <a:extLst>
              <a:ext uri="{FF2B5EF4-FFF2-40B4-BE49-F238E27FC236}">
                <a16:creationId xmlns:a16="http://schemas.microsoft.com/office/drawing/2014/main" id="{456EA62D-FD14-BBA3-89E4-18AA95A0D4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548640"/>
            <a:ext cx="12192000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8229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7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DA4E4055-B969-BB54-A7D7-E794F1CF97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30071" y="5072862"/>
            <a:ext cx="2547540" cy="1630426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F422169F-39D1-6AC9-7D97-D37B5F8FB9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599488" y="4728229"/>
            <a:ext cx="3915883" cy="2506165"/>
          </a:xfrm>
          <a:prstGeom prst="rect">
            <a:avLst/>
          </a:prstGeom>
        </p:spPr>
      </p:pic>
      <p:grpSp>
        <p:nvGrpSpPr>
          <p:cNvPr id="4" name="Group 6">
            <a:extLst>
              <a:ext uri="{FF2B5EF4-FFF2-40B4-BE49-F238E27FC236}">
                <a16:creationId xmlns:a16="http://schemas.microsoft.com/office/drawing/2014/main" id="{AD0D7725-E276-F9C6-507F-B1E77B9A2916}"/>
              </a:ext>
            </a:extLst>
          </p:cNvPr>
          <p:cNvGrpSpPr/>
          <p:nvPr/>
        </p:nvGrpSpPr>
        <p:grpSpPr>
          <a:xfrm>
            <a:off x="1688965" y="2104735"/>
            <a:ext cx="8528396" cy="3621500"/>
            <a:chOff x="0" y="0"/>
            <a:chExt cx="5920967" cy="3002180"/>
          </a:xfrm>
        </p:grpSpPr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F4B5CC0D-0960-9C47-0215-954DF3C900F5}"/>
                </a:ext>
              </a:extLst>
            </p:cNvPr>
            <p:cNvSpPr/>
            <p:nvPr/>
          </p:nvSpPr>
          <p:spPr>
            <a:xfrm>
              <a:off x="31750" y="31750"/>
              <a:ext cx="5857467" cy="2938680"/>
            </a:xfrm>
            <a:custGeom>
              <a:avLst/>
              <a:gdLst/>
              <a:ahLst/>
              <a:cxnLst/>
              <a:rect l="l" t="t" r="r" b="b"/>
              <a:pathLst>
                <a:path w="5857467" h="2938680">
                  <a:moveTo>
                    <a:pt x="5764757" y="2938680"/>
                  </a:moveTo>
                  <a:lnTo>
                    <a:pt x="92710" y="2938680"/>
                  </a:lnTo>
                  <a:cubicBezTo>
                    <a:pt x="41910" y="2938680"/>
                    <a:pt x="0" y="2896770"/>
                    <a:pt x="0" y="2845970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5763487" y="0"/>
                  </a:lnTo>
                  <a:cubicBezTo>
                    <a:pt x="5814287" y="0"/>
                    <a:pt x="5856197" y="41910"/>
                    <a:pt x="5856197" y="92710"/>
                  </a:cubicBezTo>
                  <a:lnTo>
                    <a:pt x="5856197" y="2844700"/>
                  </a:lnTo>
                  <a:cubicBezTo>
                    <a:pt x="5857467" y="2896770"/>
                    <a:pt x="5815557" y="2938680"/>
                    <a:pt x="5764757" y="293868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3909B474-657D-A8AF-7F35-6DA4D3A8C172}"/>
                </a:ext>
              </a:extLst>
            </p:cNvPr>
            <p:cNvSpPr/>
            <p:nvPr/>
          </p:nvSpPr>
          <p:spPr>
            <a:xfrm>
              <a:off x="0" y="0"/>
              <a:ext cx="5920967" cy="3002181"/>
            </a:xfrm>
            <a:custGeom>
              <a:avLst/>
              <a:gdLst/>
              <a:ahLst/>
              <a:cxnLst/>
              <a:rect l="l" t="t" r="r" b="b"/>
              <a:pathLst>
                <a:path w="5920967" h="3002181">
                  <a:moveTo>
                    <a:pt x="5796507" y="59690"/>
                  </a:moveTo>
                  <a:cubicBezTo>
                    <a:pt x="5832067" y="59690"/>
                    <a:pt x="5861277" y="88900"/>
                    <a:pt x="5861277" y="124460"/>
                  </a:cubicBezTo>
                  <a:lnTo>
                    <a:pt x="5861277" y="2877720"/>
                  </a:lnTo>
                  <a:cubicBezTo>
                    <a:pt x="5861277" y="2913281"/>
                    <a:pt x="5832067" y="2942491"/>
                    <a:pt x="5796507" y="2942491"/>
                  </a:cubicBezTo>
                  <a:lnTo>
                    <a:pt x="124460" y="2942491"/>
                  </a:lnTo>
                  <a:cubicBezTo>
                    <a:pt x="88900" y="2942491"/>
                    <a:pt x="59690" y="2913281"/>
                    <a:pt x="59690" y="2877720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5796507" y="59690"/>
                  </a:lnTo>
                  <a:moveTo>
                    <a:pt x="5796507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877720"/>
                  </a:lnTo>
                  <a:cubicBezTo>
                    <a:pt x="0" y="2946300"/>
                    <a:pt x="55880" y="3002181"/>
                    <a:pt x="124460" y="3002181"/>
                  </a:cubicBezTo>
                  <a:lnTo>
                    <a:pt x="5796507" y="3002181"/>
                  </a:lnTo>
                  <a:cubicBezTo>
                    <a:pt x="5865087" y="3002181"/>
                    <a:pt x="5920967" y="2946300"/>
                    <a:pt x="5920967" y="2877720"/>
                  </a:cubicBezTo>
                  <a:lnTo>
                    <a:pt x="5920967" y="124460"/>
                  </a:lnTo>
                  <a:cubicBezTo>
                    <a:pt x="5920967" y="55880"/>
                    <a:pt x="5865087" y="0"/>
                    <a:pt x="5796507" y="0"/>
                  </a:cubicBezTo>
                  <a:close/>
                </a:path>
              </a:pathLst>
            </a:custGeom>
            <a:solidFill>
              <a:srgbClr val="1F628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9">
            <a:extLst>
              <a:ext uri="{FF2B5EF4-FFF2-40B4-BE49-F238E27FC236}">
                <a16:creationId xmlns:a16="http://schemas.microsoft.com/office/drawing/2014/main" id="{ECDB345B-763F-AB31-EED9-D464A7B827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432240" y="1520886"/>
            <a:ext cx="1125190" cy="11251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5742A96-6F36-F818-F794-787435E762BD}"/>
              </a:ext>
            </a:extLst>
          </p:cNvPr>
          <p:cNvSpPr txBox="1"/>
          <p:nvPr/>
        </p:nvSpPr>
        <p:spPr>
          <a:xfrm>
            <a:off x="1974639" y="2497265"/>
            <a:ext cx="60825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  <a:defRPr/>
            </a:pPr>
            <a:r>
              <a:rPr lang="en-US" sz="3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HĐ1. </a:t>
            </a:r>
            <a:r>
              <a:rPr lang="en-US" sz="30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Xem</a:t>
            </a:r>
            <a:r>
              <a:rPr lang="en-US" sz="3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video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29BEAD-9189-CB30-13C3-6081F037854F}"/>
              </a:ext>
            </a:extLst>
          </p:cNvPr>
          <p:cNvSpPr/>
          <p:nvPr/>
        </p:nvSpPr>
        <p:spPr>
          <a:xfrm>
            <a:off x="2619326" y="3374941"/>
            <a:ext cx="7142961" cy="1262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ClrTx/>
              <a:defRPr/>
            </a:pPr>
            <a:r>
              <a:rPr lang="en-US" sz="2667" kern="1200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* </a:t>
            </a:r>
            <a:r>
              <a:rPr lang="en-US" sz="2667" kern="120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HS xem video clip về chủ đề:</a:t>
            </a:r>
          </a:p>
          <a:p>
            <a:pPr algn="just" defTabSz="609630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ClrTx/>
              <a:defRPr/>
            </a:pPr>
            <a:r>
              <a:rPr lang="en-US" sz="2667" kern="1200">
                <a:solidFill>
                  <a:prstClr val="black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- Tìm hiểu về vòng đời của ếch</a:t>
            </a:r>
            <a:endParaRPr lang="en-US" sz="2667" kern="1200" dirty="0">
              <a:solidFill>
                <a:prstClr val="black"/>
              </a:solidFill>
              <a:latin typeface="UTM Avo" panose="0204060305050602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1C4AD51C-3C26-F08B-2075-C0E3A7FEA3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981170" y="4743103"/>
            <a:ext cx="1899796" cy="1864175"/>
          </a:xfrm>
          <a:prstGeom prst="rect">
            <a:avLst/>
          </a:prstGeom>
        </p:spPr>
      </p:pic>
      <p:pic>
        <p:nvPicPr>
          <p:cNvPr id="11" name="Picture 2" descr="Con Ếch Hoạt Hình Động Vật - Miễn Phí vector hình ảnh trên Pixabay">
            <a:extLst>
              <a:ext uri="{FF2B5EF4-FFF2-40B4-BE49-F238E27FC236}">
                <a16:creationId xmlns:a16="http://schemas.microsoft.com/office/drawing/2014/main" id="{CD3B0952-A775-405E-7B3C-98892F8C4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13" y="5549960"/>
            <a:ext cx="926025" cy="91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0565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ùng bé tìm hiểu Vòng đời của Ếch">
            <a:hlinkClick r:id="" action="ppaction://media"/>
            <a:extLst>
              <a:ext uri="{FF2B5EF4-FFF2-40B4-BE49-F238E27FC236}">
                <a16:creationId xmlns:a16="http://schemas.microsoft.com/office/drawing/2014/main" id="{0F98D4E6-0896-E21A-353C-4E9D508E71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520861"/>
            <a:ext cx="12192000" cy="633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1299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7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9CAA6743-5812-D04A-DAA8-30AA215A03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36396" y="1577591"/>
            <a:ext cx="2415403" cy="1545858"/>
          </a:xfrm>
          <a:prstGeom prst="rect">
            <a:avLst/>
          </a:prstGeom>
        </p:spPr>
      </p:pic>
      <p:grpSp>
        <p:nvGrpSpPr>
          <p:cNvPr id="3" name="Group 6">
            <a:extLst>
              <a:ext uri="{FF2B5EF4-FFF2-40B4-BE49-F238E27FC236}">
                <a16:creationId xmlns:a16="http://schemas.microsoft.com/office/drawing/2014/main" id="{51E8BF02-D32B-C286-9E4E-3E0786DB8811}"/>
              </a:ext>
            </a:extLst>
          </p:cNvPr>
          <p:cNvGrpSpPr/>
          <p:nvPr/>
        </p:nvGrpSpPr>
        <p:grpSpPr>
          <a:xfrm>
            <a:off x="1661160" y="1935933"/>
            <a:ext cx="8519160" cy="3535680"/>
            <a:chOff x="0" y="0"/>
            <a:chExt cx="5920967" cy="3002180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D4575696-D3FC-839A-8B86-3FBDB064D609}"/>
                </a:ext>
              </a:extLst>
            </p:cNvPr>
            <p:cNvSpPr/>
            <p:nvPr/>
          </p:nvSpPr>
          <p:spPr>
            <a:xfrm>
              <a:off x="31750" y="31750"/>
              <a:ext cx="5857467" cy="2938680"/>
            </a:xfrm>
            <a:custGeom>
              <a:avLst/>
              <a:gdLst/>
              <a:ahLst/>
              <a:cxnLst/>
              <a:rect l="l" t="t" r="r" b="b"/>
              <a:pathLst>
                <a:path w="5857467" h="2938680">
                  <a:moveTo>
                    <a:pt x="5764757" y="2938680"/>
                  </a:moveTo>
                  <a:lnTo>
                    <a:pt x="92710" y="2938680"/>
                  </a:lnTo>
                  <a:cubicBezTo>
                    <a:pt x="41910" y="2938680"/>
                    <a:pt x="0" y="2896770"/>
                    <a:pt x="0" y="2845970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5763487" y="0"/>
                  </a:lnTo>
                  <a:cubicBezTo>
                    <a:pt x="5814287" y="0"/>
                    <a:pt x="5856197" y="41910"/>
                    <a:pt x="5856197" y="92710"/>
                  </a:cubicBezTo>
                  <a:lnTo>
                    <a:pt x="5856197" y="2844700"/>
                  </a:lnTo>
                  <a:cubicBezTo>
                    <a:pt x="5857467" y="2896770"/>
                    <a:pt x="5815557" y="2938680"/>
                    <a:pt x="5764757" y="293868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9D4E05AE-BA14-2DD4-97A6-88FFB9FBFF5B}"/>
                </a:ext>
              </a:extLst>
            </p:cNvPr>
            <p:cNvSpPr/>
            <p:nvPr/>
          </p:nvSpPr>
          <p:spPr>
            <a:xfrm>
              <a:off x="0" y="0"/>
              <a:ext cx="5920967" cy="3002181"/>
            </a:xfrm>
            <a:custGeom>
              <a:avLst/>
              <a:gdLst/>
              <a:ahLst/>
              <a:cxnLst/>
              <a:rect l="l" t="t" r="r" b="b"/>
              <a:pathLst>
                <a:path w="5920967" h="3002181">
                  <a:moveTo>
                    <a:pt x="5796507" y="59690"/>
                  </a:moveTo>
                  <a:cubicBezTo>
                    <a:pt x="5832067" y="59690"/>
                    <a:pt x="5861277" y="88900"/>
                    <a:pt x="5861277" y="124460"/>
                  </a:cubicBezTo>
                  <a:lnTo>
                    <a:pt x="5861277" y="2877720"/>
                  </a:lnTo>
                  <a:cubicBezTo>
                    <a:pt x="5861277" y="2913281"/>
                    <a:pt x="5832067" y="2942491"/>
                    <a:pt x="5796507" y="2942491"/>
                  </a:cubicBezTo>
                  <a:lnTo>
                    <a:pt x="124460" y="2942491"/>
                  </a:lnTo>
                  <a:cubicBezTo>
                    <a:pt x="88900" y="2942491"/>
                    <a:pt x="59690" y="2913281"/>
                    <a:pt x="59690" y="2877720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5796507" y="59690"/>
                  </a:lnTo>
                  <a:moveTo>
                    <a:pt x="5796507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877720"/>
                  </a:lnTo>
                  <a:cubicBezTo>
                    <a:pt x="0" y="2946300"/>
                    <a:pt x="55880" y="3002181"/>
                    <a:pt x="124460" y="3002181"/>
                  </a:cubicBezTo>
                  <a:lnTo>
                    <a:pt x="5796507" y="3002181"/>
                  </a:lnTo>
                  <a:cubicBezTo>
                    <a:pt x="5865087" y="3002181"/>
                    <a:pt x="5920967" y="2946300"/>
                    <a:pt x="5920967" y="2877720"/>
                  </a:cubicBezTo>
                  <a:lnTo>
                    <a:pt x="5920967" y="124460"/>
                  </a:lnTo>
                  <a:cubicBezTo>
                    <a:pt x="5920967" y="55880"/>
                    <a:pt x="5865087" y="0"/>
                    <a:pt x="5796507" y="0"/>
                  </a:cubicBezTo>
                  <a:close/>
                </a:path>
              </a:pathLst>
            </a:custGeom>
            <a:solidFill>
              <a:srgbClr val="1F62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83ECA40-EC3C-7701-B2F4-E64387FA0FF9}"/>
              </a:ext>
            </a:extLst>
          </p:cNvPr>
          <p:cNvSpPr txBox="1"/>
          <p:nvPr/>
        </p:nvSpPr>
        <p:spPr>
          <a:xfrm>
            <a:off x="4083734" y="1360899"/>
            <a:ext cx="56584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  <a:defRPr/>
            </a:pPr>
            <a:r>
              <a:rPr lang="en-US" sz="30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HĐ2. </a:t>
            </a:r>
            <a:r>
              <a:rPr lang="en-US" sz="30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Chia </a:t>
            </a:r>
            <a:r>
              <a:rPr lang="en-US" sz="30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sẻ</a:t>
            </a:r>
            <a:endParaRPr lang="en-US" sz="3000" b="1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F9563D10-8B17-E538-77CC-D1D847303E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665171" y="4216797"/>
            <a:ext cx="1900240" cy="121852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E7850B0-6A8A-5D04-251C-C3ED7B3293B0}"/>
              </a:ext>
            </a:extLst>
          </p:cNvPr>
          <p:cNvGrpSpPr/>
          <p:nvPr/>
        </p:nvGrpSpPr>
        <p:grpSpPr>
          <a:xfrm>
            <a:off x="2457872" y="2463099"/>
            <a:ext cx="6599349" cy="1479566"/>
            <a:chOff x="2819400" y="4231670"/>
            <a:chExt cx="12573000" cy="1445230"/>
          </a:xfrm>
        </p:grpSpPr>
        <p:sp>
          <p:nvSpPr>
            <p:cNvPr id="10" name="Rounded Rectangular Callout 16">
              <a:extLst>
                <a:ext uri="{FF2B5EF4-FFF2-40B4-BE49-F238E27FC236}">
                  <a16:creationId xmlns:a16="http://schemas.microsoft.com/office/drawing/2014/main" id="{CECAF11B-56E3-203B-E046-3BD814D1F082}"/>
                </a:ext>
              </a:extLst>
            </p:cNvPr>
            <p:cNvSpPr/>
            <p:nvPr/>
          </p:nvSpPr>
          <p:spPr>
            <a:xfrm>
              <a:off x="2819400" y="4231670"/>
              <a:ext cx="12573000" cy="1445230"/>
            </a:xfrm>
            <a:prstGeom prst="wedgeRoundRectCallout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33">
                <a:latin typeface="UTM Avo" panose="020406030505060202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072549B-DC66-5D85-DD50-52102E0CB985}"/>
                </a:ext>
              </a:extLst>
            </p:cNvPr>
            <p:cNvSpPr/>
            <p:nvPr/>
          </p:nvSpPr>
          <p:spPr>
            <a:xfrm>
              <a:off x="3466421" y="4272766"/>
              <a:ext cx="11278956" cy="12078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67"/>
                </a:spcBef>
                <a:spcAft>
                  <a:spcPts val="67"/>
                </a:spcAft>
              </a:pPr>
              <a:r>
                <a:rPr lang="en-US" sz="2667">
                  <a:latin typeface="UTM Avo" panose="020406030505060202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Chia sẻ về chủ đề thế giới tự nhiên mà em yêu thích.</a:t>
              </a:r>
              <a:endParaRPr lang="en-US" sz="2667" dirty="0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3" name="Picture 5">
            <a:extLst>
              <a:ext uri="{FF2B5EF4-FFF2-40B4-BE49-F238E27FC236}">
                <a16:creationId xmlns:a16="http://schemas.microsoft.com/office/drawing/2014/main" id="{DD301615-DF61-0B18-D675-E8E341753A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100712" y="1141968"/>
            <a:ext cx="2415403" cy="1545858"/>
          </a:xfrm>
          <a:prstGeom prst="rect">
            <a:avLst/>
          </a:prstGeom>
        </p:spPr>
      </p:pic>
      <p:pic>
        <p:nvPicPr>
          <p:cNvPr id="12" name="Picture 9">
            <a:extLst>
              <a:ext uri="{FF2B5EF4-FFF2-40B4-BE49-F238E27FC236}">
                <a16:creationId xmlns:a16="http://schemas.microsoft.com/office/drawing/2014/main" id="{C903A070-E1C4-7765-9FFC-C2BB1B9EF3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620815" y="1989940"/>
            <a:ext cx="1246068" cy="125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5329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97BADDB-0F41-2B3C-130F-9BCC930FCC9A}"/>
              </a:ext>
            </a:extLst>
          </p:cNvPr>
          <p:cNvSpPr/>
          <p:nvPr/>
        </p:nvSpPr>
        <p:spPr>
          <a:xfrm>
            <a:off x="7741920" y="3672840"/>
            <a:ext cx="4450080" cy="318516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710E1B-788F-56B9-4966-770DBDF321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526116"/>
              </p:ext>
            </p:extLst>
          </p:nvPr>
        </p:nvGraphicFramePr>
        <p:xfrm>
          <a:off x="167640" y="1813560"/>
          <a:ext cx="11902440" cy="4895507"/>
        </p:xfrm>
        <a:graphic>
          <a:graphicData uri="http://schemas.openxmlformats.org/drawingml/2006/table">
            <a:tbl>
              <a:tblPr firstRow="1" firstCol="1" bandRow="1"/>
              <a:tblGrid>
                <a:gridCol w="2345294">
                  <a:extLst>
                    <a:ext uri="{9D8B030D-6E8A-4147-A177-3AD203B41FA5}">
                      <a16:colId xmlns:a16="http://schemas.microsoft.com/office/drawing/2014/main" val="2679864195"/>
                    </a:ext>
                  </a:extLst>
                </a:gridCol>
                <a:gridCol w="2825013">
                  <a:extLst>
                    <a:ext uri="{9D8B030D-6E8A-4147-A177-3AD203B41FA5}">
                      <a16:colId xmlns:a16="http://schemas.microsoft.com/office/drawing/2014/main" val="1182357260"/>
                    </a:ext>
                  </a:extLst>
                </a:gridCol>
                <a:gridCol w="3470773">
                  <a:extLst>
                    <a:ext uri="{9D8B030D-6E8A-4147-A177-3AD203B41FA5}">
                      <a16:colId xmlns:a16="http://schemas.microsoft.com/office/drawing/2014/main" val="1307159256"/>
                    </a:ext>
                  </a:extLst>
                </a:gridCol>
                <a:gridCol w="3261360">
                  <a:extLst>
                    <a:ext uri="{9D8B030D-6E8A-4147-A177-3AD203B41FA5}">
                      <a16:colId xmlns:a16="http://schemas.microsoft.com/office/drawing/2014/main" val="1686554649"/>
                    </a:ext>
                  </a:extLst>
                </a:gridCol>
              </a:tblGrid>
              <a:tr h="418544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 b="1">
                          <a:effectLst/>
                          <a:latin typeface="UTM Avo" panose="0204060305050602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PHIẾU HƯỚNG DẪN ĐÁNH GIÁ SẢN PHẨM NHÓM</a:t>
                      </a:r>
                      <a:endParaRPr lang="en-US" sz="2000" b="1" dirty="0">
                        <a:effectLst/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47" marR="27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306559"/>
                  </a:ext>
                </a:extLst>
              </a:tr>
              <a:tr h="4185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 b="1">
                          <a:effectLst/>
                          <a:latin typeface="UTM Avo" panose="0204060305050602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Tiêu chí</a:t>
                      </a:r>
                      <a:endParaRPr lang="en-US" sz="2000" b="1" dirty="0">
                        <a:effectLst/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47" marR="27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Mức 3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47" marR="27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Mức 2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47" marR="27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Mức 1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47" marR="27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3174779"/>
                  </a:ext>
                </a:extLst>
              </a:tr>
              <a:tr h="169197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 b="1">
                          <a:effectLst/>
                          <a:latin typeface="UTM Avo" panose="0204060305050602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Nội dung trình bày (6đ)</a:t>
                      </a:r>
                      <a:endParaRPr lang="en-US" sz="2000" b="1" dirty="0">
                        <a:effectLst/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47" marR="27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Trình bày được chi tiết, đầy đủ các nội dung có trong video.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47" marR="27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Trình bày được chi tiết, đầy đủ các nội dung có trong video nhưng chưa chi tiết.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47" marR="27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Trình bày chưa đầy đủ các nội dung có trong video.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47" marR="27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2775291"/>
                  </a:ext>
                </a:extLst>
              </a:tr>
              <a:tr h="8984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Hình thức trình bày (3đ)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47" marR="27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Trình bày rõ ràng, dễ theo dõi.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47" marR="27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Trình bày rõ ràng, khó theo dõi. 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47" marR="27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Trình bày chưa rõ ràng, khó theo dõi.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47" marR="27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5154206"/>
                  </a:ext>
                </a:extLst>
              </a:tr>
              <a:tr h="13747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Thời gian trình bày (1đ)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47" marR="27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Trình bày trong thời gian quy định.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47" marR="27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Trình bày quá thời gian quy định 1 đến 2 phút.</a:t>
                      </a:r>
                      <a:endParaRPr lang="en-US" sz="2000">
                        <a:effectLst/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47" marR="27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Trình bày quá thời gian quy định từ 2 phút trở lên.</a:t>
                      </a:r>
                      <a:endParaRPr lang="en-US" sz="2000" dirty="0">
                        <a:effectLst/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847" marR="278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04227032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E5B614DD-35D0-A2C6-5543-C1C88695C88E}"/>
              </a:ext>
            </a:extLst>
          </p:cNvPr>
          <p:cNvSpPr/>
          <p:nvPr/>
        </p:nvSpPr>
        <p:spPr>
          <a:xfrm>
            <a:off x="3550920" y="685174"/>
            <a:ext cx="7391399" cy="1128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b="1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* Đánh giá sản phẩm theo phiếu hướng dẫn đánh giá sản phẩm sau:</a:t>
            </a:r>
            <a:endParaRPr lang="en-US" sz="2400" b="1" dirty="0">
              <a:solidFill>
                <a:srgbClr val="FF0000"/>
              </a:solidFill>
              <a:latin typeface="UTM Avo" panose="0204060305050602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2233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4621740" y="2739676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7263393-964E-6C7C-4664-13B6397FA6BA}"/>
              </a:ext>
            </a:extLst>
          </p:cNvPr>
          <p:cNvSpPr/>
          <p:nvPr/>
        </p:nvSpPr>
        <p:spPr>
          <a:xfrm>
            <a:off x="8702040" y="3575422"/>
            <a:ext cx="3489960" cy="3298123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518404A3-8A4E-8C02-024D-5285F529B7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302623" y="730939"/>
            <a:ext cx="2837433" cy="1815957"/>
          </a:xfrm>
          <a:prstGeom prst="rect">
            <a:avLst/>
          </a:prstGeom>
        </p:spPr>
      </p:pic>
      <p:grpSp>
        <p:nvGrpSpPr>
          <p:cNvPr id="4" name="Group 6">
            <a:extLst>
              <a:ext uri="{FF2B5EF4-FFF2-40B4-BE49-F238E27FC236}">
                <a16:creationId xmlns:a16="http://schemas.microsoft.com/office/drawing/2014/main" id="{CFD773F7-33AC-3515-B643-7A1775B678AE}"/>
              </a:ext>
            </a:extLst>
          </p:cNvPr>
          <p:cNvGrpSpPr/>
          <p:nvPr/>
        </p:nvGrpSpPr>
        <p:grpSpPr>
          <a:xfrm>
            <a:off x="810260" y="1718563"/>
            <a:ext cx="10571480" cy="4978400"/>
            <a:chOff x="0" y="0"/>
            <a:chExt cx="5920967" cy="3002180"/>
          </a:xfrm>
        </p:grpSpPr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B08C7A2-E128-38C9-40D1-BBC5F60EEE5A}"/>
                </a:ext>
              </a:extLst>
            </p:cNvPr>
            <p:cNvSpPr/>
            <p:nvPr/>
          </p:nvSpPr>
          <p:spPr>
            <a:xfrm>
              <a:off x="31750" y="31750"/>
              <a:ext cx="5857467" cy="2938680"/>
            </a:xfrm>
            <a:custGeom>
              <a:avLst/>
              <a:gdLst/>
              <a:ahLst/>
              <a:cxnLst/>
              <a:rect l="l" t="t" r="r" b="b"/>
              <a:pathLst>
                <a:path w="5857467" h="2938680">
                  <a:moveTo>
                    <a:pt x="5764757" y="2938680"/>
                  </a:moveTo>
                  <a:lnTo>
                    <a:pt x="92710" y="2938680"/>
                  </a:lnTo>
                  <a:cubicBezTo>
                    <a:pt x="41910" y="2938680"/>
                    <a:pt x="0" y="2896770"/>
                    <a:pt x="0" y="2845970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5763487" y="0"/>
                  </a:lnTo>
                  <a:cubicBezTo>
                    <a:pt x="5814287" y="0"/>
                    <a:pt x="5856197" y="41910"/>
                    <a:pt x="5856197" y="92710"/>
                  </a:cubicBezTo>
                  <a:lnTo>
                    <a:pt x="5856197" y="2844700"/>
                  </a:lnTo>
                  <a:cubicBezTo>
                    <a:pt x="5857467" y="2896770"/>
                    <a:pt x="5815557" y="2938680"/>
                    <a:pt x="5764757" y="293868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12B8A94F-8F5A-F1C2-5252-DC24AFE6E89C}"/>
                </a:ext>
              </a:extLst>
            </p:cNvPr>
            <p:cNvSpPr/>
            <p:nvPr/>
          </p:nvSpPr>
          <p:spPr>
            <a:xfrm>
              <a:off x="0" y="0"/>
              <a:ext cx="5920967" cy="3002181"/>
            </a:xfrm>
            <a:custGeom>
              <a:avLst/>
              <a:gdLst/>
              <a:ahLst/>
              <a:cxnLst/>
              <a:rect l="l" t="t" r="r" b="b"/>
              <a:pathLst>
                <a:path w="5920967" h="3002181">
                  <a:moveTo>
                    <a:pt x="5796507" y="59690"/>
                  </a:moveTo>
                  <a:cubicBezTo>
                    <a:pt x="5832067" y="59690"/>
                    <a:pt x="5861277" y="88900"/>
                    <a:pt x="5861277" y="124460"/>
                  </a:cubicBezTo>
                  <a:lnTo>
                    <a:pt x="5861277" y="2877720"/>
                  </a:lnTo>
                  <a:cubicBezTo>
                    <a:pt x="5861277" y="2913281"/>
                    <a:pt x="5832067" y="2942491"/>
                    <a:pt x="5796507" y="2942491"/>
                  </a:cubicBezTo>
                  <a:lnTo>
                    <a:pt x="124460" y="2942491"/>
                  </a:lnTo>
                  <a:cubicBezTo>
                    <a:pt x="88900" y="2942491"/>
                    <a:pt x="59690" y="2913281"/>
                    <a:pt x="59690" y="2877720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5796507" y="59690"/>
                  </a:lnTo>
                  <a:moveTo>
                    <a:pt x="5796507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877720"/>
                  </a:lnTo>
                  <a:cubicBezTo>
                    <a:pt x="0" y="2946300"/>
                    <a:pt x="55880" y="3002181"/>
                    <a:pt x="124460" y="3002181"/>
                  </a:cubicBezTo>
                  <a:lnTo>
                    <a:pt x="5796507" y="3002181"/>
                  </a:lnTo>
                  <a:cubicBezTo>
                    <a:pt x="5865087" y="3002181"/>
                    <a:pt x="5920967" y="2946300"/>
                    <a:pt x="5920967" y="2877720"/>
                  </a:cubicBezTo>
                  <a:lnTo>
                    <a:pt x="5920967" y="124460"/>
                  </a:lnTo>
                  <a:cubicBezTo>
                    <a:pt x="5920967" y="55880"/>
                    <a:pt x="5865087" y="0"/>
                    <a:pt x="5796507" y="0"/>
                  </a:cubicBezTo>
                  <a:close/>
                </a:path>
              </a:pathLst>
            </a:custGeom>
            <a:solidFill>
              <a:srgbClr val="1F628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10">
            <a:extLst>
              <a:ext uri="{FF2B5EF4-FFF2-40B4-BE49-F238E27FC236}">
                <a16:creationId xmlns:a16="http://schemas.microsoft.com/office/drawing/2014/main" id="{040E7EA3-29E8-D440-E44A-E33ABC4ED0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096391" y="5638966"/>
            <a:ext cx="2301617" cy="147303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6B02C1-4D21-8F12-80CD-EE7A8C58DC14}"/>
              </a:ext>
            </a:extLst>
          </p:cNvPr>
          <p:cNvSpPr/>
          <p:nvPr/>
        </p:nvSpPr>
        <p:spPr>
          <a:xfrm>
            <a:off x="1323168" y="1749043"/>
            <a:ext cx="9398172" cy="124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600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Em hãy trả lời một trong hai câu hỏi sau, tương ứng với video em được xem:</a:t>
            </a:r>
            <a:endParaRPr lang="en-US" sz="2600"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ular Callout 17">
            <a:extLst>
              <a:ext uri="{FF2B5EF4-FFF2-40B4-BE49-F238E27FC236}">
                <a16:creationId xmlns:a16="http://schemas.microsoft.com/office/drawing/2014/main" id="{09698005-C4C3-B88D-040B-7F711A855B0A}"/>
              </a:ext>
            </a:extLst>
          </p:cNvPr>
          <p:cNvSpPr/>
          <p:nvPr/>
        </p:nvSpPr>
        <p:spPr>
          <a:xfrm>
            <a:off x="1356403" y="3619439"/>
            <a:ext cx="4568295" cy="2154928"/>
          </a:xfrm>
          <a:prstGeom prst="wedgeRoundRectCallout">
            <a:avLst>
              <a:gd name="adj1" fmla="val 54029"/>
              <a:gd name="adj2" fmla="val 23176"/>
              <a:gd name="adj3" fmla="val 16667"/>
            </a:avLst>
          </a:prstGeom>
          <a:solidFill>
            <a:srgbClr val="FFFF99"/>
          </a:solidFill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</a:rPr>
              <a:t>a) Mùa xuân ở Bắc Bán cầu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</a:rPr>
              <a:t>là từ ngày nào đến ngày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 nào? </a:t>
            </a:r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</a:rPr>
              <a:t>Vì sao em biết được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</a:rPr>
              <a:t>điều đó?</a:t>
            </a:r>
            <a:endParaRPr lang="en-US" sz="24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ounded Rectangular Callout 18">
            <a:extLst>
              <a:ext uri="{FF2B5EF4-FFF2-40B4-BE49-F238E27FC236}">
                <a16:creationId xmlns:a16="http://schemas.microsoft.com/office/drawing/2014/main" id="{E713D034-3B4E-6EAA-AEB5-D02B56FAD58A}"/>
              </a:ext>
            </a:extLst>
          </p:cNvPr>
          <p:cNvSpPr/>
          <p:nvPr/>
        </p:nvSpPr>
        <p:spPr>
          <a:xfrm>
            <a:off x="6305445" y="3568916"/>
            <a:ext cx="4568295" cy="2154928"/>
          </a:xfrm>
          <a:prstGeom prst="wedgeRoundRectCallout">
            <a:avLst>
              <a:gd name="adj1" fmla="val 54029"/>
              <a:gd name="adj2" fmla="val 23176"/>
              <a:gd name="adj3" fmla="val 16667"/>
            </a:avLst>
          </a:prstGeom>
          <a:solidFill>
            <a:srgbClr val="FFFF99"/>
          </a:solidFill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b) Ếch mẹ đẻ ra trứng hay đẻ ra ếch con? Vì sao em biết điều đó?</a:t>
            </a:r>
          </a:p>
        </p:txBody>
      </p:sp>
      <p:pic>
        <p:nvPicPr>
          <p:cNvPr id="11" name="Picture 2" descr="Con Ếch Hoạt Hình Động Vật - Miễn Phí vector hình ảnh trên Pixabay">
            <a:extLst>
              <a:ext uri="{FF2B5EF4-FFF2-40B4-BE49-F238E27FC236}">
                <a16:creationId xmlns:a16="http://schemas.microsoft.com/office/drawing/2014/main" id="{19D8B6D6-2972-E3B4-43D3-53C8C7187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6080" y="5274660"/>
            <a:ext cx="1011976" cy="100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F15558-7B10-D888-A7C2-313F0025E17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22394">
            <a:off x="4785550" y="5301180"/>
            <a:ext cx="1274834" cy="127227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B31312F-09AA-935A-AD27-2AB7BCFB0419}"/>
              </a:ext>
            </a:extLst>
          </p:cNvPr>
          <p:cNvSpPr/>
          <p:nvPr/>
        </p:nvSpPr>
        <p:spPr>
          <a:xfrm>
            <a:off x="8702040" y="3575422"/>
            <a:ext cx="3489960" cy="3298123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5A3EDA27-09C2-9D5F-D7D1-AA086A56A8E1}"/>
              </a:ext>
            </a:extLst>
          </p:cNvPr>
          <p:cNvGrpSpPr/>
          <p:nvPr/>
        </p:nvGrpSpPr>
        <p:grpSpPr>
          <a:xfrm>
            <a:off x="365760" y="1854775"/>
            <a:ext cx="11450320" cy="4693920"/>
            <a:chOff x="0" y="0"/>
            <a:chExt cx="5920967" cy="3002180"/>
          </a:xfrm>
        </p:grpSpPr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38E316AB-57C5-F460-FD17-585EA6D322E8}"/>
                </a:ext>
              </a:extLst>
            </p:cNvPr>
            <p:cNvSpPr/>
            <p:nvPr/>
          </p:nvSpPr>
          <p:spPr>
            <a:xfrm>
              <a:off x="31750" y="31750"/>
              <a:ext cx="5857467" cy="2938680"/>
            </a:xfrm>
            <a:custGeom>
              <a:avLst/>
              <a:gdLst/>
              <a:ahLst/>
              <a:cxnLst/>
              <a:rect l="l" t="t" r="r" b="b"/>
              <a:pathLst>
                <a:path w="5857467" h="2938680">
                  <a:moveTo>
                    <a:pt x="5764757" y="2938680"/>
                  </a:moveTo>
                  <a:lnTo>
                    <a:pt x="92710" y="2938680"/>
                  </a:lnTo>
                  <a:cubicBezTo>
                    <a:pt x="41910" y="2938680"/>
                    <a:pt x="0" y="2896770"/>
                    <a:pt x="0" y="2845970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5763487" y="0"/>
                  </a:lnTo>
                  <a:cubicBezTo>
                    <a:pt x="5814287" y="0"/>
                    <a:pt x="5856197" y="41910"/>
                    <a:pt x="5856197" y="92710"/>
                  </a:cubicBezTo>
                  <a:lnTo>
                    <a:pt x="5856197" y="2844700"/>
                  </a:lnTo>
                  <a:cubicBezTo>
                    <a:pt x="5857467" y="2896770"/>
                    <a:pt x="5815557" y="2938680"/>
                    <a:pt x="5764757" y="293868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67A6F189-C298-29CA-F7A5-43C0A7C56E07}"/>
                </a:ext>
              </a:extLst>
            </p:cNvPr>
            <p:cNvSpPr/>
            <p:nvPr/>
          </p:nvSpPr>
          <p:spPr>
            <a:xfrm>
              <a:off x="0" y="0"/>
              <a:ext cx="5920967" cy="3002181"/>
            </a:xfrm>
            <a:custGeom>
              <a:avLst/>
              <a:gdLst/>
              <a:ahLst/>
              <a:cxnLst/>
              <a:rect l="l" t="t" r="r" b="b"/>
              <a:pathLst>
                <a:path w="5920967" h="3002181">
                  <a:moveTo>
                    <a:pt x="5796507" y="59690"/>
                  </a:moveTo>
                  <a:cubicBezTo>
                    <a:pt x="5832067" y="59690"/>
                    <a:pt x="5861277" y="88900"/>
                    <a:pt x="5861277" y="124460"/>
                  </a:cubicBezTo>
                  <a:lnTo>
                    <a:pt x="5861277" y="2877720"/>
                  </a:lnTo>
                  <a:cubicBezTo>
                    <a:pt x="5861277" y="2913281"/>
                    <a:pt x="5832067" y="2942491"/>
                    <a:pt x="5796507" y="2942491"/>
                  </a:cubicBezTo>
                  <a:lnTo>
                    <a:pt x="124460" y="2942491"/>
                  </a:lnTo>
                  <a:cubicBezTo>
                    <a:pt x="88900" y="2942491"/>
                    <a:pt x="59690" y="2913281"/>
                    <a:pt x="59690" y="2877720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5796507" y="59690"/>
                  </a:lnTo>
                  <a:moveTo>
                    <a:pt x="5796507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877720"/>
                  </a:lnTo>
                  <a:cubicBezTo>
                    <a:pt x="0" y="2946300"/>
                    <a:pt x="55880" y="3002181"/>
                    <a:pt x="124460" y="3002181"/>
                  </a:cubicBezTo>
                  <a:lnTo>
                    <a:pt x="5796507" y="3002181"/>
                  </a:lnTo>
                  <a:cubicBezTo>
                    <a:pt x="5865087" y="3002181"/>
                    <a:pt x="5920967" y="2946300"/>
                    <a:pt x="5920967" y="2877720"/>
                  </a:cubicBezTo>
                  <a:lnTo>
                    <a:pt x="5920967" y="124460"/>
                  </a:lnTo>
                  <a:cubicBezTo>
                    <a:pt x="5920967" y="55880"/>
                    <a:pt x="5865087" y="0"/>
                    <a:pt x="5796507" y="0"/>
                  </a:cubicBezTo>
                  <a:close/>
                </a:path>
              </a:pathLst>
            </a:custGeom>
            <a:solidFill>
              <a:srgbClr val="1F628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3" name="Picture 5">
            <a:extLst>
              <a:ext uri="{FF2B5EF4-FFF2-40B4-BE49-F238E27FC236}">
                <a16:creationId xmlns:a16="http://schemas.microsoft.com/office/drawing/2014/main" id="{43045A19-510F-3B3E-CF1F-4CC0ADF6C3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82729" y="5446358"/>
            <a:ext cx="2875289" cy="1840185"/>
          </a:xfrm>
          <a:prstGeom prst="rect">
            <a:avLst/>
          </a:prstGeom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066850F4-232A-B728-B619-7CF7A23E34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12722" y="385390"/>
            <a:ext cx="1136372" cy="73153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91CEB18-D5D8-F4FA-6801-72BE698AE89A}"/>
              </a:ext>
            </a:extLst>
          </p:cNvPr>
          <p:cNvSpPr/>
          <p:nvPr/>
        </p:nvSpPr>
        <p:spPr>
          <a:xfrm>
            <a:off x="1342720" y="2246932"/>
            <a:ext cx="249937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67" b="1" u="sng">
                <a:latin typeface="UTM Avo" panose="02040603050506020204" pitchFamily="18" charset="0"/>
                <a:cs typeface="Times New Roman" panose="02020603050405020304" pitchFamily="18" charset="0"/>
              </a:rPr>
              <a:t>Trả lời</a:t>
            </a:r>
            <a:endParaRPr lang="en-US" sz="933" b="1" u="sng" dirty="0">
              <a:latin typeface="UTM Avo" panose="02040603050506020204" pitchFamily="18" charset="0"/>
            </a:endParaRPr>
          </a:p>
        </p:txBody>
      </p:sp>
      <p:sp>
        <p:nvSpPr>
          <p:cNvPr id="9" name="Rounded Rectangular Callout 14">
            <a:extLst>
              <a:ext uri="{FF2B5EF4-FFF2-40B4-BE49-F238E27FC236}">
                <a16:creationId xmlns:a16="http://schemas.microsoft.com/office/drawing/2014/main" id="{356FA448-845F-0E38-8894-F619F08CF7E4}"/>
              </a:ext>
            </a:extLst>
          </p:cNvPr>
          <p:cNvSpPr/>
          <p:nvPr/>
        </p:nvSpPr>
        <p:spPr>
          <a:xfrm>
            <a:off x="803265" y="3353746"/>
            <a:ext cx="4718097" cy="2092460"/>
          </a:xfrm>
          <a:prstGeom prst="wedgeRoundRectCallout">
            <a:avLst>
              <a:gd name="adj1" fmla="val 54029"/>
              <a:gd name="adj2" fmla="val 23176"/>
              <a:gd name="adj3" fmla="val 16667"/>
            </a:avLst>
          </a:prstGeom>
          <a:solidFill>
            <a:srgbClr val="FFFF99"/>
          </a:solidFill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a) Mùa xuân ở Bắc Bán cầu là từ ngày 21/3 đến ngày 22/6. Vì trong video đã nói đến điều đó.</a:t>
            </a:r>
          </a:p>
        </p:txBody>
      </p:sp>
      <p:sp>
        <p:nvSpPr>
          <p:cNvPr id="10" name="Rounded Rectangular Callout 15">
            <a:extLst>
              <a:ext uri="{FF2B5EF4-FFF2-40B4-BE49-F238E27FC236}">
                <a16:creationId xmlns:a16="http://schemas.microsoft.com/office/drawing/2014/main" id="{8D1D4BEF-79E7-7119-5895-2C2A8253493D}"/>
              </a:ext>
            </a:extLst>
          </p:cNvPr>
          <p:cNvSpPr/>
          <p:nvPr/>
        </p:nvSpPr>
        <p:spPr>
          <a:xfrm>
            <a:off x="6502277" y="3353746"/>
            <a:ext cx="4718097" cy="2092460"/>
          </a:xfrm>
          <a:prstGeom prst="wedgeRoundRectCallout">
            <a:avLst>
              <a:gd name="adj1" fmla="val 54029"/>
              <a:gd name="adj2" fmla="val 23176"/>
              <a:gd name="adj3" fmla="val 16667"/>
            </a:avLst>
          </a:prstGeom>
          <a:solidFill>
            <a:srgbClr val="FFFF99"/>
          </a:solidFill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b) Ếch mẹ đẻ ra hàng trăm quả trứng. Vì trong video đã nói đến điều đó.</a:t>
            </a:r>
          </a:p>
        </p:txBody>
      </p:sp>
      <p:pic>
        <p:nvPicPr>
          <p:cNvPr id="11" name="Picture 2" descr="Con Ếch Hoạt Hình Động Vật - Miễn Phí vector hình ảnh trên Pixabay">
            <a:extLst>
              <a:ext uri="{FF2B5EF4-FFF2-40B4-BE49-F238E27FC236}">
                <a16:creationId xmlns:a16="http://schemas.microsoft.com/office/drawing/2014/main" id="{4A3546C3-92BE-C68D-73B9-05ACC22C1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6569" y="5784966"/>
            <a:ext cx="1084956" cy="107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DEAAF0-DB44-D9E0-9DD0-6E0BD9EB51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07994">
            <a:off x="3594226" y="4659727"/>
            <a:ext cx="1675599" cy="167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971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4621740" y="2739676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5321324-052E-432C-D780-6AF145ED8F14}"/>
              </a:ext>
            </a:extLst>
          </p:cNvPr>
          <p:cNvSpPr/>
          <p:nvPr/>
        </p:nvSpPr>
        <p:spPr>
          <a:xfrm>
            <a:off x="8702040" y="3575422"/>
            <a:ext cx="3489960" cy="3298123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C5CFE41A-AA0E-DB65-270D-5BB330CED6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3019" y="1529006"/>
            <a:ext cx="2704841" cy="1731098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786A6B45-A76B-8CFF-E92A-CA47915CA5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843819" y="5199847"/>
            <a:ext cx="2704841" cy="1731098"/>
          </a:xfrm>
          <a:prstGeom prst="rect">
            <a:avLst/>
          </a:prstGeom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F532BCFD-E13F-17CC-C23C-B2386D9A24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152023" y="1341121"/>
            <a:ext cx="1044216" cy="1053434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C083B89D-EFE7-B00E-E552-AB9115F4D0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53019" y="2714121"/>
            <a:ext cx="861301" cy="861301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21660C94-7FC2-E3A6-DF06-720B69CA5BD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286034" y="4541520"/>
            <a:ext cx="2257755" cy="2266932"/>
          </a:xfrm>
          <a:prstGeom prst="rect">
            <a:avLst/>
          </a:prstGeom>
        </p:spPr>
      </p:pic>
      <p:sp>
        <p:nvSpPr>
          <p:cNvPr id="11" name="Rounded Rectangular Callout 16">
            <a:extLst>
              <a:ext uri="{FF2B5EF4-FFF2-40B4-BE49-F238E27FC236}">
                <a16:creationId xmlns:a16="http://schemas.microsoft.com/office/drawing/2014/main" id="{0FB44810-0CE9-E2ED-4D67-189A7299666A}"/>
              </a:ext>
            </a:extLst>
          </p:cNvPr>
          <p:cNvSpPr/>
          <p:nvPr/>
        </p:nvSpPr>
        <p:spPr>
          <a:xfrm>
            <a:off x="3595927" y="2664268"/>
            <a:ext cx="6599633" cy="2478179"/>
          </a:xfrm>
          <a:prstGeom prst="wedgeRoundRectCallout">
            <a:avLst>
              <a:gd name="adj1" fmla="val -56549"/>
              <a:gd name="adj2" fmla="val 3805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3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hãy tìm hiểu thêm về thế giới tự nhiên nhờ sử dụng công cụ đa phương tiện.</a:t>
            </a:r>
          </a:p>
        </p:txBody>
      </p:sp>
    </p:spTree>
    <p:extLst>
      <p:ext uri="{BB962C8B-B14F-4D97-AF65-F5344CB8AC3E}">
        <p14:creationId xmlns:p14="http://schemas.microsoft.com/office/powerpoint/2010/main" val="16845887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2C7A03B-1098-1D4E-67C6-5F53304514F8}"/>
              </a:ext>
            </a:extLst>
          </p:cNvPr>
          <p:cNvSpPr/>
          <p:nvPr/>
        </p:nvSpPr>
        <p:spPr>
          <a:xfrm>
            <a:off x="8702040" y="3575422"/>
            <a:ext cx="3489960" cy="3298123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8074330D-0996-4553-5869-B16C630350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192248" y="892035"/>
            <a:ext cx="2625467" cy="1680299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1E3BDAEA-451C-4AF5-8832-E75126E04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627572" y="5426048"/>
            <a:ext cx="2625467" cy="1680299"/>
          </a:xfrm>
          <a:prstGeom prst="rect">
            <a:avLst/>
          </a:prstGeom>
        </p:spPr>
      </p:pic>
      <p:grpSp>
        <p:nvGrpSpPr>
          <p:cNvPr id="4" name="Group 6">
            <a:extLst>
              <a:ext uri="{FF2B5EF4-FFF2-40B4-BE49-F238E27FC236}">
                <a16:creationId xmlns:a16="http://schemas.microsoft.com/office/drawing/2014/main" id="{FE9107E4-C6E5-32C9-E80A-8F4BA9F4B523}"/>
              </a:ext>
            </a:extLst>
          </p:cNvPr>
          <p:cNvGrpSpPr/>
          <p:nvPr/>
        </p:nvGrpSpPr>
        <p:grpSpPr>
          <a:xfrm>
            <a:off x="1356359" y="1706880"/>
            <a:ext cx="9328347" cy="4785360"/>
            <a:chOff x="0" y="0"/>
            <a:chExt cx="5920967" cy="3002180"/>
          </a:xfrm>
        </p:grpSpPr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B79303A-6DC0-BEA8-B830-6B0B6EEE06DF}"/>
                </a:ext>
              </a:extLst>
            </p:cNvPr>
            <p:cNvSpPr/>
            <p:nvPr/>
          </p:nvSpPr>
          <p:spPr>
            <a:xfrm>
              <a:off x="31750" y="31750"/>
              <a:ext cx="5857467" cy="2938680"/>
            </a:xfrm>
            <a:custGeom>
              <a:avLst/>
              <a:gdLst/>
              <a:ahLst/>
              <a:cxnLst/>
              <a:rect l="l" t="t" r="r" b="b"/>
              <a:pathLst>
                <a:path w="5857467" h="2938680">
                  <a:moveTo>
                    <a:pt x="5764757" y="2938680"/>
                  </a:moveTo>
                  <a:lnTo>
                    <a:pt x="92710" y="2938680"/>
                  </a:lnTo>
                  <a:cubicBezTo>
                    <a:pt x="41910" y="2938680"/>
                    <a:pt x="0" y="2896770"/>
                    <a:pt x="0" y="2845970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5763487" y="0"/>
                  </a:lnTo>
                  <a:cubicBezTo>
                    <a:pt x="5814287" y="0"/>
                    <a:pt x="5856197" y="41910"/>
                    <a:pt x="5856197" y="92710"/>
                  </a:cubicBezTo>
                  <a:lnTo>
                    <a:pt x="5856197" y="2844700"/>
                  </a:lnTo>
                  <a:cubicBezTo>
                    <a:pt x="5857467" y="2896770"/>
                    <a:pt x="5815557" y="2938680"/>
                    <a:pt x="5764757" y="293868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E95EFCB1-1AC2-BA18-F93A-3CC941170F25}"/>
                </a:ext>
              </a:extLst>
            </p:cNvPr>
            <p:cNvSpPr/>
            <p:nvPr/>
          </p:nvSpPr>
          <p:spPr>
            <a:xfrm>
              <a:off x="0" y="0"/>
              <a:ext cx="5920967" cy="3002181"/>
            </a:xfrm>
            <a:custGeom>
              <a:avLst/>
              <a:gdLst/>
              <a:ahLst/>
              <a:cxnLst/>
              <a:rect l="l" t="t" r="r" b="b"/>
              <a:pathLst>
                <a:path w="5920967" h="3002181">
                  <a:moveTo>
                    <a:pt x="5796507" y="59690"/>
                  </a:moveTo>
                  <a:cubicBezTo>
                    <a:pt x="5832067" y="59690"/>
                    <a:pt x="5861277" y="88900"/>
                    <a:pt x="5861277" y="124460"/>
                  </a:cubicBezTo>
                  <a:lnTo>
                    <a:pt x="5861277" y="2877720"/>
                  </a:lnTo>
                  <a:cubicBezTo>
                    <a:pt x="5861277" y="2913281"/>
                    <a:pt x="5832067" y="2942491"/>
                    <a:pt x="5796507" y="2942491"/>
                  </a:cubicBezTo>
                  <a:lnTo>
                    <a:pt x="124460" y="2942491"/>
                  </a:lnTo>
                  <a:cubicBezTo>
                    <a:pt x="88900" y="2942491"/>
                    <a:pt x="59690" y="2913281"/>
                    <a:pt x="59690" y="2877720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5796507" y="59690"/>
                  </a:lnTo>
                  <a:moveTo>
                    <a:pt x="5796507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877720"/>
                  </a:lnTo>
                  <a:cubicBezTo>
                    <a:pt x="0" y="2946300"/>
                    <a:pt x="55880" y="3002181"/>
                    <a:pt x="124460" y="3002181"/>
                  </a:cubicBezTo>
                  <a:lnTo>
                    <a:pt x="5796507" y="3002181"/>
                  </a:lnTo>
                  <a:cubicBezTo>
                    <a:pt x="5865087" y="3002181"/>
                    <a:pt x="5920967" y="2946300"/>
                    <a:pt x="5920967" y="2877720"/>
                  </a:cubicBezTo>
                  <a:lnTo>
                    <a:pt x="5920967" y="124460"/>
                  </a:lnTo>
                  <a:cubicBezTo>
                    <a:pt x="5920967" y="55880"/>
                    <a:pt x="5865087" y="0"/>
                    <a:pt x="5796507" y="0"/>
                  </a:cubicBezTo>
                  <a:close/>
                </a:path>
              </a:pathLst>
            </a:custGeom>
            <a:solidFill>
              <a:srgbClr val="1F628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5">
            <a:extLst>
              <a:ext uri="{FF2B5EF4-FFF2-40B4-BE49-F238E27FC236}">
                <a16:creationId xmlns:a16="http://schemas.microsoft.com/office/drawing/2014/main" id="{269E4AAE-63DD-9F39-DF1F-EE2FC056A3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287496" y="5159381"/>
            <a:ext cx="1358327" cy="1332858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57429CEF-DB94-CB4C-3EBF-7A4A01CCE9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27509" y="1325577"/>
            <a:ext cx="1107722" cy="942948"/>
          </a:xfrm>
          <a:prstGeom prst="rect">
            <a:avLst/>
          </a:prstGeom>
        </p:spPr>
      </p:pic>
      <p:sp>
        <p:nvSpPr>
          <p:cNvPr id="9" name="Rounded Rectangle 13">
            <a:extLst>
              <a:ext uri="{FF2B5EF4-FFF2-40B4-BE49-F238E27FC236}">
                <a16:creationId xmlns:a16="http://schemas.microsoft.com/office/drawing/2014/main" id="{AF8E7A2C-02C3-4111-33C1-70830A798FD0}"/>
              </a:ext>
            </a:extLst>
          </p:cNvPr>
          <p:cNvSpPr/>
          <p:nvPr/>
        </p:nvSpPr>
        <p:spPr>
          <a:xfrm>
            <a:off x="2589411" y="3387535"/>
            <a:ext cx="6832029" cy="215606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667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Nhờ sử dụng công cụ đa phương tiện trên máy tính, em hiểu biết thêm về thế giới tự nhiên.</a:t>
            </a:r>
            <a:endParaRPr lang="en-US" sz="2667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BBD5D0-17BE-3232-5BBD-68FAD5CFF24D}"/>
              </a:ext>
            </a:extLst>
          </p:cNvPr>
          <p:cNvSpPr/>
          <p:nvPr/>
        </p:nvSpPr>
        <p:spPr>
          <a:xfrm>
            <a:off x="2589411" y="2032458"/>
            <a:ext cx="6832029" cy="812103"/>
          </a:xfrm>
          <a:custGeom>
            <a:avLst/>
            <a:gdLst>
              <a:gd name="connsiteX0" fmla="*/ 0 w 6832029"/>
              <a:gd name="connsiteY0" fmla="*/ 0 h 812103"/>
              <a:gd name="connsiteX1" fmla="*/ 637656 w 6832029"/>
              <a:gd name="connsiteY1" fmla="*/ 0 h 812103"/>
              <a:gd name="connsiteX2" fmla="*/ 1275312 w 6832029"/>
              <a:gd name="connsiteY2" fmla="*/ 0 h 812103"/>
              <a:gd name="connsiteX3" fmla="*/ 1912968 w 6832029"/>
              <a:gd name="connsiteY3" fmla="*/ 0 h 812103"/>
              <a:gd name="connsiteX4" fmla="*/ 2550624 w 6832029"/>
              <a:gd name="connsiteY4" fmla="*/ 0 h 812103"/>
              <a:gd name="connsiteX5" fmla="*/ 2983319 w 6832029"/>
              <a:gd name="connsiteY5" fmla="*/ 0 h 812103"/>
              <a:gd name="connsiteX6" fmla="*/ 3620975 w 6832029"/>
              <a:gd name="connsiteY6" fmla="*/ 0 h 812103"/>
              <a:gd name="connsiteX7" fmla="*/ 4258631 w 6832029"/>
              <a:gd name="connsiteY7" fmla="*/ 0 h 812103"/>
              <a:gd name="connsiteX8" fmla="*/ 4827967 w 6832029"/>
              <a:gd name="connsiteY8" fmla="*/ 0 h 812103"/>
              <a:gd name="connsiteX9" fmla="*/ 5397303 w 6832029"/>
              <a:gd name="connsiteY9" fmla="*/ 0 h 812103"/>
              <a:gd name="connsiteX10" fmla="*/ 5966639 w 6832029"/>
              <a:gd name="connsiteY10" fmla="*/ 0 h 812103"/>
              <a:gd name="connsiteX11" fmla="*/ 6832029 w 6832029"/>
              <a:gd name="connsiteY11" fmla="*/ 0 h 812103"/>
              <a:gd name="connsiteX12" fmla="*/ 6832029 w 6832029"/>
              <a:gd name="connsiteY12" fmla="*/ 414173 h 812103"/>
              <a:gd name="connsiteX13" fmla="*/ 6832029 w 6832029"/>
              <a:gd name="connsiteY13" fmla="*/ 812103 h 812103"/>
              <a:gd name="connsiteX14" fmla="*/ 6331014 w 6832029"/>
              <a:gd name="connsiteY14" fmla="*/ 812103 h 812103"/>
              <a:gd name="connsiteX15" fmla="*/ 5761678 w 6832029"/>
              <a:gd name="connsiteY15" fmla="*/ 812103 h 812103"/>
              <a:gd name="connsiteX16" fmla="*/ 5328983 w 6832029"/>
              <a:gd name="connsiteY16" fmla="*/ 812103 h 812103"/>
              <a:gd name="connsiteX17" fmla="*/ 4691327 w 6832029"/>
              <a:gd name="connsiteY17" fmla="*/ 812103 h 812103"/>
              <a:gd name="connsiteX18" fmla="*/ 3985350 w 6832029"/>
              <a:gd name="connsiteY18" fmla="*/ 812103 h 812103"/>
              <a:gd name="connsiteX19" fmla="*/ 3484335 w 6832029"/>
              <a:gd name="connsiteY19" fmla="*/ 812103 h 812103"/>
              <a:gd name="connsiteX20" fmla="*/ 3119960 w 6832029"/>
              <a:gd name="connsiteY20" fmla="*/ 812103 h 812103"/>
              <a:gd name="connsiteX21" fmla="*/ 2618944 w 6832029"/>
              <a:gd name="connsiteY21" fmla="*/ 812103 h 812103"/>
              <a:gd name="connsiteX22" fmla="*/ 1981288 w 6832029"/>
              <a:gd name="connsiteY22" fmla="*/ 812103 h 812103"/>
              <a:gd name="connsiteX23" fmla="*/ 1275312 w 6832029"/>
              <a:gd name="connsiteY23" fmla="*/ 812103 h 812103"/>
              <a:gd name="connsiteX24" fmla="*/ 910937 w 6832029"/>
              <a:gd name="connsiteY24" fmla="*/ 812103 h 812103"/>
              <a:gd name="connsiteX25" fmla="*/ 546562 w 6832029"/>
              <a:gd name="connsiteY25" fmla="*/ 812103 h 812103"/>
              <a:gd name="connsiteX26" fmla="*/ 0 w 6832029"/>
              <a:gd name="connsiteY26" fmla="*/ 812103 h 812103"/>
              <a:gd name="connsiteX27" fmla="*/ 0 w 6832029"/>
              <a:gd name="connsiteY27" fmla="*/ 406052 h 812103"/>
              <a:gd name="connsiteX28" fmla="*/ 0 w 6832029"/>
              <a:gd name="connsiteY28" fmla="*/ 0 h 812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832029" h="812103" fill="none" extrusionOk="0">
                <a:moveTo>
                  <a:pt x="0" y="0"/>
                </a:moveTo>
                <a:cubicBezTo>
                  <a:pt x="282199" y="-60126"/>
                  <a:pt x="457166" y="57503"/>
                  <a:pt x="637656" y="0"/>
                </a:cubicBezTo>
                <a:cubicBezTo>
                  <a:pt x="818146" y="-57503"/>
                  <a:pt x="1145037" y="42428"/>
                  <a:pt x="1275312" y="0"/>
                </a:cubicBezTo>
                <a:cubicBezTo>
                  <a:pt x="1405587" y="-42428"/>
                  <a:pt x="1623104" y="39301"/>
                  <a:pt x="1912968" y="0"/>
                </a:cubicBezTo>
                <a:cubicBezTo>
                  <a:pt x="2202832" y="-39301"/>
                  <a:pt x="2361111" y="72719"/>
                  <a:pt x="2550624" y="0"/>
                </a:cubicBezTo>
                <a:cubicBezTo>
                  <a:pt x="2740137" y="-72719"/>
                  <a:pt x="2885906" y="17626"/>
                  <a:pt x="2983319" y="0"/>
                </a:cubicBezTo>
                <a:cubicBezTo>
                  <a:pt x="3080733" y="-17626"/>
                  <a:pt x="3418433" y="34229"/>
                  <a:pt x="3620975" y="0"/>
                </a:cubicBezTo>
                <a:cubicBezTo>
                  <a:pt x="3823517" y="-34229"/>
                  <a:pt x="3979473" y="44757"/>
                  <a:pt x="4258631" y="0"/>
                </a:cubicBezTo>
                <a:cubicBezTo>
                  <a:pt x="4537789" y="-44757"/>
                  <a:pt x="4577667" y="39810"/>
                  <a:pt x="4827967" y="0"/>
                </a:cubicBezTo>
                <a:cubicBezTo>
                  <a:pt x="5078267" y="-39810"/>
                  <a:pt x="5124338" y="17437"/>
                  <a:pt x="5397303" y="0"/>
                </a:cubicBezTo>
                <a:cubicBezTo>
                  <a:pt x="5670268" y="-17437"/>
                  <a:pt x="5765476" y="51411"/>
                  <a:pt x="5966639" y="0"/>
                </a:cubicBezTo>
                <a:cubicBezTo>
                  <a:pt x="6167802" y="-51411"/>
                  <a:pt x="6499355" y="12369"/>
                  <a:pt x="6832029" y="0"/>
                </a:cubicBezTo>
                <a:cubicBezTo>
                  <a:pt x="6845301" y="173668"/>
                  <a:pt x="6821680" y="253531"/>
                  <a:pt x="6832029" y="414173"/>
                </a:cubicBezTo>
                <a:cubicBezTo>
                  <a:pt x="6842378" y="574815"/>
                  <a:pt x="6820796" y="686545"/>
                  <a:pt x="6832029" y="812103"/>
                </a:cubicBezTo>
                <a:cubicBezTo>
                  <a:pt x="6663143" y="819282"/>
                  <a:pt x="6537930" y="773526"/>
                  <a:pt x="6331014" y="812103"/>
                </a:cubicBezTo>
                <a:cubicBezTo>
                  <a:pt x="6124099" y="850680"/>
                  <a:pt x="5954024" y="792854"/>
                  <a:pt x="5761678" y="812103"/>
                </a:cubicBezTo>
                <a:cubicBezTo>
                  <a:pt x="5569332" y="831352"/>
                  <a:pt x="5460956" y="761998"/>
                  <a:pt x="5328983" y="812103"/>
                </a:cubicBezTo>
                <a:cubicBezTo>
                  <a:pt x="5197011" y="862208"/>
                  <a:pt x="4832092" y="771396"/>
                  <a:pt x="4691327" y="812103"/>
                </a:cubicBezTo>
                <a:cubicBezTo>
                  <a:pt x="4550562" y="852810"/>
                  <a:pt x="4296954" y="771919"/>
                  <a:pt x="3985350" y="812103"/>
                </a:cubicBezTo>
                <a:cubicBezTo>
                  <a:pt x="3673746" y="852287"/>
                  <a:pt x="3706887" y="785810"/>
                  <a:pt x="3484335" y="812103"/>
                </a:cubicBezTo>
                <a:cubicBezTo>
                  <a:pt x="3261784" y="838396"/>
                  <a:pt x="3293653" y="791464"/>
                  <a:pt x="3119960" y="812103"/>
                </a:cubicBezTo>
                <a:cubicBezTo>
                  <a:pt x="2946267" y="832742"/>
                  <a:pt x="2857124" y="805156"/>
                  <a:pt x="2618944" y="812103"/>
                </a:cubicBezTo>
                <a:cubicBezTo>
                  <a:pt x="2380764" y="819050"/>
                  <a:pt x="2267082" y="776742"/>
                  <a:pt x="1981288" y="812103"/>
                </a:cubicBezTo>
                <a:cubicBezTo>
                  <a:pt x="1695494" y="847464"/>
                  <a:pt x="1605447" y="780051"/>
                  <a:pt x="1275312" y="812103"/>
                </a:cubicBezTo>
                <a:cubicBezTo>
                  <a:pt x="945177" y="844155"/>
                  <a:pt x="1079521" y="789279"/>
                  <a:pt x="910937" y="812103"/>
                </a:cubicBezTo>
                <a:cubicBezTo>
                  <a:pt x="742354" y="834927"/>
                  <a:pt x="684034" y="769789"/>
                  <a:pt x="546562" y="812103"/>
                </a:cubicBezTo>
                <a:cubicBezTo>
                  <a:pt x="409091" y="854417"/>
                  <a:pt x="211563" y="755881"/>
                  <a:pt x="0" y="812103"/>
                </a:cubicBezTo>
                <a:cubicBezTo>
                  <a:pt x="-29991" y="702344"/>
                  <a:pt x="48438" y="544251"/>
                  <a:pt x="0" y="406052"/>
                </a:cubicBezTo>
                <a:cubicBezTo>
                  <a:pt x="-48438" y="267853"/>
                  <a:pt x="34470" y="138567"/>
                  <a:pt x="0" y="0"/>
                </a:cubicBezTo>
                <a:close/>
              </a:path>
              <a:path w="6832029" h="812103" stroke="0" extrusionOk="0">
                <a:moveTo>
                  <a:pt x="0" y="0"/>
                </a:moveTo>
                <a:cubicBezTo>
                  <a:pt x="145716" y="-42460"/>
                  <a:pt x="401307" y="82248"/>
                  <a:pt x="705976" y="0"/>
                </a:cubicBezTo>
                <a:cubicBezTo>
                  <a:pt x="1010645" y="-82248"/>
                  <a:pt x="1070701" y="20274"/>
                  <a:pt x="1343632" y="0"/>
                </a:cubicBezTo>
                <a:cubicBezTo>
                  <a:pt x="1616563" y="-20274"/>
                  <a:pt x="1743679" y="35656"/>
                  <a:pt x="1844648" y="0"/>
                </a:cubicBezTo>
                <a:cubicBezTo>
                  <a:pt x="1945617" y="-35656"/>
                  <a:pt x="2095339" y="11675"/>
                  <a:pt x="2209023" y="0"/>
                </a:cubicBezTo>
                <a:cubicBezTo>
                  <a:pt x="2322708" y="-11675"/>
                  <a:pt x="2610274" y="66410"/>
                  <a:pt x="2778358" y="0"/>
                </a:cubicBezTo>
                <a:cubicBezTo>
                  <a:pt x="2946442" y="-66410"/>
                  <a:pt x="3319438" y="60578"/>
                  <a:pt x="3484335" y="0"/>
                </a:cubicBezTo>
                <a:cubicBezTo>
                  <a:pt x="3649232" y="-60578"/>
                  <a:pt x="3754024" y="13419"/>
                  <a:pt x="3848710" y="0"/>
                </a:cubicBezTo>
                <a:cubicBezTo>
                  <a:pt x="3943397" y="-13419"/>
                  <a:pt x="4115478" y="31413"/>
                  <a:pt x="4349725" y="0"/>
                </a:cubicBezTo>
                <a:cubicBezTo>
                  <a:pt x="4583972" y="-31413"/>
                  <a:pt x="4579587" y="23223"/>
                  <a:pt x="4782420" y="0"/>
                </a:cubicBezTo>
                <a:cubicBezTo>
                  <a:pt x="4985254" y="-23223"/>
                  <a:pt x="5141761" y="57216"/>
                  <a:pt x="5283436" y="0"/>
                </a:cubicBezTo>
                <a:cubicBezTo>
                  <a:pt x="5425111" y="-57216"/>
                  <a:pt x="5657774" y="70694"/>
                  <a:pt x="5989412" y="0"/>
                </a:cubicBezTo>
                <a:cubicBezTo>
                  <a:pt x="6321050" y="-70694"/>
                  <a:pt x="6447779" y="12428"/>
                  <a:pt x="6832029" y="0"/>
                </a:cubicBezTo>
                <a:cubicBezTo>
                  <a:pt x="6867921" y="131304"/>
                  <a:pt x="6812460" y="291893"/>
                  <a:pt x="6832029" y="397930"/>
                </a:cubicBezTo>
                <a:cubicBezTo>
                  <a:pt x="6851598" y="503967"/>
                  <a:pt x="6817493" y="605594"/>
                  <a:pt x="6832029" y="812103"/>
                </a:cubicBezTo>
                <a:cubicBezTo>
                  <a:pt x="6673740" y="814339"/>
                  <a:pt x="6397647" y="749032"/>
                  <a:pt x="6126053" y="812103"/>
                </a:cubicBezTo>
                <a:cubicBezTo>
                  <a:pt x="5854459" y="875174"/>
                  <a:pt x="5810020" y="775368"/>
                  <a:pt x="5693358" y="812103"/>
                </a:cubicBezTo>
                <a:cubicBezTo>
                  <a:pt x="5576696" y="848838"/>
                  <a:pt x="5406171" y="764010"/>
                  <a:pt x="5260662" y="812103"/>
                </a:cubicBezTo>
                <a:cubicBezTo>
                  <a:pt x="5115153" y="860196"/>
                  <a:pt x="4861149" y="798835"/>
                  <a:pt x="4623006" y="812103"/>
                </a:cubicBezTo>
                <a:cubicBezTo>
                  <a:pt x="4384863" y="825371"/>
                  <a:pt x="4376966" y="785084"/>
                  <a:pt x="4190311" y="812103"/>
                </a:cubicBezTo>
                <a:cubicBezTo>
                  <a:pt x="4003657" y="839122"/>
                  <a:pt x="3850498" y="786929"/>
                  <a:pt x="3620975" y="812103"/>
                </a:cubicBezTo>
                <a:cubicBezTo>
                  <a:pt x="3391452" y="837277"/>
                  <a:pt x="3253485" y="764578"/>
                  <a:pt x="2983319" y="812103"/>
                </a:cubicBezTo>
                <a:cubicBezTo>
                  <a:pt x="2713153" y="859628"/>
                  <a:pt x="2669486" y="786125"/>
                  <a:pt x="2482304" y="812103"/>
                </a:cubicBezTo>
                <a:cubicBezTo>
                  <a:pt x="2295122" y="838081"/>
                  <a:pt x="2144843" y="763970"/>
                  <a:pt x="2049609" y="812103"/>
                </a:cubicBezTo>
                <a:cubicBezTo>
                  <a:pt x="1954375" y="860236"/>
                  <a:pt x="1673431" y="811545"/>
                  <a:pt x="1548593" y="812103"/>
                </a:cubicBezTo>
                <a:cubicBezTo>
                  <a:pt x="1423755" y="812661"/>
                  <a:pt x="1041605" y="811608"/>
                  <a:pt x="842617" y="812103"/>
                </a:cubicBezTo>
                <a:cubicBezTo>
                  <a:pt x="643629" y="812598"/>
                  <a:pt x="200691" y="779051"/>
                  <a:pt x="0" y="812103"/>
                </a:cubicBezTo>
                <a:cubicBezTo>
                  <a:pt x="-3268" y="643898"/>
                  <a:pt x="42925" y="492645"/>
                  <a:pt x="0" y="389809"/>
                </a:cubicBezTo>
                <a:cubicBezTo>
                  <a:pt x="-42925" y="286973"/>
                  <a:pt x="32179" y="112665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349639997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67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 NỘI DUNG GHI NHỚ </a:t>
            </a:r>
          </a:p>
        </p:txBody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F9794A9D-D876-736B-CDCB-590A0C6D59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flipH="1">
            <a:off x="9573840" y="5737301"/>
            <a:ext cx="1491581" cy="106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57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F535C7A5-E379-F0AC-EE0C-08C6526BF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307213" y="636177"/>
            <a:ext cx="3010089" cy="1926457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3693AA91-0F61-FFBB-C186-6C4DAF82D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181911" y="527833"/>
            <a:ext cx="3010089" cy="1926457"/>
          </a:xfrm>
          <a:prstGeom prst="rect">
            <a:avLst/>
          </a:prstGeom>
        </p:spPr>
      </p:pic>
      <p:grpSp>
        <p:nvGrpSpPr>
          <p:cNvPr id="4" name="Group 6">
            <a:extLst>
              <a:ext uri="{FF2B5EF4-FFF2-40B4-BE49-F238E27FC236}">
                <a16:creationId xmlns:a16="http://schemas.microsoft.com/office/drawing/2014/main" id="{DC7EDFCA-D4E3-88E0-47CC-AA16D70CF39F}"/>
              </a:ext>
            </a:extLst>
          </p:cNvPr>
          <p:cNvGrpSpPr/>
          <p:nvPr/>
        </p:nvGrpSpPr>
        <p:grpSpPr>
          <a:xfrm>
            <a:off x="702507" y="1371600"/>
            <a:ext cx="10820400" cy="5486400"/>
            <a:chOff x="0" y="0"/>
            <a:chExt cx="5920967" cy="3002180"/>
          </a:xfrm>
        </p:grpSpPr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F023BB67-AD2E-65FE-DD0E-0463A29E6E69}"/>
                </a:ext>
              </a:extLst>
            </p:cNvPr>
            <p:cNvSpPr/>
            <p:nvPr/>
          </p:nvSpPr>
          <p:spPr>
            <a:xfrm>
              <a:off x="31750" y="31750"/>
              <a:ext cx="5857467" cy="2938680"/>
            </a:xfrm>
            <a:custGeom>
              <a:avLst/>
              <a:gdLst/>
              <a:ahLst/>
              <a:cxnLst/>
              <a:rect l="l" t="t" r="r" b="b"/>
              <a:pathLst>
                <a:path w="5857467" h="2938680">
                  <a:moveTo>
                    <a:pt x="5764757" y="2938680"/>
                  </a:moveTo>
                  <a:lnTo>
                    <a:pt x="92710" y="2938680"/>
                  </a:lnTo>
                  <a:cubicBezTo>
                    <a:pt x="41910" y="2938680"/>
                    <a:pt x="0" y="2896770"/>
                    <a:pt x="0" y="2845970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5763487" y="0"/>
                  </a:lnTo>
                  <a:cubicBezTo>
                    <a:pt x="5814287" y="0"/>
                    <a:pt x="5856197" y="41910"/>
                    <a:pt x="5856197" y="92710"/>
                  </a:cubicBezTo>
                  <a:lnTo>
                    <a:pt x="5856197" y="2844700"/>
                  </a:lnTo>
                  <a:cubicBezTo>
                    <a:pt x="5857467" y="2896770"/>
                    <a:pt x="5815557" y="2938680"/>
                    <a:pt x="5764757" y="293868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BE128FC8-D252-CF2A-BC21-995BBAE2ECB0}"/>
                </a:ext>
              </a:extLst>
            </p:cNvPr>
            <p:cNvSpPr/>
            <p:nvPr/>
          </p:nvSpPr>
          <p:spPr>
            <a:xfrm>
              <a:off x="0" y="0"/>
              <a:ext cx="5920967" cy="3002181"/>
            </a:xfrm>
            <a:custGeom>
              <a:avLst/>
              <a:gdLst/>
              <a:ahLst/>
              <a:cxnLst/>
              <a:rect l="l" t="t" r="r" b="b"/>
              <a:pathLst>
                <a:path w="5920967" h="3002181">
                  <a:moveTo>
                    <a:pt x="5796507" y="59690"/>
                  </a:moveTo>
                  <a:cubicBezTo>
                    <a:pt x="5832067" y="59690"/>
                    <a:pt x="5861277" y="88900"/>
                    <a:pt x="5861277" y="124460"/>
                  </a:cubicBezTo>
                  <a:lnTo>
                    <a:pt x="5861277" y="2877720"/>
                  </a:lnTo>
                  <a:cubicBezTo>
                    <a:pt x="5861277" y="2913281"/>
                    <a:pt x="5832067" y="2942491"/>
                    <a:pt x="5796507" y="2942491"/>
                  </a:cubicBezTo>
                  <a:lnTo>
                    <a:pt x="124460" y="2942491"/>
                  </a:lnTo>
                  <a:cubicBezTo>
                    <a:pt x="88900" y="2942491"/>
                    <a:pt x="59690" y="2913281"/>
                    <a:pt x="59690" y="2877720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5796507" y="59690"/>
                  </a:lnTo>
                  <a:moveTo>
                    <a:pt x="5796507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877720"/>
                  </a:lnTo>
                  <a:cubicBezTo>
                    <a:pt x="0" y="2946300"/>
                    <a:pt x="55880" y="3002181"/>
                    <a:pt x="124460" y="3002181"/>
                  </a:cubicBezTo>
                  <a:lnTo>
                    <a:pt x="5796507" y="3002181"/>
                  </a:lnTo>
                  <a:cubicBezTo>
                    <a:pt x="5865087" y="3002181"/>
                    <a:pt x="5920967" y="2946300"/>
                    <a:pt x="5920967" y="2877720"/>
                  </a:cubicBezTo>
                  <a:lnTo>
                    <a:pt x="5920967" y="124460"/>
                  </a:lnTo>
                  <a:cubicBezTo>
                    <a:pt x="5920967" y="55880"/>
                    <a:pt x="5865087" y="0"/>
                    <a:pt x="5796507" y="0"/>
                  </a:cubicBezTo>
                  <a:close/>
                </a:path>
              </a:pathLst>
            </a:custGeom>
            <a:solidFill>
              <a:srgbClr val="1F62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8C65608-88D9-3E5B-7DB6-3A7F6674A656}"/>
              </a:ext>
            </a:extLst>
          </p:cNvPr>
          <p:cNvSpPr/>
          <p:nvPr/>
        </p:nvSpPr>
        <p:spPr>
          <a:xfrm>
            <a:off x="3461116" y="1625600"/>
            <a:ext cx="5633273" cy="9630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7858"/>
              </a:lnSpc>
              <a:defRPr/>
            </a:pPr>
            <a:r>
              <a:rPr lang="en-US" sz="4000" b="1" dirty="0">
                <a:solidFill>
                  <a:srgbClr val="1F497D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139CEDE7-C480-1796-E3FC-DBFD9B10E25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287848" y="3674811"/>
            <a:ext cx="3351659" cy="2601725"/>
          </a:xfrm>
          <a:prstGeom prst="rect">
            <a:avLst/>
          </a:prstGeom>
        </p:spPr>
      </p:pic>
      <p:sp>
        <p:nvSpPr>
          <p:cNvPr id="9" name="Pentagon 29">
            <a:extLst>
              <a:ext uri="{FF2B5EF4-FFF2-40B4-BE49-F238E27FC236}">
                <a16:creationId xmlns:a16="http://schemas.microsoft.com/office/drawing/2014/main" id="{5115859C-79F9-9065-F413-E881D18F1AA5}"/>
              </a:ext>
            </a:extLst>
          </p:cNvPr>
          <p:cNvSpPr/>
          <p:nvPr/>
        </p:nvSpPr>
        <p:spPr>
          <a:xfrm>
            <a:off x="5198307" y="3048000"/>
            <a:ext cx="5009911" cy="1331349"/>
          </a:xfrm>
          <a:prstGeom prst="homePlat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667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ngày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hôm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nay</a:t>
            </a:r>
          </a:p>
        </p:txBody>
      </p:sp>
      <p:sp>
        <p:nvSpPr>
          <p:cNvPr id="10" name="Pentagon 30">
            <a:extLst>
              <a:ext uri="{FF2B5EF4-FFF2-40B4-BE49-F238E27FC236}">
                <a16:creationId xmlns:a16="http://schemas.microsoft.com/office/drawing/2014/main" id="{4EA551E2-326A-F4FF-DD0D-C3B0557346F8}"/>
              </a:ext>
            </a:extLst>
          </p:cNvPr>
          <p:cNvSpPr/>
          <p:nvPr/>
        </p:nvSpPr>
        <p:spPr>
          <a:xfrm>
            <a:off x="5212719" y="4775200"/>
            <a:ext cx="4995499" cy="1501336"/>
          </a:xfrm>
          <a:prstGeom prst="homePlat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Soạn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b="1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3000" b="1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1. </a:t>
            </a:r>
            <a:r>
              <a:rPr lang="en-US" sz="3000" b="1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3000" b="1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b="1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3000" b="1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b="1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3000" b="1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b="1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từng</a:t>
            </a:r>
            <a:r>
              <a:rPr lang="en-US" sz="3000" b="1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b="1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bước</a:t>
            </a:r>
            <a:endParaRPr lang="en-US" sz="3000" b="1" i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B7725BA1-39BD-2B58-C016-CFD8DE8C04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280942" y="764878"/>
            <a:ext cx="1329487" cy="132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127</TotalTime>
  <Words>509</Words>
  <Application>Microsoft Office PowerPoint</Application>
  <PresentationFormat>Widescreen</PresentationFormat>
  <Paragraphs>53</Paragraphs>
  <Slides>19</Slides>
  <Notes>15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lamqu</dc:creator>
  <dc:description>9Slide.vn</dc:description>
  <cp:lastModifiedBy>Administrator</cp:lastModifiedBy>
  <cp:revision>15</cp:revision>
  <dcterms:modified xsi:type="dcterms:W3CDTF">2023-08-21T03:49:35Z</dcterms:modified>
  <cp:category>9Slide.vn</cp:category>
</cp:coreProperties>
</file>