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27"/>
  </p:notesMasterIdLst>
  <p:sldIdLst>
    <p:sldId id="256" r:id="rId3"/>
    <p:sldId id="257" r:id="rId4"/>
    <p:sldId id="258" r:id="rId5"/>
    <p:sldId id="259" r:id="rId6"/>
    <p:sldId id="260" r:id="rId7"/>
    <p:sldId id="354" r:id="rId8"/>
    <p:sldId id="355" r:id="rId9"/>
    <p:sldId id="356" r:id="rId10"/>
    <p:sldId id="357" r:id="rId11"/>
    <p:sldId id="358" r:id="rId12"/>
    <p:sldId id="261" r:id="rId13"/>
    <p:sldId id="348" r:id="rId14"/>
    <p:sldId id="353" r:id="rId15"/>
    <p:sldId id="335" r:id="rId16"/>
    <p:sldId id="349" r:id="rId17"/>
    <p:sldId id="338" r:id="rId18"/>
    <p:sldId id="351" r:id="rId19"/>
    <p:sldId id="350" r:id="rId20"/>
    <p:sldId id="352" r:id="rId21"/>
    <p:sldId id="269" r:id="rId22"/>
    <p:sldId id="270" r:id="rId23"/>
    <p:sldId id="271" r:id="rId24"/>
    <p:sldId id="267" r:id="rId25"/>
    <p:sldId id="359" r:id="rId2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9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94376956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600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7035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7279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9731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3741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6015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0564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7990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1707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7001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486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3071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7166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giáo viên click vào từng ngôi sao để sang câu hỏi tương ứng </a:t>
            </a:r>
          </a:p>
          <a:p>
            <a:r>
              <a:rPr lang="en-US"/>
              <a:t>Sau khi trang trí xong căn phòng (4 câu hỏi) &gt;&gt; click vào chiếc đèn trên cùng để sang slide học tiếp theo</a:t>
            </a:r>
          </a:p>
        </p:txBody>
      </p:sp>
    </p:spTree>
    <p:extLst>
      <p:ext uri="{BB962C8B-B14F-4D97-AF65-F5344CB8AC3E}">
        <p14:creationId xmlns:p14="http://schemas.microsoft.com/office/powerpoint/2010/main" val="26429999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Click từng đáp án để tìm đáp án đúng &gt;&gt; sau đó click vào chiếc đèn phía trên cùng bên trái để quay lại trang trí căn phòng</a:t>
            </a:r>
          </a:p>
          <a:p>
            <a:endParaRPr lang="en-US"/>
          </a:p>
        </p:txBody>
      </p:sp>
    </p:spTree>
    <p:extLst>
      <p:ext uri="{BB962C8B-B14F-4D97-AF65-F5344CB8AC3E}">
        <p14:creationId xmlns:p14="http://schemas.microsoft.com/office/powerpoint/2010/main" val="915082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Click từng đáp án để tìm đáp án đúng &gt;&gt; sau đó click vào chiếc đèn phía trên cùng bên trái để quay lại trang trí căn phòng</a:t>
            </a:r>
          </a:p>
          <a:p>
            <a:endParaRPr lang="en-US"/>
          </a:p>
        </p:txBody>
      </p:sp>
    </p:spTree>
    <p:extLst>
      <p:ext uri="{BB962C8B-B14F-4D97-AF65-F5344CB8AC3E}">
        <p14:creationId xmlns:p14="http://schemas.microsoft.com/office/powerpoint/2010/main" val="82811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Click từng đáp án để tìm đáp án đúng &gt;&gt; sau đó click vào chiếc đèn phía trên cùng bên trái để quay lại trang trí căn phòng</a:t>
            </a:r>
          </a:p>
        </p:txBody>
      </p:sp>
    </p:spTree>
    <p:extLst>
      <p:ext uri="{BB962C8B-B14F-4D97-AF65-F5344CB8AC3E}">
        <p14:creationId xmlns:p14="http://schemas.microsoft.com/office/powerpoint/2010/main" val="1410187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Click từng đáp án để tìm đáp án đúng &gt;&gt; sau đó click vào chiếc đèn phía trên cùng bên trái để quay lại trang trí căn phòng</a:t>
            </a:r>
          </a:p>
          <a:p>
            <a:endParaRPr lang="en-US"/>
          </a:p>
        </p:txBody>
      </p:sp>
    </p:spTree>
    <p:extLst>
      <p:ext uri="{BB962C8B-B14F-4D97-AF65-F5344CB8AC3E}">
        <p14:creationId xmlns:p14="http://schemas.microsoft.com/office/powerpoint/2010/main" val="8854696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12742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471882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22056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67548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15421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54989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58027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55514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83610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799943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80961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29943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A4EDDE5D-EC01-6762-192C-08973D9F7FF2}"/>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85703677"/>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6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6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6.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8.sv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7.png"/><Relationship Id="rId7" Type="http://schemas.openxmlformats.org/officeDocument/2006/relationships/image" Target="../media/image22.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 Id="rId9" Type="http://schemas.openxmlformats.org/officeDocument/2006/relationships/image" Target="../media/image24.sv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65/"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1.sv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slide" Target="slide17.xml"/><Relationship Id="rId18" Type="http://schemas.openxmlformats.org/officeDocument/2006/relationships/image" Target="../media/image42.png"/><Relationship Id="rId3" Type="http://schemas.openxmlformats.org/officeDocument/2006/relationships/image" Target="../media/image32.png"/><Relationship Id="rId7" Type="http://schemas.openxmlformats.org/officeDocument/2006/relationships/image" Target="../media/image35.png"/><Relationship Id="rId12" Type="http://schemas.openxmlformats.org/officeDocument/2006/relationships/image" Target="../media/image39.png"/><Relationship Id="rId17" Type="http://schemas.openxmlformats.org/officeDocument/2006/relationships/slide" Target="slide19.xml"/><Relationship Id="rId2" Type="http://schemas.openxmlformats.org/officeDocument/2006/relationships/notesSlide" Target="../notesSlides/notesSlide14.xml"/><Relationship Id="rId16" Type="http://schemas.openxmlformats.org/officeDocument/2006/relationships/image" Target="../media/image41.png"/><Relationship Id="rId20"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16.xml"/><Relationship Id="rId5" Type="http://schemas.openxmlformats.org/officeDocument/2006/relationships/image" Target="../media/image34.png"/><Relationship Id="rId15" Type="http://schemas.openxmlformats.org/officeDocument/2006/relationships/slide" Target="slide18.xml"/><Relationship Id="rId10" Type="http://schemas.openxmlformats.org/officeDocument/2006/relationships/image" Target="../media/image38.png"/><Relationship Id="rId19" Type="http://schemas.openxmlformats.org/officeDocument/2006/relationships/image" Target="../media/image43.gif"/><Relationship Id="rId4" Type="http://schemas.microsoft.com/office/2007/relationships/hdphoto" Target="../media/hdphoto3.wdp"/><Relationship Id="rId9" Type="http://schemas.openxmlformats.org/officeDocument/2006/relationships/image" Target="../media/image37.png"/><Relationship Id="rId14" Type="http://schemas.openxmlformats.org/officeDocument/2006/relationships/image" Target="../media/image40.png"/></Relationships>
</file>

<file path=ppt/slides/_rels/slide16.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audio" Target="../media/audio1.wav"/><Relationship Id="rId7" Type="http://schemas.openxmlformats.org/officeDocument/2006/relationships/image" Target="../media/image44.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microsoft.com/office/2007/relationships/hdphoto" Target="../media/hdphoto3.wdp"/><Relationship Id="rId11"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5.png"/><Relationship Id="rId4" Type="http://schemas.openxmlformats.org/officeDocument/2006/relationships/audio" Target="../media/audio2.wav"/><Relationship Id="rId9" Type="http://schemas.openxmlformats.org/officeDocument/2006/relationships/slide" Target="slide15.xml"/></Relationships>
</file>

<file path=ppt/slides/_rels/slide17.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audio" Target="../media/audio1.wav"/><Relationship Id="rId7"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microsoft.com/office/2007/relationships/hdphoto" Target="../media/hdphoto3.wdp"/><Relationship Id="rId11"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5.png"/><Relationship Id="rId4" Type="http://schemas.openxmlformats.org/officeDocument/2006/relationships/audio" Target="../media/audio2.wav"/><Relationship Id="rId9" Type="http://schemas.openxmlformats.org/officeDocument/2006/relationships/slide" Target="slide15.xml"/></Relationships>
</file>

<file path=ppt/slides/_rels/slide18.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audio" Target="../media/audio1.wav"/><Relationship Id="rId7" Type="http://schemas.openxmlformats.org/officeDocument/2006/relationships/image" Target="../media/image44.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microsoft.com/office/2007/relationships/hdphoto" Target="../media/hdphoto3.wdp"/><Relationship Id="rId11"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5.png"/><Relationship Id="rId4" Type="http://schemas.openxmlformats.org/officeDocument/2006/relationships/audio" Target="../media/audio2.wav"/><Relationship Id="rId9" Type="http://schemas.openxmlformats.org/officeDocument/2006/relationships/slide" Target="slide15.xml"/></Relationships>
</file>

<file path=ppt/slides/_rels/slide19.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audio" Target="../media/audio1.wav"/><Relationship Id="rId7"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microsoft.com/office/2007/relationships/hdphoto" Target="../media/hdphoto3.wdp"/><Relationship Id="rId11"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5.png"/><Relationship Id="rId4" Type="http://schemas.openxmlformats.org/officeDocument/2006/relationships/audio" Target="../media/audio2.wav"/><Relationship Id="rId9" Type="http://schemas.openxmlformats.org/officeDocument/2006/relationships/slide" Target="slide15.xml"/></Relationships>
</file>

<file path=ppt/slides/_rels/slide20.xml.rels><?xml version="1.0" encoding="UTF-8" standalone="yes"?>
<Relationships xmlns="http://schemas.openxmlformats.org/package/2006/relationships"><Relationship Id="rId3" Type="http://schemas.openxmlformats.org/officeDocument/2006/relationships/hyperlink" Target="https://hoc10.vn/doc-sach/tin-hoc-3/1/129/65/" TargetMode="External"/><Relationship Id="rId2" Type="http://schemas.openxmlformats.org/officeDocument/2006/relationships/image" Target="../media/image4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50.svg"/><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56.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029810"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002060"/>
                </a:solidFill>
                <a:latin typeface="UTM Avo" panose="02040603050506020204" pitchFamily="18" charset="0"/>
              </a:rPr>
              <a:t>Chủ đề F1</a:t>
            </a:r>
          </a:p>
          <a:p>
            <a:pPr algn="ctr">
              <a:lnSpc>
                <a:spcPct val="150000"/>
              </a:lnSpc>
              <a:buSzPts val="990"/>
              <a:buFont typeface="Arial"/>
              <a:buNone/>
            </a:pPr>
            <a:r>
              <a:rPr lang="en-US" b="1">
                <a:solidFill>
                  <a:srgbClr val="002060"/>
                </a:solidFill>
                <a:latin typeface="UTM Avo" panose="02040603050506020204" pitchFamily="18" charset="0"/>
              </a:rPr>
              <a:t>Thực hiện công việc theo các bước</a:t>
            </a: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592187" y="3676016"/>
            <a:ext cx="11420236" cy="1697193"/>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4000" b="1">
                <a:solidFill>
                  <a:srgbClr val="FF0000"/>
                </a:solidFill>
                <a:latin typeface="UTM Avo" panose="02040603050506020204" pitchFamily="18" charset="0"/>
                <a:cs typeface="Arial" panose="020B0604020202020204" pitchFamily="34" charset="0"/>
              </a:rPr>
              <a:t>Bài 2: Thực hiện một việc tùy thuộc vào điều kiện</a:t>
            </a:r>
            <a:endParaRPr lang="en-US" sz="4000"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836894" y="2726229"/>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2" name="Rectangle 1">
            <a:extLst>
              <a:ext uri="{FF2B5EF4-FFF2-40B4-BE49-F238E27FC236}">
                <a16:creationId xmlns:a16="http://schemas.microsoft.com/office/drawing/2014/main" id="{91FB49C3-73E8-1834-4F05-1E15842FBC95}"/>
              </a:ext>
            </a:extLst>
          </p:cNvPr>
          <p:cNvSpPr/>
          <p:nvPr/>
        </p:nvSpPr>
        <p:spPr>
          <a:xfrm>
            <a:off x="1970167" y="1651000"/>
            <a:ext cx="8499713" cy="620876"/>
          </a:xfrm>
          <a:prstGeom prst="rect">
            <a:avLst/>
          </a:prstGeom>
          <a:noFill/>
          <a:ln>
            <a:prstDash val="sysDash"/>
          </a:ln>
        </p:spPr>
        <p:style>
          <a:lnRef idx="2">
            <a:schemeClr val="accent3"/>
          </a:lnRef>
          <a:fillRef idx="1">
            <a:schemeClr val="lt1"/>
          </a:fillRef>
          <a:effectRef idx="0">
            <a:schemeClr val="accent3"/>
          </a:effectRef>
          <a:fontRef idx="minor">
            <a:schemeClr val="dk1"/>
          </a:fontRef>
        </p:style>
        <p:txBody>
          <a:bodyPr wrap="square">
            <a:spAutoFit/>
          </a:bodyPr>
          <a:lstStyle/>
          <a:p>
            <a:pPr algn="ctr">
              <a:lnSpc>
                <a:spcPct val="150000"/>
              </a:lnSpc>
            </a:pPr>
            <a:r>
              <a:rPr lang="vi-VN" sz="2667">
                <a:latin typeface="UTM Avo" panose="02040603050506020204" pitchFamily="18" charset="0"/>
                <a:ea typeface="Arial" panose="020B0604020202020204" pitchFamily="34" charset="0"/>
                <a:cs typeface="Times New Roman" panose="02020603050405020304" pitchFamily="18" charset="0"/>
              </a:rPr>
              <a:t>Em hãy đưa ra các câu nói sử dụng “Nếu… thì...".</a:t>
            </a:r>
            <a:endParaRPr lang="en-US" sz="2667" dirty="0">
              <a:latin typeface="UTM Avo" panose="02040603050506020204" pitchFamily="18" charset="0"/>
              <a:ea typeface="Arial" panose="020B0604020202020204" pitchFamily="34" charset="0"/>
              <a:cs typeface="Times New Roman" panose="02020603050405020304" pitchFamily="18" charset="0"/>
            </a:endParaRPr>
          </a:p>
        </p:txBody>
      </p:sp>
      <p:pic>
        <p:nvPicPr>
          <p:cNvPr id="3" name="Picture 9">
            <a:extLst>
              <a:ext uri="{FF2B5EF4-FFF2-40B4-BE49-F238E27FC236}">
                <a16:creationId xmlns:a16="http://schemas.microsoft.com/office/drawing/2014/main" id="{026C564E-EB31-72B2-7D13-3A1DD0D255D9}"/>
              </a:ext>
            </a:extLst>
          </p:cNvPr>
          <p:cNvPicPr>
            <a:picLocks noChangeAspect="1"/>
          </p:cNvPicPr>
          <p:nvPr/>
        </p:nvPicPr>
        <p:blipFill>
          <a:blip r:embed="rId4"/>
          <a:srcRect/>
          <a:stretch>
            <a:fillRect/>
          </a:stretch>
        </p:blipFill>
        <p:spPr>
          <a:xfrm>
            <a:off x="355600" y="2819400"/>
            <a:ext cx="2235200" cy="3619757"/>
          </a:xfrm>
          <a:prstGeom prst="rect">
            <a:avLst/>
          </a:prstGeom>
        </p:spPr>
      </p:pic>
      <p:sp>
        <p:nvSpPr>
          <p:cNvPr id="4" name="Rectangle 3">
            <a:extLst>
              <a:ext uri="{FF2B5EF4-FFF2-40B4-BE49-F238E27FC236}">
                <a16:creationId xmlns:a16="http://schemas.microsoft.com/office/drawing/2014/main" id="{CBB0A94E-B922-1878-DAAC-80D47CB3EDE2}"/>
              </a:ext>
            </a:extLst>
          </p:cNvPr>
          <p:cNvSpPr/>
          <p:nvPr/>
        </p:nvSpPr>
        <p:spPr>
          <a:xfrm>
            <a:off x="2915521" y="3535687"/>
            <a:ext cx="6891866" cy="1877886"/>
          </a:xfrm>
          <a:prstGeom prst="rect">
            <a:avLst/>
          </a:prstGeom>
        </p:spPr>
        <p:txBody>
          <a:bodyPr wrap="square">
            <a:spAutoFit/>
          </a:bodyPr>
          <a:lstStyle/>
          <a:p>
            <a:pPr marL="381019" indent="-381019" algn="just">
              <a:lnSpc>
                <a:spcPct val="150000"/>
              </a:lnSpc>
              <a:spcBef>
                <a:spcPts val="67"/>
              </a:spcBef>
              <a:spcAft>
                <a:spcPts val="67"/>
              </a:spcAft>
              <a:buFont typeface="Arial" panose="020B0604020202020204" pitchFamily="34" charset="0"/>
              <a:buChar char="•"/>
            </a:pPr>
            <a:r>
              <a:rPr lang="vi-VN" sz="2667">
                <a:latin typeface="UTM Avo" panose="02040603050506020204" pitchFamily="18" charset="0"/>
                <a:ea typeface="Arial" panose="020B0604020202020204" pitchFamily="34" charset="0"/>
                <a:cs typeface="Times New Roman" panose="02020603050405020304" pitchFamily="18" charset="0"/>
              </a:rPr>
              <a:t>Nếu trời mưa thì em được nghỉ học.</a:t>
            </a:r>
            <a:endParaRPr lang="en-US" sz="2667">
              <a:latin typeface="UTM Avo" panose="02040603050506020204" pitchFamily="18" charset="0"/>
              <a:ea typeface="Arial" panose="020B0604020202020204" pitchFamily="34" charset="0"/>
              <a:cs typeface="Times New Roman" panose="02020603050405020304" pitchFamily="18" charset="0"/>
            </a:endParaRPr>
          </a:p>
          <a:p>
            <a:pPr marL="381019" indent="-381019" algn="just">
              <a:lnSpc>
                <a:spcPct val="150000"/>
              </a:lnSpc>
              <a:spcBef>
                <a:spcPts val="67"/>
              </a:spcBef>
              <a:spcAft>
                <a:spcPts val="67"/>
              </a:spcAft>
              <a:buFont typeface="Arial" panose="020B0604020202020204" pitchFamily="34" charset="0"/>
              <a:buChar char="•"/>
            </a:pPr>
            <a:r>
              <a:rPr lang="vi-VN" sz="2667">
                <a:latin typeface="UTM Avo" panose="02040603050506020204" pitchFamily="18" charset="0"/>
                <a:ea typeface="Arial" panose="020B0604020202020204" pitchFamily="34" charset="0"/>
                <a:cs typeface="Times New Roman" panose="02020603050405020304" pitchFamily="18" charset="0"/>
              </a:rPr>
              <a:t>Nếu em được điểm cao bố mẹ sẽ thưởng cho em một chiếc máy bay.</a:t>
            </a:r>
            <a:endParaRPr lang="en-US" sz="2667" dirty="0">
              <a:latin typeface="UTM Avo" panose="02040603050506020204" pitchFamily="18" charset="0"/>
              <a:ea typeface="Arial" panose="020B06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E83822EE-79F2-2A28-4E1E-6157875EB715}"/>
              </a:ext>
            </a:extLst>
          </p:cNvPr>
          <p:cNvSpPr txBox="1"/>
          <p:nvPr/>
        </p:nvSpPr>
        <p:spPr>
          <a:xfrm>
            <a:off x="5334000" y="2906276"/>
            <a:ext cx="1219200" cy="502766"/>
          </a:xfrm>
          <a:prstGeom prst="rect">
            <a:avLst/>
          </a:prstGeom>
          <a:noFill/>
        </p:spPr>
        <p:txBody>
          <a:bodyPr wrap="square" rtlCol="0">
            <a:spAutoFit/>
          </a:bodyPr>
          <a:lstStyle/>
          <a:p>
            <a:pPr algn="ctr"/>
            <a:r>
              <a:rPr lang="en-US" sz="2667" b="1" dirty="0" err="1">
                <a:latin typeface="UTM Avo" panose="02040603050506020204" pitchFamily="18" charset="0"/>
                <a:cs typeface="Arial" panose="020B0604020202020204" pitchFamily="34" charset="0"/>
              </a:rPr>
              <a:t>Ví</a:t>
            </a:r>
            <a:r>
              <a:rPr lang="en-US" sz="2667" b="1" dirty="0">
                <a:latin typeface="UTM Avo" panose="02040603050506020204" pitchFamily="18" charset="0"/>
                <a:cs typeface="Arial" panose="020B0604020202020204" pitchFamily="34" charset="0"/>
              </a:rPr>
              <a:t> </a:t>
            </a:r>
            <a:r>
              <a:rPr lang="en-US" sz="2667" b="1" dirty="0" err="1">
                <a:latin typeface="UTM Avo" panose="02040603050506020204" pitchFamily="18" charset="0"/>
                <a:cs typeface="Arial" panose="020B0604020202020204" pitchFamily="34" charset="0"/>
              </a:rPr>
              <a:t>dụ</a:t>
            </a:r>
            <a:r>
              <a:rPr lang="en-US" sz="2667" b="1" dirty="0">
                <a:latin typeface="UTM Avo" panose="02040603050506020204" pitchFamily="18" charset="0"/>
                <a:cs typeface="Arial" panose="020B0604020202020204" pitchFamily="34" charset="0"/>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836894" y="2726229"/>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0" name="Rectangle 9">
            <a:extLst>
              <a:ext uri="{FF2B5EF4-FFF2-40B4-BE49-F238E27FC236}">
                <a16:creationId xmlns:a16="http://schemas.microsoft.com/office/drawing/2014/main" id="{53BED96F-CCAA-AED9-BC1D-2EA4C097BA79}"/>
              </a:ext>
            </a:extLst>
          </p:cNvPr>
          <p:cNvSpPr/>
          <p:nvPr/>
        </p:nvSpPr>
        <p:spPr>
          <a:xfrm>
            <a:off x="8625840" y="3657600"/>
            <a:ext cx="3566160" cy="32004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B62BEF2-7443-858F-851D-8C7A437D0E52}"/>
              </a:ext>
            </a:extLst>
          </p:cNvPr>
          <p:cNvSpPr txBox="1"/>
          <p:nvPr/>
        </p:nvSpPr>
        <p:spPr>
          <a:xfrm>
            <a:off x="2008961" y="1664449"/>
            <a:ext cx="9367544" cy="523220"/>
          </a:xfrm>
          <a:prstGeom prst="rect">
            <a:avLst/>
          </a:prstGeom>
          <a:noFill/>
        </p:spPr>
        <p:txBody>
          <a:bodyPr wrap="square" rtlCol="0">
            <a:spAutoFit/>
          </a:bodyPr>
          <a:lstStyle/>
          <a:p>
            <a:pPr lvl="0">
              <a:defRPr/>
            </a:pPr>
            <a:r>
              <a:rPr lang="en-US" sz="2800" b="1" dirty="0">
                <a:solidFill>
                  <a:srgbClr val="C00000"/>
                </a:solidFill>
                <a:latin typeface="UTM Avo" panose="02040603050506020204" pitchFamily="18" charset="0"/>
                <a:cs typeface="Arial" panose="020B0604020202020204" pitchFamily="34" charset="0"/>
              </a:rPr>
              <a:t>HĐ1. </a:t>
            </a:r>
            <a:r>
              <a:rPr lang="en-US" sz="2800" b="1" dirty="0" err="1">
                <a:solidFill>
                  <a:srgbClr val="C00000"/>
                </a:solidFill>
                <a:latin typeface="UTM Avo" panose="02040603050506020204" pitchFamily="18" charset="0"/>
                <a:cs typeface="Arial" panose="020B0604020202020204" pitchFamily="34" charset="0"/>
              </a:rPr>
              <a:t>Tùy</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vào</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điều</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kiện</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để</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thực</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hiện</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một</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việc</a:t>
            </a:r>
            <a:endParaRPr lang="en-US" sz="2800" b="1" dirty="0">
              <a:solidFill>
                <a:srgbClr val="C00000"/>
              </a:solidFill>
              <a:latin typeface="UTM Avo" panose="02040603050506020204" pitchFamily="18" charset="0"/>
              <a:cs typeface="Arial" panose="020B0604020202020204" pitchFamily="34" charset="0"/>
            </a:endParaRPr>
          </a:p>
        </p:txBody>
      </p:sp>
      <p:sp>
        <p:nvSpPr>
          <p:cNvPr id="3" name="Rectangle 2">
            <a:extLst>
              <a:ext uri="{FF2B5EF4-FFF2-40B4-BE49-F238E27FC236}">
                <a16:creationId xmlns:a16="http://schemas.microsoft.com/office/drawing/2014/main" id="{174BF5EB-4C8F-9E74-2954-B719BDFA0727}"/>
              </a:ext>
            </a:extLst>
          </p:cNvPr>
          <p:cNvSpPr/>
          <p:nvPr/>
        </p:nvSpPr>
        <p:spPr>
          <a:xfrm>
            <a:off x="3003727" y="2306201"/>
            <a:ext cx="7924800" cy="1236557"/>
          </a:xfrm>
          <a:prstGeom prst="rect">
            <a:avLst/>
          </a:prstGeom>
        </p:spPr>
        <p:txBody>
          <a:bodyPr wrap="square">
            <a:spAutoFit/>
          </a:bodyPr>
          <a:lstStyle/>
          <a:p>
            <a:pPr algn="just">
              <a:lnSpc>
                <a:spcPct val="150000"/>
              </a:lnSpc>
              <a:spcBef>
                <a:spcPts val="67"/>
              </a:spcBef>
              <a:spcAft>
                <a:spcPts val="67"/>
              </a:spcAft>
            </a:pPr>
            <a:r>
              <a:rPr lang="en-US" sz="2667">
                <a:latin typeface="UTM Avo" panose="02040603050506020204" pitchFamily="18" charset="0"/>
                <a:ea typeface="Arial" panose="020B0604020202020204" pitchFamily="34" charset="0"/>
                <a:cs typeface="Times New Roman" panose="02020603050405020304" pitchFamily="18" charset="0"/>
              </a:rPr>
              <a:t>Với một điều kiện ở cột A em hãy chọn thực hiện một việc bên cột B sao cho hợp lý.</a:t>
            </a:r>
            <a:endParaRPr lang="en-US" sz="2667" dirty="0">
              <a:latin typeface="UTM Avo" panose="02040603050506020204" pitchFamily="18" charset="0"/>
              <a:ea typeface="Arial" panose="020B0604020202020204" pitchFamily="34" charset="0"/>
              <a:cs typeface="Times New Roman" panose="02020603050405020304" pitchFamily="18" charset="0"/>
            </a:endParaRPr>
          </a:p>
        </p:txBody>
      </p:sp>
      <p:pic>
        <p:nvPicPr>
          <p:cNvPr id="4" name="Picture 14">
            <a:extLst>
              <a:ext uri="{FF2B5EF4-FFF2-40B4-BE49-F238E27FC236}">
                <a16:creationId xmlns:a16="http://schemas.microsoft.com/office/drawing/2014/main" id="{CC8F8D3B-9E18-F00E-59BA-791A13DFBE5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02930" y="2187669"/>
            <a:ext cx="1812062" cy="1281279"/>
          </a:xfrm>
          <a:prstGeom prst="rect">
            <a:avLst/>
          </a:prstGeom>
        </p:spPr>
      </p:pic>
      <p:pic>
        <p:nvPicPr>
          <p:cNvPr id="5" name="Picture 4">
            <a:extLst>
              <a:ext uri="{FF2B5EF4-FFF2-40B4-BE49-F238E27FC236}">
                <a16:creationId xmlns:a16="http://schemas.microsoft.com/office/drawing/2014/main" id="{EFC89281-3AFE-E6DA-CF48-1EACFDB7EA97}"/>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tretch>
            <a:fillRect/>
          </a:stretch>
        </p:blipFill>
        <p:spPr>
          <a:xfrm>
            <a:off x="645730" y="3711453"/>
            <a:ext cx="10900540" cy="3146547"/>
          </a:xfrm>
          <a:prstGeom prst="rect">
            <a:avLst/>
          </a:prstGeom>
        </p:spPr>
      </p:pic>
      <p:cxnSp>
        <p:nvCxnSpPr>
          <p:cNvPr id="6" name="Straight Arrow Connector 5">
            <a:extLst>
              <a:ext uri="{FF2B5EF4-FFF2-40B4-BE49-F238E27FC236}">
                <a16:creationId xmlns:a16="http://schemas.microsoft.com/office/drawing/2014/main" id="{63810736-FCB4-F01A-47C5-AEE72F749302}"/>
              </a:ext>
            </a:extLst>
          </p:cNvPr>
          <p:cNvCxnSpPr/>
          <p:nvPr/>
        </p:nvCxnSpPr>
        <p:spPr>
          <a:xfrm>
            <a:off x="4506530" y="4622800"/>
            <a:ext cx="1727200" cy="1828800"/>
          </a:xfrm>
          <a:prstGeom prst="straightConnector1">
            <a:avLst/>
          </a:prstGeom>
          <a:ln w="5715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36AF3D7C-04B5-9F13-268A-06933028E6D5}"/>
              </a:ext>
            </a:extLst>
          </p:cNvPr>
          <p:cNvCxnSpPr/>
          <p:nvPr/>
        </p:nvCxnSpPr>
        <p:spPr>
          <a:xfrm>
            <a:off x="4506530" y="5208789"/>
            <a:ext cx="1727200" cy="705095"/>
          </a:xfrm>
          <a:prstGeom prst="straightConnector1">
            <a:avLst/>
          </a:prstGeom>
          <a:ln w="5715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AC029BB2-9BEB-AD0C-AA9B-5F24D72F1E67}"/>
              </a:ext>
            </a:extLst>
          </p:cNvPr>
          <p:cNvCxnSpPr/>
          <p:nvPr/>
        </p:nvCxnSpPr>
        <p:spPr>
          <a:xfrm flipV="1">
            <a:off x="4506530" y="4636464"/>
            <a:ext cx="1727200" cy="1181925"/>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200C53C-E3CC-A9D8-FCDA-46AE63A50AC3}"/>
              </a:ext>
            </a:extLst>
          </p:cNvPr>
          <p:cNvCxnSpPr/>
          <p:nvPr/>
        </p:nvCxnSpPr>
        <p:spPr>
          <a:xfrm flipV="1">
            <a:off x="4506530" y="5252371"/>
            <a:ext cx="1731773" cy="1199229"/>
          </a:xfrm>
          <a:prstGeom prst="straightConnector1">
            <a:avLst/>
          </a:prstGeom>
          <a:ln w="5715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up)">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up)">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down)">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31F9C1F7-3E5A-D745-15B3-A48B4DFF3683}"/>
              </a:ext>
            </a:extLst>
          </p:cNvPr>
          <p:cNvSpPr/>
          <p:nvPr/>
        </p:nvSpPr>
        <p:spPr>
          <a:xfrm>
            <a:off x="0" y="1749468"/>
            <a:ext cx="12192000" cy="709559"/>
          </a:xfrm>
          <a:prstGeom prst="rect">
            <a:avLst/>
          </a:prstGeom>
          <a:solidFill>
            <a:srgbClr val="FFFF99"/>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a:solidFill>
                  <a:schemeClr val="tx1"/>
                </a:solidFill>
                <a:latin typeface="UTM Avo" panose="02040603050506020204" pitchFamily="18" charset="0"/>
                <a:cs typeface="Arial" panose="020B0604020202020204" pitchFamily="34" charset="0"/>
              </a:rPr>
              <a:t>KẾT LUẬN</a:t>
            </a:r>
          </a:p>
        </p:txBody>
      </p:sp>
      <p:sp>
        <p:nvSpPr>
          <p:cNvPr id="3" name="Rounded Rectangle 15">
            <a:extLst>
              <a:ext uri="{FF2B5EF4-FFF2-40B4-BE49-F238E27FC236}">
                <a16:creationId xmlns:a16="http://schemas.microsoft.com/office/drawing/2014/main" id="{68F78FD8-EC21-A896-72E0-D7CC5639437F}"/>
              </a:ext>
            </a:extLst>
          </p:cNvPr>
          <p:cNvSpPr/>
          <p:nvPr/>
        </p:nvSpPr>
        <p:spPr>
          <a:xfrm>
            <a:off x="1058538" y="2740949"/>
            <a:ext cx="10074923" cy="2298867"/>
          </a:xfrm>
          <a:prstGeom prst="roundRect">
            <a:avLst/>
          </a:prstGeom>
          <a:solidFill>
            <a:schemeClr val="accent4">
              <a:lumMod val="20000"/>
              <a:lumOff val="80000"/>
            </a:schemeClr>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667">
                <a:solidFill>
                  <a:schemeClr val="tx1"/>
                </a:solidFill>
                <a:latin typeface="UTM Avo" panose="02040603050506020204" pitchFamily="18" charset="0"/>
              </a:rPr>
              <a:t>Trong cuộc sống, chúng ta vẫn thường quyết định thực hiện một việc hay không tùy thuộc vào một điều kiện có được thỏa</a:t>
            </a:r>
            <a:r>
              <a:rPr lang="en-US" sz="2667">
                <a:solidFill>
                  <a:schemeClr val="tx1"/>
                </a:solidFill>
                <a:latin typeface="UTM Avo" panose="02040603050506020204" pitchFamily="18" charset="0"/>
              </a:rPr>
              <a:t> </a:t>
            </a:r>
            <a:r>
              <a:rPr lang="vi-VN" sz="2667">
                <a:solidFill>
                  <a:schemeClr val="tx1"/>
                </a:solidFill>
                <a:latin typeface="UTM Avo" panose="02040603050506020204" pitchFamily="18" charset="0"/>
              </a:rPr>
              <a:t>mãn hay không.</a:t>
            </a:r>
            <a:endParaRPr lang="en-US" sz="2667" dirty="0">
              <a:solidFill>
                <a:schemeClr val="tx1"/>
              </a:solidFill>
              <a:latin typeface="UTM Avo" panose="02040603050506020204" pitchFamily="18" charset="0"/>
            </a:endParaRPr>
          </a:p>
        </p:txBody>
      </p:sp>
      <p:pic>
        <p:nvPicPr>
          <p:cNvPr id="4" name="Picture 7">
            <a:extLst>
              <a:ext uri="{FF2B5EF4-FFF2-40B4-BE49-F238E27FC236}">
                <a16:creationId xmlns:a16="http://schemas.microsoft.com/office/drawing/2014/main" id="{703478C0-05F3-F9E1-DB74-2F05E9A3CBA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876355" y="4335093"/>
            <a:ext cx="1374211" cy="1409447"/>
          </a:xfrm>
          <a:prstGeom prst="rect">
            <a:avLst/>
          </a:prstGeom>
        </p:spPr>
      </p:pic>
    </p:spTree>
    <p:extLst>
      <p:ext uri="{BB962C8B-B14F-4D97-AF65-F5344CB8AC3E}">
        <p14:creationId xmlns:p14="http://schemas.microsoft.com/office/powerpoint/2010/main" val="7550506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15">
            <a:extLst>
              <a:ext uri="{FF2B5EF4-FFF2-40B4-BE49-F238E27FC236}">
                <a16:creationId xmlns:a16="http://schemas.microsoft.com/office/drawing/2014/main" id="{52C82B88-B098-8E7A-AA81-88DCC0F17D06}"/>
              </a:ext>
            </a:extLst>
          </p:cNvPr>
          <p:cNvSpPr txBox="1"/>
          <p:nvPr/>
        </p:nvSpPr>
        <p:spPr>
          <a:xfrm>
            <a:off x="1815130" y="1719297"/>
            <a:ext cx="1205494" cy="246221"/>
          </a:xfrm>
          <a:prstGeom prst="rect">
            <a:avLst/>
          </a:prstGeom>
        </p:spPr>
        <p:txBody>
          <a:bodyPr lIns="0" tIns="0" rIns="0" bIns="0" rtlCol="0" anchor="t">
            <a:spAutoFit/>
          </a:bodyPr>
          <a:lstStyle/>
          <a:p>
            <a:pPr algn="ctr" defTabSz="857324">
              <a:lnSpc>
                <a:spcPts val="1874"/>
              </a:lnSpc>
            </a:pPr>
            <a:r>
              <a:rPr lang="en-US" sz="1874">
                <a:solidFill>
                  <a:srgbClr val="FFFFFF"/>
                </a:solidFill>
                <a:latin typeface="Bryndan Write"/>
              </a:rPr>
              <a:t>Lesson</a:t>
            </a:r>
          </a:p>
        </p:txBody>
      </p:sp>
      <p:sp>
        <p:nvSpPr>
          <p:cNvPr id="3" name="TextBox 2">
            <a:extLst>
              <a:ext uri="{FF2B5EF4-FFF2-40B4-BE49-F238E27FC236}">
                <a16:creationId xmlns:a16="http://schemas.microsoft.com/office/drawing/2014/main" id="{52BF90BD-F6C8-5CFB-52B0-AE4E0D6934D9}"/>
              </a:ext>
            </a:extLst>
          </p:cNvPr>
          <p:cNvSpPr txBox="1"/>
          <p:nvPr/>
        </p:nvSpPr>
        <p:spPr>
          <a:xfrm>
            <a:off x="1838885" y="1869682"/>
            <a:ext cx="7217134" cy="553998"/>
          </a:xfrm>
          <a:prstGeom prst="rect">
            <a:avLst/>
          </a:prstGeom>
          <a:noFill/>
        </p:spPr>
        <p:txBody>
          <a:bodyPr wrap="square" rtlCol="0">
            <a:spAutoFit/>
          </a:bodyPr>
          <a:lstStyle/>
          <a:p>
            <a:pPr lvl="0">
              <a:defRPr/>
            </a:pPr>
            <a:r>
              <a:rPr lang="en-US" sz="3000" b="1" dirty="0">
                <a:solidFill>
                  <a:srgbClr val="C00000"/>
                </a:solidFill>
                <a:latin typeface="UTM Avo" panose="02040603050506020204" pitchFamily="18" charset="0"/>
                <a:cs typeface="Arial" panose="020B0604020202020204" pitchFamily="34" charset="0"/>
              </a:rPr>
              <a:t>HĐ 2. </a:t>
            </a:r>
            <a:r>
              <a:rPr lang="en-US" sz="3000" b="1" dirty="0" err="1">
                <a:solidFill>
                  <a:srgbClr val="C00000"/>
                </a:solidFill>
                <a:latin typeface="UTM Avo" panose="02040603050506020204" pitchFamily="18" charset="0"/>
                <a:cs typeface="Arial" panose="020B0604020202020204" pitchFamily="34" charset="0"/>
              </a:rPr>
              <a:t>Sử</a:t>
            </a:r>
            <a:r>
              <a:rPr lang="en-US" sz="3000" b="1" dirty="0">
                <a:solidFill>
                  <a:srgbClr val="C00000"/>
                </a:solidFill>
                <a:latin typeface="UTM Avo" panose="02040603050506020204" pitchFamily="18" charset="0"/>
                <a:cs typeface="Arial" panose="020B0604020202020204" pitchFamily="34" charset="0"/>
              </a:rPr>
              <a:t> </a:t>
            </a:r>
            <a:r>
              <a:rPr lang="en-US" sz="3000" b="1" dirty="0" err="1">
                <a:solidFill>
                  <a:srgbClr val="C00000"/>
                </a:solidFill>
                <a:latin typeface="UTM Avo" panose="02040603050506020204" pitchFamily="18" charset="0"/>
                <a:cs typeface="Arial" panose="020B0604020202020204" pitchFamily="34" charset="0"/>
              </a:rPr>
              <a:t>dụng</a:t>
            </a:r>
            <a:r>
              <a:rPr lang="en-US" sz="3000" b="1" dirty="0">
                <a:solidFill>
                  <a:srgbClr val="C00000"/>
                </a:solidFill>
                <a:latin typeface="UTM Avo" panose="02040603050506020204" pitchFamily="18" charset="0"/>
                <a:cs typeface="Arial" panose="020B0604020202020204" pitchFamily="34" charset="0"/>
              </a:rPr>
              <a:t> </a:t>
            </a:r>
            <a:r>
              <a:rPr lang="en-US" sz="3000" b="1" dirty="0" err="1">
                <a:solidFill>
                  <a:srgbClr val="C00000"/>
                </a:solidFill>
                <a:latin typeface="UTM Avo" panose="02040603050506020204" pitchFamily="18" charset="0"/>
                <a:cs typeface="Arial" panose="020B0604020202020204" pitchFamily="34" charset="0"/>
              </a:rPr>
              <a:t>cách</a:t>
            </a:r>
            <a:r>
              <a:rPr lang="en-US" sz="3000" b="1" dirty="0">
                <a:solidFill>
                  <a:srgbClr val="C00000"/>
                </a:solidFill>
                <a:latin typeface="UTM Avo" panose="02040603050506020204" pitchFamily="18" charset="0"/>
                <a:cs typeface="Arial" panose="020B0604020202020204" pitchFamily="34" charset="0"/>
              </a:rPr>
              <a:t> </a:t>
            </a:r>
            <a:r>
              <a:rPr lang="en-US" sz="3000" b="1" dirty="0" err="1">
                <a:solidFill>
                  <a:srgbClr val="C00000"/>
                </a:solidFill>
                <a:latin typeface="UTM Avo" panose="02040603050506020204" pitchFamily="18" charset="0"/>
                <a:cs typeface="Arial" panose="020B0604020202020204" pitchFamily="34" charset="0"/>
              </a:rPr>
              <a:t>nói</a:t>
            </a:r>
            <a:r>
              <a:rPr lang="en-US" sz="3000" b="1" dirty="0">
                <a:solidFill>
                  <a:srgbClr val="C00000"/>
                </a:solidFill>
                <a:latin typeface="UTM Avo" panose="02040603050506020204" pitchFamily="18" charset="0"/>
                <a:cs typeface="Arial" panose="020B0604020202020204" pitchFamily="34" charset="0"/>
              </a:rPr>
              <a:t> </a:t>
            </a:r>
            <a:r>
              <a:rPr lang="en-US" sz="3000" b="1" dirty="0" err="1">
                <a:solidFill>
                  <a:srgbClr val="C00000"/>
                </a:solidFill>
                <a:latin typeface="UTM Avo" panose="02040603050506020204" pitchFamily="18" charset="0"/>
                <a:cs typeface="Arial" panose="020B0604020202020204" pitchFamily="34" charset="0"/>
              </a:rPr>
              <a:t>Nếu</a:t>
            </a:r>
            <a:r>
              <a:rPr lang="en-US" sz="3000" b="1" dirty="0">
                <a:solidFill>
                  <a:srgbClr val="C00000"/>
                </a:solidFill>
                <a:latin typeface="UTM Avo" panose="02040603050506020204" pitchFamily="18" charset="0"/>
                <a:cs typeface="Arial" panose="020B0604020202020204" pitchFamily="34" charset="0"/>
              </a:rPr>
              <a:t>... </a:t>
            </a:r>
            <a:r>
              <a:rPr lang="en-US" sz="3000" b="1" dirty="0" err="1">
                <a:solidFill>
                  <a:srgbClr val="C00000"/>
                </a:solidFill>
                <a:latin typeface="UTM Avo" panose="02040603050506020204" pitchFamily="18" charset="0"/>
                <a:cs typeface="Arial" panose="020B0604020202020204" pitchFamily="34" charset="0"/>
              </a:rPr>
              <a:t>thì</a:t>
            </a:r>
            <a:r>
              <a:rPr lang="en-US" sz="3000" b="1" dirty="0">
                <a:solidFill>
                  <a:srgbClr val="C00000"/>
                </a:solidFill>
                <a:latin typeface="UTM Avo" panose="02040603050506020204" pitchFamily="18" charset="0"/>
                <a:cs typeface="Arial" panose="020B0604020202020204" pitchFamily="34" charset="0"/>
              </a:rPr>
              <a:t>...</a:t>
            </a:r>
          </a:p>
        </p:txBody>
      </p:sp>
      <p:sp>
        <p:nvSpPr>
          <p:cNvPr id="4" name="Rectangle 3">
            <a:extLst>
              <a:ext uri="{FF2B5EF4-FFF2-40B4-BE49-F238E27FC236}">
                <a16:creationId xmlns:a16="http://schemas.microsoft.com/office/drawing/2014/main" id="{21528717-C4D9-B7DC-CF69-7D79B5AFFD77}"/>
              </a:ext>
            </a:extLst>
          </p:cNvPr>
          <p:cNvSpPr/>
          <p:nvPr/>
        </p:nvSpPr>
        <p:spPr>
          <a:xfrm>
            <a:off x="391564" y="2475290"/>
            <a:ext cx="11408872" cy="1858201"/>
          </a:xfrm>
          <a:prstGeom prst="rect">
            <a:avLst/>
          </a:prstGeom>
        </p:spPr>
        <p:txBody>
          <a:bodyPr wrap="square">
            <a:spAutoFit/>
          </a:bodyPr>
          <a:lstStyle/>
          <a:p>
            <a:pPr algn="just">
              <a:lnSpc>
                <a:spcPct val="150000"/>
              </a:lnSpc>
              <a:spcBef>
                <a:spcPts val="67"/>
              </a:spcBef>
              <a:spcAft>
                <a:spcPts val="67"/>
              </a:spcAft>
            </a:pPr>
            <a:r>
              <a:rPr lang="en-US" sz="2667" dirty="0" err="1">
                <a:latin typeface="UTM Avo" panose="02040603050506020204" pitchFamily="18" charset="0"/>
                <a:ea typeface="Arial" panose="020B0604020202020204" pitchFamily="34" charset="0"/>
                <a:cs typeface="Arial" panose="020B0604020202020204" pitchFamily="34" charset="0"/>
              </a:rPr>
              <a:t>Em</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đã</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chọn</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ghép</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một</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điều</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kiện</a:t>
            </a:r>
            <a:r>
              <a:rPr lang="en-US" sz="2667" dirty="0">
                <a:latin typeface="UTM Avo" panose="02040603050506020204" pitchFamily="18" charset="0"/>
                <a:ea typeface="Arial" panose="020B0604020202020204" pitchFamily="34" charset="0"/>
                <a:cs typeface="Arial" panose="020B0604020202020204" pitchFamily="34" charset="0"/>
              </a:rPr>
              <a:t> ở </a:t>
            </a:r>
            <a:r>
              <a:rPr lang="en-US" sz="2667" dirty="0" err="1">
                <a:latin typeface="UTM Avo" panose="02040603050506020204" pitchFamily="18" charset="0"/>
                <a:ea typeface="Arial" panose="020B0604020202020204" pitchFamily="34" charset="0"/>
                <a:cs typeface="Arial" panose="020B0604020202020204" pitchFamily="34" charset="0"/>
              </a:rPr>
              <a:t>cột</a:t>
            </a:r>
            <a:r>
              <a:rPr lang="en-US" sz="2667" dirty="0">
                <a:latin typeface="UTM Avo" panose="02040603050506020204" pitchFamily="18" charset="0"/>
                <a:ea typeface="Arial" panose="020B0604020202020204" pitchFamily="34" charset="0"/>
                <a:cs typeface="Arial" panose="020B0604020202020204" pitchFamily="34" charset="0"/>
              </a:rPr>
              <a:t> A </a:t>
            </a:r>
            <a:r>
              <a:rPr lang="en-US" sz="2667" dirty="0" err="1">
                <a:latin typeface="UTM Avo" panose="02040603050506020204" pitchFamily="18" charset="0"/>
                <a:ea typeface="Arial" panose="020B0604020202020204" pitchFamily="34" charset="0"/>
                <a:cs typeface="Arial" panose="020B0604020202020204" pitchFamily="34" charset="0"/>
              </a:rPr>
              <a:t>với</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một</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việc</a:t>
            </a:r>
            <a:r>
              <a:rPr lang="en-US" sz="2667" dirty="0">
                <a:latin typeface="UTM Avo" panose="02040603050506020204" pitchFamily="18" charset="0"/>
                <a:ea typeface="Arial" panose="020B0604020202020204" pitchFamily="34" charset="0"/>
                <a:cs typeface="Arial" panose="020B0604020202020204" pitchFamily="34" charset="0"/>
              </a:rPr>
              <a:t> ở </a:t>
            </a:r>
            <a:r>
              <a:rPr lang="en-US" sz="2667" dirty="0" err="1">
                <a:latin typeface="UTM Avo" panose="02040603050506020204" pitchFamily="18" charset="0"/>
                <a:ea typeface="Arial" panose="020B0604020202020204" pitchFamily="34" charset="0"/>
                <a:cs typeface="Arial" panose="020B0604020202020204" pitchFamily="34" charset="0"/>
              </a:rPr>
              <a:t>cột</a:t>
            </a:r>
            <a:r>
              <a:rPr lang="en-US" sz="2667" dirty="0">
                <a:latin typeface="UTM Avo" panose="02040603050506020204" pitchFamily="18" charset="0"/>
                <a:ea typeface="Arial" panose="020B0604020202020204" pitchFamily="34" charset="0"/>
                <a:cs typeface="Arial" panose="020B0604020202020204" pitchFamily="34" charset="0"/>
              </a:rPr>
              <a:t> B </a:t>
            </a:r>
            <a:r>
              <a:rPr lang="en-US" sz="2667" dirty="0" err="1">
                <a:latin typeface="UTM Avo" panose="02040603050506020204" pitchFamily="18" charset="0"/>
                <a:ea typeface="Arial" panose="020B0604020202020204" pitchFamily="34" charset="0"/>
                <a:cs typeface="Arial" panose="020B0604020202020204" pitchFamily="34" charset="0"/>
              </a:rPr>
              <a:t>trong</a:t>
            </a:r>
            <a:r>
              <a:rPr lang="en-US" sz="2667" dirty="0">
                <a:latin typeface="UTM Avo" panose="02040603050506020204" pitchFamily="18" charset="0"/>
                <a:ea typeface="Arial" panose="020B0604020202020204" pitchFamily="34" charset="0"/>
                <a:cs typeface="Arial" panose="020B0604020202020204" pitchFamily="34" charset="0"/>
              </a:rPr>
              <a:t> HĐ1. </a:t>
            </a:r>
            <a:r>
              <a:rPr lang="en-US" sz="2667" dirty="0" err="1">
                <a:latin typeface="UTM Avo" panose="02040603050506020204" pitchFamily="18" charset="0"/>
                <a:ea typeface="Arial" panose="020B0604020202020204" pitchFamily="34" charset="0"/>
                <a:cs typeface="Arial" panose="020B0604020202020204" pitchFamily="34" charset="0"/>
              </a:rPr>
              <a:t>Em</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hãy</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nói</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tiếp</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những</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gì</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còn</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thiếu</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sau</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từ</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b="1" dirty="0">
                <a:latin typeface="UTM Avo" panose="02040603050506020204" pitchFamily="18" charset="0"/>
                <a:ea typeface="Arial" panose="020B0604020202020204" pitchFamily="34" charset="0"/>
                <a:cs typeface="Arial" panose="020B0604020202020204" pitchFamily="34" charset="0"/>
              </a:rPr>
              <a:t>“</a:t>
            </a:r>
            <a:r>
              <a:rPr lang="en-US" sz="2667" b="1" dirty="0" err="1">
                <a:latin typeface="UTM Avo" panose="02040603050506020204" pitchFamily="18" charset="0"/>
                <a:ea typeface="Arial" panose="020B0604020202020204" pitchFamily="34" charset="0"/>
                <a:cs typeface="Arial" panose="020B0604020202020204" pitchFamily="34" charset="0"/>
              </a:rPr>
              <a:t>Nếu</a:t>
            </a:r>
            <a:r>
              <a:rPr lang="en-US" sz="2667" b="1"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hoặc</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b="1" dirty="0">
                <a:latin typeface="UTM Avo" panose="02040603050506020204" pitchFamily="18" charset="0"/>
                <a:ea typeface="Arial" panose="020B0604020202020204" pitchFamily="34" charset="0"/>
                <a:cs typeface="Arial" panose="020B0604020202020204" pitchFamily="34" charset="0"/>
              </a:rPr>
              <a:t>“</a:t>
            </a:r>
            <a:r>
              <a:rPr lang="en-US" sz="2667" b="1" dirty="0" err="1">
                <a:latin typeface="UTM Avo" panose="02040603050506020204" pitchFamily="18" charset="0"/>
                <a:ea typeface="Arial" panose="020B0604020202020204" pitchFamily="34" charset="0"/>
                <a:cs typeface="Arial" panose="020B0604020202020204" pitchFamily="34" charset="0"/>
              </a:rPr>
              <a:t>thì</a:t>
            </a:r>
            <a:r>
              <a:rPr lang="en-US" sz="2667" b="1"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để</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thể</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hiện</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đúng</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cách</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ghép</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của</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em</a:t>
            </a:r>
            <a:r>
              <a:rPr lang="en-US" sz="2667" dirty="0">
                <a:latin typeface="UTM Avo" panose="02040603050506020204" pitchFamily="18" charset="0"/>
                <a:ea typeface="Arial" panose="020B0604020202020204" pitchFamily="34" charset="0"/>
                <a:cs typeface="Arial" panose="020B0604020202020204" pitchFamily="34" charset="0"/>
              </a:rPr>
              <a:t> ở HĐ1.</a:t>
            </a:r>
          </a:p>
        </p:txBody>
      </p:sp>
      <p:pic>
        <p:nvPicPr>
          <p:cNvPr id="5" name="Picture 20">
            <a:extLst>
              <a:ext uri="{FF2B5EF4-FFF2-40B4-BE49-F238E27FC236}">
                <a16:creationId xmlns:a16="http://schemas.microsoft.com/office/drawing/2014/main" id="{E17C5AD7-8982-BD8E-E11E-F314FB3116F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091961" y="4578062"/>
            <a:ext cx="1066800" cy="713423"/>
          </a:xfrm>
          <a:prstGeom prst="rect">
            <a:avLst/>
          </a:prstGeom>
        </p:spPr>
      </p:pic>
      <p:pic>
        <p:nvPicPr>
          <p:cNvPr id="6" name="Picture 9">
            <a:extLst>
              <a:ext uri="{FF2B5EF4-FFF2-40B4-BE49-F238E27FC236}">
                <a16:creationId xmlns:a16="http://schemas.microsoft.com/office/drawing/2014/main" id="{C57FD24F-5472-D0DE-13D8-93FC0A3122F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218114" y="4725098"/>
            <a:ext cx="2458677" cy="2132902"/>
          </a:xfrm>
          <a:prstGeom prst="rect">
            <a:avLst/>
          </a:prstGeom>
        </p:spPr>
      </p:pic>
    </p:spTree>
    <p:extLst>
      <p:ext uri="{BB962C8B-B14F-4D97-AF65-F5344CB8AC3E}">
        <p14:creationId xmlns:p14="http://schemas.microsoft.com/office/powerpoint/2010/main" val="2731676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 name="Rectangle 4">
            <a:extLst>
              <a:ext uri="{FF2B5EF4-FFF2-40B4-BE49-F238E27FC236}">
                <a16:creationId xmlns:a16="http://schemas.microsoft.com/office/drawing/2014/main" id="{0AAFAFFA-58B8-5100-D15F-7A390866F462}"/>
              </a:ext>
            </a:extLst>
          </p:cNvPr>
          <p:cNvSpPr/>
          <p:nvPr/>
        </p:nvSpPr>
        <p:spPr>
          <a:xfrm>
            <a:off x="7863840" y="3657600"/>
            <a:ext cx="4328160" cy="32004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110A28FD-8945-C269-3E35-2BC91756918B}"/>
              </a:ext>
            </a:extLst>
          </p:cNvPr>
          <p:cNvSpPr/>
          <p:nvPr/>
        </p:nvSpPr>
        <p:spPr>
          <a:xfrm>
            <a:off x="1233670" y="1920602"/>
            <a:ext cx="9652000" cy="4859132"/>
          </a:xfrm>
          <a:prstGeom prst="roundRect">
            <a:avLst/>
          </a:prstGeom>
          <a:ln>
            <a:prstDash val="sysDash"/>
          </a:ln>
        </p:spPr>
        <p:style>
          <a:lnRef idx="2">
            <a:schemeClr val="accent3"/>
          </a:lnRef>
          <a:fillRef idx="1">
            <a:schemeClr val="lt1"/>
          </a:fillRef>
          <a:effectRef idx="0">
            <a:schemeClr val="accent3"/>
          </a:effectRef>
          <a:fontRef idx="minor">
            <a:schemeClr val="dk1"/>
          </a:fontRef>
        </p:style>
        <p:txBody>
          <a:bodyPr wrap="square">
            <a:spAutoFit/>
          </a:bodyPr>
          <a:lstStyle/>
          <a:p>
            <a:pPr marL="381019" indent="-381019" algn="just">
              <a:lnSpc>
                <a:spcPct val="150000"/>
              </a:lnSpc>
              <a:spcBef>
                <a:spcPts val="67"/>
              </a:spcBef>
              <a:spcAft>
                <a:spcPts val="67"/>
              </a:spcAft>
              <a:buFont typeface="Arial" panose="020B0604020202020204" pitchFamily="34" charset="0"/>
              <a:buChar char="•"/>
            </a:pPr>
            <a:r>
              <a:rPr lang="vi-VN" sz="2667">
                <a:latin typeface="UTM Avo" panose="02040603050506020204" pitchFamily="18" charset="0"/>
                <a:ea typeface="Arial" panose="020B0604020202020204" pitchFamily="34" charset="0"/>
                <a:cs typeface="Times New Roman" panose="02020603050405020304" pitchFamily="18" charset="0"/>
              </a:rPr>
              <a:t>Nếu mai là ngày Chủ nhật được nghỉ học th</a:t>
            </a:r>
            <a:r>
              <a:rPr lang="en-US" sz="2667">
                <a:latin typeface="UTM Avo" panose="02040603050506020204" pitchFamily="18" charset="0"/>
                <a:ea typeface="Arial" panose="020B0604020202020204" pitchFamily="34" charset="0"/>
                <a:cs typeface="Times New Roman" panose="02020603050405020304" pitchFamily="18" charset="0"/>
              </a:rPr>
              <a:t>ì</a:t>
            </a:r>
            <a:r>
              <a:rPr lang="vi-VN" sz="2667">
                <a:latin typeface="UTM Avo" panose="02040603050506020204" pitchFamily="18" charset="0"/>
                <a:ea typeface="Arial" panose="020B0604020202020204" pitchFamily="34" charset="0"/>
                <a:cs typeface="Times New Roman" panose="02020603050405020304" pitchFamily="18" charset="0"/>
              </a:rPr>
              <a:t> em xin phép</a:t>
            </a:r>
            <a:r>
              <a:rPr lang="en-US" sz="2667">
                <a:latin typeface="UTM Avo" panose="02040603050506020204" pitchFamily="18" charset="0"/>
                <a:ea typeface="Arial" panose="020B0604020202020204" pitchFamily="34" charset="0"/>
                <a:cs typeface="Times New Roman" panose="02020603050405020304" pitchFamily="18" charset="0"/>
              </a:rPr>
              <a:t> </a:t>
            </a:r>
            <a:r>
              <a:rPr lang="vi-VN" sz="2667">
                <a:latin typeface="UTM Avo" panose="02040603050506020204" pitchFamily="18" charset="0"/>
                <a:ea typeface="Arial" panose="020B0604020202020204" pitchFamily="34" charset="0"/>
                <a:cs typeface="Times New Roman" panose="02020603050405020304" pitchFamily="18" charset="0"/>
              </a:rPr>
              <a:t>mẹ sáng mai sang nhà bạn chơi. </a:t>
            </a:r>
            <a:endParaRPr lang="en-US" sz="2667">
              <a:latin typeface="UTM Avo" panose="02040603050506020204" pitchFamily="18" charset="0"/>
              <a:ea typeface="Arial" panose="020B0604020202020204" pitchFamily="34" charset="0"/>
              <a:cs typeface="Times New Roman" panose="02020603050405020304" pitchFamily="18" charset="0"/>
            </a:endParaRPr>
          </a:p>
          <a:p>
            <a:pPr marL="381019" indent="-381019" algn="just">
              <a:lnSpc>
                <a:spcPct val="150000"/>
              </a:lnSpc>
              <a:spcBef>
                <a:spcPts val="67"/>
              </a:spcBef>
              <a:spcAft>
                <a:spcPts val="67"/>
              </a:spcAft>
              <a:buFont typeface="Arial" panose="020B0604020202020204" pitchFamily="34" charset="0"/>
              <a:buChar char="•"/>
            </a:pPr>
            <a:r>
              <a:rPr lang="vi-VN" sz="2667">
                <a:latin typeface="UTM Avo" panose="02040603050506020204" pitchFamily="18" charset="0"/>
                <a:ea typeface="Arial" panose="020B0604020202020204" pitchFamily="34" charset="0"/>
                <a:cs typeface="Times New Roman" panose="02020603050405020304" pitchFamily="18" charset="0"/>
              </a:rPr>
              <a:t>Nếu em đánh rơi mất bút viết thì em xin mẹ mua cho em bút</a:t>
            </a:r>
            <a:r>
              <a:rPr lang="en-US" sz="2667">
                <a:latin typeface="UTM Avo" panose="02040603050506020204" pitchFamily="18" charset="0"/>
                <a:ea typeface="Arial" panose="020B0604020202020204" pitchFamily="34" charset="0"/>
                <a:cs typeface="Times New Roman" panose="02020603050405020304" pitchFamily="18" charset="0"/>
              </a:rPr>
              <a:t> </a:t>
            </a:r>
            <a:r>
              <a:rPr lang="vi-VN" sz="2667">
                <a:latin typeface="UTM Avo" panose="02040603050506020204" pitchFamily="18" charset="0"/>
                <a:ea typeface="Arial" panose="020B0604020202020204" pitchFamily="34" charset="0"/>
                <a:cs typeface="Times New Roman" panose="02020603050405020304" pitchFamily="18" charset="0"/>
              </a:rPr>
              <a:t>viết mới</a:t>
            </a:r>
            <a:r>
              <a:rPr lang="en-US" sz="2667">
                <a:latin typeface="UTM Avo" panose="02040603050506020204" pitchFamily="18" charset="0"/>
                <a:ea typeface="Arial" panose="020B0604020202020204" pitchFamily="34" charset="0"/>
                <a:cs typeface="Times New Roman" panose="02020603050405020304" pitchFamily="18" charset="0"/>
              </a:rPr>
              <a:t>.</a:t>
            </a:r>
          </a:p>
          <a:p>
            <a:pPr marL="381019" indent="-381019" algn="just">
              <a:lnSpc>
                <a:spcPct val="150000"/>
              </a:lnSpc>
              <a:spcBef>
                <a:spcPts val="67"/>
              </a:spcBef>
              <a:spcAft>
                <a:spcPts val="67"/>
              </a:spcAft>
              <a:buFont typeface="Arial" panose="020B0604020202020204" pitchFamily="34" charset="0"/>
              <a:buChar char="•"/>
            </a:pPr>
            <a:r>
              <a:rPr lang="vi-VN" sz="2667">
                <a:latin typeface="UTM Avo" panose="02040603050506020204" pitchFamily="18" charset="0"/>
                <a:ea typeface="Arial" panose="020B0604020202020204" pitchFamily="34" charset="0"/>
                <a:cs typeface="Times New Roman" panose="02020603050405020304" pitchFamily="18" charset="0"/>
              </a:rPr>
              <a:t>Nếu em bé vứt giấy bọc kẹo ra sân nhà thì em nhặt giấy bọc</a:t>
            </a:r>
            <a:r>
              <a:rPr lang="en-US" sz="2667">
                <a:latin typeface="UTM Avo" panose="02040603050506020204" pitchFamily="18" charset="0"/>
                <a:ea typeface="Arial" panose="020B0604020202020204" pitchFamily="34" charset="0"/>
                <a:cs typeface="Times New Roman" panose="02020603050405020304" pitchFamily="18" charset="0"/>
              </a:rPr>
              <a:t> </a:t>
            </a:r>
            <a:r>
              <a:rPr lang="vi-VN" sz="2667">
                <a:latin typeface="UTM Avo" panose="02040603050506020204" pitchFamily="18" charset="0"/>
                <a:ea typeface="Arial" panose="020B0604020202020204" pitchFamily="34" charset="0"/>
                <a:cs typeface="Times New Roman" panose="02020603050405020304" pitchFamily="18" charset="0"/>
              </a:rPr>
              <a:t>kẹo bỏ vào sọt rác.</a:t>
            </a:r>
            <a:endParaRPr lang="en-US" sz="2667">
              <a:latin typeface="UTM Avo" panose="02040603050506020204" pitchFamily="18" charset="0"/>
              <a:ea typeface="Arial" panose="020B0604020202020204" pitchFamily="34" charset="0"/>
              <a:cs typeface="Times New Roman" panose="02020603050405020304" pitchFamily="18" charset="0"/>
            </a:endParaRPr>
          </a:p>
          <a:p>
            <a:pPr marL="381019" indent="-381019" algn="just">
              <a:lnSpc>
                <a:spcPct val="150000"/>
              </a:lnSpc>
              <a:spcBef>
                <a:spcPts val="67"/>
              </a:spcBef>
              <a:spcAft>
                <a:spcPts val="67"/>
              </a:spcAft>
              <a:buFont typeface="Arial" panose="020B0604020202020204" pitchFamily="34" charset="0"/>
              <a:buChar char="•"/>
            </a:pPr>
            <a:r>
              <a:rPr lang="vi-VN" sz="2667">
                <a:latin typeface="UTM Avo" panose="02040603050506020204" pitchFamily="18" charset="0"/>
                <a:ea typeface="Arial" panose="020B0604020202020204" pitchFamily="34" charset="0"/>
                <a:cs typeface="Times New Roman" panose="02020603050405020304" pitchFamily="18" charset="0"/>
              </a:rPr>
              <a:t>Nếu trời mưa to thì em không chơi bóng đá ở sân.</a:t>
            </a:r>
            <a:endParaRPr lang="en-US" sz="2667" dirty="0">
              <a:latin typeface="UTM Avo" panose="02040603050506020204" pitchFamily="18" charset="0"/>
              <a:ea typeface="Arial" panose="020B060402020202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EA12F3EB-C49B-E8A1-B683-A52303BB4A07}"/>
              </a:ext>
            </a:extLst>
          </p:cNvPr>
          <p:cNvSpPr txBox="1"/>
          <p:nvPr/>
        </p:nvSpPr>
        <p:spPr>
          <a:xfrm>
            <a:off x="5028430" y="1417836"/>
            <a:ext cx="1574800" cy="502766"/>
          </a:xfrm>
          <a:prstGeom prst="rect">
            <a:avLst/>
          </a:prstGeom>
          <a:noFill/>
        </p:spPr>
        <p:txBody>
          <a:bodyPr wrap="square" rtlCol="0">
            <a:spAutoFit/>
          </a:bodyPr>
          <a:lstStyle/>
          <a:p>
            <a:pPr algn="ctr"/>
            <a:r>
              <a:rPr lang="en-US" sz="2667" b="1" dirty="0" err="1">
                <a:latin typeface="UTM Avo" panose="02040603050506020204" pitchFamily="18" charset="0"/>
                <a:cs typeface="Arial" panose="020B0604020202020204" pitchFamily="34" charset="0"/>
              </a:rPr>
              <a:t>Trả</a:t>
            </a:r>
            <a:r>
              <a:rPr lang="en-US" sz="2667" b="1" dirty="0">
                <a:latin typeface="UTM Avo" panose="02040603050506020204" pitchFamily="18" charset="0"/>
                <a:cs typeface="Arial" panose="020B0604020202020204" pitchFamily="34" charset="0"/>
              </a:rPr>
              <a:t> </a:t>
            </a:r>
            <a:r>
              <a:rPr lang="en-US" sz="2667" b="1" dirty="0" err="1">
                <a:latin typeface="UTM Avo" panose="02040603050506020204" pitchFamily="18" charset="0"/>
                <a:cs typeface="Arial" panose="020B0604020202020204" pitchFamily="34" charset="0"/>
              </a:rPr>
              <a:t>lời</a:t>
            </a:r>
            <a:r>
              <a:rPr lang="en-US" sz="2667" b="1" dirty="0">
                <a:latin typeface="UTM Avo" panose="02040603050506020204" pitchFamily="18" charset="0"/>
                <a:cs typeface="Arial" panose="020B0604020202020204" pitchFamily="34" charset="0"/>
              </a:rPr>
              <a:t>:</a:t>
            </a:r>
          </a:p>
        </p:txBody>
      </p:sp>
      <p:pic>
        <p:nvPicPr>
          <p:cNvPr id="4" name="Picture 13">
            <a:extLst>
              <a:ext uri="{FF2B5EF4-FFF2-40B4-BE49-F238E27FC236}">
                <a16:creationId xmlns:a16="http://schemas.microsoft.com/office/drawing/2014/main" id="{5C369E10-F005-4E88-1EC8-99FBB85E8E2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064240" y="4713438"/>
            <a:ext cx="1306330" cy="1306330"/>
          </a:xfrm>
          <a:prstGeom prst="rect">
            <a:avLst/>
          </a:prstGeom>
        </p:spPr>
      </p:pic>
    </p:spTree>
    <p:extLst>
      <p:ext uri="{BB962C8B-B14F-4D97-AF65-F5344CB8AC3E}">
        <p14:creationId xmlns:p14="http://schemas.microsoft.com/office/powerpoint/2010/main" val="41291528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21">
            <a:extLst>
              <a:ext uri="{FF2B5EF4-FFF2-40B4-BE49-F238E27FC236}">
                <a16:creationId xmlns:a16="http://schemas.microsoft.com/office/drawing/2014/main" id="{4C0425DD-B821-9460-9317-D637C199B243}"/>
              </a:ext>
            </a:extLst>
          </p:cNvPr>
          <p:cNvSpPr txBox="1"/>
          <p:nvPr/>
        </p:nvSpPr>
        <p:spPr>
          <a:xfrm>
            <a:off x="2750017" y="2090751"/>
            <a:ext cx="992396" cy="169405"/>
          </a:xfrm>
          <a:prstGeom prst="rect">
            <a:avLst/>
          </a:prstGeom>
        </p:spPr>
        <p:txBody>
          <a:bodyPr lIns="0" tIns="0" rIns="0" bIns="0" rtlCol="0" anchor="t">
            <a:spAutoFit/>
          </a:bodyPr>
          <a:lstStyle/>
          <a:p>
            <a:pPr algn="ctr" defTabSz="857324">
              <a:lnSpc>
                <a:spcPts val="1311"/>
              </a:lnSpc>
              <a:spcBef>
                <a:spcPct val="0"/>
              </a:spcBef>
              <a:buClrTx/>
              <a:defRPr/>
            </a:pPr>
            <a:r>
              <a:rPr lang="en-US" sz="1311" kern="1200">
                <a:solidFill>
                  <a:srgbClr val="FFFFFF"/>
                </a:solidFill>
                <a:latin typeface="Bryndan Write"/>
                <a:ea typeface="+mn-ea"/>
                <a:cs typeface="+mn-cs"/>
              </a:rPr>
              <a:t>Activity</a:t>
            </a:r>
          </a:p>
        </p:txBody>
      </p:sp>
      <p:sp>
        <p:nvSpPr>
          <p:cNvPr id="3" name="Rounded Rectangular Callout 21">
            <a:extLst>
              <a:ext uri="{FF2B5EF4-FFF2-40B4-BE49-F238E27FC236}">
                <a16:creationId xmlns:a16="http://schemas.microsoft.com/office/drawing/2014/main" id="{8A666A3B-7997-68C3-B42D-3A7B0BDA070A}"/>
              </a:ext>
            </a:extLst>
          </p:cNvPr>
          <p:cNvSpPr/>
          <p:nvPr/>
        </p:nvSpPr>
        <p:spPr>
          <a:xfrm>
            <a:off x="3742413" y="1176457"/>
            <a:ext cx="5740400" cy="863600"/>
          </a:xfrm>
          <a:prstGeom prst="wedgeRoundRectCallou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defRPr/>
            </a:pPr>
            <a:r>
              <a:rPr lang="en-US" sz="3000" b="1" kern="1200" dirty="0">
                <a:solidFill>
                  <a:srgbClr val="4BACC6"/>
                </a:solidFill>
                <a:latin typeface="UTM Avo" panose="02040603050506020204" pitchFamily="18" charset="0"/>
                <a:cs typeface="Arial" panose="020B0604020202020204" pitchFamily="34" charset="0"/>
              </a:rPr>
              <a:t>TRÒ CHƠI: CHO THÚ ĂN</a:t>
            </a:r>
          </a:p>
        </p:txBody>
      </p:sp>
      <p:sp>
        <p:nvSpPr>
          <p:cNvPr id="4" name="Rectangle 3">
            <a:extLst>
              <a:ext uri="{FF2B5EF4-FFF2-40B4-BE49-F238E27FC236}">
                <a16:creationId xmlns:a16="http://schemas.microsoft.com/office/drawing/2014/main" id="{C2E31C40-05DD-1264-F1F6-DD7B13553E09}"/>
              </a:ext>
            </a:extLst>
          </p:cNvPr>
          <p:cNvSpPr/>
          <p:nvPr/>
        </p:nvSpPr>
        <p:spPr>
          <a:xfrm>
            <a:off x="453632" y="2380939"/>
            <a:ext cx="11284735" cy="1692643"/>
          </a:xfrm>
          <a:prstGeom prst="rect">
            <a:avLst/>
          </a:prstGeom>
        </p:spPr>
        <p:txBody>
          <a:bodyPr wrap="square">
            <a:spAutoFit/>
          </a:bodyPr>
          <a:lstStyle/>
          <a:p>
            <a:pPr marL="381019" indent="-381019" algn="just" defTabSz="609630">
              <a:lnSpc>
                <a:spcPct val="150000"/>
              </a:lnSpc>
              <a:buClrTx/>
              <a:buFontTx/>
              <a:buChar char="-"/>
              <a:defRPr/>
            </a:pPr>
            <a:r>
              <a:rPr lang="en-US" sz="2400" kern="1200">
                <a:latin typeface="UTM Avo" panose="02040603050506020204" pitchFamily="18" charset="0"/>
                <a:ea typeface="Times New Roman" panose="02020603050405020304" pitchFamily="18" charset="0"/>
                <a:cs typeface="Arial" panose="020B0604020202020204" pitchFamily="34" charset="0"/>
              </a:rPr>
              <a:t>Chia lớp thành 2 đội A và B. Hai đội đều dùng cách nói </a:t>
            </a:r>
            <a:r>
              <a:rPr lang="en-US" sz="2400" b="1" kern="1200">
                <a:latin typeface="UTM Avo" panose="02040603050506020204" pitchFamily="18" charset="0"/>
                <a:ea typeface="Times New Roman" panose="02020603050405020304" pitchFamily="18" charset="0"/>
                <a:cs typeface="Arial" panose="020B0604020202020204" pitchFamily="34" charset="0"/>
              </a:rPr>
              <a:t>Nếu ...</a:t>
            </a:r>
            <a:r>
              <a:rPr lang="en-US" sz="2400" kern="1200">
                <a:latin typeface="UTM Avo" panose="02040603050506020204" pitchFamily="18" charset="0"/>
                <a:ea typeface="Times New Roman" panose="02020603050405020304" pitchFamily="18" charset="0"/>
                <a:cs typeface="Arial" panose="020B0604020202020204" pitchFamily="34" charset="0"/>
              </a:rPr>
              <a:t> </a:t>
            </a:r>
            <a:r>
              <a:rPr lang="en-US" sz="2400" b="1" kern="1200">
                <a:latin typeface="UTM Avo" panose="02040603050506020204" pitchFamily="18" charset="0"/>
                <a:ea typeface="Times New Roman" panose="02020603050405020304" pitchFamily="18" charset="0"/>
                <a:cs typeface="Arial" panose="020B0604020202020204" pitchFamily="34" charset="0"/>
              </a:rPr>
              <a:t>thì ... </a:t>
            </a:r>
            <a:r>
              <a:rPr lang="en-US" sz="2400" kern="1200">
                <a:latin typeface="UTM Avo" panose="02040603050506020204" pitchFamily="18" charset="0"/>
                <a:ea typeface="Times New Roman" panose="02020603050405020304" pitchFamily="18" charset="0"/>
                <a:cs typeface="Arial" panose="020B0604020202020204" pitchFamily="34" charset="0"/>
              </a:rPr>
              <a:t>trong việc chọn thức ăn phù hợp cho một loài động vật.</a:t>
            </a:r>
            <a:endParaRPr lang="en-US" sz="2400" kern="1200" dirty="0">
              <a:latin typeface="UTM Avo" panose="02040603050506020204" pitchFamily="18" charset="0"/>
              <a:ea typeface="Times New Roman" panose="02020603050405020304" pitchFamily="18" charset="0"/>
              <a:cs typeface="+mn-cs"/>
            </a:endParaRPr>
          </a:p>
          <a:p>
            <a:pPr marL="381019" indent="-381019" algn="just" defTabSz="609630">
              <a:lnSpc>
                <a:spcPct val="150000"/>
              </a:lnSpc>
              <a:buClrTx/>
              <a:buFontTx/>
              <a:buChar char="-"/>
              <a:defRPr/>
            </a:pPr>
            <a:r>
              <a:rPr lang="en-US" sz="2400" dirty="0" err="1">
                <a:latin typeface="UTM Avo" panose="02040603050506020204" pitchFamily="18" charset="0"/>
                <a:ea typeface="Times New Roman" panose="02020603050405020304" pitchFamily="18" charset="0"/>
              </a:rPr>
              <a:t>Ví</a:t>
            </a:r>
            <a:r>
              <a:rPr lang="en-US" sz="2400" dirty="0">
                <a:latin typeface="UTM Avo" panose="02040603050506020204" pitchFamily="18" charset="0"/>
                <a:ea typeface="Times New Roman" panose="02020603050405020304" pitchFamily="18" charset="0"/>
              </a:rPr>
              <a:t> </a:t>
            </a:r>
            <a:r>
              <a:rPr lang="en-US" sz="2400" dirty="0" err="1">
                <a:latin typeface="UTM Avo" panose="02040603050506020204" pitchFamily="18" charset="0"/>
                <a:ea typeface="Times New Roman" panose="02020603050405020304" pitchFamily="18" charset="0"/>
              </a:rPr>
              <a:t>dụ</a:t>
            </a:r>
            <a:r>
              <a:rPr lang="en-US" sz="2400" dirty="0">
                <a:latin typeface="UTM Avo" panose="02040603050506020204" pitchFamily="18" charset="0"/>
                <a:ea typeface="Times New Roman" panose="02020603050405020304" pitchFamily="18" charset="0"/>
              </a:rPr>
              <a:t>:</a:t>
            </a:r>
            <a:endParaRPr lang="en-US" sz="2400" kern="1200" dirty="0">
              <a:latin typeface="Calibri"/>
              <a:ea typeface="Times New Roman" panose="02020603050405020304" pitchFamily="18" charset="0"/>
              <a:cs typeface="+mn-cs"/>
            </a:endParaRPr>
          </a:p>
        </p:txBody>
      </p:sp>
      <p:sp>
        <p:nvSpPr>
          <p:cNvPr id="5" name="TextBox 4">
            <a:extLst>
              <a:ext uri="{FF2B5EF4-FFF2-40B4-BE49-F238E27FC236}">
                <a16:creationId xmlns:a16="http://schemas.microsoft.com/office/drawing/2014/main" id="{825C0A98-A5B5-E3D6-32F0-7F6026FA3135}"/>
              </a:ext>
            </a:extLst>
          </p:cNvPr>
          <p:cNvSpPr txBox="1"/>
          <p:nvPr/>
        </p:nvSpPr>
        <p:spPr>
          <a:xfrm>
            <a:off x="221778" y="2008773"/>
            <a:ext cx="2558583" cy="502766"/>
          </a:xfrm>
          <a:prstGeom prst="rect">
            <a:avLst/>
          </a:prstGeom>
          <a:noFill/>
        </p:spPr>
        <p:txBody>
          <a:bodyPr wrap="square" rtlCol="0">
            <a:spAutoFit/>
          </a:bodyPr>
          <a:lstStyle/>
          <a:p>
            <a:pPr marL="381019" indent="-381019" algn="ctr" defTabSz="609630">
              <a:buClrTx/>
              <a:buFont typeface="Arial" panose="020B0604020202020204" pitchFamily="34" charset="0"/>
              <a:buChar char="•"/>
              <a:defRPr/>
            </a:pPr>
            <a:r>
              <a:rPr lang="en-US" sz="2667" b="1" kern="1200" dirty="0" err="1">
                <a:solidFill>
                  <a:prstClr val="black"/>
                </a:solidFill>
                <a:latin typeface="UTM Avo" panose="02040603050506020204" pitchFamily="18" charset="0"/>
                <a:ea typeface="+mn-ea"/>
                <a:cs typeface="Arial" panose="020B0604020202020204" pitchFamily="34" charset="0"/>
              </a:rPr>
              <a:t>Luật</a:t>
            </a:r>
            <a:r>
              <a:rPr lang="en-US" sz="2667" b="1" kern="1200" dirty="0">
                <a:solidFill>
                  <a:prstClr val="black"/>
                </a:solidFill>
                <a:latin typeface="UTM Avo" panose="02040603050506020204" pitchFamily="18" charset="0"/>
                <a:ea typeface="+mn-ea"/>
                <a:cs typeface="Arial" panose="020B0604020202020204" pitchFamily="34" charset="0"/>
              </a:rPr>
              <a:t> </a:t>
            </a:r>
            <a:r>
              <a:rPr lang="en-US" sz="2667" b="1" kern="1200" dirty="0" err="1">
                <a:solidFill>
                  <a:prstClr val="black"/>
                </a:solidFill>
                <a:latin typeface="UTM Avo" panose="02040603050506020204" pitchFamily="18" charset="0"/>
                <a:ea typeface="+mn-ea"/>
                <a:cs typeface="Arial" panose="020B0604020202020204" pitchFamily="34" charset="0"/>
              </a:rPr>
              <a:t>chơi</a:t>
            </a:r>
            <a:endParaRPr lang="en-US" sz="2667" b="1" kern="1200" dirty="0">
              <a:solidFill>
                <a:prstClr val="black"/>
              </a:solidFill>
              <a:latin typeface="UTM Avo" panose="02040603050506020204" pitchFamily="18" charset="0"/>
              <a:ea typeface="+mn-ea"/>
              <a:cs typeface="Arial" panose="020B0604020202020204" pitchFamily="34" charset="0"/>
            </a:endParaRPr>
          </a:p>
        </p:txBody>
      </p:sp>
      <p:pic>
        <p:nvPicPr>
          <p:cNvPr id="6" name="Picture 8">
            <a:extLst>
              <a:ext uri="{FF2B5EF4-FFF2-40B4-BE49-F238E27FC236}">
                <a16:creationId xmlns:a16="http://schemas.microsoft.com/office/drawing/2014/main" id="{97172A22-B394-4E17-2E00-B4D7AD03492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686754" y="4348120"/>
            <a:ext cx="3280889" cy="2509880"/>
          </a:xfrm>
          <a:prstGeom prst="rect">
            <a:avLst/>
          </a:prstGeom>
        </p:spPr>
      </p:pic>
      <p:grpSp>
        <p:nvGrpSpPr>
          <p:cNvPr id="7" name="Group 6">
            <a:extLst>
              <a:ext uri="{FF2B5EF4-FFF2-40B4-BE49-F238E27FC236}">
                <a16:creationId xmlns:a16="http://schemas.microsoft.com/office/drawing/2014/main" id="{D1A6C306-33EC-79A4-A40E-AD833EC4B9CF}"/>
              </a:ext>
            </a:extLst>
          </p:cNvPr>
          <p:cNvGrpSpPr/>
          <p:nvPr/>
        </p:nvGrpSpPr>
        <p:grpSpPr>
          <a:xfrm>
            <a:off x="695653" y="4124378"/>
            <a:ext cx="3911189" cy="1978487"/>
            <a:chOff x="1677016" y="5985770"/>
            <a:chExt cx="5866784" cy="2967730"/>
          </a:xfrm>
        </p:grpSpPr>
        <p:pic>
          <p:nvPicPr>
            <p:cNvPr id="8" name="Picture 6">
              <a:extLst>
                <a:ext uri="{FF2B5EF4-FFF2-40B4-BE49-F238E27FC236}">
                  <a16:creationId xmlns:a16="http://schemas.microsoft.com/office/drawing/2014/main" id="{B736DDF2-50B8-E4A9-7CB8-E6CE055BAD1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77016" y="5985770"/>
              <a:ext cx="5866784" cy="2967730"/>
            </a:xfrm>
            <a:prstGeom prst="rect">
              <a:avLst/>
            </a:prstGeom>
          </p:spPr>
        </p:pic>
        <p:sp>
          <p:nvSpPr>
            <p:cNvPr id="9" name="Rectangle 8">
              <a:extLst>
                <a:ext uri="{FF2B5EF4-FFF2-40B4-BE49-F238E27FC236}">
                  <a16:creationId xmlns:a16="http://schemas.microsoft.com/office/drawing/2014/main" id="{0D6B77D3-B218-F8C2-D39A-4C44A15499DB}"/>
                </a:ext>
              </a:extLst>
            </p:cNvPr>
            <p:cNvSpPr/>
            <p:nvPr/>
          </p:nvSpPr>
          <p:spPr>
            <a:xfrm>
              <a:off x="2751594" y="7130790"/>
              <a:ext cx="4104971" cy="715581"/>
            </a:xfrm>
            <a:prstGeom prst="rect">
              <a:avLst/>
            </a:prstGeom>
          </p:spPr>
          <p:txBody>
            <a:bodyPr wrap="none">
              <a:spAutoFit/>
            </a:bodyPr>
            <a:lstStyle/>
            <a:p>
              <a:r>
                <a:rPr lang="en-US" sz="2500">
                  <a:solidFill>
                    <a:prstClr val="black"/>
                  </a:solidFill>
                  <a:latin typeface="UTM Avo" panose="02040603050506020204" pitchFamily="18" charset="0"/>
                </a:rPr>
                <a:t>"Nếu cho khỉ ăn"</a:t>
              </a:r>
              <a:endParaRPr lang="en-US" sz="2500" dirty="0">
                <a:latin typeface="UTM Avo" panose="02040603050506020204" pitchFamily="18" charset="0"/>
              </a:endParaRPr>
            </a:p>
          </p:txBody>
        </p:sp>
      </p:grpSp>
      <p:grpSp>
        <p:nvGrpSpPr>
          <p:cNvPr id="10" name="Group 9">
            <a:extLst>
              <a:ext uri="{FF2B5EF4-FFF2-40B4-BE49-F238E27FC236}">
                <a16:creationId xmlns:a16="http://schemas.microsoft.com/office/drawing/2014/main" id="{E9C213DA-1A5E-B7B1-62C4-B78B98A0322E}"/>
              </a:ext>
            </a:extLst>
          </p:cNvPr>
          <p:cNvGrpSpPr/>
          <p:nvPr/>
        </p:nvGrpSpPr>
        <p:grpSpPr>
          <a:xfrm>
            <a:off x="8331200" y="3957352"/>
            <a:ext cx="2850223" cy="1898961"/>
            <a:chOff x="12183866" y="5624411"/>
            <a:chExt cx="4275334" cy="2848442"/>
          </a:xfrm>
        </p:grpSpPr>
        <p:pic>
          <p:nvPicPr>
            <p:cNvPr id="11" name="Picture 7">
              <a:extLst>
                <a:ext uri="{FF2B5EF4-FFF2-40B4-BE49-F238E27FC236}">
                  <a16:creationId xmlns:a16="http://schemas.microsoft.com/office/drawing/2014/main" id="{C94BFBFF-BE78-2D20-F08E-6E3D4F74A8F0}"/>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2183866" y="5624411"/>
              <a:ext cx="4275334" cy="2848442"/>
            </a:xfrm>
            <a:prstGeom prst="rect">
              <a:avLst/>
            </a:prstGeom>
          </p:spPr>
        </p:pic>
        <p:sp>
          <p:nvSpPr>
            <p:cNvPr id="12" name="Rectangle 11">
              <a:extLst>
                <a:ext uri="{FF2B5EF4-FFF2-40B4-BE49-F238E27FC236}">
                  <a16:creationId xmlns:a16="http://schemas.microsoft.com/office/drawing/2014/main" id="{B42E811F-0F8D-07B5-6574-B047EF1E8977}"/>
                </a:ext>
              </a:extLst>
            </p:cNvPr>
            <p:cNvSpPr/>
            <p:nvPr/>
          </p:nvSpPr>
          <p:spPr>
            <a:xfrm>
              <a:off x="12737961" y="6493015"/>
              <a:ext cx="3424495" cy="715581"/>
            </a:xfrm>
            <a:prstGeom prst="rect">
              <a:avLst/>
            </a:prstGeom>
          </p:spPr>
          <p:txBody>
            <a:bodyPr wrap="none">
              <a:spAutoFit/>
            </a:bodyPr>
            <a:lstStyle/>
            <a:p>
              <a:r>
                <a:rPr lang="en-US" sz="2500">
                  <a:latin typeface="UTM Avo" panose="02040603050506020204" pitchFamily="18" charset="0"/>
                </a:rPr>
                <a:t>"Thì lấy chuối"</a:t>
              </a:r>
              <a:endParaRPr lang="en-US" sz="2500" dirty="0">
                <a:latin typeface="UTM Avo" panose="02040603050506020204" pitchFamily="18" charset="0"/>
              </a:endParaRPr>
            </a:p>
          </p:txBody>
        </p:sp>
      </p:grpSp>
    </p:spTree>
    <p:extLst>
      <p:ext uri="{BB962C8B-B14F-4D97-AF65-F5344CB8AC3E}">
        <p14:creationId xmlns:p14="http://schemas.microsoft.com/office/powerpoint/2010/main" val="18288839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223C9E4E-9265-DA13-440F-E5BFFE141F82}"/>
              </a:ext>
            </a:extLst>
          </p:cNvPr>
          <p:cNvSpPr/>
          <p:nvPr/>
        </p:nvSpPr>
        <p:spPr>
          <a:xfrm>
            <a:off x="7863840" y="3657600"/>
            <a:ext cx="4328160" cy="32004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1">
            <a:extLst>
              <a:ext uri="{FF2B5EF4-FFF2-40B4-BE49-F238E27FC236}">
                <a16:creationId xmlns:a16="http://schemas.microsoft.com/office/drawing/2014/main" id="{6B9D3423-7F47-3611-B749-B4F1EB181C0E}"/>
              </a:ext>
            </a:extLst>
          </p:cNvPr>
          <p:cNvSpPr txBox="1"/>
          <p:nvPr/>
        </p:nvSpPr>
        <p:spPr>
          <a:xfrm>
            <a:off x="3222457" y="2635238"/>
            <a:ext cx="992396" cy="169405"/>
          </a:xfrm>
          <a:prstGeom prst="rect">
            <a:avLst/>
          </a:prstGeom>
        </p:spPr>
        <p:txBody>
          <a:bodyPr lIns="0" tIns="0" rIns="0" bIns="0" rtlCol="0" anchor="t">
            <a:spAutoFit/>
          </a:bodyPr>
          <a:lstStyle/>
          <a:p>
            <a:pPr algn="ctr" defTabSz="857324">
              <a:lnSpc>
                <a:spcPts val="1311"/>
              </a:lnSpc>
              <a:spcBef>
                <a:spcPct val="0"/>
              </a:spcBef>
            </a:pPr>
            <a:r>
              <a:rPr lang="en-US" sz="1311">
                <a:solidFill>
                  <a:srgbClr val="FFFFFF"/>
                </a:solidFill>
                <a:latin typeface="Bryndan Write"/>
              </a:rPr>
              <a:t>Activity</a:t>
            </a:r>
          </a:p>
        </p:txBody>
      </p:sp>
      <p:sp>
        <p:nvSpPr>
          <p:cNvPr id="4" name="Rounded Rectangular Callout 21">
            <a:extLst>
              <a:ext uri="{FF2B5EF4-FFF2-40B4-BE49-F238E27FC236}">
                <a16:creationId xmlns:a16="http://schemas.microsoft.com/office/drawing/2014/main" id="{1C6EC566-7B0D-E8D3-6062-E1FA06257A94}"/>
              </a:ext>
            </a:extLst>
          </p:cNvPr>
          <p:cNvSpPr/>
          <p:nvPr/>
        </p:nvSpPr>
        <p:spPr>
          <a:xfrm>
            <a:off x="3840480" y="1092246"/>
            <a:ext cx="5740400" cy="863600"/>
          </a:xfrm>
          <a:prstGeom prst="wedgeRoundRectCallout">
            <a:avLst>
              <a:gd name="adj1" fmla="val -20037"/>
              <a:gd name="adj2" fmla="val 118971"/>
              <a:gd name="adj3" fmla="val 16667"/>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accent5"/>
                </a:solidFill>
                <a:latin typeface="UTM Avo" panose="02040603050506020204" pitchFamily="18" charset="0"/>
                <a:cs typeface="Arial" panose="020B0604020202020204" pitchFamily="34" charset="0"/>
              </a:rPr>
              <a:t>TRÒ CHƠI: CHO THÚ ĂN</a:t>
            </a:r>
          </a:p>
        </p:txBody>
      </p:sp>
      <p:sp>
        <p:nvSpPr>
          <p:cNvPr id="5" name="Rectangle 4">
            <a:extLst>
              <a:ext uri="{FF2B5EF4-FFF2-40B4-BE49-F238E27FC236}">
                <a16:creationId xmlns:a16="http://schemas.microsoft.com/office/drawing/2014/main" id="{C1B6D0E4-8978-F48E-D4F4-362A37EC791A}"/>
              </a:ext>
            </a:extLst>
          </p:cNvPr>
          <p:cNvSpPr/>
          <p:nvPr/>
        </p:nvSpPr>
        <p:spPr>
          <a:xfrm>
            <a:off x="573387" y="2913724"/>
            <a:ext cx="11346030" cy="3337837"/>
          </a:xfrm>
          <a:prstGeom prst="rect">
            <a:avLst/>
          </a:prstGeom>
        </p:spPr>
        <p:txBody>
          <a:bodyPr wrap="square">
            <a:spAutoFit/>
          </a:bodyPr>
          <a:lstStyle/>
          <a:p>
            <a:pPr marL="381019" indent="-381019" algn="just">
              <a:lnSpc>
                <a:spcPct val="150000"/>
              </a:lnSpc>
              <a:buFontTx/>
              <a:buChar char="-"/>
            </a:pPr>
            <a:r>
              <a:rPr lang="en-US" sz="2400">
                <a:latin typeface="UTM Avo" panose="02040603050506020204" pitchFamily="18" charset="0"/>
              </a:rPr>
              <a:t>Chia lớp thành 2 đội A và B. Hai đội đều dùng cách nói </a:t>
            </a:r>
            <a:r>
              <a:rPr lang="en-US" sz="2400" b="1">
                <a:latin typeface="UTM Avo" panose="02040603050506020204" pitchFamily="18" charset="0"/>
              </a:rPr>
              <a:t>Nếu... thì…</a:t>
            </a:r>
            <a:r>
              <a:rPr lang="en-US" sz="2400">
                <a:latin typeface="UTM Avo" panose="02040603050506020204" pitchFamily="18" charset="0"/>
              </a:rPr>
              <a:t> trong việc chọn thức ăn phù hợp cho một loài động vật.</a:t>
            </a:r>
          </a:p>
          <a:p>
            <a:pPr marL="381019" indent="-381019" algn="just">
              <a:lnSpc>
                <a:spcPct val="150000"/>
              </a:lnSpc>
              <a:buFontTx/>
              <a:buChar char="-"/>
            </a:pPr>
            <a:r>
              <a:rPr lang="vi-VN" sz="2400">
                <a:latin typeface="UTM Avo" panose="02040603050506020204" pitchFamily="18" charset="0"/>
              </a:rPr>
              <a:t>Nếu nói chậm hoặc nói sai sẽ bị trừ điểm. </a:t>
            </a:r>
            <a:endParaRPr lang="en-US" sz="2400">
              <a:latin typeface="UTM Avo" panose="02040603050506020204" pitchFamily="18" charset="0"/>
            </a:endParaRPr>
          </a:p>
          <a:p>
            <a:pPr marL="381019" indent="-381019" algn="just">
              <a:lnSpc>
                <a:spcPct val="150000"/>
              </a:lnSpc>
              <a:buFontTx/>
              <a:buChar char="-"/>
            </a:pPr>
            <a:r>
              <a:rPr lang="vi-VN" sz="2400">
                <a:latin typeface="UTM Avo" panose="02040603050506020204" pitchFamily="18" charset="0"/>
              </a:rPr>
              <a:t>Tiếp đó đổi bên, đội B nói điều kiện và đội A nói tiếp hành động</a:t>
            </a:r>
            <a:r>
              <a:rPr lang="en-US" sz="2400">
                <a:latin typeface="UTM Avo" panose="02040603050506020204" pitchFamily="18" charset="0"/>
              </a:rPr>
              <a:t> </a:t>
            </a:r>
            <a:r>
              <a:rPr lang="vi-VN" sz="2400">
                <a:latin typeface="UTM Avo" panose="02040603050506020204" pitchFamily="18" charset="0"/>
              </a:rPr>
              <a:t>phù hợp.</a:t>
            </a:r>
            <a:endParaRPr lang="en-US" sz="2400">
              <a:latin typeface="UTM Avo" panose="02040603050506020204" pitchFamily="18" charset="0"/>
            </a:endParaRPr>
          </a:p>
          <a:p>
            <a:pPr marL="381019" indent="-381019" algn="just">
              <a:lnSpc>
                <a:spcPct val="150000"/>
              </a:lnSpc>
              <a:buFontTx/>
              <a:buChar char="-"/>
            </a:pPr>
            <a:r>
              <a:rPr lang="vi-VN" sz="2400">
                <a:latin typeface="UTM Avo" panose="02040603050506020204" pitchFamily="18" charset="0"/>
              </a:rPr>
              <a:t>Kết thúc cuộc chơi, đội thua cuộc là đội có tổng điểm thua nhiều hơn.</a:t>
            </a:r>
            <a:endParaRPr lang="en-US" sz="2400">
              <a:latin typeface="UTM Avo" panose="02040603050506020204" pitchFamily="18" charset="0"/>
            </a:endParaRPr>
          </a:p>
        </p:txBody>
      </p:sp>
      <p:sp>
        <p:nvSpPr>
          <p:cNvPr id="6" name="TextBox 5">
            <a:extLst>
              <a:ext uri="{FF2B5EF4-FFF2-40B4-BE49-F238E27FC236}">
                <a16:creationId xmlns:a16="http://schemas.microsoft.com/office/drawing/2014/main" id="{3ACD2736-ED89-F03C-E47A-52802B879FA0}"/>
              </a:ext>
            </a:extLst>
          </p:cNvPr>
          <p:cNvSpPr txBox="1"/>
          <p:nvPr/>
        </p:nvSpPr>
        <p:spPr>
          <a:xfrm>
            <a:off x="391291" y="2536681"/>
            <a:ext cx="2558583" cy="502766"/>
          </a:xfrm>
          <a:prstGeom prst="rect">
            <a:avLst/>
          </a:prstGeom>
          <a:noFill/>
        </p:spPr>
        <p:txBody>
          <a:bodyPr wrap="square" rtlCol="0">
            <a:spAutoFit/>
          </a:bodyPr>
          <a:lstStyle/>
          <a:p>
            <a:pPr marL="381019" indent="-381019" algn="ctr">
              <a:buFont typeface="Arial" panose="020B0604020202020204" pitchFamily="34" charset="0"/>
              <a:buChar char="•"/>
            </a:pPr>
            <a:r>
              <a:rPr lang="en-US" sz="2667" b="1" dirty="0" err="1">
                <a:latin typeface="UTM Avo" panose="02040603050506020204" pitchFamily="18" charset="0"/>
                <a:cs typeface="Arial" panose="020B0604020202020204" pitchFamily="34" charset="0"/>
              </a:rPr>
              <a:t>Luật</a:t>
            </a:r>
            <a:r>
              <a:rPr lang="en-US" sz="2667" b="1" dirty="0">
                <a:latin typeface="UTM Avo" panose="02040603050506020204" pitchFamily="18" charset="0"/>
                <a:cs typeface="Arial" panose="020B0604020202020204" pitchFamily="34" charset="0"/>
              </a:rPr>
              <a:t> </a:t>
            </a:r>
            <a:r>
              <a:rPr lang="en-US" sz="2667" b="1" dirty="0" err="1">
                <a:latin typeface="UTM Avo" panose="02040603050506020204" pitchFamily="18" charset="0"/>
                <a:cs typeface="Arial" panose="020B0604020202020204" pitchFamily="34" charset="0"/>
              </a:rPr>
              <a:t>chơi</a:t>
            </a:r>
            <a:endParaRPr lang="en-US" sz="2667" b="1" dirty="0">
              <a:latin typeface="UTM Avo" panose="02040603050506020204" pitchFamily="18" charset="0"/>
              <a:cs typeface="Arial" panose="020B0604020202020204" pitchFamily="34" charset="0"/>
            </a:endParaRPr>
          </a:p>
        </p:txBody>
      </p:sp>
      <p:pic>
        <p:nvPicPr>
          <p:cNvPr id="7" name="Picture 10">
            <a:extLst>
              <a:ext uri="{FF2B5EF4-FFF2-40B4-BE49-F238E27FC236}">
                <a16:creationId xmlns:a16="http://schemas.microsoft.com/office/drawing/2014/main" id="{34EC80ED-BFD4-899E-4360-698E816A357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691203">
            <a:off x="11504855" y="6522977"/>
            <a:ext cx="762000" cy="771645"/>
          </a:xfrm>
          <a:prstGeom prst="rect">
            <a:avLst/>
          </a:prstGeom>
        </p:spPr>
      </p:pic>
    </p:spTree>
    <p:extLst>
      <p:ext uri="{BB962C8B-B14F-4D97-AF65-F5344CB8AC3E}">
        <p14:creationId xmlns:p14="http://schemas.microsoft.com/office/powerpoint/2010/main" val="34410478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randombar(horizontal)">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836894" y="2726229"/>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ounded Rectangular Callout 22">
            <a:extLst>
              <a:ext uri="{FF2B5EF4-FFF2-40B4-BE49-F238E27FC236}">
                <a16:creationId xmlns:a16="http://schemas.microsoft.com/office/drawing/2014/main" id="{CFC66A70-EB9B-AB34-823E-496A13EF3758}"/>
              </a:ext>
            </a:extLst>
          </p:cNvPr>
          <p:cNvSpPr/>
          <p:nvPr/>
        </p:nvSpPr>
        <p:spPr>
          <a:xfrm>
            <a:off x="902895" y="2221369"/>
            <a:ext cx="7598515" cy="3461144"/>
          </a:xfrm>
          <a:prstGeom prst="wedgeRoundRectCallout">
            <a:avLst>
              <a:gd name="adj1" fmla="val 60046"/>
              <a:gd name="adj2" fmla="val 8205"/>
              <a:gd name="adj3" fmla="val 16667"/>
            </a:avLst>
          </a:prstGeom>
          <a:solidFill>
            <a:srgbClr val="FFFF99"/>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667">
                <a:solidFill>
                  <a:schemeClr val="tx1"/>
                </a:solidFill>
                <a:latin typeface="UTM Avo" panose="02040603050506020204" pitchFamily="18" charset="0"/>
              </a:rPr>
              <a:t>Bạn Hương nói với bạn Giang: “Nếu chiều nay chưa làm xong hết bài tập thì tối nay Hương sẽ không xem ti vi mà làm nốt bài tập". Việc gì bạn Hương dự định làm tùy thuộc vào điều kiện ? Điều kiện đó là gì?</a:t>
            </a:r>
            <a:endParaRPr lang="en-US" sz="2667">
              <a:solidFill>
                <a:schemeClr val="tx1"/>
              </a:solidFill>
              <a:latin typeface="UTM Avo" panose="02040603050506020204" pitchFamily="18" charset="0"/>
            </a:endParaRPr>
          </a:p>
        </p:txBody>
      </p:sp>
      <p:pic>
        <p:nvPicPr>
          <p:cNvPr id="3" name="Picture 33">
            <a:extLst>
              <a:ext uri="{FF2B5EF4-FFF2-40B4-BE49-F238E27FC236}">
                <a16:creationId xmlns:a16="http://schemas.microsoft.com/office/drawing/2014/main" id="{04DE32B1-8E79-01CE-E747-D4EE28E2CC7D}"/>
              </a:ext>
            </a:extLst>
          </p:cNvPr>
          <p:cNvPicPr>
            <a:picLocks noChangeAspect="1"/>
          </p:cNvPicPr>
          <p:nvPr/>
        </p:nvPicPr>
        <p:blipFill>
          <a:blip r:embed="rId4"/>
          <a:srcRect/>
          <a:stretch>
            <a:fillRect/>
          </a:stretch>
        </p:blipFill>
        <p:spPr>
          <a:xfrm>
            <a:off x="9155864" y="2221369"/>
            <a:ext cx="2822776" cy="3162774"/>
          </a:xfrm>
          <a:prstGeom prst="rect">
            <a:avLst/>
          </a:prstGeom>
        </p:spPr>
      </p:pic>
    </p:spTree>
    <p:extLst>
      <p:ext uri="{BB962C8B-B14F-4D97-AF65-F5344CB8AC3E}">
        <p14:creationId xmlns:p14="http://schemas.microsoft.com/office/powerpoint/2010/main" val="22907436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7" name="Rectangle 6">
            <a:extLst>
              <a:ext uri="{FF2B5EF4-FFF2-40B4-BE49-F238E27FC236}">
                <a16:creationId xmlns:a16="http://schemas.microsoft.com/office/drawing/2014/main" id="{13287572-4A57-B887-5B36-F9B7FD95CF90}"/>
              </a:ext>
            </a:extLst>
          </p:cNvPr>
          <p:cNvSpPr/>
          <p:nvPr/>
        </p:nvSpPr>
        <p:spPr>
          <a:xfrm>
            <a:off x="8625840" y="3657600"/>
            <a:ext cx="3566160" cy="32004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7CCA4A6-78AD-7FB4-8818-68A1379C29CE}"/>
              </a:ext>
            </a:extLst>
          </p:cNvPr>
          <p:cNvSpPr txBox="1"/>
          <p:nvPr/>
        </p:nvSpPr>
        <p:spPr>
          <a:xfrm>
            <a:off x="5450841" y="1738509"/>
            <a:ext cx="1574800" cy="502766"/>
          </a:xfrm>
          <a:prstGeom prst="rect">
            <a:avLst/>
          </a:prstGeom>
          <a:noFill/>
        </p:spPr>
        <p:txBody>
          <a:bodyPr wrap="square" rtlCol="0">
            <a:spAutoFit/>
          </a:bodyPr>
          <a:lstStyle/>
          <a:p>
            <a:pPr algn="ctr"/>
            <a:r>
              <a:rPr lang="en-US" sz="2667" b="1" dirty="0" err="1">
                <a:latin typeface="UTM Avo" panose="02040603050506020204" pitchFamily="18" charset="0"/>
                <a:cs typeface="Arial" panose="020B0604020202020204" pitchFamily="34" charset="0"/>
              </a:rPr>
              <a:t>Trả</a:t>
            </a:r>
            <a:r>
              <a:rPr lang="en-US" sz="2667" b="1" dirty="0">
                <a:latin typeface="UTM Avo" panose="02040603050506020204" pitchFamily="18" charset="0"/>
                <a:cs typeface="Arial" panose="020B0604020202020204" pitchFamily="34" charset="0"/>
              </a:rPr>
              <a:t> </a:t>
            </a:r>
            <a:r>
              <a:rPr lang="en-US" sz="2667" b="1" dirty="0" err="1">
                <a:latin typeface="UTM Avo" panose="02040603050506020204" pitchFamily="18" charset="0"/>
                <a:cs typeface="Arial" panose="020B0604020202020204" pitchFamily="34" charset="0"/>
              </a:rPr>
              <a:t>lời</a:t>
            </a:r>
            <a:r>
              <a:rPr lang="en-US" sz="2667" b="1" dirty="0">
                <a:latin typeface="UTM Avo" panose="02040603050506020204" pitchFamily="18" charset="0"/>
                <a:cs typeface="Arial" panose="020B0604020202020204" pitchFamily="34" charset="0"/>
              </a:rPr>
              <a:t>:</a:t>
            </a:r>
          </a:p>
        </p:txBody>
      </p:sp>
      <p:grpSp>
        <p:nvGrpSpPr>
          <p:cNvPr id="3" name="Group 2">
            <a:extLst>
              <a:ext uri="{FF2B5EF4-FFF2-40B4-BE49-F238E27FC236}">
                <a16:creationId xmlns:a16="http://schemas.microsoft.com/office/drawing/2014/main" id="{B43F85E6-CDD3-4B9D-C65C-F6E085D11595}"/>
              </a:ext>
            </a:extLst>
          </p:cNvPr>
          <p:cNvGrpSpPr/>
          <p:nvPr/>
        </p:nvGrpSpPr>
        <p:grpSpPr>
          <a:xfrm>
            <a:off x="1349677" y="2159000"/>
            <a:ext cx="9777129" cy="4023233"/>
            <a:chOff x="1905000" y="3452050"/>
            <a:chExt cx="14665694" cy="6034850"/>
          </a:xfrm>
        </p:grpSpPr>
        <p:sp>
          <p:nvSpPr>
            <p:cNvPr id="4" name="Freeform 4">
              <a:extLst>
                <a:ext uri="{FF2B5EF4-FFF2-40B4-BE49-F238E27FC236}">
                  <a16:creationId xmlns:a16="http://schemas.microsoft.com/office/drawing/2014/main" id="{B8C3AF85-22B5-CB36-9B55-2603DEBD009B}"/>
                </a:ext>
              </a:extLst>
            </p:cNvPr>
            <p:cNvSpPr/>
            <p:nvPr/>
          </p:nvSpPr>
          <p:spPr>
            <a:xfrm>
              <a:off x="1905000" y="3452050"/>
              <a:ext cx="14665694" cy="6034850"/>
            </a:xfrm>
            <a:custGeom>
              <a:avLst/>
              <a:gdLst/>
              <a:ahLst/>
              <a:cxnLst/>
              <a:rect l="l" t="t" r="r" b="b"/>
              <a:pathLst>
                <a:path w="2638578" h="558734">
                  <a:moveTo>
                    <a:pt x="2604288" y="21590"/>
                  </a:moveTo>
                  <a:cubicBezTo>
                    <a:pt x="2605558" y="34290"/>
                    <a:pt x="2605558" y="44450"/>
                    <a:pt x="2606828" y="54610"/>
                  </a:cubicBezTo>
                  <a:cubicBezTo>
                    <a:pt x="2609368" y="71037"/>
                    <a:pt x="2610638" y="80724"/>
                    <a:pt x="2613178" y="90065"/>
                  </a:cubicBezTo>
                  <a:cubicBezTo>
                    <a:pt x="2613178" y="103558"/>
                    <a:pt x="2625878" y="369614"/>
                    <a:pt x="2632228" y="383107"/>
                  </a:cubicBezTo>
                  <a:cubicBezTo>
                    <a:pt x="2638578" y="403520"/>
                    <a:pt x="2634768" y="424278"/>
                    <a:pt x="2634768" y="444691"/>
                  </a:cubicBezTo>
                  <a:cubicBezTo>
                    <a:pt x="2634768" y="462682"/>
                    <a:pt x="2636038" y="479289"/>
                    <a:pt x="2637308" y="497774"/>
                  </a:cubicBezTo>
                  <a:cubicBezTo>
                    <a:pt x="2637308" y="519364"/>
                    <a:pt x="2637308" y="533334"/>
                    <a:pt x="2637308" y="557464"/>
                  </a:cubicBezTo>
                  <a:cubicBezTo>
                    <a:pt x="2614448" y="557464"/>
                    <a:pt x="2594128" y="558734"/>
                    <a:pt x="2570811" y="557464"/>
                  </a:cubicBezTo>
                  <a:cubicBezTo>
                    <a:pt x="2440625" y="552384"/>
                    <a:pt x="2308437" y="558734"/>
                    <a:pt x="2178252" y="553654"/>
                  </a:cubicBezTo>
                  <a:cubicBezTo>
                    <a:pt x="2100141" y="549844"/>
                    <a:pt x="2024033" y="552384"/>
                    <a:pt x="1945921" y="549844"/>
                  </a:cubicBezTo>
                  <a:cubicBezTo>
                    <a:pt x="1909870" y="548574"/>
                    <a:pt x="1873819" y="547304"/>
                    <a:pt x="1837768" y="546034"/>
                  </a:cubicBezTo>
                  <a:cubicBezTo>
                    <a:pt x="1815736" y="546034"/>
                    <a:pt x="1795708" y="547304"/>
                    <a:pt x="1773676" y="547304"/>
                  </a:cubicBezTo>
                  <a:cubicBezTo>
                    <a:pt x="1717597" y="546034"/>
                    <a:pt x="1563377" y="547304"/>
                    <a:pt x="1507297" y="546034"/>
                  </a:cubicBezTo>
                  <a:cubicBezTo>
                    <a:pt x="1467240" y="544764"/>
                    <a:pt x="666100" y="553654"/>
                    <a:pt x="626043" y="552384"/>
                  </a:cubicBezTo>
                  <a:cubicBezTo>
                    <a:pt x="616029" y="552384"/>
                    <a:pt x="604012" y="553654"/>
                    <a:pt x="593998" y="553654"/>
                  </a:cubicBezTo>
                  <a:cubicBezTo>
                    <a:pt x="569964" y="553654"/>
                    <a:pt x="547932" y="554924"/>
                    <a:pt x="523898" y="554924"/>
                  </a:cubicBezTo>
                  <a:cubicBezTo>
                    <a:pt x="463813" y="554924"/>
                    <a:pt x="405730" y="553654"/>
                    <a:pt x="345644" y="552384"/>
                  </a:cubicBezTo>
                  <a:cubicBezTo>
                    <a:pt x="309593" y="551114"/>
                    <a:pt x="273542" y="549844"/>
                    <a:pt x="239493" y="548574"/>
                  </a:cubicBezTo>
                  <a:cubicBezTo>
                    <a:pt x="175402" y="547304"/>
                    <a:pt x="111311" y="546034"/>
                    <a:pt x="48260" y="546034"/>
                  </a:cubicBezTo>
                  <a:cubicBezTo>
                    <a:pt x="38100" y="546034"/>
                    <a:pt x="29210" y="546034"/>
                    <a:pt x="19050" y="544764"/>
                  </a:cubicBezTo>
                  <a:cubicBezTo>
                    <a:pt x="10160" y="543494"/>
                    <a:pt x="5080" y="537144"/>
                    <a:pt x="7620" y="528254"/>
                  </a:cubicBezTo>
                  <a:cubicBezTo>
                    <a:pt x="16510" y="496587"/>
                    <a:pt x="12700" y="487938"/>
                    <a:pt x="11430" y="478943"/>
                  </a:cubicBezTo>
                  <a:cubicBezTo>
                    <a:pt x="10160" y="460606"/>
                    <a:pt x="6350" y="442615"/>
                    <a:pt x="7620" y="424278"/>
                  </a:cubicBezTo>
                  <a:cubicBezTo>
                    <a:pt x="5080" y="401444"/>
                    <a:pt x="0" y="118781"/>
                    <a:pt x="7620" y="95601"/>
                  </a:cubicBezTo>
                  <a:cubicBezTo>
                    <a:pt x="8890" y="91103"/>
                    <a:pt x="7620" y="86260"/>
                    <a:pt x="8890" y="81762"/>
                  </a:cubicBezTo>
                  <a:cubicBezTo>
                    <a:pt x="10160" y="74496"/>
                    <a:pt x="12700" y="66539"/>
                    <a:pt x="13970" y="44450"/>
                  </a:cubicBezTo>
                  <a:cubicBezTo>
                    <a:pt x="13970" y="41910"/>
                    <a:pt x="15240" y="39370"/>
                    <a:pt x="16510" y="38100"/>
                  </a:cubicBezTo>
                  <a:cubicBezTo>
                    <a:pt x="38100" y="35560"/>
                    <a:pt x="61240" y="30480"/>
                    <a:pt x="93285" y="29210"/>
                  </a:cubicBezTo>
                  <a:cubicBezTo>
                    <a:pt x="147362" y="25400"/>
                    <a:pt x="201439" y="22860"/>
                    <a:pt x="257519" y="20320"/>
                  </a:cubicBezTo>
                  <a:cubicBezTo>
                    <a:pt x="295573" y="17780"/>
                    <a:pt x="333627" y="16510"/>
                    <a:pt x="369679" y="13970"/>
                  </a:cubicBezTo>
                  <a:cubicBezTo>
                    <a:pt x="405730" y="11430"/>
                    <a:pt x="443784" y="8890"/>
                    <a:pt x="479835" y="8890"/>
                  </a:cubicBezTo>
                  <a:cubicBezTo>
                    <a:pt x="519892" y="7620"/>
                    <a:pt x="559949" y="10160"/>
                    <a:pt x="600006" y="8890"/>
                  </a:cubicBezTo>
                  <a:cubicBezTo>
                    <a:pt x="650078" y="8890"/>
                    <a:pt x="1557369" y="6350"/>
                    <a:pt x="1607440" y="5080"/>
                  </a:cubicBezTo>
                  <a:cubicBezTo>
                    <a:pt x="1655508" y="3810"/>
                    <a:pt x="1703577" y="2540"/>
                    <a:pt x="1753648" y="2540"/>
                  </a:cubicBezTo>
                  <a:cubicBezTo>
                    <a:pt x="1835765" y="1270"/>
                    <a:pt x="1915879" y="0"/>
                    <a:pt x="1997996" y="0"/>
                  </a:cubicBezTo>
                  <a:cubicBezTo>
                    <a:pt x="2032044" y="0"/>
                    <a:pt x="2068095" y="2540"/>
                    <a:pt x="2102144" y="2540"/>
                  </a:cubicBezTo>
                  <a:cubicBezTo>
                    <a:pt x="2196278" y="3810"/>
                    <a:pt x="2292414" y="5080"/>
                    <a:pt x="2386548" y="7620"/>
                  </a:cubicBezTo>
                  <a:cubicBezTo>
                    <a:pt x="2436620" y="8890"/>
                    <a:pt x="2486691" y="12700"/>
                    <a:pt x="2536762" y="16510"/>
                  </a:cubicBezTo>
                  <a:cubicBezTo>
                    <a:pt x="2548779" y="16510"/>
                    <a:pt x="2560796" y="16510"/>
                    <a:pt x="2570811" y="16510"/>
                  </a:cubicBezTo>
                  <a:cubicBezTo>
                    <a:pt x="2585238" y="17780"/>
                    <a:pt x="2594128" y="20320"/>
                    <a:pt x="2604288" y="21590"/>
                  </a:cubicBezTo>
                  <a:close/>
                  <a:moveTo>
                    <a:pt x="2614448" y="540954"/>
                  </a:moveTo>
                  <a:cubicBezTo>
                    <a:pt x="2615718" y="524444"/>
                    <a:pt x="2616988" y="511744"/>
                    <a:pt x="2616988" y="499044"/>
                  </a:cubicBezTo>
                  <a:cubicBezTo>
                    <a:pt x="2615718" y="477559"/>
                    <a:pt x="2614448" y="459222"/>
                    <a:pt x="2614448" y="439501"/>
                  </a:cubicBezTo>
                  <a:cubicBezTo>
                    <a:pt x="2614448" y="430506"/>
                    <a:pt x="2616988" y="421511"/>
                    <a:pt x="2615718" y="412515"/>
                  </a:cubicBezTo>
                  <a:cubicBezTo>
                    <a:pt x="2615718" y="404212"/>
                    <a:pt x="2614448" y="395562"/>
                    <a:pt x="2613178" y="387259"/>
                  </a:cubicBezTo>
                  <a:cubicBezTo>
                    <a:pt x="2608098" y="374458"/>
                    <a:pt x="2596668" y="109440"/>
                    <a:pt x="2596668" y="96639"/>
                  </a:cubicBezTo>
                  <a:cubicBezTo>
                    <a:pt x="2594128" y="85914"/>
                    <a:pt x="2591588" y="74842"/>
                    <a:pt x="2589048" y="63500"/>
                  </a:cubicBezTo>
                  <a:cubicBezTo>
                    <a:pt x="2587778" y="44450"/>
                    <a:pt x="2586508" y="43180"/>
                    <a:pt x="2564802" y="41910"/>
                  </a:cubicBezTo>
                  <a:cubicBezTo>
                    <a:pt x="2558794" y="41910"/>
                    <a:pt x="2554788" y="41910"/>
                    <a:pt x="2548779" y="40640"/>
                  </a:cubicBezTo>
                  <a:cubicBezTo>
                    <a:pt x="2498708" y="36830"/>
                    <a:pt x="2446634" y="31750"/>
                    <a:pt x="2396563" y="30480"/>
                  </a:cubicBezTo>
                  <a:cubicBezTo>
                    <a:pt x="2274389" y="26670"/>
                    <a:pt x="2150212" y="25400"/>
                    <a:pt x="2028038" y="22860"/>
                  </a:cubicBezTo>
                  <a:cubicBezTo>
                    <a:pt x="2010013" y="22860"/>
                    <a:pt x="1989984" y="22860"/>
                    <a:pt x="1971959" y="22860"/>
                  </a:cubicBezTo>
                  <a:cubicBezTo>
                    <a:pt x="1941916" y="22860"/>
                    <a:pt x="1911873" y="22860"/>
                    <a:pt x="1883833" y="22860"/>
                  </a:cubicBezTo>
                  <a:cubicBezTo>
                    <a:pt x="1819742" y="22860"/>
                    <a:pt x="1755651" y="22860"/>
                    <a:pt x="1693562" y="24130"/>
                  </a:cubicBezTo>
                  <a:cubicBezTo>
                    <a:pt x="1639485" y="25400"/>
                    <a:pt x="728189" y="29210"/>
                    <a:pt x="674112" y="29210"/>
                  </a:cubicBezTo>
                  <a:cubicBezTo>
                    <a:pt x="585986" y="29210"/>
                    <a:pt x="497861" y="26670"/>
                    <a:pt x="409736" y="33020"/>
                  </a:cubicBezTo>
                  <a:cubicBezTo>
                    <a:pt x="363670" y="36830"/>
                    <a:pt x="319607" y="36830"/>
                    <a:pt x="275545" y="38100"/>
                  </a:cubicBezTo>
                  <a:cubicBezTo>
                    <a:pt x="199436" y="41910"/>
                    <a:pt x="123328" y="45720"/>
                    <a:pt x="49530" y="50800"/>
                  </a:cubicBezTo>
                  <a:cubicBezTo>
                    <a:pt x="36830" y="50800"/>
                    <a:pt x="34290" y="53340"/>
                    <a:pt x="33020" y="65501"/>
                  </a:cubicBezTo>
                  <a:cubicBezTo>
                    <a:pt x="31750" y="71729"/>
                    <a:pt x="31750" y="77956"/>
                    <a:pt x="30480" y="84184"/>
                  </a:cubicBezTo>
                  <a:cubicBezTo>
                    <a:pt x="29210" y="94563"/>
                    <a:pt x="26670" y="104596"/>
                    <a:pt x="25400" y="114976"/>
                  </a:cubicBezTo>
                  <a:cubicBezTo>
                    <a:pt x="20320" y="126047"/>
                    <a:pt x="26670" y="396600"/>
                    <a:pt x="29210" y="407671"/>
                  </a:cubicBezTo>
                  <a:cubicBezTo>
                    <a:pt x="29210" y="419435"/>
                    <a:pt x="29210" y="431544"/>
                    <a:pt x="30480" y="443307"/>
                  </a:cubicBezTo>
                  <a:cubicBezTo>
                    <a:pt x="30480" y="451956"/>
                    <a:pt x="33020" y="460606"/>
                    <a:pt x="33020" y="469255"/>
                  </a:cubicBezTo>
                  <a:cubicBezTo>
                    <a:pt x="33020" y="478597"/>
                    <a:pt x="33020" y="487938"/>
                    <a:pt x="31750" y="499044"/>
                  </a:cubicBezTo>
                  <a:cubicBezTo>
                    <a:pt x="31750" y="502854"/>
                    <a:pt x="31750" y="505394"/>
                    <a:pt x="31750" y="509204"/>
                  </a:cubicBezTo>
                  <a:cubicBezTo>
                    <a:pt x="31750" y="519364"/>
                    <a:pt x="35560" y="523174"/>
                    <a:pt x="44450" y="523174"/>
                  </a:cubicBezTo>
                  <a:cubicBezTo>
                    <a:pt x="65245" y="523174"/>
                    <a:pt x="93285" y="524444"/>
                    <a:pt x="119322" y="524444"/>
                  </a:cubicBezTo>
                  <a:cubicBezTo>
                    <a:pt x="157377" y="524444"/>
                    <a:pt x="197434" y="521904"/>
                    <a:pt x="235488" y="524444"/>
                  </a:cubicBezTo>
                  <a:cubicBezTo>
                    <a:pt x="297576" y="528254"/>
                    <a:pt x="359664" y="530794"/>
                    <a:pt x="421753" y="529524"/>
                  </a:cubicBezTo>
                  <a:cubicBezTo>
                    <a:pt x="461810" y="528254"/>
                    <a:pt x="499864" y="530794"/>
                    <a:pt x="539921" y="530794"/>
                  </a:cubicBezTo>
                  <a:cubicBezTo>
                    <a:pt x="598003" y="530794"/>
                    <a:pt x="656086" y="529524"/>
                    <a:pt x="714169" y="530794"/>
                  </a:cubicBezTo>
                  <a:cubicBezTo>
                    <a:pt x="800291" y="532064"/>
                    <a:pt x="1745636" y="521904"/>
                    <a:pt x="1833762" y="524444"/>
                  </a:cubicBezTo>
                  <a:cubicBezTo>
                    <a:pt x="1871816" y="525714"/>
                    <a:pt x="1909870" y="526984"/>
                    <a:pt x="1945921" y="526984"/>
                  </a:cubicBezTo>
                  <a:cubicBezTo>
                    <a:pt x="2012016" y="529524"/>
                    <a:pt x="2076107" y="525714"/>
                    <a:pt x="2142201" y="529524"/>
                  </a:cubicBezTo>
                  <a:cubicBezTo>
                    <a:pt x="2196278" y="532064"/>
                    <a:pt x="2250355" y="532064"/>
                    <a:pt x="2304432" y="534604"/>
                  </a:cubicBezTo>
                  <a:cubicBezTo>
                    <a:pt x="2384546" y="538414"/>
                    <a:pt x="2464660" y="540954"/>
                    <a:pt x="2544774" y="542224"/>
                  </a:cubicBezTo>
                  <a:cubicBezTo>
                    <a:pt x="2574816" y="542224"/>
                    <a:pt x="2594128" y="540954"/>
                    <a:pt x="2614448" y="540954"/>
                  </a:cubicBezTo>
                  <a:close/>
                </a:path>
              </a:pathLst>
            </a:custGeom>
            <a:solidFill>
              <a:srgbClr val="F3C58E"/>
            </a:solidFill>
          </p:spPr>
          <p:txBody>
            <a:bodyPr/>
            <a:lstStyle/>
            <a:p>
              <a:endParaRPr lang="en-US"/>
            </a:p>
          </p:txBody>
        </p:sp>
        <p:sp>
          <p:nvSpPr>
            <p:cNvPr id="5" name="Rectangle 4">
              <a:extLst>
                <a:ext uri="{FF2B5EF4-FFF2-40B4-BE49-F238E27FC236}">
                  <a16:creationId xmlns:a16="http://schemas.microsoft.com/office/drawing/2014/main" id="{225624F7-C693-E80B-804F-BC0432765664}"/>
                </a:ext>
              </a:extLst>
            </p:cNvPr>
            <p:cNvSpPr/>
            <p:nvPr/>
          </p:nvSpPr>
          <p:spPr>
            <a:xfrm>
              <a:off x="2671134" y="4381596"/>
              <a:ext cx="13133426" cy="4175759"/>
            </a:xfrm>
            <a:prstGeom prst="rect">
              <a:avLst/>
            </a:prstGeom>
          </p:spPr>
          <p:txBody>
            <a:bodyPr wrap="square">
              <a:spAutoFit/>
            </a:bodyPr>
            <a:lstStyle/>
            <a:p>
              <a:pPr algn="just">
                <a:lnSpc>
                  <a:spcPct val="150000"/>
                </a:lnSpc>
              </a:pPr>
              <a:r>
                <a:rPr lang="vi-VN" sz="2400">
                  <a:latin typeface="UTM Avo" panose="02040603050506020204" pitchFamily="18" charset="0"/>
                </a:rPr>
                <a:t>Việc bạn Hương dự định làm tối nay phụ thuộc vào một điều kiện, đó là: Hương đã làm hết bài tập trong chiều nay chưa? Nếu chiều nay Hương đã làm xong bài tập thì tối Hương sẽ xem ti vi. Nếu chiều nay Hương chưa làm xong bài tập thì tối nay Hương sẽ làm nốt bài tập.</a:t>
              </a:r>
              <a:endParaRPr lang="en-US" sz="2400" dirty="0">
                <a:latin typeface="UTM Avo" panose="02040603050506020204" pitchFamily="18" charset="0"/>
              </a:endParaRPr>
            </a:p>
          </p:txBody>
        </p:sp>
      </p:grpSp>
      <p:pic>
        <p:nvPicPr>
          <p:cNvPr id="6" name="Picture 32">
            <a:extLst>
              <a:ext uri="{FF2B5EF4-FFF2-40B4-BE49-F238E27FC236}">
                <a16:creationId xmlns:a16="http://schemas.microsoft.com/office/drawing/2014/main" id="{DEEA2151-8E18-5727-5A4D-1B5FF7040B3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655921" y="1960427"/>
            <a:ext cx="1141011" cy="2210190"/>
          </a:xfrm>
          <a:prstGeom prst="rect">
            <a:avLst/>
          </a:prstGeom>
        </p:spPr>
      </p:pic>
    </p:spTree>
    <p:extLst>
      <p:ext uri="{BB962C8B-B14F-4D97-AF65-F5344CB8AC3E}">
        <p14:creationId xmlns:p14="http://schemas.microsoft.com/office/powerpoint/2010/main" val="13066921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anim calcmode="lin" valueType="num">
                                      <p:cBhvr>
                                        <p:cTn id="18" dur="500" fill="hold"/>
                                        <p:tgtEl>
                                          <p:spTgt spid="3"/>
                                        </p:tgtEl>
                                        <p:attrNameLst>
                                          <p:attrName>ppt_x</p:attrName>
                                        </p:attrNameLst>
                                      </p:cBhvr>
                                      <p:tavLst>
                                        <p:tav tm="0">
                                          <p:val>
                                            <p:strVal val="#ppt_x"/>
                                          </p:val>
                                        </p:tav>
                                        <p:tav tm="100000">
                                          <p:val>
                                            <p:strVal val="#ppt_x"/>
                                          </p:val>
                                        </p:tav>
                                      </p:tavLst>
                                    </p:anim>
                                    <p:anim calcmode="lin" valueType="num">
                                      <p:cBhvr>
                                        <p:cTn id="1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0">
            <a:extLst>
              <a:ext uri="{FF2B5EF4-FFF2-40B4-BE49-F238E27FC236}">
                <a16:creationId xmlns:a16="http://schemas.microsoft.com/office/drawing/2014/main" id="{5FB1624D-E27F-F9EF-EDB7-2D8C5FF36DC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rcRect l="-406" t="14094" r="24011" b="-303"/>
          <a:stretch/>
        </p:blipFill>
        <p:spPr bwMode="auto">
          <a:xfrm>
            <a:off x="-76200" y="0"/>
            <a:ext cx="12240457" cy="6885668"/>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DC8D1A29-C2C3-F383-6C80-BB24072D1239}"/>
              </a:ext>
            </a:extLst>
          </p:cNvPr>
          <p:cNvGrpSpPr/>
          <p:nvPr/>
        </p:nvGrpSpPr>
        <p:grpSpPr>
          <a:xfrm>
            <a:off x="1371600" y="2593103"/>
            <a:ext cx="9837415" cy="1699462"/>
            <a:chOff x="1676400" y="63391"/>
            <a:chExt cx="9837415" cy="1699462"/>
          </a:xfrm>
        </p:grpSpPr>
        <p:sp>
          <p:nvSpPr>
            <p:cNvPr id="2" name="Rectangle: Rounded Corners 1">
              <a:extLst>
                <a:ext uri="{FF2B5EF4-FFF2-40B4-BE49-F238E27FC236}">
                  <a16:creationId xmlns:a16="http://schemas.microsoft.com/office/drawing/2014/main" id="{4130E600-2A54-A272-5A7C-030C536CBDAC}"/>
                </a:ext>
              </a:extLst>
            </p:cNvPr>
            <p:cNvSpPr/>
            <p:nvPr/>
          </p:nvSpPr>
          <p:spPr>
            <a:xfrm>
              <a:off x="2209800" y="63391"/>
              <a:ext cx="9122305" cy="1699462"/>
            </a:xfrm>
            <a:prstGeom prst="roundRect">
              <a:avLst/>
            </a:prstGeom>
            <a:solidFill>
              <a:schemeClr val="accent2">
                <a:lumMod val="60000"/>
                <a:lumOff val="40000"/>
              </a:schemeClr>
            </a:solidFill>
            <a:ln>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sp>
          <p:nvSpPr>
            <p:cNvPr id="19" name="TextBox 18"/>
            <p:cNvSpPr txBox="1"/>
            <p:nvPr/>
          </p:nvSpPr>
          <p:spPr>
            <a:xfrm>
              <a:off x="1676400" y="319509"/>
              <a:ext cx="9837415" cy="1015663"/>
            </a:xfrm>
            <a:prstGeom prst="rect">
              <a:avLst/>
            </a:prstGeom>
            <a:noFill/>
          </p:spPr>
          <p:txBody>
            <a:bodyPr wrap="square" rtlCol="0">
              <a:spAutoFit/>
            </a:bodyPr>
            <a:lstStyle/>
            <a:p>
              <a:pPr algn="ctr"/>
              <a:r>
                <a:rPr lang="en-US" sz="6000">
                  <a:solidFill>
                    <a:schemeClr val="bg1"/>
                  </a:solidFill>
                  <a:effectLst>
                    <a:outerShdw blurRad="50800" dist="38100" dir="2700000" algn="tl" rotWithShape="0">
                      <a:prstClr val="black">
                        <a:alpha val="40000"/>
                      </a:prstClr>
                    </a:outerShdw>
                  </a:effectLst>
                  <a:latin typeface="UTM Avo" panose="02040603050506020204" pitchFamily="18" charset="0"/>
                </a:rPr>
                <a:t>Trang trí căn phòng</a:t>
              </a:r>
              <a:endParaRPr lang="en-US" sz="6000" dirty="0">
                <a:solidFill>
                  <a:schemeClr val="bg1"/>
                </a:solidFill>
                <a:effectLst>
                  <a:outerShdw blurRad="50800" dist="38100" dir="2700000" algn="tl" rotWithShape="0">
                    <a:prstClr val="black">
                      <a:alpha val="40000"/>
                    </a:prstClr>
                  </a:outerShdw>
                </a:effectLst>
                <a:latin typeface="UTM Avo" panose="02040603050506020204" pitchFamily="18" charset="0"/>
              </a:endParaRPr>
            </a:p>
          </p:txBody>
        </p:sp>
      </p:grpSp>
      <p:pic>
        <p:nvPicPr>
          <p:cNvPr id="6" name="Picture 5">
            <a:extLst>
              <a:ext uri="{FF2B5EF4-FFF2-40B4-BE49-F238E27FC236}">
                <a16:creationId xmlns:a16="http://schemas.microsoft.com/office/drawing/2014/main" id="{DA2789A0-AEA9-29F3-D169-03162CCD3EB0}"/>
              </a:ext>
            </a:extLst>
          </p:cNvPr>
          <p:cNvPicPr>
            <a:picLocks noChangeAspect="1"/>
          </p:cNvPicPr>
          <p:nvPr/>
        </p:nvPicPr>
        <p:blipFill>
          <a:blip r:embed="rId4"/>
          <a:stretch>
            <a:fillRect/>
          </a:stretch>
        </p:blipFill>
        <p:spPr>
          <a:xfrm>
            <a:off x="0" y="0"/>
            <a:ext cx="808952" cy="902043"/>
          </a:xfrm>
          <a:prstGeom prst="rect">
            <a:avLst/>
          </a:prstGeom>
        </p:spPr>
      </p:pic>
    </p:spTree>
    <p:extLst>
      <p:ext uri="{BB962C8B-B14F-4D97-AF65-F5344CB8AC3E}">
        <p14:creationId xmlns:p14="http://schemas.microsoft.com/office/powerpoint/2010/main" val="383500481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 name="Picture 30">
            <a:extLst>
              <a:ext uri="{FF2B5EF4-FFF2-40B4-BE49-F238E27FC236}">
                <a16:creationId xmlns:a16="http://schemas.microsoft.com/office/drawing/2014/main" id="{49878863-F1AF-F6AD-014C-A335353E1A27}"/>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rcRect l="-406" t="14094" r="24011" b="-303"/>
          <a:stretch/>
        </p:blipFill>
        <p:spPr bwMode="auto">
          <a:xfrm>
            <a:off x="-76200" y="0"/>
            <a:ext cx="12240457" cy="68856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cute sofa  - 9Slide.vn">
            <a:extLst>
              <a:ext uri="{FF2B5EF4-FFF2-40B4-BE49-F238E27FC236}">
                <a16:creationId xmlns:a16="http://schemas.microsoft.com/office/drawing/2014/main" id="{AA26D4A2-CD93-ED9E-4DB6-36EA76A8C22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 t="15727" r="-1246" b="16928"/>
          <a:stretch/>
        </p:blipFill>
        <p:spPr bwMode="auto">
          <a:xfrm>
            <a:off x="3933198" y="2398755"/>
            <a:ext cx="4798138" cy="3191508"/>
          </a:xfrm>
          <a:prstGeom prst="rect">
            <a:avLst/>
          </a:prstGeom>
          <a:noFill/>
          <a:extLst>
            <a:ext uri="{909E8E84-426E-40DD-AFC4-6F175D3DCCD1}">
              <a14:hiddenFill xmlns:a14="http://schemas.microsoft.com/office/drawing/2010/main">
                <a:solidFill>
                  <a:srgbClr val="FFFFFF"/>
                </a:solidFill>
              </a14:hiddenFill>
            </a:ext>
          </a:extLst>
        </p:spPr>
      </p:pic>
      <p:pic>
        <p:nvPicPr>
          <p:cNvPr id="1040" name="cute lamp - 9Slide.vn">
            <a:hlinkClick r:id="rId6" action="ppaction://hlinksldjump"/>
            <a:extLst>
              <a:ext uri="{FF2B5EF4-FFF2-40B4-BE49-F238E27FC236}">
                <a16:creationId xmlns:a16="http://schemas.microsoft.com/office/drawing/2014/main" id="{798FCA25-454B-B07C-7B62-6F7D073CF53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28688" y="-150738"/>
            <a:ext cx="2016708" cy="2016708"/>
          </a:xfrm>
          <a:prstGeom prst="rect">
            <a:avLst/>
          </a:prstGeom>
          <a:noFill/>
          <a:extLst>
            <a:ext uri="{909E8E84-426E-40DD-AFC4-6F175D3DCCD1}">
              <a14:hiddenFill xmlns:a14="http://schemas.microsoft.com/office/drawing/2010/main">
                <a:solidFill>
                  <a:srgbClr val="FFFFFF"/>
                </a:solidFill>
              </a14:hiddenFill>
            </a:ext>
          </a:extLst>
        </p:spPr>
      </p:pic>
      <p:pic>
        <p:nvPicPr>
          <p:cNvPr id="1044" name="cute table - 9Slide.vn">
            <a:extLst>
              <a:ext uri="{FF2B5EF4-FFF2-40B4-BE49-F238E27FC236}">
                <a16:creationId xmlns:a16="http://schemas.microsoft.com/office/drawing/2014/main" id="{26FB9274-7589-E4F9-5513-3FCF58F7187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28693" y="3855583"/>
            <a:ext cx="2949234" cy="2949234"/>
          </a:xfrm>
          <a:prstGeom prst="rect">
            <a:avLst/>
          </a:prstGeom>
          <a:noFill/>
          <a:extLst>
            <a:ext uri="{909E8E84-426E-40DD-AFC4-6F175D3DCCD1}">
              <a14:hiddenFill xmlns:a14="http://schemas.microsoft.com/office/drawing/2010/main">
                <a:solidFill>
                  <a:srgbClr val="FFFFFF"/>
                </a:solidFill>
              </a14:hiddenFill>
            </a:ext>
          </a:extLst>
        </p:spPr>
      </p:pic>
      <p:pic>
        <p:nvPicPr>
          <p:cNvPr id="1048" name="cute vase - 9Slide.vn">
            <a:extLst>
              <a:ext uri="{FF2B5EF4-FFF2-40B4-BE49-F238E27FC236}">
                <a16:creationId xmlns:a16="http://schemas.microsoft.com/office/drawing/2014/main" id="{4EE3F5FC-FB27-3316-D48F-44DE1C3B4FC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31132" y="2895600"/>
            <a:ext cx="3297561" cy="3615356"/>
          </a:xfrm>
          <a:prstGeom prst="rect">
            <a:avLst/>
          </a:prstGeom>
          <a:noFill/>
          <a:extLst>
            <a:ext uri="{909E8E84-426E-40DD-AFC4-6F175D3DCCD1}">
              <a14:hiddenFill xmlns:a14="http://schemas.microsoft.com/office/drawing/2010/main">
                <a:solidFill>
                  <a:srgbClr val="FFFFFF"/>
                </a:solidFill>
              </a14:hiddenFill>
            </a:ext>
          </a:extLst>
        </p:spPr>
      </p:pic>
      <p:pic>
        <p:nvPicPr>
          <p:cNvPr id="1046" name="cute chair - 9Slide.vn">
            <a:extLst>
              <a:ext uri="{FF2B5EF4-FFF2-40B4-BE49-F238E27FC236}">
                <a16:creationId xmlns:a16="http://schemas.microsoft.com/office/drawing/2014/main" id="{6C9EFB0A-2129-CD6E-52C5-E17F40F7E87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98179" y="3275816"/>
            <a:ext cx="3529982" cy="3529982"/>
          </a:xfrm>
          <a:prstGeom prst="rect">
            <a:avLst/>
          </a:prstGeom>
          <a:noFill/>
          <a:extLst>
            <a:ext uri="{909E8E84-426E-40DD-AFC4-6F175D3DCCD1}">
              <a14:hiddenFill xmlns:a14="http://schemas.microsoft.com/office/drawing/2010/main">
                <a:solidFill>
                  <a:srgbClr val="FFFFFF"/>
                </a:solidFill>
              </a14:hiddenFill>
            </a:ext>
          </a:extLst>
        </p:spPr>
      </p:pic>
      <p:pic>
        <p:nvPicPr>
          <p:cNvPr id="12" name="star 1 - 9Slide.vn">
            <a:hlinkClick r:id="rId11" action="ppaction://hlinksldjump"/>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487543" y="2715294"/>
            <a:ext cx="1330839" cy="1309964"/>
          </a:xfrm>
          <a:prstGeom prst="rect">
            <a:avLst/>
          </a:prstGeom>
        </p:spPr>
      </p:pic>
      <p:pic>
        <p:nvPicPr>
          <p:cNvPr id="13" name="star 2 - 9Slide.vn">
            <a:hlinkClick r:id="rId13" action="ppaction://hlinksldjump"/>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455702" y="4776401"/>
            <a:ext cx="1362680" cy="1346647"/>
          </a:xfrm>
          <a:prstGeom prst="rect">
            <a:avLst/>
          </a:prstGeom>
        </p:spPr>
      </p:pic>
      <p:pic>
        <p:nvPicPr>
          <p:cNvPr id="14" name="star 3 - 9Slide.vn">
            <a:hlinkClick r:id="rId15" action="ppaction://hlinksldjump"/>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792363" y="4206947"/>
            <a:ext cx="1341614" cy="1331051"/>
          </a:xfrm>
          <a:prstGeom prst="rect">
            <a:avLst/>
          </a:prstGeom>
        </p:spPr>
      </p:pic>
      <p:pic>
        <p:nvPicPr>
          <p:cNvPr id="15" name="star 4 - 9Slide.vn">
            <a:hlinkClick r:id="rId17" action="ppaction://hlinksldjump"/>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308786" y="4900337"/>
            <a:ext cx="1314773" cy="1294150"/>
          </a:xfrm>
          <a:prstGeom prst="rect">
            <a:avLst/>
          </a:prstGeom>
        </p:spPr>
      </p:pic>
      <p:pic>
        <p:nvPicPr>
          <p:cNvPr id="17" name="Picture 122" descr="Káº¿t quáº£ hÃ¬nh áº£nh cho win text gif"/>
          <p:cNvPicPr>
            <a:picLocks noChangeAspect="1" noChangeArrowheads="1" noCrop="1"/>
          </p:cNvPicPr>
          <p:nvPr/>
        </p:nvPicPr>
        <p:blipFill>
          <a:blip r:embed="rId19">
            <a:extLst>
              <a:ext uri="{28A0092B-C50C-407E-A947-70E740481C1C}">
                <a14:useLocalDpi xmlns:a14="http://schemas.microsoft.com/office/drawing/2010/main" val="0"/>
              </a:ext>
            </a:extLst>
          </a:blip>
          <a:srcRect/>
          <a:stretch>
            <a:fillRect/>
          </a:stretch>
        </p:blipFill>
        <p:spPr bwMode="auto">
          <a:xfrm>
            <a:off x="4179404" y="2160634"/>
            <a:ext cx="3729247" cy="372924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hlinkClick r:id="rId6" action="ppaction://hlinksldjump"/>
            <a:extLst>
              <a:ext uri="{FF2B5EF4-FFF2-40B4-BE49-F238E27FC236}">
                <a16:creationId xmlns:a16="http://schemas.microsoft.com/office/drawing/2014/main" id="{78E33399-48D8-59D7-87DB-4318200A6726}"/>
              </a:ext>
            </a:extLst>
          </p:cNvPr>
          <p:cNvSpPr txBox="1"/>
          <p:nvPr/>
        </p:nvSpPr>
        <p:spPr>
          <a:xfrm>
            <a:off x="7145396" y="477205"/>
            <a:ext cx="1853415" cy="1077218"/>
          </a:xfrm>
          <a:prstGeom prst="rect">
            <a:avLst/>
          </a:prstGeom>
          <a:noFill/>
        </p:spPr>
        <p:txBody>
          <a:bodyPr wrap="square" rtlCol="0">
            <a:spAutoFit/>
          </a:bodyPr>
          <a:lstStyle/>
          <a:p>
            <a:r>
              <a:rPr lang="en-US" sz="3200" b="1">
                <a:ln w="19050" cap="rnd" cmpd="sng">
                  <a:solidFill>
                    <a:schemeClr val="accent2">
                      <a:lumMod val="20000"/>
                      <a:lumOff val="80000"/>
                    </a:schemeClr>
                  </a:solidFill>
                </a:ln>
                <a:solidFill>
                  <a:schemeClr val="accent2">
                    <a:lumMod val="50000"/>
                  </a:schemeClr>
                </a:solidFill>
                <a:effectLst>
                  <a:outerShdw blurRad="50800" dist="38100" dir="2700000" algn="tl" rotWithShape="0">
                    <a:prstClr val="black">
                      <a:alpha val="40000"/>
                    </a:prstClr>
                  </a:outerShdw>
                </a:effectLst>
                <a:latin typeface="UTM Avo" panose="02040603050506020204" pitchFamily="18" charset="0"/>
              </a:rPr>
              <a:t>HOÀN THÀNH</a:t>
            </a:r>
          </a:p>
        </p:txBody>
      </p:sp>
      <p:pic>
        <p:nvPicPr>
          <p:cNvPr id="3" name="Picture 2">
            <a:extLst>
              <a:ext uri="{FF2B5EF4-FFF2-40B4-BE49-F238E27FC236}">
                <a16:creationId xmlns:a16="http://schemas.microsoft.com/office/drawing/2014/main" id="{A730F0D3-C2AE-0BAF-F1FE-59F4AB0587AB}"/>
              </a:ext>
            </a:extLst>
          </p:cNvPr>
          <p:cNvPicPr>
            <a:picLocks noChangeAspect="1"/>
          </p:cNvPicPr>
          <p:nvPr/>
        </p:nvPicPr>
        <p:blipFill>
          <a:blip r:embed="rId20"/>
          <a:stretch>
            <a:fillRect/>
          </a:stretch>
        </p:blipFill>
        <p:spPr>
          <a:xfrm>
            <a:off x="0" y="0"/>
            <a:ext cx="808952" cy="902043"/>
          </a:xfrm>
          <a:prstGeom prst="rect">
            <a:avLst/>
          </a:prstGeom>
        </p:spPr>
      </p:pic>
    </p:spTree>
    <p:extLst>
      <p:ext uri="{BB962C8B-B14F-4D97-AF65-F5344CB8AC3E}">
        <p14:creationId xmlns:p14="http://schemas.microsoft.com/office/powerpoint/2010/main" val="424775108"/>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30"/>
                                        </p:tgtEl>
                                        <p:attrNameLst>
                                          <p:attrName>style.visibility</p:attrName>
                                        </p:attrNameLst>
                                      </p:cBhvr>
                                      <p:to>
                                        <p:strVal val="visible"/>
                                      </p:to>
                                    </p:set>
                                    <p:animEffect transition="in" filter="fade">
                                      <p:cBhvr>
                                        <p:cTn id="11" dur="500"/>
                                        <p:tgtEl>
                                          <p:spTgt spid="1030"/>
                                        </p:tgtEl>
                                      </p:cBhvr>
                                    </p:animEffect>
                                  </p:childTnLst>
                                </p:cTn>
                              </p:par>
                            </p:childTnLst>
                          </p:cTn>
                        </p:par>
                      </p:childTnLst>
                    </p:cTn>
                  </p:par>
                </p:childTnLst>
              </p:cTn>
              <p:nextCondLst>
                <p:cond evt="onClick" delay="0">
                  <p:tgtEl>
                    <p:spTgt spid="12"/>
                  </p:tgtEl>
                </p:cond>
              </p:nextCondLst>
            </p:seq>
            <p:seq concurrent="1" nextAc="seek">
              <p:cTn id="12" restart="whenNotActive" fill="hold" evtFilter="cancelBubble" nodeType="interactiveSeq">
                <p:stCondLst>
                  <p:cond evt="onClick" delay="0">
                    <p:tgtEl>
                      <p:spTgt spid="13"/>
                    </p:tgtEl>
                  </p:cond>
                </p:stCondLst>
                <p:endSync evt="end" delay="0">
                  <p:rtn val="all"/>
                </p:endSync>
                <p:childTnLst>
                  <p:par>
                    <p:cTn id="13" fill="hold">
                      <p:stCondLst>
                        <p:cond delay="0"/>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1044"/>
                                        </p:tgtEl>
                                        <p:attrNameLst>
                                          <p:attrName>style.visibility</p:attrName>
                                        </p:attrNameLst>
                                      </p:cBhvr>
                                      <p:to>
                                        <p:strVal val="visible"/>
                                      </p:to>
                                    </p:set>
                                    <p:animEffect transition="in" filter="fade">
                                      <p:cBhvr>
                                        <p:cTn id="21" dur="500"/>
                                        <p:tgtEl>
                                          <p:spTgt spid="1044"/>
                                        </p:tgtEl>
                                      </p:cBhvr>
                                    </p:animEffect>
                                  </p:childTnLst>
                                </p:cTn>
                              </p:par>
                            </p:childTnLst>
                          </p:cTn>
                        </p:par>
                      </p:childTnLst>
                    </p:cTn>
                  </p:par>
                </p:childTnLst>
              </p:cTn>
              <p:nextCondLst>
                <p:cond evt="onClick" delay="0">
                  <p:tgtEl>
                    <p:spTgt spid="13"/>
                  </p:tgtEl>
                </p:cond>
              </p:nextCondLst>
            </p:seq>
            <p:seq concurrent="1" nextAc="seek">
              <p:cTn id="22" restart="whenNotActive" fill="hold" evtFilter="cancelBubble" nodeType="interactiveSeq">
                <p:stCondLst>
                  <p:cond evt="onClick" delay="0">
                    <p:tgtEl>
                      <p:spTgt spid="14"/>
                    </p:tgtEl>
                  </p:cond>
                </p:stCondLst>
                <p:endSync evt="end" delay="0">
                  <p:rtn val="all"/>
                </p:endSync>
                <p:childTnLst>
                  <p:par>
                    <p:cTn id="23" fill="hold">
                      <p:stCondLst>
                        <p:cond delay="0"/>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14"/>
                                        </p:tgtEl>
                                      </p:cBhvr>
                                    </p:animEffect>
                                    <p:set>
                                      <p:cBhvr>
                                        <p:cTn id="27" dur="1" fill="hold">
                                          <p:stCondLst>
                                            <p:cond delay="499"/>
                                          </p:stCondLst>
                                        </p:cTn>
                                        <p:tgtEl>
                                          <p:spTgt spid="14"/>
                                        </p:tgtEl>
                                        <p:attrNameLst>
                                          <p:attrName>style.visibility</p:attrName>
                                        </p:attrNameLst>
                                      </p:cBhvr>
                                      <p:to>
                                        <p:strVal val="hidden"/>
                                      </p:to>
                                    </p:set>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1046"/>
                                        </p:tgtEl>
                                        <p:attrNameLst>
                                          <p:attrName>style.visibility</p:attrName>
                                        </p:attrNameLst>
                                      </p:cBhvr>
                                      <p:to>
                                        <p:strVal val="visible"/>
                                      </p:to>
                                    </p:set>
                                    <p:animEffect transition="in" filter="fade">
                                      <p:cBhvr>
                                        <p:cTn id="31" dur="500"/>
                                        <p:tgtEl>
                                          <p:spTgt spid="1046"/>
                                        </p:tgtEl>
                                      </p:cBhvr>
                                    </p:animEffect>
                                  </p:childTnLst>
                                </p:cTn>
                              </p:par>
                            </p:childTnLst>
                          </p:cTn>
                        </p:par>
                      </p:childTnLst>
                    </p:cTn>
                  </p:par>
                </p:childTnLst>
              </p:cTn>
              <p:nextCondLst>
                <p:cond evt="onClick" delay="0">
                  <p:tgtEl>
                    <p:spTgt spid="14"/>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15"/>
                                        </p:tgtEl>
                                      </p:cBhvr>
                                    </p:animEffect>
                                    <p:set>
                                      <p:cBhvr>
                                        <p:cTn id="37" dur="1" fill="hold">
                                          <p:stCondLst>
                                            <p:cond delay="499"/>
                                          </p:stCondLst>
                                        </p:cTn>
                                        <p:tgtEl>
                                          <p:spTgt spid="15"/>
                                        </p:tgtEl>
                                        <p:attrNameLst>
                                          <p:attrName>style.visibility</p:attrName>
                                        </p:attrNameLst>
                                      </p:cBhvr>
                                      <p:to>
                                        <p:strVal val="hidden"/>
                                      </p:to>
                                    </p:set>
                                  </p:childTnLst>
                                </p:cTn>
                              </p:par>
                            </p:childTnLst>
                          </p:cTn>
                        </p:par>
                        <p:par>
                          <p:cTn id="38" fill="hold">
                            <p:stCondLst>
                              <p:cond delay="500"/>
                            </p:stCondLst>
                            <p:childTnLst>
                              <p:par>
                                <p:cTn id="39" presetID="10" presetClass="entr" presetSubtype="0" fill="hold" nodeType="afterEffect">
                                  <p:stCondLst>
                                    <p:cond delay="0"/>
                                  </p:stCondLst>
                                  <p:childTnLst>
                                    <p:set>
                                      <p:cBhvr>
                                        <p:cTn id="40" dur="1" fill="hold">
                                          <p:stCondLst>
                                            <p:cond delay="0"/>
                                          </p:stCondLst>
                                        </p:cTn>
                                        <p:tgtEl>
                                          <p:spTgt spid="1048"/>
                                        </p:tgtEl>
                                        <p:attrNameLst>
                                          <p:attrName>style.visibility</p:attrName>
                                        </p:attrNameLst>
                                      </p:cBhvr>
                                      <p:to>
                                        <p:strVal val="visible"/>
                                      </p:to>
                                    </p:set>
                                    <p:animEffect transition="in" filter="fade">
                                      <p:cBhvr>
                                        <p:cTn id="41" dur="500"/>
                                        <p:tgtEl>
                                          <p:spTgt spid="1048"/>
                                        </p:tgtEl>
                                      </p:cBhvr>
                                    </p:animEffect>
                                  </p:childTnLst>
                                </p:cTn>
                              </p:par>
                            </p:childTnLst>
                          </p:cTn>
                        </p:par>
                        <p:par>
                          <p:cTn id="42" fill="hold">
                            <p:stCondLst>
                              <p:cond delay="1500"/>
                            </p:stCondLst>
                            <p:childTnLst>
                              <p:par>
                                <p:cTn id="43" presetID="1" presetClass="entr" presetSubtype="0" fill="hold" nodeType="after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1500"/>
                            </p:stCondLst>
                            <p:childTnLst>
                              <p:par>
                                <p:cTn id="46" presetID="26" presetClass="emph" presetSubtype="0" repeatCount="2000" fill="hold" nodeType="afterEffect">
                                  <p:stCondLst>
                                    <p:cond delay="0"/>
                                  </p:stCondLst>
                                  <p:childTnLst>
                                    <p:animEffect transition="out" filter="fade">
                                      <p:cBhvr>
                                        <p:cTn id="47" dur="500" tmFilter="0, 0; .2, .5; .8, .5; 1, 0"/>
                                        <p:tgtEl>
                                          <p:spTgt spid="17"/>
                                        </p:tgtEl>
                                      </p:cBhvr>
                                    </p:animEffect>
                                    <p:animScale>
                                      <p:cBhvr>
                                        <p:cTn id="48" dur="250" autoRev="1" fill="hold"/>
                                        <p:tgtEl>
                                          <p:spTgt spid="17"/>
                                        </p:tgtEl>
                                      </p:cBhvr>
                                      <p:by x="105000" y="105000"/>
                                    </p:animScale>
                                  </p:childTnLst>
                                </p:cTn>
                              </p:par>
                            </p:childTnLst>
                          </p:cTn>
                        </p:par>
                      </p:childTnLst>
                    </p:cTn>
                  </p:par>
                </p:childTnLst>
              </p:cTn>
              <p:nextCondLst>
                <p:cond evt="onClick" delay="0">
                  <p:tgtEl>
                    <p:spTgt spid="1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0">
            <a:extLst>
              <a:ext uri="{FF2B5EF4-FFF2-40B4-BE49-F238E27FC236}">
                <a16:creationId xmlns:a16="http://schemas.microsoft.com/office/drawing/2014/main" id="{F2006507-790D-F15B-8637-2E2B157BB319}"/>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artisticCrisscrossEtching/>
                    </a14:imgEffect>
                  </a14:imgLayer>
                </a14:imgProps>
              </a:ext>
              <a:ext uri="{28A0092B-C50C-407E-A947-70E740481C1C}">
                <a14:useLocalDpi xmlns:a14="http://schemas.microsoft.com/office/drawing/2010/main" val="0"/>
              </a:ext>
            </a:extLst>
          </a:blip>
          <a:srcRect l="-406" t="14094" r="24011" b="-303"/>
          <a:stretch/>
        </p:blipFill>
        <p:spPr bwMode="auto">
          <a:xfrm>
            <a:off x="-76200" y="0"/>
            <a:ext cx="12240457" cy="68856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Rounded Corners 15">
            <a:extLst>
              <a:ext uri="{FF2B5EF4-FFF2-40B4-BE49-F238E27FC236}">
                <a16:creationId xmlns:a16="http://schemas.microsoft.com/office/drawing/2014/main" id="{86A913F1-B51A-7E84-7D27-AA269CE698A7}"/>
              </a:ext>
            </a:extLst>
          </p:cNvPr>
          <p:cNvSpPr/>
          <p:nvPr/>
        </p:nvSpPr>
        <p:spPr>
          <a:xfrm>
            <a:off x="1994141" y="62258"/>
            <a:ext cx="9289041" cy="3010976"/>
          </a:xfrm>
          <a:prstGeom prst="roundRect">
            <a:avLst/>
          </a:prstGeom>
          <a:solidFill>
            <a:schemeClr val="tx1">
              <a:lumMod val="85000"/>
              <a:lumOff val="15000"/>
              <a:alpha val="50000"/>
            </a:schemeClr>
          </a:solidFill>
          <a:ln w="76200">
            <a:solidFill>
              <a:schemeClr val="bg1"/>
            </a:solid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endParaRPr lang="en-US" sz="3200" dirty="0">
              <a:latin typeface="UTM Avo" panose="02040603050506020204" pitchFamily="18" charset="0"/>
            </a:endParaRPr>
          </a:p>
        </p:txBody>
      </p:sp>
      <p:sp>
        <p:nvSpPr>
          <p:cNvPr id="7" name="Rectangle 6"/>
          <p:cNvSpPr/>
          <p:nvPr/>
        </p:nvSpPr>
        <p:spPr>
          <a:xfrm>
            <a:off x="876772" y="4261979"/>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a:solidFill>
                  <a:schemeClr val="bg1"/>
                </a:solidFill>
                <a:latin typeface="UTM Avo" panose="02040603050506020204" pitchFamily="18" charset="0"/>
              </a:rPr>
              <a:t>A. Màu xanh</a:t>
            </a:r>
            <a:endParaRPr lang="en-US" sz="2800" dirty="0">
              <a:latin typeface="UTM Avo" panose="02040603050506020204" pitchFamily="18" charset="0"/>
            </a:endParaRPr>
          </a:p>
        </p:txBody>
      </p:sp>
      <p:sp>
        <p:nvSpPr>
          <p:cNvPr id="8" name="Rectangle 7"/>
          <p:cNvSpPr/>
          <p:nvPr/>
        </p:nvSpPr>
        <p:spPr>
          <a:xfrm>
            <a:off x="876773" y="5191007"/>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a:solidFill>
                  <a:schemeClr val="bg1"/>
                </a:solidFill>
                <a:latin typeface="UTM Avo" panose="02040603050506020204" pitchFamily="18" charset="0"/>
              </a:rPr>
              <a:t>C. Màu vàng</a:t>
            </a:r>
            <a:endParaRPr lang="en-US" sz="2800" dirty="0">
              <a:latin typeface="UTM Avo" panose="02040603050506020204" pitchFamily="18" charset="0"/>
            </a:endParaRPr>
          </a:p>
        </p:txBody>
      </p:sp>
      <p:sp>
        <p:nvSpPr>
          <p:cNvPr id="9" name="Rectangle 8"/>
          <p:cNvSpPr/>
          <p:nvPr/>
        </p:nvSpPr>
        <p:spPr>
          <a:xfrm>
            <a:off x="6671600" y="5191008"/>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a:solidFill>
                  <a:schemeClr val="bg1"/>
                </a:solidFill>
                <a:latin typeface="UTM Avo" panose="02040603050506020204" pitchFamily="18" charset="0"/>
              </a:rPr>
              <a:t>D. Màu tím</a:t>
            </a:r>
            <a:endParaRPr lang="en-US" sz="2800" dirty="0">
              <a:latin typeface="UTM Avo" panose="02040603050506020204" pitchFamily="18" charset="0"/>
            </a:endParaRPr>
          </a:p>
        </p:txBody>
      </p:sp>
      <p:sp>
        <p:nvSpPr>
          <p:cNvPr id="10" name="Rectangle 9"/>
          <p:cNvSpPr/>
          <p:nvPr/>
        </p:nvSpPr>
        <p:spPr>
          <a:xfrm>
            <a:off x="6659240" y="4212687"/>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a:solidFill>
                  <a:schemeClr val="bg1"/>
                </a:solidFill>
                <a:latin typeface="UTM Avo" panose="02040603050506020204" pitchFamily="18" charset="0"/>
              </a:rPr>
              <a:t>B. Màu đỏ</a:t>
            </a:r>
            <a:endParaRPr lang="en-US" sz="2800" dirty="0">
              <a:latin typeface="UTM Avo" panose="02040603050506020204" pitchFamily="18" charset="0"/>
            </a:endParaRPr>
          </a:p>
        </p:txBody>
      </p:sp>
      <p:pic>
        <p:nvPicPr>
          <p:cNvPr id="11" name="Picture 6" descr="Káº¿t quáº£ hÃ¬nh áº£nh cho right wrong tick icon"/>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10689388" y="3825425"/>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Káº¿t quáº£ hÃ¬nh áº£nh cho right wrong tick icon"/>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10666901" y="4956059"/>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Káº¿t quáº£ hÃ¬nh áº£nh cho right wrong tick icon"/>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406470" y="5011515"/>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Káº¿t quáº£ hÃ¬nh áº£nh cho right wrong tick icon"/>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410412" y="3643813"/>
            <a:ext cx="1339598" cy="117733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C0F3625-4C09-8939-7F10-A8CB3AB631AD}"/>
              </a:ext>
            </a:extLst>
          </p:cNvPr>
          <p:cNvSpPr txBox="1"/>
          <p:nvPr/>
        </p:nvSpPr>
        <p:spPr>
          <a:xfrm>
            <a:off x="2321127" y="1029137"/>
            <a:ext cx="8635068" cy="1077218"/>
          </a:xfrm>
          <a:prstGeom prst="rect">
            <a:avLst/>
          </a:prstGeom>
          <a:noFill/>
        </p:spPr>
        <p:txBody>
          <a:bodyPr wrap="square" rtlCol="0">
            <a:spAutoFit/>
          </a:bodyPr>
          <a:lstStyle/>
          <a:p>
            <a:pPr algn="ctr"/>
            <a:r>
              <a:rPr lang="en-US" sz="3200">
                <a:solidFill>
                  <a:schemeClr val="bg1"/>
                </a:solidFill>
                <a:latin typeface="UTM Avo" panose="02040603050506020204" pitchFamily="18" charset="0"/>
              </a:rPr>
              <a:t>Câu 1: Đèn giao thông dành cho người đi bộ màu gì thì em có thể sang đường ?</a:t>
            </a:r>
          </a:p>
        </p:txBody>
      </p:sp>
      <p:pic>
        <p:nvPicPr>
          <p:cNvPr id="4" name="cute lamp - 9Slide.vn">
            <a:hlinkClick r:id="rId9" action="ppaction://hlinksldjump"/>
            <a:extLst>
              <a:ext uri="{FF2B5EF4-FFF2-40B4-BE49-F238E27FC236}">
                <a16:creationId xmlns:a16="http://schemas.microsoft.com/office/drawing/2014/main" id="{484E1D62-DDAB-1B04-D97E-FA2C2BA2F15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104969"/>
            <a:ext cx="2016708" cy="201670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C30F7D6-6429-C7A0-60C8-000E77F952C9}"/>
              </a:ext>
            </a:extLst>
          </p:cNvPr>
          <p:cNvPicPr>
            <a:picLocks noChangeAspect="1"/>
          </p:cNvPicPr>
          <p:nvPr/>
        </p:nvPicPr>
        <p:blipFill>
          <a:blip r:embed="rId11"/>
          <a:stretch>
            <a:fillRect/>
          </a:stretch>
        </p:blipFill>
        <p:spPr>
          <a:xfrm>
            <a:off x="11369388" y="0"/>
            <a:ext cx="808952" cy="902043"/>
          </a:xfrm>
          <a:prstGeom prst="rect">
            <a:avLst/>
          </a:prstGeom>
        </p:spPr>
      </p:pic>
    </p:spTree>
    <p:extLst>
      <p:ext uri="{BB962C8B-B14F-4D97-AF65-F5344CB8AC3E}">
        <p14:creationId xmlns:p14="http://schemas.microsoft.com/office/powerpoint/2010/main" val="3866457168"/>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Am-thanh-tra-loi-sai-www_nhacchuongvui_com.wav"/>
                                        </p:tgtEl>
                                      </p:cMediaNode>
                                    </p:audio>
                                  </p:sub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10"/>
                                            </p:cond>
                                          </p:stCondLst>
                                          <p:endCondLst>
                                            <p:cond evt="onStopAudio" delay="0">
                                              <p:tgtEl>
                                                <p:sldTgt/>
                                              </p:tgtEl>
                                            </p:cond>
                                          </p:endCondLst>
                                        </p:cTn>
                                        <p:tgtEl>
                                          <p:sndTgt r:embed="rId3" name="Am-thanh-tra-loi-sai-www_nhacchuongvui_com.wav"/>
                                        </p:tgtEl>
                                      </p:cMediaNode>
                                    </p:audio>
                                  </p:subTnLst>
                                </p:cTn>
                              </p:par>
                            </p:childTnLst>
                          </p:cTn>
                        </p:par>
                      </p:childTnLst>
                    </p:cTn>
                  </p:par>
                </p:childTnLst>
              </p:cTn>
              <p:nextCondLst>
                <p:cond evt="onClick" delay="0">
                  <p:tgtEl>
                    <p:spTgt spid="10"/>
                  </p:tgtEl>
                </p:cond>
              </p:nextCondLst>
            </p:seq>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15"/>
                                            </p:cond>
                                          </p:stCondLst>
                                          <p:endCondLst>
                                            <p:cond evt="onStopAudio" delay="0">
                                              <p:tgtEl>
                                                <p:sldTgt/>
                                              </p:tgtEl>
                                            </p:cond>
                                          </p:endCondLst>
                                        </p:cTn>
                                        <p:tgtEl>
                                          <p:sndTgt r:embed="rId3" name="Am-thanh-tra-loi-sai-www_nhacchuongvui_com.wav"/>
                                        </p:tgtEl>
                                      </p:cMediaNode>
                                    </p:audio>
                                  </p:subTnLst>
                                </p:cTn>
                              </p:par>
                            </p:childTnLst>
                          </p:cTn>
                        </p:par>
                      </p:childTnLst>
                    </p:cTn>
                  </p:par>
                </p:childTnLst>
              </p:cTn>
              <p:nextCondLst>
                <p:cond evt="onClick" delay="0">
                  <p:tgtEl>
                    <p:spTgt spid="9"/>
                  </p:tgtEl>
                </p:cond>
              </p:nextCondLst>
            </p:seq>
            <p:seq concurrent="1" nextAc="seek">
              <p:cTn id="17" restart="whenNotActive" fill="hold" evtFilter="cancelBubble" nodeType="interactiveSeq">
                <p:stCondLst>
                  <p:cond evt="onClick" delay="0">
                    <p:tgtEl>
                      <p:spTgt spid="7"/>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20"/>
                                            </p:cond>
                                          </p:stCondLst>
                                          <p:endCondLst>
                                            <p:cond evt="onStopAudio" delay="0">
                                              <p:tgtEl>
                                                <p:sldTgt/>
                                              </p:tgtEl>
                                            </p:cond>
                                          </p:endCondLst>
                                        </p:cTn>
                                        <p:tgtEl>
                                          <p:sndTgt r:embed="rId4" name="Am-thanh-tra-loi-dung-www_nhacchuongvui_com.wav"/>
                                        </p:tgtEl>
                                      </p:cMediaNode>
                                    </p:audio>
                                  </p:subTnLst>
                                </p:cTn>
                              </p:par>
                            </p:childTnLst>
                          </p:cTn>
                        </p:par>
                      </p:childTnLst>
                    </p:cTn>
                  </p:par>
                </p:childTnLst>
              </p:cTn>
              <p:nextCondLst>
                <p:cond evt="onClick" delay="0">
                  <p:tgtEl>
                    <p:spTgt spid="7"/>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0">
            <a:extLst>
              <a:ext uri="{FF2B5EF4-FFF2-40B4-BE49-F238E27FC236}">
                <a16:creationId xmlns:a16="http://schemas.microsoft.com/office/drawing/2014/main" id="{F2006507-790D-F15B-8637-2E2B157BB319}"/>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artisticCrisscrossEtching/>
                    </a14:imgEffect>
                  </a14:imgLayer>
                </a14:imgProps>
              </a:ext>
              <a:ext uri="{28A0092B-C50C-407E-A947-70E740481C1C}">
                <a14:useLocalDpi xmlns:a14="http://schemas.microsoft.com/office/drawing/2010/main" val="0"/>
              </a:ext>
            </a:extLst>
          </a:blip>
          <a:srcRect l="-406" t="14094" r="24011" b="-303"/>
          <a:stretch/>
        </p:blipFill>
        <p:spPr bwMode="auto">
          <a:xfrm>
            <a:off x="-76200" y="0"/>
            <a:ext cx="12240457" cy="688566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Rounded Corners 14">
            <a:extLst>
              <a:ext uri="{FF2B5EF4-FFF2-40B4-BE49-F238E27FC236}">
                <a16:creationId xmlns:a16="http://schemas.microsoft.com/office/drawing/2014/main" id="{53425134-80CF-B2C8-F206-0727BD94EEAF}"/>
              </a:ext>
            </a:extLst>
          </p:cNvPr>
          <p:cNvSpPr/>
          <p:nvPr/>
        </p:nvSpPr>
        <p:spPr>
          <a:xfrm>
            <a:off x="2133600" y="62258"/>
            <a:ext cx="9289041" cy="3010976"/>
          </a:xfrm>
          <a:prstGeom prst="roundRect">
            <a:avLst/>
          </a:prstGeom>
          <a:solidFill>
            <a:schemeClr val="tx1">
              <a:lumMod val="85000"/>
              <a:lumOff val="15000"/>
              <a:alpha val="50000"/>
            </a:schemeClr>
          </a:solidFill>
          <a:ln w="76200">
            <a:solidFill>
              <a:schemeClr val="bg1"/>
            </a:solid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endParaRPr lang="en-US" sz="3200" dirty="0">
              <a:latin typeface="UTM Avo" panose="02040603050506020204" pitchFamily="18" charset="0"/>
            </a:endParaRPr>
          </a:p>
        </p:txBody>
      </p:sp>
      <p:sp>
        <p:nvSpPr>
          <p:cNvPr id="16" name="TextBox 15">
            <a:extLst>
              <a:ext uri="{FF2B5EF4-FFF2-40B4-BE49-F238E27FC236}">
                <a16:creationId xmlns:a16="http://schemas.microsoft.com/office/drawing/2014/main" id="{B3D4D066-7A45-25D1-106E-4F1DE304FC4B}"/>
              </a:ext>
            </a:extLst>
          </p:cNvPr>
          <p:cNvSpPr txBox="1"/>
          <p:nvPr/>
        </p:nvSpPr>
        <p:spPr>
          <a:xfrm>
            <a:off x="2480440" y="536695"/>
            <a:ext cx="8595360" cy="2062103"/>
          </a:xfrm>
          <a:prstGeom prst="rect">
            <a:avLst/>
          </a:prstGeom>
          <a:noFill/>
        </p:spPr>
        <p:txBody>
          <a:bodyPr wrap="square" rtlCol="0">
            <a:spAutoFit/>
          </a:bodyPr>
          <a:lstStyle/>
          <a:p>
            <a:pPr algn="ctr"/>
            <a:r>
              <a:rPr lang="en-US" sz="3200">
                <a:solidFill>
                  <a:schemeClr val="bg1"/>
                </a:solidFill>
                <a:latin typeface="UTM Avo" panose="02040603050506020204" pitchFamily="18" charset="0"/>
              </a:rPr>
              <a:t>Câu 2: Khi chuẩn bị đi học, thấy trời mưa nên em mặc áo mưa để không bị ướt. </a:t>
            </a:r>
          </a:p>
          <a:p>
            <a:pPr algn="ctr"/>
            <a:r>
              <a:rPr lang="en-US" sz="3200">
                <a:solidFill>
                  <a:schemeClr val="bg1"/>
                </a:solidFill>
                <a:latin typeface="UTM Avo" panose="02040603050506020204" pitchFamily="18" charset="0"/>
              </a:rPr>
              <a:t>Khi đó việc mặc áo mưa tùy thuộc vào điều kiện nào ?</a:t>
            </a:r>
          </a:p>
        </p:txBody>
      </p:sp>
      <p:sp>
        <p:nvSpPr>
          <p:cNvPr id="7" name="Rectangle 6"/>
          <p:cNvSpPr/>
          <p:nvPr/>
        </p:nvSpPr>
        <p:spPr>
          <a:xfrm>
            <a:off x="6659240" y="5422698"/>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a:solidFill>
                  <a:schemeClr val="bg1"/>
                </a:solidFill>
                <a:latin typeface="UTM Avo" panose="02040603050506020204" pitchFamily="18" charset="0"/>
              </a:rPr>
              <a:t>D. Trời có mưa hay không</a:t>
            </a:r>
            <a:endParaRPr lang="en-US" sz="2800" dirty="0">
              <a:latin typeface="UTM Avo" panose="02040603050506020204" pitchFamily="18" charset="0"/>
            </a:endParaRPr>
          </a:p>
        </p:txBody>
      </p:sp>
      <p:sp>
        <p:nvSpPr>
          <p:cNvPr id="8" name="Rectangle 7"/>
          <p:cNvSpPr/>
          <p:nvPr/>
        </p:nvSpPr>
        <p:spPr>
          <a:xfrm>
            <a:off x="719560" y="4247107"/>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a:solidFill>
                  <a:schemeClr val="bg1"/>
                </a:solidFill>
                <a:latin typeface="UTM Avo" panose="02040603050506020204" pitchFamily="18" charset="0"/>
              </a:rPr>
              <a:t>A. Trời nắng hay không</a:t>
            </a:r>
            <a:endParaRPr lang="en-US" sz="2800" dirty="0">
              <a:latin typeface="UTM Avo" panose="02040603050506020204" pitchFamily="18" charset="0"/>
            </a:endParaRPr>
          </a:p>
        </p:txBody>
      </p:sp>
      <p:sp>
        <p:nvSpPr>
          <p:cNvPr id="9" name="Rectangle 8"/>
          <p:cNvSpPr/>
          <p:nvPr/>
        </p:nvSpPr>
        <p:spPr>
          <a:xfrm>
            <a:off x="719560" y="5415161"/>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a:solidFill>
                  <a:schemeClr val="bg1"/>
                </a:solidFill>
                <a:latin typeface="UTM Avo" panose="02040603050506020204" pitchFamily="18" charset="0"/>
              </a:rPr>
              <a:t>C. Trời nóng hay không</a:t>
            </a:r>
            <a:endParaRPr lang="en-US" sz="2800" dirty="0">
              <a:latin typeface="UTM Avo" panose="02040603050506020204" pitchFamily="18" charset="0"/>
            </a:endParaRPr>
          </a:p>
        </p:txBody>
      </p:sp>
      <p:sp>
        <p:nvSpPr>
          <p:cNvPr id="10" name="Rectangle 9"/>
          <p:cNvSpPr/>
          <p:nvPr/>
        </p:nvSpPr>
        <p:spPr>
          <a:xfrm>
            <a:off x="6659240" y="4212687"/>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a:solidFill>
                  <a:schemeClr val="bg1"/>
                </a:solidFill>
                <a:latin typeface="UTM Avo" panose="02040603050506020204" pitchFamily="18" charset="0"/>
              </a:rPr>
              <a:t>B. Trời lạnh hay không</a:t>
            </a:r>
            <a:endParaRPr lang="en-US" sz="2800" dirty="0">
              <a:latin typeface="UTM Avo" panose="02040603050506020204" pitchFamily="18" charset="0"/>
            </a:endParaRPr>
          </a:p>
        </p:txBody>
      </p:sp>
      <p:pic>
        <p:nvPicPr>
          <p:cNvPr id="11" name="Picture 6" descr="Káº¿t quáº£ hÃ¬nh áº£nh cho right wrong tick icon"/>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10689388" y="3825425"/>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Káº¿t quáº£ hÃ¬nh áº£nh cho right wrong tick icon"/>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4714861" y="5180212"/>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Káº¿t quáº£ hÃ¬nh áº£nh cho right wrong tick icon"/>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4794494" y="3956825"/>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Káº¿t quáº£ hÃ¬nh áº£nh cho right wrong tick icon"/>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10789240" y="5135365"/>
            <a:ext cx="1339598" cy="1177337"/>
          </a:xfrm>
          <a:prstGeom prst="rect">
            <a:avLst/>
          </a:prstGeom>
          <a:noFill/>
          <a:extLst>
            <a:ext uri="{909E8E84-426E-40DD-AFC4-6F175D3DCCD1}">
              <a14:hiddenFill xmlns:a14="http://schemas.microsoft.com/office/drawing/2010/main">
                <a:solidFill>
                  <a:srgbClr val="FFFFFF"/>
                </a:solidFill>
              </a14:hiddenFill>
            </a:ext>
          </a:extLst>
        </p:spPr>
      </p:pic>
      <p:pic>
        <p:nvPicPr>
          <p:cNvPr id="23" name="cute lamp - 9Slide.vn">
            <a:hlinkClick r:id="rId9" action="ppaction://hlinksldjump"/>
            <a:extLst>
              <a:ext uri="{FF2B5EF4-FFF2-40B4-BE49-F238E27FC236}">
                <a16:creationId xmlns:a16="http://schemas.microsoft.com/office/drawing/2014/main" id="{4F79775D-AC75-35BB-065C-1CB4BDCC163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104969"/>
            <a:ext cx="2016708" cy="201670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7902B07-910E-0EC2-8FE8-3B0C0DA681D2}"/>
              </a:ext>
            </a:extLst>
          </p:cNvPr>
          <p:cNvPicPr>
            <a:picLocks noChangeAspect="1"/>
          </p:cNvPicPr>
          <p:nvPr/>
        </p:nvPicPr>
        <p:blipFill>
          <a:blip r:embed="rId11"/>
          <a:stretch>
            <a:fillRect/>
          </a:stretch>
        </p:blipFill>
        <p:spPr>
          <a:xfrm>
            <a:off x="11369388" y="0"/>
            <a:ext cx="808952" cy="902043"/>
          </a:xfrm>
          <a:prstGeom prst="rect">
            <a:avLst/>
          </a:prstGeom>
        </p:spPr>
      </p:pic>
    </p:spTree>
    <p:extLst>
      <p:ext uri="{BB962C8B-B14F-4D97-AF65-F5344CB8AC3E}">
        <p14:creationId xmlns:p14="http://schemas.microsoft.com/office/powerpoint/2010/main" val="4257778623"/>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Am-thanh-tra-loi-sai-www_nhacchuongvui_com.wav"/>
                                        </p:tgtEl>
                                      </p:cMediaNode>
                                    </p:audio>
                                  </p:sub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10"/>
                                            </p:cond>
                                          </p:stCondLst>
                                          <p:endCondLst>
                                            <p:cond evt="onStopAudio" delay="0">
                                              <p:tgtEl>
                                                <p:sldTgt/>
                                              </p:tgtEl>
                                            </p:cond>
                                          </p:endCondLst>
                                        </p:cTn>
                                        <p:tgtEl>
                                          <p:sndTgt r:embed="rId3" name="Am-thanh-tra-loi-sai-www_nhacchuongvui_com.wav"/>
                                        </p:tgtEl>
                                      </p:cMediaNode>
                                    </p:audio>
                                  </p:subTnLst>
                                </p:cTn>
                              </p:par>
                            </p:childTnLst>
                          </p:cTn>
                        </p:par>
                      </p:childTnLst>
                    </p:cTn>
                  </p:par>
                </p:childTnLst>
              </p:cTn>
              <p:nextCondLst>
                <p:cond evt="onClick" delay="0">
                  <p:tgtEl>
                    <p:spTgt spid="10"/>
                  </p:tgtEl>
                </p:cond>
              </p:nextCondLst>
            </p:seq>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15"/>
                                            </p:cond>
                                          </p:stCondLst>
                                          <p:endCondLst>
                                            <p:cond evt="onStopAudio" delay="0">
                                              <p:tgtEl>
                                                <p:sldTgt/>
                                              </p:tgtEl>
                                            </p:cond>
                                          </p:endCondLst>
                                        </p:cTn>
                                        <p:tgtEl>
                                          <p:sndTgt r:embed="rId3" name="Am-thanh-tra-loi-sai-www_nhacchuongvui_com.wav"/>
                                        </p:tgtEl>
                                      </p:cMediaNode>
                                    </p:audio>
                                  </p:subTnLst>
                                </p:cTn>
                              </p:par>
                            </p:childTnLst>
                          </p:cTn>
                        </p:par>
                      </p:childTnLst>
                    </p:cTn>
                  </p:par>
                </p:childTnLst>
              </p:cTn>
              <p:nextCondLst>
                <p:cond evt="onClick" delay="0">
                  <p:tgtEl>
                    <p:spTgt spid="9"/>
                  </p:tgtEl>
                </p:cond>
              </p:nextCondLst>
            </p:seq>
            <p:seq concurrent="1" nextAc="seek">
              <p:cTn id="17" restart="whenNotActive" fill="hold" evtFilter="cancelBubble" nodeType="interactiveSeq">
                <p:stCondLst>
                  <p:cond evt="onClick" delay="0">
                    <p:tgtEl>
                      <p:spTgt spid="7"/>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20"/>
                                            </p:cond>
                                          </p:stCondLst>
                                          <p:endCondLst>
                                            <p:cond evt="onStopAudio" delay="0">
                                              <p:tgtEl>
                                                <p:sldTgt/>
                                              </p:tgtEl>
                                            </p:cond>
                                          </p:endCondLst>
                                        </p:cTn>
                                        <p:tgtEl>
                                          <p:sndTgt r:embed="rId4" name="Am-thanh-tra-loi-dung-www_nhacchuongvui_com.wav"/>
                                        </p:tgtEl>
                                      </p:cMediaNode>
                                    </p:audio>
                                  </p:subTnLst>
                                </p:cTn>
                              </p:par>
                            </p:childTnLst>
                          </p:cTn>
                        </p:par>
                      </p:childTnLst>
                    </p:cTn>
                  </p:par>
                </p:childTnLst>
              </p:cTn>
              <p:nextCondLst>
                <p:cond evt="onClick" delay="0">
                  <p:tgtEl>
                    <p:spTgt spid="7"/>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0">
            <a:extLst>
              <a:ext uri="{FF2B5EF4-FFF2-40B4-BE49-F238E27FC236}">
                <a16:creationId xmlns:a16="http://schemas.microsoft.com/office/drawing/2014/main" id="{F2006507-790D-F15B-8637-2E2B157BB319}"/>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artisticCrisscrossEtching/>
                    </a14:imgEffect>
                  </a14:imgLayer>
                </a14:imgProps>
              </a:ext>
              <a:ext uri="{28A0092B-C50C-407E-A947-70E740481C1C}">
                <a14:useLocalDpi xmlns:a14="http://schemas.microsoft.com/office/drawing/2010/main" val="0"/>
              </a:ext>
            </a:extLst>
          </a:blip>
          <a:srcRect l="-406" t="14094" r="24011" b="-303"/>
          <a:stretch/>
        </p:blipFill>
        <p:spPr bwMode="auto">
          <a:xfrm>
            <a:off x="-76200" y="0"/>
            <a:ext cx="12240457" cy="688566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Rounded Corners 14">
            <a:extLst>
              <a:ext uri="{FF2B5EF4-FFF2-40B4-BE49-F238E27FC236}">
                <a16:creationId xmlns:a16="http://schemas.microsoft.com/office/drawing/2014/main" id="{FF432D6B-FDF0-8DB6-701D-44F909970CA7}"/>
              </a:ext>
            </a:extLst>
          </p:cNvPr>
          <p:cNvSpPr/>
          <p:nvPr/>
        </p:nvSpPr>
        <p:spPr>
          <a:xfrm>
            <a:off x="2133600" y="62258"/>
            <a:ext cx="9289041" cy="3010976"/>
          </a:xfrm>
          <a:prstGeom prst="roundRect">
            <a:avLst/>
          </a:prstGeom>
          <a:solidFill>
            <a:schemeClr val="tx1">
              <a:lumMod val="85000"/>
              <a:lumOff val="15000"/>
              <a:alpha val="50000"/>
            </a:schemeClr>
          </a:solidFill>
          <a:ln w="76200">
            <a:solidFill>
              <a:schemeClr val="bg1"/>
            </a:solid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endParaRPr lang="en-US" sz="3200" dirty="0">
              <a:latin typeface="UTM Avo" panose="02040603050506020204" pitchFamily="18" charset="0"/>
            </a:endParaRPr>
          </a:p>
        </p:txBody>
      </p:sp>
      <p:sp>
        <p:nvSpPr>
          <p:cNvPr id="16" name="TextBox 15">
            <a:extLst>
              <a:ext uri="{FF2B5EF4-FFF2-40B4-BE49-F238E27FC236}">
                <a16:creationId xmlns:a16="http://schemas.microsoft.com/office/drawing/2014/main" id="{87C067D2-12BC-5316-9A60-F5EF7A1DBCBC}"/>
              </a:ext>
            </a:extLst>
          </p:cNvPr>
          <p:cNvSpPr txBox="1"/>
          <p:nvPr/>
        </p:nvSpPr>
        <p:spPr>
          <a:xfrm>
            <a:off x="2480440" y="1275359"/>
            <a:ext cx="8595360" cy="584775"/>
          </a:xfrm>
          <a:prstGeom prst="rect">
            <a:avLst/>
          </a:prstGeom>
          <a:noFill/>
        </p:spPr>
        <p:txBody>
          <a:bodyPr wrap="square" rtlCol="0">
            <a:spAutoFit/>
          </a:bodyPr>
          <a:lstStyle/>
          <a:p>
            <a:pPr algn="ctr"/>
            <a:r>
              <a:rPr lang="en-US" sz="3200">
                <a:solidFill>
                  <a:schemeClr val="bg1"/>
                </a:solidFill>
                <a:latin typeface="UTM Avo" panose="02040603050506020204" pitchFamily="18" charset="0"/>
              </a:rPr>
              <a:t>Câu 3: Sau từ "Nếu" là gì ?</a:t>
            </a:r>
          </a:p>
        </p:txBody>
      </p:sp>
      <p:sp>
        <p:nvSpPr>
          <p:cNvPr id="7" name="Rectangle 6"/>
          <p:cNvSpPr/>
          <p:nvPr/>
        </p:nvSpPr>
        <p:spPr>
          <a:xfrm>
            <a:off x="6671600" y="4108095"/>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a:solidFill>
                  <a:schemeClr val="bg1"/>
                </a:solidFill>
                <a:latin typeface="UTM Avo" panose="02040603050506020204" pitchFamily="18" charset="0"/>
              </a:rPr>
              <a:t>B. Điều kiện</a:t>
            </a:r>
            <a:endParaRPr lang="en-US" sz="2800" dirty="0">
              <a:latin typeface="UTM Avo" panose="02040603050506020204" pitchFamily="18" charset="0"/>
            </a:endParaRPr>
          </a:p>
        </p:txBody>
      </p:sp>
      <p:sp>
        <p:nvSpPr>
          <p:cNvPr id="8" name="Rectangle 7"/>
          <p:cNvSpPr/>
          <p:nvPr/>
        </p:nvSpPr>
        <p:spPr>
          <a:xfrm>
            <a:off x="876773" y="5191007"/>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a:solidFill>
                  <a:schemeClr val="bg1"/>
                </a:solidFill>
                <a:latin typeface="UTM Avo" panose="02040603050506020204" pitchFamily="18" charset="0"/>
              </a:rPr>
              <a:t>C. Hành động</a:t>
            </a:r>
            <a:endParaRPr lang="en-US" sz="2800" dirty="0">
              <a:latin typeface="UTM Avo" panose="02040603050506020204" pitchFamily="18" charset="0"/>
            </a:endParaRPr>
          </a:p>
        </p:txBody>
      </p:sp>
      <p:sp>
        <p:nvSpPr>
          <p:cNvPr id="9" name="Rectangle 8"/>
          <p:cNvSpPr/>
          <p:nvPr/>
        </p:nvSpPr>
        <p:spPr>
          <a:xfrm>
            <a:off x="6671600" y="5191008"/>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a:solidFill>
                  <a:schemeClr val="bg1"/>
                </a:solidFill>
                <a:latin typeface="UTM Avo" panose="02040603050506020204" pitchFamily="18" charset="0"/>
              </a:rPr>
              <a:t>D. Chủ thể</a:t>
            </a:r>
            <a:endParaRPr lang="en-US" sz="2800" dirty="0">
              <a:latin typeface="UTM Avo" panose="02040603050506020204" pitchFamily="18" charset="0"/>
            </a:endParaRPr>
          </a:p>
        </p:txBody>
      </p:sp>
      <p:sp>
        <p:nvSpPr>
          <p:cNvPr id="10" name="Rectangle 9"/>
          <p:cNvSpPr/>
          <p:nvPr/>
        </p:nvSpPr>
        <p:spPr>
          <a:xfrm>
            <a:off x="854552" y="4156177"/>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a:solidFill>
                  <a:schemeClr val="bg1"/>
                </a:solidFill>
                <a:latin typeface="UTM Avo" panose="02040603050506020204" pitchFamily="18" charset="0"/>
              </a:rPr>
              <a:t>A. Tính từ</a:t>
            </a:r>
            <a:endParaRPr lang="en-US" sz="2800" dirty="0">
              <a:latin typeface="UTM Avo" panose="02040603050506020204" pitchFamily="18" charset="0"/>
            </a:endParaRPr>
          </a:p>
        </p:txBody>
      </p:sp>
      <p:pic>
        <p:nvPicPr>
          <p:cNvPr id="11" name="Picture 6" descr="Káº¿t quáº£ hÃ¬nh áº£nh cho right wrong tick icon"/>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5044308" y="3855600"/>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Káº¿t quáº£ hÃ¬nh áº£nh cho right wrong tick icon"/>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10666901" y="4956059"/>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Káº¿t quáº£ hÃ¬nh áº£nh cho right wrong tick icon"/>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4931823" y="4849780"/>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Káº¿t quáº£ hÃ¬nh áº£nh cho right wrong tick icon"/>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10698194" y="3799222"/>
            <a:ext cx="1339598" cy="1177337"/>
          </a:xfrm>
          <a:prstGeom prst="rect">
            <a:avLst/>
          </a:prstGeom>
          <a:noFill/>
          <a:extLst>
            <a:ext uri="{909E8E84-426E-40DD-AFC4-6F175D3DCCD1}">
              <a14:hiddenFill xmlns:a14="http://schemas.microsoft.com/office/drawing/2010/main">
                <a:solidFill>
                  <a:srgbClr val="FFFFFF"/>
                </a:solidFill>
              </a14:hiddenFill>
            </a:ext>
          </a:extLst>
        </p:spPr>
      </p:pic>
      <p:pic>
        <p:nvPicPr>
          <p:cNvPr id="19" name="cute lamp - 9Slide.vn">
            <a:hlinkClick r:id="rId9" action="ppaction://hlinksldjump"/>
            <a:extLst>
              <a:ext uri="{FF2B5EF4-FFF2-40B4-BE49-F238E27FC236}">
                <a16:creationId xmlns:a16="http://schemas.microsoft.com/office/drawing/2014/main" id="{6B64052B-04B3-0B3E-3E9C-0DF10F97ADB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104969"/>
            <a:ext cx="2016708" cy="201670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5BF8F1D-B095-CA30-087C-F01B5157E635}"/>
              </a:ext>
            </a:extLst>
          </p:cNvPr>
          <p:cNvPicPr>
            <a:picLocks noChangeAspect="1"/>
          </p:cNvPicPr>
          <p:nvPr/>
        </p:nvPicPr>
        <p:blipFill>
          <a:blip r:embed="rId11"/>
          <a:stretch>
            <a:fillRect/>
          </a:stretch>
        </p:blipFill>
        <p:spPr>
          <a:xfrm>
            <a:off x="11369388" y="0"/>
            <a:ext cx="808952" cy="902043"/>
          </a:xfrm>
          <a:prstGeom prst="rect">
            <a:avLst/>
          </a:prstGeom>
        </p:spPr>
      </p:pic>
    </p:spTree>
    <p:extLst>
      <p:ext uri="{BB962C8B-B14F-4D97-AF65-F5344CB8AC3E}">
        <p14:creationId xmlns:p14="http://schemas.microsoft.com/office/powerpoint/2010/main" val="1160461163"/>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Am-thanh-tra-loi-sai-www_nhacchuongvui_com.wav"/>
                                        </p:tgtEl>
                                      </p:cMediaNode>
                                    </p:audio>
                                  </p:sub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10"/>
                                            </p:cond>
                                          </p:stCondLst>
                                          <p:endCondLst>
                                            <p:cond evt="onStopAudio" delay="0">
                                              <p:tgtEl>
                                                <p:sldTgt/>
                                              </p:tgtEl>
                                            </p:cond>
                                          </p:endCondLst>
                                        </p:cTn>
                                        <p:tgtEl>
                                          <p:sndTgt r:embed="rId3" name="Am-thanh-tra-loi-sai-www_nhacchuongvui_com.wav"/>
                                        </p:tgtEl>
                                      </p:cMediaNode>
                                    </p:audio>
                                  </p:subTnLst>
                                </p:cTn>
                              </p:par>
                            </p:childTnLst>
                          </p:cTn>
                        </p:par>
                      </p:childTnLst>
                    </p:cTn>
                  </p:par>
                </p:childTnLst>
              </p:cTn>
              <p:nextCondLst>
                <p:cond evt="onClick" delay="0">
                  <p:tgtEl>
                    <p:spTgt spid="10"/>
                  </p:tgtEl>
                </p:cond>
              </p:nextCondLst>
            </p:seq>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15"/>
                                            </p:cond>
                                          </p:stCondLst>
                                          <p:endCondLst>
                                            <p:cond evt="onStopAudio" delay="0">
                                              <p:tgtEl>
                                                <p:sldTgt/>
                                              </p:tgtEl>
                                            </p:cond>
                                          </p:endCondLst>
                                        </p:cTn>
                                        <p:tgtEl>
                                          <p:sndTgt r:embed="rId3" name="Am-thanh-tra-loi-sai-www_nhacchuongvui_com.wav"/>
                                        </p:tgtEl>
                                      </p:cMediaNode>
                                    </p:audio>
                                  </p:subTnLst>
                                </p:cTn>
                              </p:par>
                            </p:childTnLst>
                          </p:cTn>
                        </p:par>
                      </p:childTnLst>
                    </p:cTn>
                  </p:par>
                </p:childTnLst>
              </p:cTn>
              <p:nextCondLst>
                <p:cond evt="onClick" delay="0">
                  <p:tgtEl>
                    <p:spTgt spid="9"/>
                  </p:tgtEl>
                </p:cond>
              </p:nextCondLst>
            </p:seq>
            <p:seq concurrent="1" nextAc="seek">
              <p:cTn id="17" restart="whenNotActive" fill="hold" evtFilter="cancelBubble" nodeType="interactiveSeq">
                <p:stCondLst>
                  <p:cond evt="onClick" delay="0">
                    <p:tgtEl>
                      <p:spTgt spid="7"/>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20"/>
                                            </p:cond>
                                          </p:stCondLst>
                                          <p:endCondLst>
                                            <p:cond evt="onStopAudio" delay="0">
                                              <p:tgtEl>
                                                <p:sldTgt/>
                                              </p:tgtEl>
                                            </p:cond>
                                          </p:endCondLst>
                                        </p:cTn>
                                        <p:tgtEl>
                                          <p:sndTgt r:embed="rId4" name="Am-thanh-tra-loi-dung-www_nhacchuongvui_com.wav"/>
                                        </p:tgtEl>
                                      </p:cMediaNode>
                                    </p:audio>
                                  </p:subTnLst>
                                </p:cTn>
                              </p:par>
                            </p:childTnLst>
                          </p:cTn>
                        </p:par>
                      </p:childTnLst>
                    </p:cTn>
                  </p:par>
                </p:childTnLst>
              </p:cTn>
              <p:nextCondLst>
                <p:cond evt="onClick" delay="0">
                  <p:tgtEl>
                    <p:spTgt spid="7"/>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0">
            <a:extLst>
              <a:ext uri="{FF2B5EF4-FFF2-40B4-BE49-F238E27FC236}">
                <a16:creationId xmlns:a16="http://schemas.microsoft.com/office/drawing/2014/main" id="{F2006507-790D-F15B-8637-2E2B157BB319}"/>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artisticCrisscrossEtching/>
                    </a14:imgEffect>
                  </a14:imgLayer>
                </a14:imgProps>
              </a:ext>
              <a:ext uri="{28A0092B-C50C-407E-A947-70E740481C1C}">
                <a14:useLocalDpi xmlns:a14="http://schemas.microsoft.com/office/drawing/2010/main" val="0"/>
              </a:ext>
            </a:extLst>
          </a:blip>
          <a:srcRect l="-406" t="14094" r="24011" b="-303"/>
          <a:stretch/>
        </p:blipFill>
        <p:spPr bwMode="auto">
          <a:xfrm>
            <a:off x="-76200" y="0"/>
            <a:ext cx="12240457" cy="688566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Rounded Corners 14">
            <a:extLst>
              <a:ext uri="{FF2B5EF4-FFF2-40B4-BE49-F238E27FC236}">
                <a16:creationId xmlns:a16="http://schemas.microsoft.com/office/drawing/2014/main" id="{53425134-80CF-B2C8-F206-0727BD94EEAF}"/>
              </a:ext>
            </a:extLst>
          </p:cNvPr>
          <p:cNvSpPr/>
          <p:nvPr/>
        </p:nvSpPr>
        <p:spPr>
          <a:xfrm>
            <a:off x="2133600" y="62258"/>
            <a:ext cx="9289041" cy="3010976"/>
          </a:xfrm>
          <a:prstGeom prst="roundRect">
            <a:avLst/>
          </a:prstGeom>
          <a:solidFill>
            <a:schemeClr val="tx1">
              <a:lumMod val="85000"/>
              <a:lumOff val="15000"/>
              <a:alpha val="50000"/>
            </a:schemeClr>
          </a:solidFill>
          <a:ln w="76200">
            <a:solidFill>
              <a:schemeClr val="bg1"/>
            </a:solid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endParaRPr lang="en-US" sz="3200" dirty="0">
              <a:latin typeface="UTM Avo" panose="02040603050506020204" pitchFamily="18" charset="0"/>
            </a:endParaRPr>
          </a:p>
        </p:txBody>
      </p:sp>
      <p:sp>
        <p:nvSpPr>
          <p:cNvPr id="16" name="TextBox 15">
            <a:extLst>
              <a:ext uri="{FF2B5EF4-FFF2-40B4-BE49-F238E27FC236}">
                <a16:creationId xmlns:a16="http://schemas.microsoft.com/office/drawing/2014/main" id="{B3D4D066-7A45-25D1-106E-4F1DE304FC4B}"/>
              </a:ext>
            </a:extLst>
          </p:cNvPr>
          <p:cNvSpPr txBox="1"/>
          <p:nvPr/>
        </p:nvSpPr>
        <p:spPr>
          <a:xfrm>
            <a:off x="2480440" y="1275359"/>
            <a:ext cx="8595360" cy="1077218"/>
          </a:xfrm>
          <a:prstGeom prst="rect">
            <a:avLst/>
          </a:prstGeom>
          <a:noFill/>
        </p:spPr>
        <p:txBody>
          <a:bodyPr wrap="square" rtlCol="0">
            <a:spAutoFit/>
          </a:bodyPr>
          <a:lstStyle/>
          <a:p>
            <a:pPr algn="ctr"/>
            <a:r>
              <a:rPr lang="en-US" sz="3200">
                <a:solidFill>
                  <a:schemeClr val="bg1"/>
                </a:solidFill>
                <a:latin typeface="UTM Avo" panose="02040603050506020204" pitchFamily="18" charset="0"/>
              </a:rPr>
              <a:t>Câu 4: Câu nào được phát triển theo cách nói "Nếu ... thì ..." ?</a:t>
            </a:r>
          </a:p>
        </p:txBody>
      </p:sp>
      <p:sp>
        <p:nvSpPr>
          <p:cNvPr id="7" name="Rectangle 6"/>
          <p:cNvSpPr/>
          <p:nvPr/>
        </p:nvSpPr>
        <p:spPr>
          <a:xfrm>
            <a:off x="6463559" y="5202974"/>
            <a:ext cx="5075166" cy="104212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a:solidFill>
                  <a:schemeClr val="bg1"/>
                </a:solidFill>
                <a:latin typeface="UTM Avo" panose="02040603050506020204" pitchFamily="18" charset="0"/>
              </a:rPr>
              <a:t>D. Nếu đồng hồ báo thức kêu thì em sẽ thức dậy</a:t>
            </a:r>
            <a:endParaRPr lang="en-US" sz="2800" dirty="0">
              <a:latin typeface="UTM Avo" panose="02040603050506020204" pitchFamily="18" charset="0"/>
            </a:endParaRPr>
          </a:p>
        </p:txBody>
      </p:sp>
      <p:sp>
        <p:nvSpPr>
          <p:cNvPr id="8" name="Rectangle 7"/>
          <p:cNvSpPr/>
          <p:nvPr/>
        </p:nvSpPr>
        <p:spPr>
          <a:xfrm>
            <a:off x="523879" y="4027383"/>
            <a:ext cx="5075166" cy="104212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a:solidFill>
                  <a:schemeClr val="bg1"/>
                </a:solidFill>
                <a:latin typeface="UTM Avo" panose="02040603050506020204" pitchFamily="18" charset="0"/>
              </a:rPr>
              <a:t>A. Đồng hồ báo thức kêu nên em phải thức dậy</a:t>
            </a:r>
            <a:endParaRPr lang="en-US" sz="2800" dirty="0">
              <a:latin typeface="UTM Avo" panose="02040603050506020204" pitchFamily="18" charset="0"/>
            </a:endParaRPr>
          </a:p>
        </p:txBody>
      </p:sp>
      <p:sp>
        <p:nvSpPr>
          <p:cNvPr id="9" name="Rectangle 8"/>
          <p:cNvSpPr/>
          <p:nvPr/>
        </p:nvSpPr>
        <p:spPr>
          <a:xfrm>
            <a:off x="523879" y="5195437"/>
            <a:ext cx="5075166" cy="104212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a:solidFill>
                  <a:schemeClr val="bg1"/>
                </a:solidFill>
                <a:latin typeface="UTM Avo" panose="02040603050506020204" pitchFamily="18" charset="0"/>
              </a:rPr>
              <a:t>C.Nếu đồng hồ báo thức kêu, em thức dậy</a:t>
            </a:r>
            <a:endParaRPr lang="en-US" sz="2800" dirty="0">
              <a:latin typeface="UTM Avo" panose="02040603050506020204" pitchFamily="18" charset="0"/>
            </a:endParaRPr>
          </a:p>
        </p:txBody>
      </p:sp>
      <p:sp>
        <p:nvSpPr>
          <p:cNvPr id="10" name="Rectangle 9"/>
          <p:cNvSpPr/>
          <p:nvPr/>
        </p:nvSpPr>
        <p:spPr>
          <a:xfrm>
            <a:off x="6463559" y="3992963"/>
            <a:ext cx="5075166" cy="104212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a:solidFill>
                  <a:schemeClr val="bg1"/>
                </a:solidFill>
                <a:latin typeface="UTM Avo" panose="02040603050506020204" pitchFamily="18" charset="0"/>
              </a:rPr>
              <a:t>B. Đồng hồ báo thức kêu thì em thức dậy</a:t>
            </a:r>
            <a:endParaRPr lang="en-US" sz="2800" dirty="0">
              <a:latin typeface="UTM Avo" panose="02040603050506020204" pitchFamily="18" charset="0"/>
            </a:endParaRPr>
          </a:p>
        </p:txBody>
      </p:sp>
      <p:pic>
        <p:nvPicPr>
          <p:cNvPr id="11" name="Picture 6" descr="Káº¿t quáº£ hÃ¬nh áº£nh cho right wrong tick icon"/>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11155506" y="3948809"/>
            <a:ext cx="915021" cy="92730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Káº¿t quáº£ hÃ¬nh áº£nh cho right wrong tick icon"/>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5180979" y="5303596"/>
            <a:ext cx="915021" cy="92730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Káº¿t quáº£ hÃ¬nh áº£nh cho right wrong tick icon"/>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5260612" y="4080209"/>
            <a:ext cx="915021" cy="9273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Káº¿t quáº£ hÃ¬nh áº£nh cho right wrong tick icon"/>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11061055" y="5258749"/>
            <a:ext cx="1122286" cy="986347"/>
          </a:xfrm>
          <a:prstGeom prst="rect">
            <a:avLst/>
          </a:prstGeom>
          <a:noFill/>
          <a:extLst>
            <a:ext uri="{909E8E84-426E-40DD-AFC4-6F175D3DCCD1}">
              <a14:hiddenFill xmlns:a14="http://schemas.microsoft.com/office/drawing/2010/main">
                <a:solidFill>
                  <a:srgbClr val="FFFFFF"/>
                </a:solidFill>
              </a14:hiddenFill>
            </a:ext>
          </a:extLst>
        </p:spPr>
      </p:pic>
      <p:pic>
        <p:nvPicPr>
          <p:cNvPr id="6" name="cute lamp - 9Slide.vn">
            <a:hlinkClick r:id="rId9" action="ppaction://hlinksldjump"/>
            <a:extLst>
              <a:ext uri="{FF2B5EF4-FFF2-40B4-BE49-F238E27FC236}">
                <a16:creationId xmlns:a16="http://schemas.microsoft.com/office/drawing/2014/main" id="{42BE8A20-703B-1DE5-220E-659DB21DF1A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104969"/>
            <a:ext cx="2016708" cy="201670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504C908-9E46-12F4-CADA-B40486AC77FD}"/>
              </a:ext>
            </a:extLst>
          </p:cNvPr>
          <p:cNvPicPr>
            <a:picLocks noChangeAspect="1"/>
          </p:cNvPicPr>
          <p:nvPr/>
        </p:nvPicPr>
        <p:blipFill>
          <a:blip r:embed="rId11"/>
          <a:stretch>
            <a:fillRect/>
          </a:stretch>
        </p:blipFill>
        <p:spPr>
          <a:xfrm>
            <a:off x="11369388" y="0"/>
            <a:ext cx="808952" cy="902043"/>
          </a:xfrm>
          <a:prstGeom prst="rect">
            <a:avLst/>
          </a:prstGeom>
        </p:spPr>
      </p:pic>
    </p:spTree>
    <p:extLst>
      <p:ext uri="{BB962C8B-B14F-4D97-AF65-F5344CB8AC3E}">
        <p14:creationId xmlns:p14="http://schemas.microsoft.com/office/powerpoint/2010/main" val="1885774071"/>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Am-thanh-tra-loi-sai-www_nhacchuongvui_com.wav"/>
                                        </p:tgtEl>
                                      </p:cMediaNode>
                                    </p:audio>
                                  </p:sub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10"/>
                                            </p:cond>
                                          </p:stCondLst>
                                          <p:endCondLst>
                                            <p:cond evt="onStopAudio" delay="0">
                                              <p:tgtEl>
                                                <p:sldTgt/>
                                              </p:tgtEl>
                                            </p:cond>
                                          </p:endCondLst>
                                        </p:cTn>
                                        <p:tgtEl>
                                          <p:sndTgt r:embed="rId3" name="Am-thanh-tra-loi-sai-www_nhacchuongvui_com.wav"/>
                                        </p:tgtEl>
                                      </p:cMediaNode>
                                    </p:audio>
                                  </p:subTnLst>
                                </p:cTn>
                              </p:par>
                            </p:childTnLst>
                          </p:cTn>
                        </p:par>
                      </p:childTnLst>
                    </p:cTn>
                  </p:par>
                </p:childTnLst>
              </p:cTn>
              <p:nextCondLst>
                <p:cond evt="onClick" delay="0">
                  <p:tgtEl>
                    <p:spTgt spid="10"/>
                  </p:tgtEl>
                </p:cond>
              </p:nextCondLst>
            </p:seq>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15"/>
                                            </p:cond>
                                          </p:stCondLst>
                                          <p:endCondLst>
                                            <p:cond evt="onStopAudio" delay="0">
                                              <p:tgtEl>
                                                <p:sldTgt/>
                                              </p:tgtEl>
                                            </p:cond>
                                          </p:endCondLst>
                                        </p:cTn>
                                        <p:tgtEl>
                                          <p:sndTgt r:embed="rId3" name="Am-thanh-tra-loi-sai-www_nhacchuongvui_com.wav"/>
                                        </p:tgtEl>
                                      </p:cMediaNode>
                                    </p:audio>
                                  </p:subTnLst>
                                </p:cTn>
                              </p:par>
                            </p:childTnLst>
                          </p:cTn>
                        </p:par>
                      </p:childTnLst>
                    </p:cTn>
                  </p:par>
                </p:childTnLst>
              </p:cTn>
              <p:nextCondLst>
                <p:cond evt="onClick" delay="0">
                  <p:tgtEl>
                    <p:spTgt spid="9"/>
                  </p:tgtEl>
                </p:cond>
              </p:nextCondLst>
            </p:seq>
            <p:seq concurrent="1" nextAc="seek">
              <p:cTn id="17" restart="whenNotActive" fill="hold" evtFilter="cancelBubble" nodeType="interactiveSeq">
                <p:stCondLst>
                  <p:cond evt="onClick" delay="0">
                    <p:tgtEl>
                      <p:spTgt spid="7"/>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20"/>
                                            </p:cond>
                                          </p:stCondLst>
                                          <p:endCondLst>
                                            <p:cond evt="onStopAudio" delay="0">
                                              <p:tgtEl>
                                                <p:sldTgt/>
                                              </p:tgtEl>
                                            </p:cond>
                                          </p:endCondLst>
                                        </p:cTn>
                                        <p:tgtEl>
                                          <p:sndTgt r:embed="rId4" name="Am-thanh-tra-loi-dung-www_nhacchuongvui_com.wav"/>
                                        </p:tgtEl>
                                      </p:cMediaNode>
                                    </p:audio>
                                  </p:subTnLst>
                                </p:cTn>
                              </p:par>
                            </p:childTnLst>
                          </p:cTn>
                        </p:par>
                      </p:childTnLst>
                    </p:cTn>
                  </p:par>
                </p:childTnLst>
              </p:cTn>
              <p:nextCondLst>
                <p:cond evt="onClick" delay="0">
                  <p:tgtEl>
                    <p:spTgt spid="7"/>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836894" y="2726229"/>
            <a:ext cx="2736543" cy="1558939"/>
            <a:chOff x="309542" y="967667"/>
            <a:chExt cx="2878585" cy="1558939"/>
          </a:xfrm>
        </p:grpSpPr>
        <p:pic>
          <p:nvPicPr>
            <p:cNvPr id="3" name="Picture 2">
              <a:hlinkClick r:id="rId3"/>
              <a:extLst>
                <a:ext uri="{FF2B5EF4-FFF2-40B4-BE49-F238E27FC236}">
                  <a16:creationId xmlns:a16="http://schemas.microsoft.com/office/drawing/2014/main" id="{71A95C0A-D294-AF07-9E62-38A1887DEA4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70263748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245CF54-2F54-AAA4-1CE7-1E47520012DC}"/>
              </a:ext>
            </a:extLst>
          </p:cNvPr>
          <p:cNvSpPr/>
          <p:nvPr/>
        </p:nvSpPr>
        <p:spPr>
          <a:xfrm>
            <a:off x="8625840" y="3657600"/>
            <a:ext cx="3566160" cy="32004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4">
            <a:extLst>
              <a:ext uri="{FF2B5EF4-FFF2-40B4-BE49-F238E27FC236}">
                <a16:creationId xmlns:a16="http://schemas.microsoft.com/office/drawing/2014/main" id="{CC5CCDC0-214D-1BD4-A214-3EAD4E21D3C6}"/>
              </a:ext>
            </a:extLst>
          </p:cNvPr>
          <p:cNvSpPr txBox="1"/>
          <p:nvPr/>
        </p:nvSpPr>
        <p:spPr>
          <a:xfrm>
            <a:off x="2485690" y="2199341"/>
            <a:ext cx="1205494" cy="246221"/>
          </a:xfrm>
          <a:prstGeom prst="rect">
            <a:avLst/>
          </a:prstGeom>
        </p:spPr>
        <p:txBody>
          <a:bodyPr lIns="0" tIns="0" rIns="0" bIns="0" rtlCol="0" anchor="t">
            <a:spAutoFit/>
          </a:bodyPr>
          <a:lstStyle/>
          <a:p>
            <a:pPr algn="ctr" defTabSz="857324">
              <a:lnSpc>
                <a:spcPts val="1874"/>
              </a:lnSpc>
            </a:pPr>
            <a:r>
              <a:rPr lang="en-US" sz="1874">
                <a:solidFill>
                  <a:srgbClr val="FFFFFF"/>
                </a:solidFill>
                <a:latin typeface="Bryndan Write"/>
              </a:rPr>
              <a:t>Activity</a:t>
            </a:r>
          </a:p>
        </p:txBody>
      </p:sp>
      <p:sp>
        <p:nvSpPr>
          <p:cNvPr id="3" name="Rectangle 2">
            <a:extLst>
              <a:ext uri="{FF2B5EF4-FFF2-40B4-BE49-F238E27FC236}">
                <a16:creationId xmlns:a16="http://schemas.microsoft.com/office/drawing/2014/main" id="{03913BF3-C61E-B766-6ED2-76228FF050D1}"/>
              </a:ext>
            </a:extLst>
          </p:cNvPr>
          <p:cNvSpPr/>
          <p:nvPr/>
        </p:nvSpPr>
        <p:spPr>
          <a:xfrm>
            <a:off x="478410" y="1739299"/>
            <a:ext cx="10982069" cy="1236557"/>
          </a:xfrm>
          <a:prstGeom prst="rect">
            <a:avLst/>
          </a:prstGeom>
        </p:spPr>
        <p:txBody>
          <a:bodyPr wrap="square">
            <a:spAutoFit/>
          </a:bodyPr>
          <a:lstStyle/>
          <a:p>
            <a:pPr algn="just">
              <a:lnSpc>
                <a:spcPct val="150000"/>
              </a:lnSpc>
              <a:spcBef>
                <a:spcPts val="67"/>
              </a:spcBef>
              <a:spcAft>
                <a:spcPts val="67"/>
              </a:spcAft>
            </a:pPr>
            <a:r>
              <a:rPr lang="en-US" sz="2667">
                <a:latin typeface="UTM Avo" panose="02040603050506020204" pitchFamily="18" charset="0"/>
                <a:ea typeface="Arial" panose="020B0604020202020204" pitchFamily="34" charset="0"/>
                <a:cs typeface="Times New Roman" panose="02020603050405020304" pitchFamily="18" charset="0"/>
              </a:rPr>
              <a:t>Sử dụng cách nói "Nếu... thì..., em hãy nêu cách làm trong một số có ba chữ số đến hàng chục. Cho một vài ví dụ minh họa.</a:t>
            </a:r>
            <a:endParaRPr lang="en-US" sz="2667" dirty="0">
              <a:latin typeface="UTM Avo" panose="02040603050506020204" pitchFamily="18" charset="0"/>
              <a:ea typeface="Arial" panose="020B06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07AA03CD-B842-E6A2-11B2-53A2C3A551B0}"/>
              </a:ext>
            </a:extLst>
          </p:cNvPr>
          <p:cNvPicPr>
            <a:picLocks noChangeAspect="1"/>
          </p:cNvPicPr>
          <p:nvPr/>
        </p:nvPicPr>
        <p:blipFill>
          <a:blip r:embed="rId3"/>
          <a:stretch>
            <a:fillRect/>
          </a:stretch>
        </p:blipFill>
        <p:spPr>
          <a:xfrm>
            <a:off x="9667808" y="765517"/>
            <a:ext cx="781182" cy="682283"/>
          </a:xfrm>
          <a:prstGeom prst="rect">
            <a:avLst/>
          </a:prstGeom>
        </p:spPr>
      </p:pic>
      <p:grpSp>
        <p:nvGrpSpPr>
          <p:cNvPr id="5" name="Group 4">
            <a:extLst>
              <a:ext uri="{FF2B5EF4-FFF2-40B4-BE49-F238E27FC236}">
                <a16:creationId xmlns:a16="http://schemas.microsoft.com/office/drawing/2014/main" id="{E37C482F-CFC4-DC0C-759C-882F9BDB4D65}"/>
              </a:ext>
            </a:extLst>
          </p:cNvPr>
          <p:cNvGrpSpPr/>
          <p:nvPr/>
        </p:nvGrpSpPr>
        <p:grpSpPr>
          <a:xfrm>
            <a:off x="1037582" y="3591100"/>
            <a:ext cx="9411408" cy="2843319"/>
            <a:chOff x="457200" y="5994028"/>
            <a:chExt cx="13716000" cy="4264978"/>
          </a:xfrm>
        </p:grpSpPr>
        <p:sp>
          <p:nvSpPr>
            <p:cNvPr id="6" name="Rounded Rectangle 30">
              <a:extLst>
                <a:ext uri="{FF2B5EF4-FFF2-40B4-BE49-F238E27FC236}">
                  <a16:creationId xmlns:a16="http://schemas.microsoft.com/office/drawing/2014/main" id="{C65F232A-C297-D692-E169-7F0B6D0CDB6E}"/>
                </a:ext>
              </a:extLst>
            </p:cNvPr>
            <p:cNvSpPr/>
            <p:nvPr/>
          </p:nvSpPr>
          <p:spPr>
            <a:xfrm>
              <a:off x="457200" y="5994028"/>
              <a:ext cx="13716000" cy="4264978"/>
            </a:xfrm>
            <a:prstGeom prst="roundRect">
              <a:avLst/>
            </a:prstGeom>
            <a:solidFill>
              <a:schemeClr val="tx2">
                <a:lumMod val="20000"/>
                <a:lumOff val="80000"/>
              </a:schemeClr>
            </a:solidFill>
            <a:ln w="76200">
              <a:solidFill>
                <a:schemeClr val="bg1"/>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7" name="Rectangle 6">
              <a:extLst>
                <a:ext uri="{FF2B5EF4-FFF2-40B4-BE49-F238E27FC236}">
                  <a16:creationId xmlns:a16="http://schemas.microsoft.com/office/drawing/2014/main" id="{C1F486AD-4E59-0177-1749-70A9B3B4EA15}"/>
                </a:ext>
              </a:extLst>
            </p:cNvPr>
            <p:cNvSpPr/>
            <p:nvPr/>
          </p:nvSpPr>
          <p:spPr>
            <a:xfrm>
              <a:off x="1073108" y="6454136"/>
              <a:ext cx="12484185" cy="3344761"/>
            </a:xfrm>
            <a:prstGeom prst="rect">
              <a:avLst/>
            </a:prstGeom>
          </p:spPr>
          <p:txBody>
            <a:bodyPr wrap="square">
              <a:spAutoFit/>
            </a:bodyPr>
            <a:lstStyle/>
            <a:p>
              <a:pPr algn="just">
                <a:lnSpc>
                  <a:spcPct val="150000"/>
                </a:lnSpc>
                <a:spcBef>
                  <a:spcPts val="67"/>
                </a:spcBef>
                <a:spcAft>
                  <a:spcPts val="67"/>
                </a:spcAft>
              </a:pPr>
              <a:r>
                <a:rPr lang="vi-VN" sz="2400" b="1">
                  <a:latin typeface="UTM Avo" panose="02040603050506020204" pitchFamily="18" charset="0"/>
                  <a:ea typeface="Arial" panose="020B0604020202020204" pitchFamily="34" charset="0"/>
                  <a:cs typeface="Times New Roman" panose="02020603050405020304" pitchFamily="18" charset="0"/>
                </a:rPr>
                <a:t>Nếu</a:t>
              </a:r>
              <a:r>
                <a:rPr lang="vi-VN" sz="2400">
                  <a:latin typeface="UTM Avo" panose="02040603050506020204" pitchFamily="18" charset="0"/>
                  <a:ea typeface="Arial" panose="020B0604020202020204" pitchFamily="34" charset="0"/>
                  <a:cs typeface="Times New Roman" panose="02020603050405020304" pitchFamily="18" charset="0"/>
                </a:rPr>
                <a:t> chữ số ở hàng đơn vị nhỏ hơn 5 </a:t>
              </a:r>
              <a:r>
                <a:rPr lang="vi-VN" sz="2400" b="1">
                  <a:latin typeface="UTM Avo" panose="02040603050506020204" pitchFamily="18" charset="0"/>
                  <a:ea typeface="Arial" panose="020B0604020202020204" pitchFamily="34" charset="0"/>
                  <a:cs typeface="Times New Roman" panose="02020603050405020304" pitchFamily="18" charset="0"/>
                </a:rPr>
                <a:t>thì</a:t>
              </a:r>
              <a:r>
                <a:rPr lang="vi-VN" sz="2400">
                  <a:latin typeface="UTM Avo" panose="02040603050506020204" pitchFamily="18" charset="0"/>
                  <a:ea typeface="Arial" panose="020B0604020202020204" pitchFamily="34" charset="0"/>
                  <a:cs typeface="Times New Roman" panose="02020603050405020304" pitchFamily="18" charset="0"/>
                </a:rPr>
                <a:t> thay chữ số ở hàng đơn vị bằng chữ số 0. Ngược lại, </a:t>
              </a:r>
              <a:r>
                <a:rPr lang="vi-VN" sz="2400" b="1">
                  <a:latin typeface="UTM Avo" panose="02040603050506020204" pitchFamily="18" charset="0"/>
                  <a:ea typeface="Arial" panose="020B0604020202020204" pitchFamily="34" charset="0"/>
                  <a:cs typeface="Times New Roman" panose="02020603050405020304" pitchFamily="18" charset="0"/>
                </a:rPr>
                <a:t>Nếu</a:t>
              </a:r>
              <a:r>
                <a:rPr lang="vi-VN" sz="2400">
                  <a:latin typeface="UTM Avo" panose="02040603050506020204" pitchFamily="18" charset="0"/>
                  <a:ea typeface="Arial" panose="020B0604020202020204" pitchFamily="34" charset="0"/>
                  <a:cs typeface="Times New Roman" panose="02020603050405020304" pitchFamily="18" charset="0"/>
                </a:rPr>
                <a:t> chữ </a:t>
              </a:r>
              <a:r>
                <a:rPr lang="en-US" sz="2400">
                  <a:latin typeface="UTM Avo" panose="02040603050506020204" pitchFamily="18" charset="0"/>
                  <a:ea typeface="Arial" panose="020B0604020202020204" pitchFamily="34" charset="0"/>
                  <a:cs typeface="Times New Roman" panose="02020603050405020304" pitchFamily="18" charset="0"/>
                </a:rPr>
                <a:t>số</a:t>
              </a:r>
              <a:r>
                <a:rPr lang="vi-VN" sz="2400">
                  <a:latin typeface="UTM Avo" panose="02040603050506020204" pitchFamily="18" charset="0"/>
                  <a:ea typeface="Arial" panose="020B0604020202020204" pitchFamily="34" charset="0"/>
                  <a:cs typeface="Times New Roman" panose="02020603050405020304" pitchFamily="18" charset="0"/>
                </a:rPr>
                <a:t> ở hàng đơn vị bằng hoặc lớn hơn 5 </a:t>
              </a:r>
              <a:r>
                <a:rPr lang="vi-VN" sz="2400" b="1">
                  <a:latin typeface="UTM Avo" panose="02040603050506020204" pitchFamily="18" charset="0"/>
                  <a:ea typeface="Arial" panose="020B0604020202020204" pitchFamily="34" charset="0"/>
                  <a:cs typeface="Times New Roman" panose="02020603050405020304" pitchFamily="18" charset="0"/>
                </a:rPr>
                <a:t>thì</a:t>
              </a:r>
              <a:r>
                <a:rPr lang="vi-VN" sz="2400">
                  <a:latin typeface="UTM Avo" panose="02040603050506020204" pitchFamily="18" charset="0"/>
                  <a:ea typeface="Arial" panose="020B0604020202020204" pitchFamily="34" charset="0"/>
                  <a:cs typeface="Times New Roman" panose="02020603050405020304" pitchFamily="18" charset="0"/>
                </a:rPr>
                <a:t> tăng chữ số ở hàng chục lên 1 và thay chữ số ở hàng đơn vị bằng 0.</a:t>
              </a:r>
              <a:endParaRPr lang="en-US" sz="2400" dirty="0">
                <a:latin typeface="UTM Avo" panose="02040603050506020204" pitchFamily="18" charset="0"/>
                <a:ea typeface="Arial" panose="020B0604020202020204" pitchFamily="34" charset="0"/>
                <a:cs typeface="Times New Roman" panose="02020603050405020304" pitchFamily="18" charset="0"/>
              </a:endParaRPr>
            </a:p>
          </p:txBody>
        </p:sp>
      </p:grpSp>
      <p:pic>
        <p:nvPicPr>
          <p:cNvPr id="8" name="Picture 6">
            <a:extLst>
              <a:ext uri="{FF2B5EF4-FFF2-40B4-BE49-F238E27FC236}">
                <a16:creationId xmlns:a16="http://schemas.microsoft.com/office/drawing/2014/main" id="{00685E96-CFBA-141E-B621-D86BA37E5AE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299917" y="3215886"/>
            <a:ext cx="1274875" cy="664857"/>
          </a:xfrm>
          <a:prstGeom prst="rect">
            <a:avLst/>
          </a:prstGeom>
        </p:spPr>
      </p:pic>
    </p:spTree>
    <p:extLst>
      <p:ext uri="{BB962C8B-B14F-4D97-AF65-F5344CB8AC3E}">
        <p14:creationId xmlns:p14="http://schemas.microsoft.com/office/powerpoint/2010/main" val="1684588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22" presetClass="entr" presetSubtype="1"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ntagon 9">
            <a:extLst>
              <a:ext uri="{FF2B5EF4-FFF2-40B4-BE49-F238E27FC236}">
                <a16:creationId xmlns:a16="http://schemas.microsoft.com/office/drawing/2014/main" id="{9B7D18AA-830D-8119-4FDC-5653763754D3}"/>
              </a:ext>
            </a:extLst>
          </p:cNvPr>
          <p:cNvSpPr/>
          <p:nvPr/>
        </p:nvSpPr>
        <p:spPr>
          <a:xfrm flipH="1">
            <a:off x="3145910" y="2473975"/>
            <a:ext cx="5279632" cy="1331349"/>
          </a:xfrm>
          <a:prstGeom prst="homePlate">
            <a:avLst/>
          </a:prstGeom>
          <a:solidFill>
            <a:schemeClr val="accent6">
              <a:lumMod val="40000"/>
              <a:lumOff val="60000"/>
            </a:schemeClr>
          </a:solidFill>
          <a:ln w="57150">
            <a:solidFill>
              <a:schemeClr val="accent6">
                <a:lumMod val="20000"/>
                <a:lumOff val="80000"/>
              </a:schemeClr>
            </a:solidFill>
          </a:ln>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rtlCol="0" anchor="ctr">
            <a:sp3d/>
          </a:bodyPr>
          <a:lstStyle/>
          <a:p>
            <a:pPr algn="ctr">
              <a:lnSpc>
                <a:spcPct val="150000"/>
              </a:lnSpc>
            </a:pPr>
            <a:r>
              <a:rPr lang="en-US" sz="2667" dirty="0" err="1">
                <a:solidFill>
                  <a:schemeClr val="tx1"/>
                </a:solidFill>
                <a:latin typeface="UTM Avo" panose="02040603050506020204" pitchFamily="18" charset="0"/>
                <a:cs typeface="Arial" panose="020B0604020202020204" pitchFamily="34" charset="0"/>
              </a:rPr>
              <a:t>Ôn</a:t>
            </a:r>
            <a:r>
              <a:rPr lang="en-US" sz="2667" dirty="0">
                <a:solidFill>
                  <a:schemeClr val="tx1"/>
                </a:solidFill>
                <a:latin typeface="UTM Avo" panose="02040603050506020204" pitchFamily="18" charset="0"/>
                <a:cs typeface="Arial" panose="020B0604020202020204" pitchFamily="34" charset="0"/>
              </a:rPr>
              <a:t> </a:t>
            </a:r>
            <a:r>
              <a:rPr lang="en-US" sz="2667" dirty="0" err="1">
                <a:solidFill>
                  <a:schemeClr val="tx1"/>
                </a:solidFill>
                <a:latin typeface="UTM Avo" panose="02040603050506020204" pitchFamily="18" charset="0"/>
                <a:cs typeface="Arial" panose="020B0604020202020204" pitchFamily="34" charset="0"/>
              </a:rPr>
              <a:t>tập</a:t>
            </a:r>
            <a:r>
              <a:rPr lang="en-US" sz="2667" dirty="0">
                <a:solidFill>
                  <a:schemeClr val="tx1"/>
                </a:solidFill>
                <a:latin typeface="UTM Avo" panose="02040603050506020204" pitchFamily="18" charset="0"/>
                <a:cs typeface="Arial" panose="020B0604020202020204" pitchFamily="34" charset="0"/>
              </a:rPr>
              <a:t> </a:t>
            </a:r>
            <a:r>
              <a:rPr lang="en-US" sz="2667" dirty="0" err="1">
                <a:solidFill>
                  <a:schemeClr val="tx1"/>
                </a:solidFill>
                <a:latin typeface="UTM Avo" panose="02040603050506020204" pitchFamily="18" charset="0"/>
                <a:cs typeface="Arial" panose="020B0604020202020204" pitchFamily="34" charset="0"/>
              </a:rPr>
              <a:t>lại</a:t>
            </a:r>
            <a:r>
              <a:rPr lang="en-US" sz="2667" dirty="0">
                <a:solidFill>
                  <a:schemeClr val="tx1"/>
                </a:solidFill>
                <a:latin typeface="UTM Avo" panose="02040603050506020204" pitchFamily="18" charset="0"/>
                <a:cs typeface="Arial" panose="020B0604020202020204" pitchFamily="34" charset="0"/>
              </a:rPr>
              <a:t> </a:t>
            </a:r>
            <a:r>
              <a:rPr lang="en-US" sz="2667" dirty="0" err="1">
                <a:solidFill>
                  <a:schemeClr val="tx1"/>
                </a:solidFill>
                <a:latin typeface="UTM Avo" panose="02040603050506020204" pitchFamily="18" charset="0"/>
                <a:cs typeface="Arial" panose="020B0604020202020204" pitchFamily="34" charset="0"/>
              </a:rPr>
              <a:t>nội</a:t>
            </a:r>
            <a:r>
              <a:rPr lang="en-US" sz="2667" dirty="0">
                <a:solidFill>
                  <a:schemeClr val="tx1"/>
                </a:solidFill>
                <a:latin typeface="UTM Avo" panose="02040603050506020204" pitchFamily="18" charset="0"/>
                <a:cs typeface="Arial" panose="020B0604020202020204" pitchFamily="34" charset="0"/>
              </a:rPr>
              <a:t> dung </a:t>
            </a:r>
            <a:r>
              <a:rPr lang="en-US" sz="2667" dirty="0" err="1">
                <a:solidFill>
                  <a:schemeClr val="tx1"/>
                </a:solidFill>
                <a:latin typeface="UTM Avo" panose="02040603050506020204" pitchFamily="18" charset="0"/>
                <a:cs typeface="Arial" panose="020B0604020202020204" pitchFamily="34" charset="0"/>
              </a:rPr>
              <a:t>bài</a:t>
            </a:r>
            <a:r>
              <a:rPr lang="en-US" sz="2667" dirty="0">
                <a:solidFill>
                  <a:schemeClr val="tx1"/>
                </a:solidFill>
                <a:latin typeface="UTM Avo" panose="02040603050506020204" pitchFamily="18" charset="0"/>
                <a:cs typeface="Arial" panose="020B0604020202020204" pitchFamily="34" charset="0"/>
              </a:rPr>
              <a:t> </a:t>
            </a:r>
            <a:r>
              <a:rPr lang="en-US" sz="2667" dirty="0" err="1">
                <a:solidFill>
                  <a:schemeClr val="tx1"/>
                </a:solidFill>
                <a:latin typeface="UTM Avo" panose="02040603050506020204" pitchFamily="18" charset="0"/>
                <a:cs typeface="Arial" panose="020B0604020202020204" pitchFamily="34" charset="0"/>
              </a:rPr>
              <a:t>học</a:t>
            </a:r>
            <a:r>
              <a:rPr lang="en-US" sz="2667" dirty="0">
                <a:solidFill>
                  <a:schemeClr val="tx1"/>
                </a:solidFill>
                <a:latin typeface="UTM Avo" panose="02040603050506020204" pitchFamily="18" charset="0"/>
                <a:cs typeface="Arial" panose="020B0604020202020204" pitchFamily="34" charset="0"/>
              </a:rPr>
              <a:t> </a:t>
            </a:r>
          </a:p>
          <a:p>
            <a:pPr algn="ctr">
              <a:lnSpc>
                <a:spcPct val="150000"/>
              </a:lnSpc>
            </a:pPr>
            <a:r>
              <a:rPr lang="en-US" sz="2667" dirty="0" err="1">
                <a:solidFill>
                  <a:schemeClr val="tx1"/>
                </a:solidFill>
                <a:latin typeface="UTM Avo" panose="02040603050506020204" pitchFamily="18" charset="0"/>
                <a:cs typeface="Arial" panose="020B0604020202020204" pitchFamily="34" charset="0"/>
              </a:rPr>
              <a:t>ngày</a:t>
            </a:r>
            <a:r>
              <a:rPr lang="en-US" sz="2667" dirty="0">
                <a:solidFill>
                  <a:schemeClr val="tx1"/>
                </a:solidFill>
                <a:latin typeface="UTM Avo" panose="02040603050506020204" pitchFamily="18" charset="0"/>
                <a:cs typeface="Arial" panose="020B0604020202020204" pitchFamily="34" charset="0"/>
              </a:rPr>
              <a:t> </a:t>
            </a:r>
            <a:r>
              <a:rPr lang="en-US" sz="2667" dirty="0" err="1">
                <a:solidFill>
                  <a:schemeClr val="tx1"/>
                </a:solidFill>
                <a:latin typeface="UTM Avo" panose="02040603050506020204" pitchFamily="18" charset="0"/>
                <a:cs typeface="Arial" panose="020B0604020202020204" pitchFamily="34" charset="0"/>
              </a:rPr>
              <a:t>hôm</a:t>
            </a:r>
            <a:r>
              <a:rPr lang="en-US" sz="2667" dirty="0">
                <a:solidFill>
                  <a:schemeClr val="tx1"/>
                </a:solidFill>
                <a:latin typeface="UTM Avo" panose="02040603050506020204" pitchFamily="18" charset="0"/>
                <a:cs typeface="Arial" panose="020B0604020202020204" pitchFamily="34" charset="0"/>
              </a:rPr>
              <a:t> nay</a:t>
            </a:r>
          </a:p>
        </p:txBody>
      </p:sp>
      <p:sp>
        <p:nvSpPr>
          <p:cNvPr id="3" name="Pentagon 10">
            <a:extLst>
              <a:ext uri="{FF2B5EF4-FFF2-40B4-BE49-F238E27FC236}">
                <a16:creationId xmlns:a16="http://schemas.microsoft.com/office/drawing/2014/main" id="{7A0DA80B-B2A9-73EB-4B7D-0910267C6EF4}"/>
              </a:ext>
            </a:extLst>
          </p:cNvPr>
          <p:cNvSpPr/>
          <p:nvPr/>
        </p:nvSpPr>
        <p:spPr>
          <a:xfrm flipH="1">
            <a:off x="3160321" y="4505517"/>
            <a:ext cx="5265220" cy="1501336"/>
          </a:xfrm>
          <a:prstGeom prst="homePlate">
            <a:avLst/>
          </a:prstGeom>
          <a:solidFill>
            <a:schemeClr val="accent6">
              <a:lumMod val="40000"/>
              <a:lumOff val="60000"/>
            </a:schemeClr>
          </a:solidFill>
          <a:ln w="57150">
            <a:solidFill>
              <a:schemeClr val="accent6">
                <a:lumMod val="20000"/>
                <a:lumOff val="80000"/>
              </a:schemeClr>
            </a:solidFill>
          </a:ln>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rtlCol="0" anchor="ctr">
            <a:sp3d/>
          </a:bodyPr>
          <a:lstStyle/>
          <a:p>
            <a:pPr algn="ctr">
              <a:lnSpc>
                <a:spcPct val="150000"/>
              </a:lnSpc>
            </a:pPr>
            <a:r>
              <a:rPr lang="en-US" sz="3000" dirty="0" err="1">
                <a:solidFill>
                  <a:schemeClr val="tx1"/>
                </a:solidFill>
                <a:latin typeface="UTM Avo" panose="02040603050506020204" pitchFamily="18" charset="0"/>
                <a:cs typeface="Arial" panose="020B0604020202020204" pitchFamily="34" charset="0"/>
              </a:rPr>
              <a:t>Soạn</a:t>
            </a:r>
            <a:r>
              <a:rPr lang="en-US" sz="3000" dirty="0">
                <a:solidFill>
                  <a:schemeClr val="tx1"/>
                </a:solidFill>
                <a:latin typeface="UTM Avo" panose="02040603050506020204" pitchFamily="18" charset="0"/>
                <a:cs typeface="Arial" panose="020B0604020202020204" pitchFamily="34" charset="0"/>
              </a:rPr>
              <a:t> </a:t>
            </a:r>
            <a:r>
              <a:rPr lang="en-US" sz="3000" b="1" dirty="0" err="1">
                <a:solidFill>
                  <a:schemeClr val="tx1"/>
                </a:solidFill>
                <a:latin typeface="UTM Avo" panose="02040603050506020204" pitchFamily="18" charset="0"/>
                <a:cs typeface="Arial" panose="020B0604020202020204" pitchFamily="34" charset="0"/>
              </a:rPr>
              <a:t>Bài</a:t>
            </a:r>
            <a:r>
              <a:rPr lang="en-US" sz="3000" b="1" dirty="0">
                <a:solidFill>
                  <a:schemeClr val="tx1"/>
                </a:solidFill>
                <a:latin typeface="UTM Avo" panose="02040603050506020204" pitchFamily="18" charset="0"/>
                <a:cs typeface="Arial" panose="020B0604020202020204" pitchFamily="34" charset="0"/>
              </a:rPr>
              <a:t> 3. </a:t>
            </a:r>
            <a:r>
              <a:rPr lang="en-US" sz="3000" b="1" dirty="0" err="1">
                <a:solidFill>
                  <a:schemeClr val="tx1"/>
                </a:solidFill>
                <a:latin typeface="UTM Avo" panose="02040603050506020204" pitchFamily="18" charset="0"/>
                <a:cs typeface="Arial" panose="020B0604020202020204" pitchFamily="34" charset="0"/>
              </a:rPr>
              <a:t>Em</a:t>
            </a:r>
            <a:r>
              <a:rPr lang="en-US" sz="3000" b="1" dirty="0">
                <a:solidFill>
                  <a:schemeClr val="tx1"/>
                </a:solidFill>
                <a:latin typeface="UTM Avo" panose="02040603050506020204" pitchFamily="18" charset="0"/>
                <a:cs typeface="Arial" panose="020B0604020202020204" pitchFamily="34" charset="0"/>
              </a:rPr>
              <a:t> </a:t>
            </a:r>
            <a:r>
              <a:rPr lang="en-US" sz="3000" b="1" dirty="0" err="1">
                <a:solidFill>
                  <a:schemeClr val="tx1"/>
                </a:solidFill>
                <a:latin typeface="UTM Avo" panose="02040603050506020204" pitchFamily="18" charset="0"/>
                <a:cs typeface="Arial" panose="020B0604020202020204" pitchFamily="34" charset="0"/>
              </a:rPr>
              <a:t>tập</a:t>
            </a:r>
            <a:r>
              <a:rPr lang="en-US" sz="3000" b="1" dirty="0">
                <a:solidFill>
                  <a:schemeClr val="tx1"/>
                </a:solidFill>
                <a:latin typeface="UTM Avo" panose="02040603050506020204" pitchFamily="18" charset="0"/>
                <a:cs typeface="Arial" panose="020B0604020202020204" pitchFamily="34" charset="0"/>
              </a:rPr>
              <a:t> </a:t>
            </a:r>
            <a:r>
              <a:rPr lang="en-US" sz="3000" b="1" dirty="0" err="1">
                <a:solidFill>
                  <a:schemeClr val="tx1"/>
                </a:solidFill>
                <a:latin typeface="UTM Avo" panose="02040603050506020204" pitchFamily="18" charset="0"/>
                <a:cs typeface="Arial" panose="020B0604020202020204" pitchFamily="34" charset="0"/>
              </a:rPr>
              <a:t>làm</a:t>
            </a:r>
            <a:r>
              <a:rPr lang="en-US" sz="3000" b="1" dirty="0">
                <a:solidFill>
                  <a:schemeClr val="tx1"/>
                </a:solidFill>
                <a:latin typeface="UTM Avo" panose="02040603050506020204" pitchFamily="18" charset="0"/>
                <a:cs typeface="Arial" panose="020B0604020202020204" pitchFamily="34" charset="0"/>
              </a:rPr>
              <a:t> </a:t>
            </a:r>
            <a:r>
              <a:rPr lang="en-US" sz="3000" b="1" dirty="0" err="1">
                <a:solidFill>
                  <a:schemeClr val="tx1"/>
                </a:solidFill>
                <a:latin typeface="UTM Avo" panose="02040603050506020204" pitchFamily="18" charset="0"/>
                <a:cs typeface="Arial" panose="020B0604020202020204" pitchFamily="34" charset="0"/>
              </a:rPr>
              <a:t>người</a:t>
            </a:r>
            <a:r>
              <a:rPr lang="en-US" sz="3000" b="1" dirty="0">
                <a:solidFill>
                  <a:schemeClr val="tx1"/>
                </a:solidFill>
                <a:latin typeface="UTM Avo" panose="02040603050506020204" pitchFamily="18" charset="0"/>
                <a:cs typeface="Arial" panose="020B0604020202020204" pitchFamily="34" charset="0"/>
              </a:rPr>
              <a:t> </a:t>
            </a:r>
            <a:r>
              <a:rPr lang="en-US" sz="3000" b="1" dirty="0" err="1">
                <a:solidFill>
                  <a:schemeClr val="tx1"/>
                </a:solidFill>
                <a:latin typeface="UTM Avo" panose="02040603050506020204" pitchFamily="18" charset="0"/>
                <a:cs typeface="Arial" panose="020B0604020202020204" pitchFamily="34" charset="0"/>
              </a:rPr>
              <a:t>chỉ</a:t>
            </a:r>
            <a:r>
              <a:rPr lang="en-US" sz="3000" b="1" dirty="0">
                <a:solidFill>
                  <a:schemeClr val="tx1"/>
                </a:solidFill>
                <a:latin typeface="UTM Avo" panose="02040603050506020204" pitchFamily="18" charset="0"/>
                <a:cs typeface="Arial" panose="020B0604020202020204" pitchFamily="34" charset="0"/>
              </a:rPr>
              <a:t> </a:t>
            </a:r>
            <a:r>
              <a:rPr lang="en-US" sz="3000" b="1" dirty="0" err="1">
                <a:solidFill>
                  <a:schemeClr val="tx1"/>
                </a:solidFill>
                <a:latin typeface="UTM Avo" panose="02040603050506020204" pitchFamily="18" charset="0"/>
                <a:cs typeface="Arial" panose="020B0604020202020204" pitchFamily="34" charset="0"/>
              </a:rPr>
              <a:t>huy</a:t>
            </a:r>
            <a:r>
              <a:rPr lang="en-US" sz="3000" b="1" dirty="0">
                <a:solidFill>
                  <a:schemeClr val="tx1"/>
                </a:solidFill>
                <a:latin typeface="UTM Avo" panose="02040603050506020204" pitchFamily="18" charset="0"/>
                <a:cs typeface="Arial" panose="020B0604020202020204" pitchFamily="34" charset="0"/>
              </a:rPr>
              <a:t> </a:t>
            </a:r>
            <a:r>
              <a:rPr lang="en-US" sz="3000" b="1" dirty="0" err="1">
                <a:solidFill>
                  <a:schemeClr val="tx1"/>
                </a:solidFill>
                <a:latin typeface="UTM Avo" panose="02040603050506020204" pitchFamily="18" charset="0"/>
                <a:cs typeface="Arial" panose="020B0604020202020204" pitchFamily="34" charset="0"/>
              </a:rPr>
              <a:t>giỏi</a:t>
            </a:r>
            <a:endParaRPr lang="en-US" sz="3000" b="1" dirty="0">
              <a:solidFill>
                <a:schemeClr val="tx1"/>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773C1A21-0563-B7A2-4229-5BD4EAE97A49}"/>
              </a:ext>
            </a:extLst>
          </p:cNvPr>
          <p:cNvSpPr/>
          <p:nvPr/>
        </p:nvSpPr>
        <p:spPr>
          <a:xfrm>
            <a:off x="2792269" y="1160795"/>
            <a:ext cx="5633273" cy="963084"/>
          </a:xfrm>
          <a:prstGeom prst="rect">
            <a:avLst/>
          </a:prstGeom>
        </p:spPr>
        <p:txBody>
          <a:bodyPr wrap="none">
            <a:spAutoFit/>
          </a:bodyPr>
          <a:lstStyle/>
          <a:p>
            <a:pPr algn="ctr">
              <a:lnSpc>
                <a:spcPts val="7858"/>
              </a:lnSpc>
              <a:defRPr/>
            </a:pPr>
            <a:r>
              <a:rPr lang="en-US" sz="4000" b="1" dirty="0">
                <a:solidFill>
                  <a:schemeClr val="accent2"/>
                </a:solidFill>
                <a:latin typeface="UTM Avo" panose="02040603050506020204" pitchFamily="18" charset="0"/>
                <a:cs typeface="Arial" panose="020B0604020202020204" pitchFamily="34" charset="0"/>
              </a:rPr>
              <a:t>HƯỚNG DẪN VỀ NHÀ</a:t>
            </a:r>
          </a:p>
        </p:txBody>
      </p:sp>
      <p:pic>
        <p:nvPicPr>
          <p:cNvPr id="6" name="Picture 5" descr="Cartoon bee with megaphone">
            <a:extLst>
              <a:ext uri="{FF2B5EF4-FFF2-40B4-BE49-F238E27FC236}">
                <a16:creationId xmlns:a16="http://schemas.microsoft.com/office/drawing/2014/main" id="{843B3FD8-3030-DA0E-EFF9-37F9F9196970}"/>
              </a:ext>
            </a:extLst>
          </p:cNvPr>
          <p:cNvPicPr>
            <a:picLocks noChangeAspect="1"/>
          </p:cNvPicPr>
          <p:nvPr/>
        </p:nvPicPr>
        <p:blipFill>
          <a:blip r:embed="rId3"/>
          <a:stretch>
            <a:fillRect/>
          </a:stretch>
        </p:blipFill>
        <p:spPr>
          <a:xfrm>
            <a:off x="0" y="2775473"/>
            <a:ext cx="2804330" cy="2705740"/>
          </a:xfrm>
          <a:prstGeom prst="rect">
            <a:avLst/>
          </a:prstGeom>
        </p:spPr>
      </p:pic>
    </p:spTree>
    <p:extLst>
      <p:ext uri="{BB962C8B-B14F-4D97-AF65-F5344CB8AC3E}">
        <p14:creationId xmlns:p14="http://schemas.microsoft.com/office/powerpoint/2010/main" val="1475661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463</TotalTime>
  <Words>1054</Words>
  <Application>Microsoft Office PowerPoint</Application>
  <PresentationFormat>Widescreen</PresentationFormat>
  <Paragraphs>82</Paragraphs>
  <Slides>24</Slides>
  <Notes>20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24</vt:i4>
      </vt:variant>
    </vt:vector>
  </HeadingPairs>
  <TitlesOfParts>
    <vt:vector size="30" baseType="lpstr">
      <vt:lpstr>Arial</vt:lpstr>
      <vt:lpstr>Bryndan Write</vt:lpstr>
      <vt:lpstr>Calibri</vt:lpstr>
      <vt:lpstr>UTM Avo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lamqu</dc:creator>
  <dc:description>9Slide.vn</dc:description>
  <cp:lastModifiedBy>Administrator</cp:lastModifiedBy>
  <cp:revision>15</cp:revision>
  <dcterms:modified xsi:type="dcterms:W3CDTF">2023-08-21T03:54:29Z</dcterms:modified>
  <cp:category>9Slide.vn</cp:category>
</cp:coreProperties>
</file>