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16"/>
  </p:notesMasterIdLst>
  <p:sldIdLst>
    <p:sldId id="256" r:id="rId3"/>
    <p:sldId id="257" r:id="rId4"/>
    <p:sldId id="258" r:id="rId5"/>
    <p:sldId id="312" r:id="rId6"/>
    <p:sldId id="261" r:id="rId7"/>
    <p:sldId id="262" r:id="rId8"/>
    <p:sldId id="313" r:id="rId9"/>
    <p:sldId id="314" r:id="rId10"/>
    <p:sldId id="315" r:id="rId11"/>
    <p:sldId id="311" r:id="rId12"/>
    <p:sldId id="271" r:id="rId13"/>
    <p:sldId id="267" r:id="rId14"/>
    <p:sldId id="316" r:id="rId1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83" d="100"/>
          <a:sy n="83" d="100"/>
        </p:scale>
        <p:origin x="74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19166773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Utsaah" panose="020B0502040204020203"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63779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756730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57982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053976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725298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552844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957725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327607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962343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857841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560776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33999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4134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81801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763310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873468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86821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590755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264901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569633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363835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17830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11" name="9Slide.vn - 2019">
            <a:extLst>
              <a:ext uri="{FF2B5EF4-FFF2-40B4-BE49-F238E27FC236}">
                <a16:creationId xmlns:a16="http://schemas.microsoft.com/office/drawing/2014/main" id="{0ABD2083-1682-BE6D-A2E2-DC86037F0132}"/>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57913805"/>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70/"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image" Target="../media/image10.sv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0.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6.sv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70/"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2.png"/><Relationship Id="rId7" Type="http://schemas.openxmlformats.org/officeDocument/2006/relationships/image" Target="../media/image14.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7.svg"/><Relationship Id="rId4" Type="http://schemas.openxmlformats.org/officeDocument/2006/relationships/image" Target="../media/image16.png"/><Relationship Id="rId9" Type="http://schemas.openxmlformats.org/officeDocument/2006/relationships/image" Target="../media/image19.svg"/></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2.png"/><Relationship Id="rId7" Type="http://schemas.openxmlformats.org/officeDocument/2006/relationships/image" Target="../media/image8.svg"/><Relationship Id="rId12"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23.svg"/><Relationship Id="rId5" Type="http://schemas.openxmlformats.org/officeDocument/2006/relationships/image" Target="../media/image14.svg"/><Relationship Id="rId10" Type="http://schemas.openxmlformats.org/officeDocument/2006/relationships/image" Target="../media/image22.png"/><Relationship Id="rId4" Type="http://schemas.openxmlformats.org/officeDocument/2006/relationships/image" Target="../media/image13.png"/><Relationship Id="rId9" Type="http://schemas.openxmlformats.org/officeDocument/2006/relationships/image" Target="../media/image21.svg"/></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2.png"/><Relationship Id="rId7" Type="http://schemas.openxmlformats.org/officeDocument/2006/relationships/image" Target="../media/image21.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4.svg"/><Relationship Id="rId4" Type="http://schemas.openxmlformats.org/officeDocument/2006/relationships/image" Target="../media/image13.png"/><Relationship Id="rId9" Type="http://schemas.openxmlformats.org/officeDocument/2006/relationships/image" Target="../media/image26.sv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hoc10.vn/doc-sach/tin-hoc-3/1/129/70/" TargetMode="External"/><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32.png"/><Relationship Id="rId2" Type="http://schemas.openxmlformats.org/officeDocument/2006/relationships/image" Target="../media/image29.jpg"/><Relationship Id="rId1" Type="http://schemas.openxmlformats.org/officeDocument/2006/relationships/slideLayout" Target="../slideLayouts/slideLayout2.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14.svg"/></Relationships>
</file>

<file path=ppt/slides/_rels/slide1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36.png"/><Relationship Id="rId5" Type="http://schemas.openxmlformats.org/officeDocument/2006/relationships/hyperlink" Target="https://www.facebook.com/groups/hoc10donghanhcunggiaovientieuhoc" TargetMode="External"/><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510944" y="195308"/>
            <a:ext cx="2681056" cy="523220"/>
          </a:xfrm>
          <a:prstGeom prst="rect">
            <a:avLst/>
          </a:prstGeom>
          <a:noFill/>
        </p:spPr>
        <p:txBody>
          <a:bodyPr wrap="square" rtlCol="0">
            <a:spAutoFit/>
          </a:bodyPr>
          <a:lstStyle/>
          <a:p>
            <a:pPr algn="ctr"/>
            <a:r>
              <a:rPr lang="en-US" sz="2800">
                <a:solidFill>
                  <a:schemeClr val="bg1"/>
                </a:solidFill>
                <a:effectLst>
                  <a:outerShdw blurRad="38100" dist="38100" dir="2700000" algn="tl">
                    <a:srgbClr val="000000">
                      <a:alpha val="43137"/>
                    </a:srgbClr>
                  </a:outerShdw>
                </a:effectLst>
                <a:latin typeface="UTM Avo" panose="02040603050506020204" pitchFamily="18" charset="0"/>
                <a:cs typeface="Utsaah" panose="020B0502040204020203" pitchFamily="34" charset="0"/>
              </a:rPr>
              <a:t>Tin học 3</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1172990" y="1311126"/>
            <a:ext cx="10373707" cy="2937855"/>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a:solidFill>
                  <a:srgbClr val="002060"/>
                </a:solidFill>
                <a:latin typeface="UTM Avo" panose="02040603050506020204" pitchFamily="18" charset="0"/>
              </a:rPr>
              <a:t>Chủ đề F2</a:t>
            </a:r>
          </a:p>
          <a:p>
            <a:pPr algn="ctr">
              <a:lnSpc>
                <a:spcPct val="150000"/>
              </a:lnSpc>
              <a:buSzPts val="990"/>
              <a:buFont typeface="Arial"/>
              <a:buNone/>
            </a:pPr>
            <a:r>
              <a:rPr lang="en-US" b="1">
                <a:solidFill>
                  <a:srgbClr val="002060"/>
                </a:solidFill>
                <a:latin typeface="UTM Avo" panose="02040603050506020204" pitchFamily="18" charset="0"/>
              </a:rPr>
              <a:t>Nhiệm vụ của em và sự trợ giúp của máy tính</a:t>
            </a: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164900" y="3646680"/>
            <a:ext cx="13049486"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sz="4000" b="1">
                <a:solidFill>
                  <a:srgbClr val="FF0000"/>
                </a:solidFill>
                <a:latin typeface="UTM Avo" panose="02040603050506020204" pitchFamily="18" charset="0"/>
                <a:cs typeface="Utsaah" panose="020B0502040204020203" pitchFamily="34" charset="0"/>
              </a:rPr>
              <a:t>Bài 2: Thực hành - nhiệm vụ và sản phẩm</a:t>
            </a:r>
            <a:endParaRPr lang="en-US" sz="4000" b="1" dirty="0">
              <a:solidFill>
                <a:srgbClr val="FF0000"/>
              </a:solidFill>
              <a:latin typeface="UTM Avo" panose="02040603050506020204" pitchFamily="18" charset="0"/>
              <a:cs typeface="Utsaah" panose="020B0502040204020203" pitchFamily="34" charset="0"/>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4863787" y="2753124"/>
            <a:ext cx="2736543" cy="1558939"/>
            <a:chOff x="309542" y="967667"/>
            <a:chExt cx="2878585" cy="1558939"/>
          </a:xfrm>
        </p:grpSpPr>
        <p:pic>
          <p:nvPicPr>
            <p:cNvPr id="3" name="Picture 2">
              <a:hlinkClick r:id="rId4"/>
              <a:extLst>
                <a:ext uri="{FF2B5EF4-FFF2-40B4-BE49-F238E27FC236}">
                  <a16:creationId xmlns:a16="http://schemas.microsoft.com/office/drawing/2014/main" id="{71A95C0A-D294-AF07-9E62-38A1887DEA4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pic>
        <p:nvPicPr>
          <p:cNvPr id="6" name="Picture 93">
            <a:extLst>
              <a:ext uri="{FF2B5EF4-FFF2-40B4-BE49-F238E27FC236}">
                <a16:creationId xmlns:a16="http://schemas.microsoft.com/office/drawing/2014/main" id="{1D5BBD74-6195-2076-35D7-C154010C286D}"/>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9910916" flipV="1">
            <a:off x="2875443" y="5757777"/>
            <a:ext cx="2051470" cy="784110"/>
          </a:xfrm>
          <a:prstGeom prst="rect">
            <a:avLst/>
          </a:prstGeom>
        </p:spPr>
      </p:pic>
      <p:pic>
        <p:nvPicPr>
          <p:cNvPr id="7" name="Picture 96">
            <a:extLst>
              <a:ext uri="{FF2B5EF4-FFF2-40B4-BE49-F238E27FC236}">
                <a16:creationId xmlns:a16="http://schemas.microsoft.com/office/drawing/2014/main" id="{6365F289-C713-C9C7-0706-64C101B2B5BC}"/>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425419" y="6350546"/>
            <a:ext cx="1080781" cy="295864"/>
          </a:xfrm>
          <a:prstGeom prst="rect">
            <a:avLst/>
          </a:prstGeom>
        </p:spPr>
      </p:pic>
      <p:sp>
        <p:nvSpPr>
          <p:cNvPr id="8" name="Hộp Văn bản 109">
            <a:extLst>
              <a:ext uri="{FF2B5EF4-FFF2-40B4-BE49-F238E27FC236}">
                <a16:creationId xmlns:a16="http://schemas.microsoft.com/office/drawing/2014/main" id="{89E38D3C-598C-4153-E1CC-E6A13F7CAC67}"/>
              </a:ext>
            </a:extLst>
          </p:cNvPr>
          <p:cNvSpPr txBox="1"/>
          <p:nvPr/>
        </p:nvSpPr>
        <p:spPr>
          <a:xfrm>
            <a:off x="1772030" y="1854309"/>
            <a:ext cx="8647939" cy="1322350"/>
          </a:xfrm>
          <a:prstGeom prst="rect">
            <a:avLst/>
          </a:prstGeom>
          <a:noFill/>
        </p:spPr>
        <p:txBody>
          <a:bodyPr wrap="square">
            <a:spAutoFit/>
          </a:bodyPr>
          <a:lstStyle/>
          <a:p>
            <a:pPr algn="ctr">
              <a:lnSpc>
                <a:spcPct val="150000"/>
              </a:lnSpc>
            </a:pPr>
            <a:r>
              <a:rPr lang="vi-VN" sz="2867">
                <a:latin typeface="UTM Avo" panose="02040603050506020204" pitchFamily="18" charset="0"/>
                <a:cs typeface="Utsaah" panose="020B0502040204020203" pitchFamily="34" charset="0"/>
              </a:rPr>
              <a:t>Em đã thực hiện một nhiệm vụ theo nhóm dưới sự trợ giúp của máy tính bao giờ chưa?</a:t>
            </a:r>
            <a:endParaRPr lang="en-US" sz="2867" dirty="0">
              <a:latin typeface="UTM Avo" panose="02040603050506020204" pitchFamily="18" charset="0"/>
              <a:cs typeface="Utsaah" panose="020B0502040204020203" pitchFamily="34" charset="0"/>
            </a:endParaRPr>
          </a:p>
        </p:txBody>
      </p:sp>
      <p:pic>
        <p:nvPicPr>
          <p:cNvPr id="9" name="Picture 15">
            <a:extLst>
              <a:ext uri="{FF2B5EF4-FFF2-40B4-BE49-F238E27FC236}">
                <a16:creationId xmlns:a16="http://schemas.microsoft.com/office/drawing/2014/main" id="{941FDF90-EB48-3146-0E63-399EE8B8BE9D}"/>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3262414" y="3315556"/>
            <a:ext cx="4210967" cy="2726601"/>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7" name="Rectangle 6">
            <a:extLst>
              <a:ext uri="{FF2B5EF4-FFF2-40B4-BE49-F238E27FC236}">
                <a16:creationId xmlns:a16="http://schemas.microsoft.com/office/drawing/2014/main" id="{07663C2D-856A-AD8C-513E-11496A0206C6}"/>
              </a:ext>
            </a:extLst>
          </p:cNvPr>
          <p:cNvSpPr/>
          <p:nvPr/>
        </p:nvSpPr>
        <p:spPr>
          <a:xfrm>
            <a:off x="8763000" y="3628672"/>
            <a:ext cx="3429000" cy="3229328"/>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pic>
        <p:nvPicPr>
          <p:cNvPr id="2" name="Picture 93">
            <a:extLst>
              <a:ext uri="{FF2B5EF4-FFF2-40B4-BE49-F238E27FC236}">
                <a16:creationId xmlns:a16="http://schemas.microsoft.com/office/drawing/2014/main" id="{64E8E2EF-DDCE-74B8-5BCE-A87CC567A04C}"/>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641022">
            <a:off x="7737265" y="1450268"/>
            <a:ext cx="2051470" cy="540842"/>
          </a:xfrm>
          <a:prstGeom prst="rect">
            <a:avLst/>
          </a:prstGeom>
        </p:spPr>
      </p:pic>
      <p:sp>
        <p:nvSpPr>
          <p:cNvPr id="4" name="Hộp Văn bản 109">
            <a:extLst>
              <a:ext uri="{FF2B5EF4-FFF2-40B4-BE49-F238E27FC236}">
                <a16:creationId xmlns:a16="http://schemas.microsoft.com/office/drawing/2014/main" id="{CB55AF0E-EBD1-2228-2D53-6A4E087493A6}"/>
              </a:ext>
            </a:extLst>
          </p:cNvPr>
          <p:cNvSpPr txBox="1"/>
          <p:nvPr/>
        </p:nvSpPr>
        <p:spPr>
          <a:xfrm>
            <a:off x="771531" y="2427963"/>
            <a:ext cx="11143997" cy="3337837"/>
          </a:xfrm>
          <a:prstGeom prst="rect">
            <a:avLst/>
          </a:prstGeom>
          <a:noFill/>
        </p:spPr>
        <p:txBody>
          <a:bodyPr wrap="square">
            <a:spAutoFit/>
          </a:bodyPr>
          <a:lstStyle/>
          <a:p>
            <a:pPr algn="just">
              <a:lnSpc>
                <a:spcPct val="150000"/>
              </a:lnSpc>
            </a:pPr>
            <a:r>
              <a:rPr lang="en-US" sz="2400">
                <a:solidFill>
                  <a:prstClr val="black"/>
                </a:solidFill>
                <a:latin typeface="UTM Avo" panose="02040603050506020204" pitchFamily="18" charset="0"/>
                <a:ea typeface="Calibri" panose="020F0502020204030204" pitchFamily="34" charset="0"/>
                <a:cs typeface="Utsaah" panose="020B0502040204020203" pitchFamily="34" charset="0"/>
              </a:rPr>
              <a:t>Trong năm học lớp 3, ở môn Tin học, em đã từng làm việc theo nhóm với sự trợ giúp của máy tính, ví dụ:</a:t>
            </a:r>
          </a:p>
          <a:p>
            <a:pPr marL="381019" indent="-381019" algn="just">
              <a:lnSpc>
                <a:spcPct val="150000"/>
              </a:lnSpc>
              <a:buFontTx/>
              <a:buChar char="-"/>
            </a:pPr>
            <a:r>
              <a:rPr lang="vi-VN" sz="2400">
                <a:solidFill>
                  <a:prstClr val="black"/>
                </a:solidFill>
                <a:latin typeface="UTM Avo" panose="02040603050506020204" pitchFamily="18" charset="0"/>
                <a:ea typeface="Calibri" panose="020F0502020204030204" pitchFamily="34" charset="0"/>
                <a:cs typeface="Utsaah" panose="020B0502040204020203" pitchFamily="34" charset="0"/>
              </a:rPr>
              <a:t>Trò chơi “Ai chia việc hợp lí?” ở Chủ đề F1, Bài 3. Em tập làm người chỉ huy giỏi.</a:t>
            </a:r>
            <a:endParaRPr lang="en-US" sz="2400">
              <a:solidFill>
                <a:prstClr val="black"/>
              </a:solidFill>
              <a:latin typeface="UTM Avo" panose="02040603050506020204" pitchFamily="18" charset="0"/>
              <a:ea typeface="Calibri" panose="020F0502020204030204" pitchFamily="34" charset="0"/>
              <a:cs typeface="Utsaah" panose="020B0502040204020203" pitchFamily="34" charset="0"/>
            </a:endParaRPr>
          </a:p>
          <a:p>
            <a:pPr marL="381019" indent="-381019" algn="just">
              <a:lnSpc>
                <a:spcPct val="150000"/>
              </a:lnSpc>
              <a:buFontTx/>
              <a:buChar char="-"/>
            </a:pPr>
            <a:r>
              <a:rPr lang="vi-VN" sz="2400">
                <a:solidFill>
                  <a:prstClr val="black"/>
                </a:solidFill>
                <a:latin typeface="UTM Avo" panose="02040603050506020204" pitchFamily="18" charset="0"/>
                <a:ea typeface="Calibri" panose="020F0502020204030204" pitchFamily="34" charset="0"/>
                <a:cs typeface="Utsaah" panose="020B0502040204020203" pitchFamily="34" charset="0"/>
              </a:rPr>
              <a:t>Hoạt động 1 ở Chủ đề E1, Bài 3. Bài trình chiếu của em.</a:t>
            </a:r>
            <a:endParaRPr lang="en-US" sz="2400">
              <a:solidFill>
                <a:prstClr val="black"/>
              </a:solidFill>
              <a:latin typeface="UTM Avo" panose="02040603050506020204" pitchFamily="18" charset="0"/>
              <a:ea typeface="Calibri" panose="020F0502020204030204" pitchFamily="34" charset="0"/>
              <a:cs typeface="Utsaah" panose="020B0502040204020203" pitchFamily="34" charset="0"/>
            </a:endParaRPr>
          </a:p>
          <a:p>
            <a:pPr marL="381019" indent="-381019" algn="just">
              <a:lnSpc>
                <a:spcPct val="150000"/>
              </a:lnSpc>
              <a:buFontTx/>
              <a:buChar char="-"/>
            </a:pPr>
            <a:r>
              <a:rPr lang="vi-VN" sz="2400">
                <a:solidFill>
                  <a:prstClr val="black"/>
                </a:solidFill>
                <a:latin typeface="UTM Avo" panose="02040603050506020204" pitchFamily="18" charset="0"/>
                <a:ea typeface="Calibri" panose="020F0502020204030204" pitchFamily="34" charset="0"/>
                <a:cs typeface="Utsaah" panose="020B0502040204020203" pitchFamily="34" charset="0"/>
              </a:rPr>
              <a:t>Trò chơi “Ai gõ đúng hơn?” ở Chủ đề A3, Bài 4. Cùng thi đua gõ phím.</a:t>
            </a:r>
            <a:endParaRPr lang="en-US" sz="2400" dirty="0">
              <a:solidFill>
                <a:prstClr val="black"/>
              </a:solidFill>
              <a:latin typeface="UTM Avo" panose="02040603050506020204" pitchFamily="18" charset="0"/>
              <a:ea typeface="Calibri" panose="020F0502020204030204" pitchFamily="34" charset="0"/>
              <a:cs typeface="Utsaah" panose="020B0502040204020203" pitchFamily="34" charset="0"/>
            </a:endParaRPr>
          </a:p>
        </p:txBody>
      </p:sp>
      <p:pic>
        <p:nvPicPr>
          <p:cNvPr id="5" name="Picture 15">
            <a:extLst>
              <a:ext uri="{FF2B5EF4-FFF2-40B4-BE49-F238E27FC236}">
                <a16:creationId xmlns:a16="http://schemas.microsoft.com/office/drawing/2014/main" id="{A7FF527C-F818-5BE2-E53D-E3C2E0D962F7}"/>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9821088" y="1249280"/>
            <a:ext cx="1817794" cy="1177022"/>
          </a:xfrm>
          <a:prstGeom prst="rect">
            <a:avLst/>
          </a:prstGeom>
        </p:spPr>
      </p:pic>
      <p:sp>
        <p:nvSpPr>
          <p:cNvPr id="6" name="TextBox 5">
            <a:extLst>
              <a:ext uri="{FF2B5EF4-FFF2-40B4-BE49-F238E27FC236}">
                <a16:creationId xmlns:a16="http://schemas.microsoft.com/office/drawing/2014/main" id="{2DCF3069-33EB-B905-6A9C-C49C8A80892B}"/>
              </a:ext>
            </a:extLst>
          </p:cNvPr>
          <p:cNvSpPr txBox="1"/>
          <p:nvPr/>
        </p:nvSpPr>
        <p:spPr>
          <a:xfrm>
            <a:off x="1183001" y="1925197"/>
            <a:ext cx="1639621" cy="502766"/>
          </a:xfrm>
          <a:prstGeom prst="rect">
            <a:avLst/>
          </a:prstGeom>
          <a:noFill/>
        </p:spPr>
        <p:txBody>
          <a:bodyPr wrap="square" rtlCol="0">
            <a:spAutoFit/>
          </a:bodyPr>
          <a:lstStyle/>
          <a:p>
            <a:r>
              <a:rPr lang="en-US" sz="2667" b="1" u="sng" dirty="0" err="1">
                <a:latin typeface="UTM Avo" panose="02040603050506020204" pitchFamily="18" charset="0"/>
                <a:cs typeface="Utsaah" panose="020B0502040204020203" pitchFamily="34" charset="0"/>
              </a:rPr>
              <a:t>Trả</a:t>
            </a:r>
            <a:r>
              <a:rPr lang="en-US" sz="2667" b="1" u="sng" dirty="0">
                <a:latin typeface="UTM Avo" panose="02040603050506020204" pitchFamily="18" charset="0"/>
                <a:cs typeface="Utsaah" panose="020B0502040204020203" pitchFamily="34" charset="0"/>
              </a:rPr>
              <a:t> </a:t>
            </a:r>
            <a:r>
              <a:rPr lang="en-US" sz="2667" b="1" u="sng" dirty="0" err="1">
                <a:latin typeface="UTM Avo" panose="02040603050506020204" pitchFamily="18" charset="0"/>
                <a:cs typeface="Utsaah" panose="020B0502040204020203" pitchFamily="34" charset="0"/>
              </a:rPr>
              <a:t>lời</a:t>
            </a:r>
            <a:r>
              <a:rPr lang="en-US" sz="2667" b="1" u="sng" dirty="0">
                <a:latin typeface="UTM Avo" panose="02040603050506020204" pitchFamily="18" charset="0"/>
                <a:cs typeface="Utsaah" panose="020B0502040204020203" pitchFamily="34" charset="0"/>
              </a:rPr>
              <a:t>:</a:t>
            </a:r>
          </a:p>
        </p:txBody>
      </p:sp>
    </p:spTree>
    <p:extLst>
      <p:ext uri="{BB962C8B-B14F-4D97-AF65-F5344CB8AC3E}">
        <p14:creationId xmlns:p14="http://schemas.microsoft.com/office/powerpoint/2010/main" val="31036765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4863787" y="2753124"/>
            <a:ext cx="2736543" cy="1558939"/>
            <a:chOff x="309542" y="967667"/>
            <a:chExt cx="2878585" cy="1558939"/>
          </a:xfrm>
        </p:grpSpPr>
        <p:pic>
          <p:nvPicPr>
            <p:cNvPr id="3" name="Picture 2">
              <a:hlinkClick r:id="rId4"/>
              <a:extLst>
                <a:ext uri="{FF2B5EF4-FFF2-40B4-BE49-F238E27FC236}">
                  <a16:creationId xmlns:a16="http://schemas.microsoft.com/office/drawing/2014/main" id="{71A95C0A-D294-AF07-9E62-38A1887DEA4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17" name="Rectangle 16">
            <a:extLst>
              <a:ext uri="{FF2B5EF4-FFF2-40B4-BE49-F238E27FC236}">
                <a16:creationId xmlns:a16="http://schemas.microsoft.com/office/drawing/2014/main" id="{3D7528C2-1469-E410-B2D0-0665B19B7B51}"/>
              </a:ext>
            </a:extLst>
          </p:cNvPr>
          <p:cNvSpPr/>
          <p:nvPr/>
        </p:nvSpPr>
        <p:spPr>
          <a:xfrm>
            <a:off x="8686800" y="3657600"/>
            <a:ext cx="3505200" cy="32004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94">
            <a:extLst>
              <a:ext uri="{FF2B5EF4-FFF2-40B4-BE49-F238E27FC236}">
                <a16:creationId xmlns:a16="http://schemas.microsoft.com/office/drawing/2014/main" id="{897DE9B9-A98B-1C6E-33F8-063DBF5B7482}"/>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441361" y="5496637"/>
            <a:ext cx="535121" cy="586289"/>
          </a:xfrm>
          <a:prstGeom prst="rect">
            <a:avLst/>
          </a:prstGeom>
        </p:spPr>
      </p:pic>
      <p:pic>
        <p:nvPicPr>
          <p:cNvPr id="7" name="Picture 95">
            <a:extLst>
              <a:ext uri="{FF2B5EF4-FFF2-40B4-BE49-F238E27FC236}">
                <a16:creationId xmlns:a16="http://schemas.microsoft.com/office/drawing/2014/main" id="{95147A94-A086-2514-26FB-50D707A965F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11378098" y="1448662"/>
            <a:ext cx="535121" cy="586289"/>
          </a:xfrm>
          <a:prstGeom prst="rect">
            <a:avLst/>
          </a:prstGeom>
        </p:spPr>
      </p:pic>
      <p:grpSp>
        <p:nvGrpSpPr>
          <p:cNvPr id="10" name="Group 9">
            <a:extLst>
              <a:ext uri="{FF2B5EF4-FFF2-40B4-BE49-F238E27FC236}">
                <a16:creationId xmlns:a16="http://schemas.microsoft.com/office/drawing/2014/main" id="{88D31BF0-522B-2DB6-5632-105E60BE563C}"/>
              </a:ext>
            </a:extLst>
          </p:cNvPr>
          <p:cNvGrpSpPr/>
          <p:nvPr/>
        </p:nvGrpSpPr>
        <p:grpSpPr>
          <a:xfrm>
            <a:off x="1235338" y="1805729"/>
            <a:ext cx="6856079" cy="632671"/>
            <a:chOff x="2266826" y="1866900"/>
            <a:chExt cx="8973479" cy="949007"/>
          </a:xfrm>
        </p:grpSpPr>
        <p:sp>
          <p:nvSpPr>
            <p:cNvPr id="11" name="Hình chữ nhật: Góc Tròn 107">
              <a:extLst>
                <a:ext uri="{FF2B5EF4-FFF2-40B4-BE49-F238E27FC236}">
                  <a16:creationId xmlns:a16="http://schemas.microsoft.com/office/drawing/2014/main" id="{A6B68426-437B-EB37-1F0F-369E4BBB0146}"/>
                </a:ext>
              </a:extLst>
            </p:cNvPr>
            <p:cNvSpPr/>
            <p:nvPr/>
          </p:nvSpPr>
          <p:spPr>
            <a:xfrm>
              <a:off x="2266826" y="1866900"/>
              <a:ext cx="1477254" cy="949007"/>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UTM Avo" panose="02040603050506020204" pitchFamily="18" charset="0"/>
                  <a:cs typeface="Utsaah" panose="020B0502040204020203" pitchFamily="34" charset="0"/>
                </a:rPr>
                <a:t>HĐ1</a:t>
              </a:r>
            </a:p>
          </p:txBody>
        </p:sp>
        <p:sp>
          <p:nvSpPr>
            <p:cNvPr id="12" name="TextBox 11">
              <a:extLst>
                <a:ext uri="{FF2B5EF4-FFF2-40B4-BE49-F238E27FC236}">
                  <a16:creationId xmlns:a16="http://schemas.microsoft.com/office/drawing/2014/main" id="{B9DC39ED-6D59-4A69-19AB-F7EDCEAC7AA2}"/>
                </a:ext>
              </a:extLst>
            </p:cNvPr>
            <p:cNvSpPr txBox="1"/>
            <p:nvPr/>
          </p:nvSpPr>
          <p:spPr>
            <a:xfrm>
              <a:off x="3882506" y="1947935"/>
              <a:ext cx="7357799" cy="784830"/>
            </a:xfrm>
            <a:prstGeom prst="rect">
              <a:avLst/>
            </a:prstGeom>
            <a:noFill/>
          </p:spPr>
          <p:txBody>
            <a:bodyPr wrap="square" rtlCol="0">
              <a:spAutoFit/>
            </a:bodyPr>
            <a:lstStyle/>
            <a:p>
              <a:pPr lvl="0">
                <a:defRPr/>
              </a:pPr>
              <a:r>
                <a:rPr lang="pt-BR" sz="2800" b="1" dirty="0">
                  <a:latin typeface="UTM Avo" panose="02040603050506020204" pitchFamily="18" charset="0"/>
                  <a:cs typeface="Utsaah" panose="020B0604020202020204" pitchFamily="34" charset="0"/>
                </a:rPr>
                <a:t>Nhiệm vụ của nhóm em</a:t>
              </a:r>
            </a:p>
          </p:txBody>
        </p:sp>
      </p:grpSp>
      <p:sp>
        <p:nvSpPr>
          <p:cNvPr id="13" name="Rectangle 12">
            <a:extLst>
              <a:ext uri="{FF2B5EF4-FFF2-40B4-BE49-F238E27FC236}">
                <a16:creationId xmlns:a16="http://schemas.microsoft.com/office/drawing/2014/main" id="{6F7D1AF8-4DB6-364C-C202-7F6CFE125B38}"/>
              </a:ext>
            </a:extLst>
          </p:cNvPr>
          <p:cNvSpPr/>
          <p:nvPr/>
        </p:nvSpPr>
        <p:spPr>
          <a:xfrm>
            <a:off x="1179348" y="2590800"/>
            <a:ext cx="9899109" cy="1675843"/>
          </a:xfrm>
          <a:prstGeom prst="rect">
            <a:avLst/>
          </a:prstGeom>
        </p:spPr>
        <p:txBody>
          <a:bodyPr wrap="square">
            <a:spAutoFit/>
          </a:bodyPr>
          <a:lstStyle/>
          <a:p>
            <a:pPr algn="just">
              <a:lnSpc>
                <a:spcPct val="150000"/>
              </a:lnSpc>
              <a:spcBef>
                <a:spcPts val="67"/>
              </a:spcBef>
              <a:spcAft>
                <a:spcPts val="67"/>
              </a:spcAft>
            </a:pPr>
            <a:r>
              <a:rPr lang="vi-VN" sz="2400">
                <a:latin typeface="UTM Avo" panose="02040603050506020204" pitchFamily="18" charset="0"/>
                <a:ea typeface="Arial" panose="020B0604020202020204" pitchFamily="34" charset="0"/>
                <a:cs typeface="Utsaah" panose="020B0604020202020204" pitchFamily="34" charset="0"/>
              </a:rPr>
              <a:t>Mỗi nhóm chọn một đề tài ở Bảng 1. Hãy sử dụng máy tính trong một số bước thực hiện đề tài. Các nhóm sẽ trình bày kết quả thực hiện đề tài trước lớp.</a:t>
            </a:r>
            <a:endParaRPr lang="en-US" sz="2400" dirty="0">
              <a:latin typeface="UTM Avo" panose="02040603050506020204" pitchFamily="18" charset="0"/>
              <a:ea typeface="Arial" panose="020B0604020202020204" pitchFamily="34" charset="0"/>
              <a:cs typeface="Utsaah" panose="020B0604020202020204" pitchFamily="34" charset="0"/>
            </a:endParaRPr>
          </a:p>
        </p:txBody>
      </p:sp>
      <p:pic>
        <p:nvPicPr>
          <p:cNvPr id="16" name="Picture 15">
            <a:extLst>
              <a:ext uri="{FF2B5EF4-FFF2-40B4-BE49-F238E27FC236}">
                <a16:creationId xmlns:a16="http://schemas.microsoft.com/office/drawing/2014/main" id="{F43C0F8F-15D7-E149-92D2-64905775CF76}"/>
              </a:ext>
            </a:extLst>
          </p:cNvPr>
          <p:cNvPicPr>
            <a:picLocks noChangeAspect="1"/>
          </p:cNvPicPr>
          <p:nvPr/>
        </p:nvPicPr>
        <p:blipFill rotWithShape="1">
          <a:blip r:embed="rId6"/>
          <a:srcRect t="28328"/>
          <a:stretch/>
        </p:blipFill>
        <p:spPr>
          <a:xfrm>
            <a:off x="0" y="4443038"/>
            <a:ext cx="12192000" cy="2441816"/>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anim calcmode="lin" valueType="num">
                                      <p:cBhvr>
                                        <p:cTn id="13" dur="500" fill="hold"/>
                                        <p:tgtEl>
                                          <p:spTgt spid="13"/>
                                        </p:tgtEl>
                                        <p:attrNameLst>
                                          <p:attrName>ppt_x</p:attrName>
                                        </p:attrNameLst>
                                      </p:cBhvr>
                                      <p:tavLst>
                                        <p:tav tm="0">
                                          <p:val>
                                            <p:strVal val="#ppt_x"/>
                                          </p:val>
                                        </p:tav>
                                        <p:tav tm="100000">
                                          <p:val>
                                            <p:strVal val="#ppt_x"/>
                                          </p:val>
                                        </p:tav>
                                      </p:tavLst>
                                    </p:anim>
                                    <p:anim calcmode="lin" valueType="num">
                                      <p:cBhvr>
                                        <p:cTn id="14" dur="500" fill="hold"/>
                                        <p:tgtEl>
                                          <p:spTgt spid="13"/>
                                        </p:tgtEl>
                                        <p:attrNameLst>
                                          <p:attrName>ppt_y</p:attrName>
                                        </p:attrNameLst>
                                      </p:cBhvr>
                                      <p:tavLst>
                                        <p:tav tm="0">
                                          <p:val>
                                            <p:strVal val="#ppt_y+.1"/>
                                          </p:val>
                                        </p:tav>
                                        <p:tav tm="100000">
                                          <p:val>
                                            <p:strVal val="#ppt_y"/>
                                          </p:val>
                                        </p:tav>
                                      </p:tavLst>
                                    </p:anim>
                                  </p:childTnLst>
                                </p:cTn>
                              </p:par>
                              <p:par>
                                <p:cTn id="15" presetID="22" presetClass="entr" presetSubtype="4"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down)">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pic>
        <p:nvPicPr>
          <p:cNvPr id="2" name="Picture 87">
            <a:extLst>
              <a:ext uri="{FF2B5EF4-FFF2-40B4-BE49-F238E27FC236}">
                <a16:creationId xmlns:a16="http://schemas.microsoft.com/office/drawing/2014/main" id="{00863843-355A-DAD3-05CE-9530511F3B2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3886200" y="597408"/>
            <a:ext cx="8869680" cy="6260592"/>
          </a:xfrm>
          <a:prstGeom prst="rect">
            <a:avLst/>
          </a:prstGeom>
        </p:spPr>
      </p:pic>
      <p:sp>
        <p:nvSpPr>
          <p:cNvPr id="4" name="Hộp Văn bản 104">
            <a:extLst>
              <a:ext uri="{FF2B5EF4-FFF2-40B4-BE49-F238E27FC236}">
                <a16:creationId xmlns:a16="http://schemas.microsoft.com/office/drawing/2014/main" id="{66E83F92-B703-BAE1-8C80-E9E9E5A9C52A}"/>
              </a:ext>
            </a:extLst>
          </p:cNvPr>
          <p:cNvSpPr txBox="1"/>
          <p:nvPr/>
        </p:nvSpPr>
        <p:spPr>
          <a:xfrm>
            <a:off x="1238225" y="2176379"/>
            <a:ext cx="2092595" cy="1947393"/>
          </a:xfrm>
          <a:prstGeom prst="rect">
            <a:avLst/>
          </a:prstGeom>
          <a:noFill/>
        </p:spPr>
        <p:txBody>
          <a:bodyPr wrap="square" rtlCol="0">
            <a:spAutoFit/>
          </a:bodyPr>
          <a:lstStyle/>
          <a:p>
            <a:pPr algn="ctr">
              <a:lnSpc>
                <a:spcPct val="150000"/>
              </a:lnSpc>
            </a:pPr>
            <a:r>
              <a:rPr lang="en-US" sz="2800" b="1" dirty="0">
                <a:solidFill>
                  <a:srgbClr val="FF0000"/>
                </a:solidFill>
                <a:latin typeface="UTM Avo" panose="02040603050506020204" pitchFamily="18" charset="0"/>
                <a:cs typeface="Utsaah" panose="020B0604020202020204" pitchFamily="34" charset="0"/>
              </a:rPr>
              <a:t>THẢO LUẬN NHÓM</a:t>
            </a:r>
          </a:p>
        </p:txBody>
      </p:sp>
      <p:pic>
        <p:nvPicPr>
          <p:cNvPr id="5" name="Picture 94">
            <a:extLst>
              <a:ext uri="{FF2B5EF4-FFF2-40B4-BE49-F238E27FC236}">
                <a16:creationId xmlns:a16="http://schemas.microsoft.com/office/drawing/2014/main" id="{8044C6E6-1928-6D69-858D-6171337EE526}"/>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595715" y="1958723"/>
            <a:ext cx="535121" cy="586289"/>
          </a:xfrm>
          <a:prstGeom prst="rect">
            <a:avLst/>
          </a:prstGeom>
        </p:spPr>
      </p:pic>
      <p:pic>
        <p:nvPicPr>
          <p:cNvPr id="6" name="Picture 95">
            <a:extLst>
              <a:ext uri="{FF2B5EF4-FFF2-40B4-BE49-F238E27FC236}">
                <a16:creationId xmlns:a16="http://schemas.microsoft.com/office/drawing/2014/main" id="{A95C3A7A-423B-8149-DD29-BCC3EB559653}"/>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flipH="1">
            <a:off x="3745540" y="716406"/>
            <a:ext cx="535121" cy="586289"/>
          </a:xfrm>
          <a:prstGeom prst="rect">
            <a:avLst/>
          </a:prstGeom>
        </p:spPr>
      </p:pic>
      <p:sp>
        <p:nvSpPr>
          <p:cNvPr id="7" name="Rectangle 6">
            <a:extLst>
              <a:ext uri="{FF2B5EF4-FFF2-40B4-BE49-F238E27FC236}">
                <a16:creationId xmlns:a16="http://schemas.microsoft.com/office/drawing/2014/main" id="{F84491E6-83B2-A2B7-52DC-189A712CE7C7}"/>
              </a:ext>
            </a:extLst>
          </p:cNvPr>
          <p:cNvSpPr/>
          <p:nvPr/>
        </p:nvSpPr>
        <p:spPr>
          <a:xfrm>
            <a:off x="3987449" y="1421693"/>
            <a:ext cx="7340544" cy="4315797"/>
          </a:xfrm>
          <a:prstGeom prst="rect">
            <a:avLst/>
          </a:prstGeom>
        </p:spPr>
        <p:txBody>
          <a:bodyPr wrap="square">
            <a:spAutoFit/>
          </a:bodyPr>
          <a:lstStyle/>
          <a:p>
            <a:pPr marL="381019" indent="-381019" algn="just">
              <a:lnSpc>
                <a:spcPct val="150000"/>
              </a:lnSpc>
              <a:spcBef>
                <a:spcPts val="67"/>
              </a:spcBef>
              <a:spcAft>
                <a:spcPts val="67"/>
              </a:spcAft>
              <a:buFont typeface="Arial" panose="020B0604020202020204" pitchFamily="34" charset="0"/>
              <a:buChar char="•"/>
            </a:pPr>
            <a:r>
              <a:rPr lang="vi-VN" sz="2300">
                <a:latin typeface="UTM Avo" panose="02040603050506020204" pitchFamily="18" charset="0"/>
                <a:ea typeface="Arial" panose="020B0604020202020204" pitchFamily="34" charset="0"/>
                <a:cs typeface="Utsaah" panose="020B0604020202020204" pitchFamily="34" charset="0"/>
              </a:rPr>
              <a:t>Phát biểu lại nhiệm vụ theo đề tài đã chọn bằng cách nói rõ ràng, cái gì đã có và kết quả của thực hiện đề tài là gì (sản phẩm là gì).</a:t>
            </a:r>
            <a:endParaRPr lang="en-US" sz="2300">
              <a:latin typeface="UTM Avo" panose="02040603050506020204" pitchFamily="18" charset="0"/>
              <a:ea typeface="Arial" panose="020B0604020202020204" pitchFamily="34" charset="0"/>
              <a:cs typeface="Utsaah" panose="020B0604020202020204" pitchFamily="34" charset="0"/>
            </a:endParaRPr>
          </a:p>
          <a:p>
            <a:pPr marL="381019" indent="-381019" algn="just">
              <a:lnSpc>
                <a:spcPct val="150000"/>
              </a:lnSpc>
              <a:spcBef>
                <a:spcPts val="67"/>
              </a:spcBef>
              <a:spcAft>
                <a:spcPts val="67"/>
              </a:spcAft>
              <a:buFont typeface="Arial" panose="020B0604020202020204" pitchFamily="34" charset="0"/>
              <a:buChar char="•"/>
            </a:pPr>
            <a:r>
              <a:rPr lang="vi-VN" sz="2300">
                <a:latin typeface="UTM Avo" panose="02040603050506020204" pitchFamily="18" charset="0"/>
                <a:ea typeface="Arial" panose="020B0604020202020204" pitchFamily="34" charset="0"/>
                <a:cs typeface="Utsaah" panose="020B0604020202020204" pitchFamily="34" charset="0"/>
              </a:rPr>
              <a:t>Chia nhiệm vụ thành những việc nhỏ hơn và</a:t>
            </a:r>
            <a:r>
              <a:rPr lang="en-US" sz="2300">
                <a:latin typeface="UTM Avo" panose="02040603050506020204" pitchFamily="18" charset="0"/>
                <a:ea typeface="Arial" panose="020B0604020202020204" pitchFamily="34" charset="0"/>
                <a:cs typeface="Utsaah" panose="020B0604020202020204" pitchFamily="34" charset="0"/>
              </a:rPr>
              <a:t> </a:t>
            </a:r>
            <a:r>
              <a:rPr lang="vi-VN" sz="2300">
                <a:latin typeface="UTM Avo" panose="02040603050506020204" pitchFamily="18" charset="0"/>
                <a:ea typeface="Arial" panose="020B0604020202020204" pitchFamily="34" charset="0"/>
                <a:cs typeface="Utsaah" panose="020B0604020202020204" pitchFamily="34" charset="0"/>
              </a:rPr>
              <a:t>xác định việc nào có thể sử dụng máy tính.</a:t>
            </a:r>
            <a:endParaRPr lang="en-US" sz="2300">
              <a:latin typeface="UTM Avo" panose="02040603050506020204" pitchFamily="18" charset="0"/>
              <a:ea typeface="Arial" panose="020B0604020202020204" pitchFamily="34" charset="0"/>
              <a:cs typeface="Utsaah" panose="020B0604020202020204" pitchFamily="34" charset="0"/>
            </a:endParaRPr>
          </a:p>
          <a:p>
            <a:pPr marL="381019" indent="-381019" algn="just">
              <a:lnSpc>
                <a:spcPct val="150000"/>
              </a:lnSpc>
              <a:spcBef>
                <a:spcPts val="67"/>
              </a:spcBef>
              <a:spcAft>
                <a:spcPts val="67"/>
              </a:spcAft>
              <a:buFont typeface="Arial" panose="020B0604020202020204" pitchFamily="34" charset="0"/>
              <a:buChar char="•"/>
            </a:pPr>
            <a:r>
              <a:rPr lang="vi-VN" sz="2300">
                <a:latin typeface="UTM Avo" panose="02040603050506020204" pitchFamily="18" charset="0"/>
                <a:ea typeface="Arial" panose="020B0604020202020204" pitchFamily="34" charset="0"/>
                <a:cs typeface="Utsaah" panose="020B0604020202020204" pitchFamily="34" charset="0"/>
              </a:rPr>
              <a:t>Phân công việc cho từng thành viên của nhóm, nếu nhóm nhiều HS có thể phân từ 2</a:t>
            </a:r>
            <a:r>
              <a:rPr lang="en-US" sz="2300">
                <a:latin typeface="UTM Avo" panose="02040603050506020204" pitchFamily="18" charset="0"/>
                <a:ea typeface="Arial" panose="020B0604020202020204" pitchFamily="34" charset="0"/>
                <a:cs typeface="Utsaah" panose="020B0604020202020204" pitchFamily="34" charset="0"/>
              </a:rPr>
              <a:t> </a:t>
            </a:r>
            <a:r>
              <a:rPr lang="vi-VN" sz="2300">
                <a:latin typeface="UTM Avo" panose="02040603050506020204" pitchFamily="18" charset="0"/>
                <a:ea typeface="Arial" panose="020B0604020202020204" pitchFamily="34" charset="0"/>
                <a:cs typeface="Utsaah" panose="020B0604020202020204" pitchFamily="34" charset="0"/>
              </a:rPr>
              <a:t>đến 3 em cùng thực hiện một nhiệm vụ nhỏ.</a:t>
            </a:r>
            <a:endParaRPr lang="en-US" sz="2300">
              <a:latin typeface="UTM Avo" panose="02040603050506020204" pitchFamily="18" charset="0"/>
              <a:ea typeface="Arial" panose="020B0604020202020204" pitchFamily="34" charset="0"/>
              <a:cs typeface="Utsaah" panose="020B0604020202020204" pitchFamily="34" charset="0"/>
            </a:endParaRPr>
          </a:p>
        </p:txBody>
      </p:sp>
      <p:pic>
        <p:nvPicPr>
          <p:cNvPr id="8" name="Picture 12">
            <a:extLst>
              <a:ext uri="{FF2B5EF4-FFF2-40B4-BE49-F238E27FC236}">
                <a16:creationId xmlns:a16="http://schemas.microsoft.com/office/drawing/2014/main" id="{72703318-B729-93F5-95A0-2BD24FE5A81D}"/>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863276" y="4358708"/>
            <a:ext cx="2568793" cy="1855953"/>
          </a:xfrm>
          <a:prstGeom prst="rect">
            <a:avLst/>
          </a:prstGeom>
        </p:spPr>
      </p:pic>
    </p:spTree>
    <p:extLst>
      <p:ext uri="{BB962C8B-B14F-4D97-AF65-F5344CB8AC3E}">
        <p14:creationId xmlns:p14="http://schemas.microsoft.com/office/powerpoint/2010/main" val="5569760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anim calcmode="lin" valueType="num">
                                      <p:cBhvr>
                                        <p:cTn id="16" dur="500" fill="hold"/>
                                        <p:tgtEl>
                                          <p:spTgt spid="7"/>
                                        </p:tgtEl>
                                        <p:attrNameLst>
                                          <p:attrName>ppt_x</p:attrName>
                                        </p:attrNameLst>
                                      </p:cBhvr>
                                      <p:tavLst>
                                        <p:tav tm="0">
                                          <p:val>
                                            <p:strVal val="#ppt_x"/>
                                          </p:val>
                                        </p:tav>
                                        <p:tav tm="100000">
                                          <p:val>
                                            <p:strVal val="#ppt_x"/>
                                          </p:val>
                                        </p:tav>
                                      </p:tavLst>
                                    </p:anim>
                                    <p:anim calcmode="lin" valueType="num">
                                      <p:cBhvr>
                                        <p:cTn id="17"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pic>
        <p:nvPicPr>
          <p:cNvPr id="7" name="Picture 95">
            <a:extLst>
              <a:ext uri="{FF2B5EF4-FFF2-40B4-BE49-F238E27FC236}">
                <a16:creationId xmlns:a16="http://schemas.microsoft.com/office/drawing/2014/main" id="{D2B60C87-2CDE-99C3-571D-7DDD13FAE33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11080246" y="1059330"/>
            <a:ext cx="535121" cy="586289"/>
          </a:xfrm>
          <a:prstGeom prst="rect">
            <a:avLst/>
          </a:prstGeom>
        </p:spPr>
      </p:pic>
      <p:pic>
        <p:nvPicPr>
          <p:cNvPr id="8" name="Picture 96">
            <a:extLst>
              <a:ext uri="{FF2B5EF4-FFF2-40B4-BE49-F238E27FC236}">
                <a16:creationId xmlns:a16="http://schemas.microsoft.com/office/drawing/2014/main" id="{771B9076-70BE-0777-E1C2-C0F57F58E4E6}"/>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394050" y="6106050"/>
            <a:ext cx="1080781" cy="295864"/>
          </a:xfrm>
          <a:prstGeom prst="rect">
            <a:avLst/>
          </a:prstGeom>
        </p:spPr>
      </p:pic>
      <p:pic>
        <p:nvPicPr>
          <p:cNvPr id="9" name="Picture 98">
            <a:extLst>
              <a:ext uri="{FF2B5EF4-FFF2-40B4-BE49-F238E27FC236}">
                <a16:creationId xmlns:a16="http://schemas.microsoft.com/office/drawing/2014/main" id="{E69A1AFF-F173-E566-E6D1-817F2707795E}"/>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042529" y="6185683"/>
            <a:ext cx="2983421" cy="152901"/>
          </a:xfrm>
          <a:prstGeom prst="rect">
            <a:avLst/>
          </a:prstGeom>
        </p:spPr>
      </p:pic>
      <p:grpSp>
        <p:nvGrpSpPr>
          <p:cNvPr id="11" name="Group 10">
            <a:extLst>
              <a:ext uri="{FF2B5EF4-FFF2-40B4-BE49-F238E27FC236}">
                <a16:creationId xmlns:a16="http://schemas.microsoft.com/office/drawing/2014/main" id="{ABB46B9C-BC29-3791-B356-372B59B0C878}"/>
              </a:ext>
            </a:extLst>
          </p:cNvPr>
          <p:cNvGrpSpPr/>
          <p:nvPr/>
        </p:nvGrpSpPr>
        <p:grpSpPr>
          <a:xfrm>
            <a:off x="1457120" y="1823137"/>
            <a:ext cx="6787720" cy="632671"/>
            <a:chOff x="2266826" y="1866900"/>
            <a:chExt cx="8973479" cy="949007"/>
          </a:xfrm>
        </p:grpSpPr>
        <p:sp>
          <p:nvSpPr>
            <p:cNvPr id="12" name="Hình chữ nhật: Góc Tròn 107">
              <a:extLst>
                <a:ext uri="{FF2B5EF4-FFF2-40B4-BE49-F238E27FC236}">
                  <a16:creationId xmlns:a16="http://schemas.microsoft.com/office/drawing/2014/main" id="{1B667D7A-BAF1-2C3E-331B-F06B663DC894}"/>
                </a:ext>
              </a:extLst>
            </p:cNvPr>
            <p:cNvSpPr/>
            <p:nvPr/>
          </p:nvSpPr>
          <p:spPr>
            <a:xfrm>
              <a:off x="2266826" y="1866900"/>
              <a:ext cx="1477254" cy="949007"/>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UTM Avo" panose="02040603050506020204" pitchFamily="18" charset="0"/>
                  <a:cs typeface="Utsaah" panose="020B0604020202020204" pitchFamily="34" charset="0"/>
                </a:rPr>
                <a:t>HĐ1</a:t>
              </a:r>
            </a:p>
          </p:txBody>
        </p:sp>
        <p:sp>
          <p:nvSpPr>
            <p:cNvPr id="13" name="TextBox 12">
              <a:extLst>
                <a:ext uri="{FF2B5EF4-FFF2-40B4-BE49-F238E27FC236}">
                  <a16:creationId xmlns:a16="http://schemas.microsoft.com/office/drawing/2014/main" id="{6AE05E62-45E8-37C7-3EE5-4A84EC983E8E}"/>
                </a:ext>
              </a:extLst>
            </p:cNvPr>
            <p:cNvSpPr txBox="1"/>
            <p:nvPr/>
          </p:nvSpPr>
          <p:spPr>
            <a:xfrm>
              <a:off x="3882506" y="1947935"/>
              <a:ext cx="7357799" cy="784830"/>
            </a:xfrm>
            <a:prstGeom prst="rect">
              <a:avLst/>
            </a:prstGeom>
            <a:noFill/>
          </p:spPr>
          <p:txBody>
            <a:bodyPr wrap="square" rtlCol="0">
              <a:spAutoFit/>
            </a:bodyPr>
            <a:lstStyle/>
            <a:p>
              <a:pPr lvl="0">
                <a:defRPr/>
              </a:pPr>
              <a:r>
                <a:rPr lang="pt-BR" sz="2800" b="1" dirty="0">
                  <a:latin typeface="UTM Avo" panose="02040603050506020204" pitchFamily="18" charset="0"/>
                  <a:cs typeface="Utsaah" panose="020B0604020202020204" pitchFamily="34" charset="0"/>
                </a:rPr>
                <a:t>Nhiệm vụ của nhóm em</a:t>
              </a:r>
            </a:p>
          </p:txBody>
        </p:sp>
      </p:grpSp>
      <p:pic>
        <p:nvPicPr>
          <p:cNvPr id="14" name="Picture 22">
            <a:extLst>
              <a:ext uri="{FF2B5EF4-FFF2-40B4-BE49-F238E27FC236}">
                <a16:creationId xmlns:a16="http://schemas.microsoft.com/office/drawing/2014/main" id="{E2D6B8BC-1893-387C-D894-3FAA12509E6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5231570" y="5256700"/>
            <a:ext cx="2012429" cy="1453980"/>
          </a:xfrm>
          <a:prstGeom prst="rect">
            <a:avLst/>
          </a:prstGeom>
        </p:spPr>
      </p:pic>
      <p:pic>
        <p:nvPicPr>
          <p:cNvPr id="16" name="Picture 15">
            <a:extLst>
              <a:ext uri="{FF2B5EF4-FFF2-40B4-BE49-F238E27FC236}">
                <a16:creationId xmlns:a16="http://schemas.microsoft.com/office/drawing/2014/main" id="{472FBA94-1CCA-D151-4E15-3DEB03C88900}"/>
              </a:ext>
            </a:extLst>
          </p:cNvPr>
          <p:cNvPicPr>
            <a:picLocks noChangeAspect="1"/>
          </p:cNvPicPr>
          <p:nvPr/>
        </p:nvPicPr>
        <p:blipFill rotWithShape="1">
          <a:blip r:embed="rId12"/>
          <a:srcRect l="8551" t="19716" r="9119" b="20831"/>
          <a:stretch/>
        </p:blipFill>
        <p:spPr>
          <a:xfrm>
            <a:off x="896722" y="2693173"/>
            <a:ext cx="10037718" cy="2025493"/>
          </a:xfrm>
          <a:prstGeom prst="rect">
            <a:avLst/>
          </a:prstGeom>
        </p:spPr>
      </p:pic>
    </p:spTree>
    <p:extLst>
      <p:ext uri="{BB962C8B-B14F-4D97-AF65-F5344CB8AC3E}">
        <p14:creationId xmlns:p14="http://schemas.microsoft.com/office/powerpoint/2010/main" val="15520953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par>
                                <p:cTn id="8" presetID="16" presetClass="entr" presetSubtype="21"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arn(inVertical)">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pic>
        <p:nvPicPr>
          <p:cNvPr id="2" name="Picture 94">
            <a:extLst>
              <a:ext uri="{FF2B5EF4-FFF2-40B4-BE49-F238E27FC236}">
                <a16:creationId xmlns:a16="http://schemas.microsoft.com/office/drawing/2014/main" id="{8697896B-F459-167B-3659-623815C935D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572282" y="871412"/>
            <a:ext cx="535121" cy="586289"/>
          </a:xfrm>
          <a:prstGeom prst="rect">
            <a:avLst/>
          </a:prstGeom>
        </p:spPr>
      </p:pic>
      <p:pic>
        <p:nvPicPr>
          <p:cNvPr id="4" name="Picture 98">
            <a:extLst>
              <a:ext uri="{FF2B5EF4-FFF2-40B4-BE49-F238E27FC236}">
                <a16:creationId xmlns:a16="http://schemas.microsoft.com/office/drawing/2014/main" id="{59433E08-EE56-BB79-806C-2B61972CCA16}"/>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31576" y="6149500"/>
            <a:ext cx="2983421" cy="152901"/>
          </a:xfrm>
          <a:prstGeom prst="rect">
            <a:avLst/>
          </a:prstGeom>
        </p:spPr>
      </p:pic>
      <p:grpSp>
        <p:nvGrpSpPr>
          <p:cNvPr id="5" name="Group 4">
            <a:extLst>
              <a:ext uri="{FF2B5EF4-FFF2-40B4-BE49-F238E27FC236}">
                <a16:creationId xmlns:a16="http://schemas.microsoft.com/office/drawing/2014/main" id="{375D8D30-C49A-4180-B36B-E66CBC59DC60}"/>
              </a:ext>
            </a:extLst>
          </p:cNvPr>
          <p:cNvGrpSpPr/>
          <p:nvPr/>
        </p:nvGrpSpPr>
        <p:grpSpPr>
          <a:xfrm>
            <a:off x="1371601" y="1768422"/>
            <a:ext cx="8336280" cy="632671"/>
            <a:chOff x="2266826" y="1866900"/>
            <a:chExt cx="11411002" cy="949007"/>
          </a:xfrm>
        </p:grpSpPr>
        <p:sp>
          <p:nvSpPr>
            <p:cNvPr id="6" name="Hình chữ nhật: Góc Tròn 107">
              <a:extLst>
                <a:ext uri="{FF2B5EF4-FFF2-40B4-BE49-F238E27FC236}">
                  <a16:creationId xmlns:a16="http://schemas.microsoft.com/office/drawing/2014/main" id="{37336A46-37E5-E277-FD95-E7949ECFCEB1}"/>
                </a:ext>
              </a:extLst>
            </p:cNvPr>
            <p:cNvSpPr/>
            <p:nvPr/>
          </p:nvSpPr>
          <p:spPr>
            <a:xfrm>
              <a:off x="2266826" y="1866900"/>
              <a:ext cx="1477254" cy="949007"/>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UTM Avo" panose="02040603050506020204" pitchFamily="18" charset="0"/>
                  <a:cs typeface="Utsaah" panose="020B0604020202020204" pitchFamily="34" charset="0"/>
                </a:rPr>
                <a:t>HĐ2</a:t>
              </a:r>
            </a:p>
          </p:txBody>
        </p:sp>
        <p:sp>
          <p:nvSpPr>
            <p:cNvPr id="7" name="TextBox 6">
              <a:extLst>
                <a:ext uri="{FF2B5EF4-FFF2-40B4-BE49-F238E27FC236}">
                  <a16:creationId xmlns:a16="http://schemas.microsoft.com/office/drawing/2014/main" id="{02BEE55A-AE81-142F-50FB-475851EE83D4}"/>
                </a:ext>
              </a:extLst>
            </p:cNvPr>
            <p:cNvSpPr txBox="1"/>
            <p:nvPr/>
          </p:nvSpPr>
          <p:spPr>
            <a:xfrm>
              <a:off x="3930827" y="1947935"/>
              <a:ext cx="9747001" cy="784830"/>
            </a:xfrm>
            <a:prstGeom prst="rect">
              <a:avLst/>
            </a:prstGeom>
            <a:noFill/>
          </p:spPr>
          <p:txBody>
            <a:bodyPr wrap="square" rtlCol="0">
              <a:spAutoFit/>
            </a:bodyPr>
            <a:lstStyle/>
            <a:p>
              <a:pPr lvl="0">
                <a:defRPr/>
              </a:pPr>
              <a:r>
                <a:rPr lang="pt-BR" sz="2800" b="1" dirty="0">
                  <a:latin typeface="UTM Avo" panose="02040603050506020204" pitchFamily="18" charset="0"/>
                  <a:cs typeface="Utsaah" panose="020B0604020202020204" pitchFamily="34" charset="0"/>
                </a:rPr>
                <a:t>Thu hoạch sau bài tập theo nhóm</a:t>
              </a:r>
            </a:p>
          </p:txBody>
        </p:sp>
      </p:grpSp>
      <p:grpSp>
        <p:nvGrpSpPr>
          <p:cNvPr id="8" name="Group 7">
            <a:extLst>
              <a:ext uri="{FF2B5EF4-FFF2-40B4-BE49-F238E27FC236}">
                <a16:creationId xmlns:a16="http://schemas.microsoft.com/office/drawing/2014/main" id="{8BC9034A-4DAD-6055-6103-A46FA139E60D}"/>
              </a:ext>
            </a:extLst>
          </p:cNvPr>
          <p:cNvGrpSpPr/>
          <p:nvPr/>
        </p:nvGrpSpPr>
        <p:grpSpPr>
          <a:xfrm>
            <a:off x="1779693" y="2851156"/>
            <a:ext cx="7592907" cy="2198364"/>
            <a:chOff x="3295950" y="3962129"/>
            <a:chExt cx="11603062" cy="3297546"/>
          </a:xfrm>
        </p:grpSpPr>
        <p:sp>
          <p:nvSpPr>
            <p:cNvPr id="9" name="Rectangular Callout 103">
              <a:extLst>
                <a:ext uri="{FF2B5EF4-FFF2-40B4-BE49-F238E27FC236}">
                  <a16:creationId xmlns:a16="http://schemas.microsoft.com/office/drawing/2014/main" id="{05BB7667-338E-2591-CE3B-DD82C97D30BE}"/>
                </a:ext>
              </a:extLst>
            </p:cNvPr>
            <p:cNvSpPr/>
            <p:nvPr/>
          </p:nvSpPr>
          <p:spPr>
            <a:xfrm>
              <a:off x="3295950" y="3962129"/>
              <a:ext cx="11603062" cy="3297546"/>
            </a:xfrm>
            <a:prstGeom prst="wedgeRectCallout">
              <a:avLst/>
            </a:prstGeom>
            <a:solidFill>
              <a:schemeClr val="bg1"/>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sp>
          <p:nvSpPr>
            <p:cNvPr id="10" name="Rectangle 9">
              <a:extLst>
                <a:ext uri="{FF2B5EF4-FFF2-40B4-BE49-F238E27FC236}">
                  <a16:creationId xmlns:a16="http://schemas.microsoft.com/office/drawing/2014/main" id="{8CD9C10E-C322-0B2A-8F3B-98B715CC4D42}"/>
                </a:ext>
              </a:extLst>
            </p:cNvPr>
            <p:cNvSpPr/>
            <p:nvPr/>
          </p:nvSpPr>
          <p:spPr>
            <a:xfrm>
              <a:off x="3581400" y="4186178"/>
              <a:ext cx="11035331" cy="2513765"/>
            </a:xfrm>
            <a:prstGeom prst="rect">
              <a:avLst/>
            </a:prstGeom>
          </p:spPr>
          <p:txBody>
            <a:bodyPr wrap="square">
              <a:spAutoFit/>
            </a:bodyPr>
            <a:lstStyle/>
            <a:p>
              <a:pPr algn="just">
                <a:lnSpc>
                  <a:spcPct val="150000"/>
                </a:lnSpc>
              </a:pPr>
              <a:r>
                <a:rPr lang="en-US" sz="2400">
                  <a:latin typeface="UTM Avo" panose="02040603050506020204" pitchFamily="18" charset="0"/>
                  <a:cs typeface="Utsaah" panose="020B0604020202020204" pitchFamily="34" charset="0"/>
                </a:rPr>
                <a:t>Mời đại diện các nhóm trình bày kết quả thực hiện đề tài, nêu rõ nhóm đã sử dụng máy tính hỗ trợ những việc cụ thể nào.</a:t>
              </a:r>
              <a:endParaRPr lang="en-US" sz="2400" dirty="0">
                <a:latin typeface="UTM Avo" panose="02040603050506020204" pitchFamily="18" charset="0"/>
                <a:cs typeface="Utsaah" panose="020B0604020202020204" pitchFamily="34" charset="0"/>
              </a:endParaRPr>
            </a:p>
          </p:txBody>
        </p:sp>
      </p:grpSp>
      <p:pic>
        <p:nvPicPr>
          <p:cNvPr id="11" name="Picture 13">
            <a:extLst>
              <a:ext uri="{FF2B5EF4-FFF2-40B4-BE49-F238E27FC236}">
                <a16:creationId xmlns:a16="http://schemas.microsoft.com/office/drawing/2014/main" id="{0AD9A660-0C98-014A-CB76-8D10321FAFB0}"/>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6043166" y="4871716"/>
            <a:ext cx="4369141" cy="2009805"/>
          </a:xfrm>
          <a:prstGeom prst="rect">
            <a:avLst/>
          </a:prstGeom>
        </p:spPr>
      </p:pic>
    </p:spTree>
    <p:extLst>
      <p:ext uri="{BB962C8B-B14F-4D97-AF65-F5344CB8AC3E}">
        <p14:creationId xmlns:p14="http://schemas.microsoft.com/office/powerpoint/2010/main" val="31417243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anim calcmode="lin" valueType="num">
                                      <p:cBhvr>
                                        <p:cTn id="13" dur="500" fill="hold"/>
                                        <p:tgtEl>
                                          <p:spTgt spid="8"/>
                                        </p:tgtEl>
                                        <p:attrNameLst>
                                          <p:attrName>ppt_x</p:attrName>
                                        </p:attrNameLst>
                                      </p:cBhvr>
                                      <p:tavLst>
                                        <p:tav tm="0">
                                          <p:val>
                                            <p:strVal val="#ppt_x"/>
                                          </p:val>
                                        </p:tav>
                                        <p:tav tm="100000">
                                          <p:val>
                                            <p:strVal val="#ppt_x"/>
                                          </p:val>
                                        </p:tav>
                                      </p:tavLst>
                                    </p:anim>
                                    <p:anim calcmode="lin" valueType="num">
                                      <p:cBhvr>
                                        <p:cTn id="14" dur="5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anim calcmode="lin" valueType="num">
                                      <p:cBhvr>
                                        <p:cTn id="18" dur="500" fill="hold"/>
                                        <p:tgtEl>
                                          <p:spTgt spid="11"/>
                                        </p:tgtEl>
                                        <p:attrNameLst>
                                          <p:attrName>ppt_x</p:attrName>
                                        </p:attrNameLst>
                                      </p:cBhvr>
                                      <p:tavLst>
                                        <p:tav tm="0">
                                          <p:val>
                                            <p:strVal val="#ppt_x"/>
                                          </p:val>
                                        </p:tav>
                                        <p:tav tm="100000">
                                          <p:val>
                                            <p:strVal val="#ppt_x"/>
                                          </p:val>
                                        </p:tav>
                                      </p:tavLst>
                                    </p:anim>
                                    <p:anim calcmode="lin" valueType="num">
                                      <p:cBhvr>
                                        <p:cTn id="19"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grpSp>
        <p:nvGrpSpPr>
          <p:cNvPr id="15" name="Group 14">
            <a:extLst>
              <a:ext uri="{FF2B5EF4-FFF2-40B4-BE49-F238E27FC236}">
                <a16:creationId xmlns:a16="http://schemas.microsoft.com/office/drawing/2014/main" id="{23B68D31-F5C1-1651-15E2-8ECCA85377D4}"/>
              </a:ext>
            </a:extLst>
          </p:cNvPr>
          <p:cNvGrpSpPr/>
          <p:nvPr/>
        </p:nvGrpSpPr>
        <p:grpSpPr>
          <a:xfrm>
            <a:off x="640080" y="2190393"/>
            <a:ext cx="6065520" cy="4667607"/>
            <a:chOff x="640080" y="2190393"/>
            <a:chExt cx="6065520" cy="4667607"/>
          </a:xfrm>
        </p:grpSpPr>
        <p:grpSp>
          <p:nvGrpSpPr>
            <p:cNvPr id="12" name="Group 11">
              <a:extLst>
                <a:ext uri="{FF2B5EF4-FFF2-40B4-BE49-F238E27FC236}">
                  <a16:creationId xmlns:a16="http://schemas.microsoft.com/office/drawing/2014/main" id="{4B2184E8-80EB-8AC8-8AED-54C9434D3207}"/>
                </a:ext>
              </a:extLst>
            </p:cNvPr>
            <p:cNvGrpSpPr/>
            <p:nvPr/>
          </p:nvGrpSpPr>
          <p:grpSpPr>
            <a:xfrm>
              <a:off x="640080" y="2190393"/>
              <a:ext cx="6065520" cy="4667607"/>
              <a:chOff x="640080" y="2190393"/>
              <a:chExt cx="6065520" cy="4667607"/>
            </a:xfrm>
          </p:grpSpPr>
          <p:pic>
            <p:nvPicPr>
              <p:cNvPr id="10" name="Picture 9" descr="Cartoon bee with sign">
                <a:extLst>
                  <a:ext uri="{FF2B5EF4-FFF2-40B4-BE49-F238E27FC236}">
                    <a16:creationId xmlns:a16="http://schemas.microsoft.com/office/drawing/2014/main" id="{1CA37445-52CA-2939-D1BE-27ABF8987230}"/>
                  </a:ext>
                </a:extLst>
              </p:cNvPr>
              <p:cNvPicPr>
                <a:picLocks noChangeAspect="1"/>
              </p:cNvPicPr>
              <p:nvPr/>
            </p:nvPicPr>
            <p:blipFill>
              <a:blip r:embed="rId4"/>
              <a:stretch>
                <a:fillRect/>
              </a:stretch>
            </p:blipFill>
            <p:spPr>
              <a:xfrm>
                <a:off x="640080" y="2190393"/>
                <a:ext cx="6065520" cy="4667607"/>
              </a:xfrm>
              <a:prstGeom prst="rect">
                <a:avLst/>
              </a:prstGeom>
            </p:spPr>
          </p:pic>
          <p:sp>
            <p:nvSpPr>
              <p:cNvPr id="11" name="Arrow: Right 10">
                <a:extLst>
                  <a:ext uri="{FF2B5EF4-FFF2-40B4-BE49-F238E27FC236}">
                    <a16:creationId xmlns:a16="http://schemas.microsoft.com/office/drawing/2014/main" id="{7121DF2E-F43E-FE2A-9A5D-6DFCFFE4F776}"/>
                  </a:ext>
                </a:extLst>
              </p:cNvPr>
              <p:cNvSpPr/>
              <p:nvPr/>
            </p:nvSpPr>
            <p:spPr>
              <a:xfrm rot="5248159">
                <a:off x="4797957" y="3220764"/>
                <a:ext cx="506941" cy="512781"/>
              </a:xfrm>
              <a:prstGeom prst="rightArrow">
                <a:avLst/>
              </a:prstGeom>
              <a:solidFill>
                <a:schemeClr val="accent4"/>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4" name="Picture 13" descr="Cartoon bee with pointer">
              <a:extLst>
                <a:ext uri="{FF2B5EF4-FFF2-40B4-BE49-F238E27FC236}">
                  <a16:creationId xmlns:a16="http://schemas.microsoft.com/office/drawing/2014/main" id="{1EAC4649-20B8-68A8-9349-FEF595F23005}"/>
                </a:ext>
              </a:extLst>
            </p:cNvPr>
            <p:cNvPicPr>
              <a:picLocks noChangeAspect="1"/>
            </p:cNvPicPr>
            <p:nvPr/>
          </p:nvPicPr>
          <p:blipFill>
            <a:blip r:embed="rId5"/>
            <a:stretch>
              <a:fillRect/>
            </a:stretch>
          </p:blipFill>
          <p:spPr>
            <a:xfrm flipH="1">
              <a:off x="5684520" y="4524196"/>
              <a:ext cx="944880" cy="1065592"/>
            </a:xfrm>
            <a:prstGeom prst="rect">
              <a:avLst/>
            </a:prstGeom>
          </p:spPr>
        </p:pic>
      </p:grpSp>
      <p:sp>
        <p:nvSpPr>
          <p:cNvPr id="4" name="TextBox 3">
            <a:extLst>
              <a:ext uri="{FF2B5EF4-FFF2-40B4-BE49-F238E27FC236}">
                <a16:creationId xmlns:a16="http://schemas.microsoft.com/office/drawing/2014/main" id="{8D71A095-C54A-9F03-BAD2-2779B08330D8}"/>
              </a:ext>
            </a:extLst>
          </p:cNvPr>
          <p:cNvSpPr txBox="1"/>
          <p:nvPr/>
        </p:nvSpPr>
        <p:spPr>
          <a:xfrm>
            <a:off x="3505200" y="1630918"/>
            <a:ext cx="6248400" cy="830997"/>
          </a:xfrm>
          <a:prstGeom prst="rect">
            <a:avLst/>
          </a:prstGeom>
          <a:noFill/>
        </p:spPr>
        <p:txBody>
          <a:bodyPr wrap="square" rtlCol="0">
            <a:spAutoFit/>
          </a:bodyPr>
          <a:lstStyle/>
          <a:p>
            <a:r>
              <a:rPr lang="en-US" sz="4800" b="1">
                <a:gradFill>
                  <a:gsLst>
                    <a:gs pos="0">
                      <a:schemeClr val="accent6">
                        <a:lumMod val="20000"/>
                        <a:lumOff val="80000"/>
                      </a:schemeClr>
                    </a:gs>
                    <a:gs pos="37000">
                      <a:schemeClr val="accent6">
                        <a:lumMod val="40000"/>
                        <a:lumOff val="60000"/>
                      </a:schemeClr>
                    </a:gs>
                    <a:gs pos="70000">
                      <a:schemeClr val="accent1">
                        <a:lumMod val="45000"/>
                        <a:lumOff val="55000"/>
                      </a:schemeClr>
                    </a:gs>
                    <a:gs pos="100000">
                      <a:schemeClr val="accent5">
                        <a:lumMod val="60000"/>
                        <a:lumOff val="40000"/>
                      </a:schemeClr>
                    </a:gs>
                  </a:gsLst>
                  <a:lin ang="5400000" scaled="1"/>
                </a:gradFill>
                <a:effectLst>
                  <a:outerShdw blurRad="50800" dist="38100" dir="2700000" algn="tl" rotWithShape="0">
                    <a:prstClr val="black">
                      <a:alpha val="40000"/>
                    </a:prstClr>
                  </a:outerShdw>
                  <a:reflection blurRad="6350" stA="55000" endA="300" endPos="45500" dir="5400000" sy="-100000" algn="bl" rotWithShape="0"/>
                </a:effectLst>
                <a:latin typeface="UTM Avo" panose="02040603050506020204" pitchFamily="18" charset="0"/>
              </a:rPr>
              <a:t>LUYỆN TẬP NGAY</a:t>
            </a:r>
          </a:p>
        </p:txBody>
      </p:sp>
      <p:sp>
        <p:nvSpPr>
          <p:cNvPr id="6" name="TextBox 5">
            <a:extLst>
              <a:ext uri="{FF2B5EF4-FFF2-40B4-BE49-F238E27FC236}">
                <a16:creationId xmlns:a16="http://schemas.microsoft.com/office/drawing/2014/main" id="{38D94207-4805-9CBB-5A7F-D0C9855EE5BD}"/>
              </a:ext>
            </a:extLst>
          </p:cNvPr>
          <p:cNvSpPr txBox="1"/>
          <p:nvPr/>
        </p:nvSpPr>
        <p:spPr>
          <a:xfrm rot="21383482">
            <a:off x="2989879" y="3840539"/>
            <a:ext cx="4383440" cy="830997"/>
          </a:xfrm>
          <a:prstGeom prst="rect">
            <a:avLst/>
          </a:prstGeom>
          <a:noFill/>
        </p:spPr>
        <p:txBody>
          <a:bodyPr wrap="square">
            <a:spAutoFit/>
          </a:bodyPr>
          <a:lstStyle/>
          <a:p>
            <a:pPr algn="ctr"/>
            <a:r>
              <a:rPr lang="en-US" sz="4800" b="1" i="0" u="sng">
                <a:solidFill>
                  <a:schemeClr val="accent4"/>
                </a:solidFill>
                <a:effectLst>
                  <a:outerShdw blurRad="50800" dist="38100" dir="2700000" algn="tl" rotWithShape="0">
                    <a:prstClr val="black">
                      <a:alpha val="40000"/>
                    </a:prstClr>
                  </a:outerShdw>
                </a:effectLst>
                <a:latin typeface="UTM Avo" panose="02040603050506020204" pitchFamily="18" charset="0"/>
                <a:cs typeface="Utsaah" panose="020B0604020202020204" pitchFamily="34" charset="0"/>
                <a:hlinkClick r:id="rId6">
                  <a:extLst>
                    <a:ext uri="{A12FA001-AC4F-418D-AE19-62706E023703}">
                      <ahyp:hlinkClr xmlns:ahyp="http://schemas.microsoft.com/office/drawing/2018/hyperlinkcolor" val="tx"/>
                    </a:ext>
                  </a:extLst>
                </a:hlinkClick>
              </a:rPr>
              <a:t>LINK</a:t>
            </a:r>
            <a:endParaRPr lang="en-US" sz="4800" b="1">
              <a:solidFill>
                <a:schemeClr val="accent4"/>
              </a:solidFill>
              <a:effectLst>
                <a:outerShdw blurRad="50800" dist="38100" dir="2700000" algn="tl" rotWithShape="0">
                  <a:prstClr val="black">
                    <a:alpha val="40000"/>
                  </a:prstClr>
                </a:outerShdw>
              </a:effectLst>
            </a:endParaRPr>
          </a:p>
        </p:txBody>
      </p:sp>
      <p:sp>
        <p:nvSpPr>
          <p:cNvPr id="16" name="Action Button: Go Forward or Next 15">
            <a:hlinkClick r:id="" action="ppaction://hlinkshowjump?jump=nextslide" highlightClick="1"/>
            <a:extLst>
              <a:ext uri="{FF2B5EF4-FFF2-40B4-BE49-F238E27FC236}">
                <a16:creationId xmlns:a16="http://schemas.microsoft.com/office/drawing/2014/main" id="{F1C9A859-5408-834A-864C-B1C885B306A8}"/>
              </a:ext>
            </a:extLst>
          </p:cNvPr>
          <p:cNvSpPr/>
          <p:nvPr/>
        </p:nvSpPr>
        <p:spPr>
          <a:xfrm>
            <a:off x="9570720" y="1630918"/>
            <a:ext cx="822960" cy="830997"/>
          </a:xfrm>
          <a:prstGeom prst="actionButtonForwardNext">
            <a:avLst/>
          </a:prstGeom>
          <a:gradFill>
            <a:gsLst>
              <a:gs pos="0">
                <a:schemeClr val="accent6">
                  <a:lumMod val="20000"/>
                  <a:lumOff val="80000"/>
                </a:schemeClr>
              </a:gs>
              <a:gs pos="37000">
                <a:schemeClr val="accent6">
                  <a:lumMod val="40000"/>
                  <a:lumOff val="60000"/>
                </a:schemeClr>
              </a:gs>
              <a:gs pos="70000">
                <a:schemeClr val="accent1">
                  <a:lumMod val="45000"/>
                  <a:lumOff val="55000"/>
                </a:schemeClr>
              </a:gs>
              <a:gs pos="100000">
                <a:schemeClr val="accent5">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30775518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grpId="0" nodeType="withEffect">
                                  <p:stCondLst>
                                    <p:cond delay="0"/>
                                  </p:stCondLst>
                                  <p:childTnLst>
                                    <p:animEffect transition="out" filter="fade">
                                      <p:cBhvr>
                                        <p:cTn id="6" dur="1000" tmFilter="0, 0; .2, .5; .8, .5; 1, 0"/>
                                        <p:tgtEl>
                                          <p:spTgt spid="4"/>
                                        </p:tgtEl>
                                      </p:cBhvr>
                                    </p:animEffect>
                                    <p:animScale>
                                      <p:cBhvr>
                                        <p:cTn id="7" dur="50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94">
            <a:extLst>
              <a:ext uri="{FF2B5EF4-FFF2-40B4-BE49-F238E27FC236}">
                <a16:creationId xmlns:a16="http://schemas.microsoft.com/office/drawing/2014/main" id="{91D811BE-059B-A3A1-CD08-C88CF80BF02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5685" y="264481"/>
            <a:ext cx="535121" cy="586289"/>
          </a:xfrm>
          <a:prstGeom prst="rect">
            <a:avLst/>
          </a:prstGeom>
        </p:spPr>
      </p:pic>
      <p:pic>
        <p:nvPicPr>
          <p:cNvPr id="8" name="Picture 95">
            <a:extLst>
              <a:ext uri="{FF2B5EF4-FFF2-40B4-BE49-F238E27FC236}">
                <a16:creationId xmlns:a16="http://schemas.microsoft.com/office/drawing/2014/main" id="{9973D2D6-74C1-9DC8-B9D9-7BD26C96FBA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11231300" y="338503"/>
            <a:ext cx="535121" cy="586289"/>
          </a:xfrm>
          <a:prstGeom prst="rect">
            <a:avLst/>
          </a:prstGeom>
        </p:spPr>
      </p:pic>
      <p:sp>
        <p:nvSpPr>
          <p:cNvPr id="10" name="Hộp Văn bản 86">
            <a:extLst>
              <a:ext uri="{FF2B5EF4-FFF2-40B4-BE49-F238E27FC236}">
                <a16:creationId xmlns:a16="http://schemas.microsoft.com/office/drawing/2014/main" id="{81489041-3A3E-682C-4CAD-2BE855AEDB07}"/>
              </a:ext>
            </a:extLst>
          </p:cNvPr>
          <p:cNvSpPr txBox="1"/>
          <p:nvPr/>
        </p:nvSpPr>
        <p:spPr>
          <a:xfrm>
            <a:off x="2968632" y="856647"/>
            <a:ext cx="7259971" cy="769441"/>
          </a:xfrm>
          <a:prstGeom prst="rect">
            <a:avLst/>
          </a:prstGeom>
          <a:noFill/>
        </p:spPr>
        <p:txBody>
          <a:bodyPr wrap="square" rtlCol="0">
            <a:spAutoFit/>
          </a:bodyPr>
          <a:lstStyle/>
          <a:p>
            <a:pPr algn="ctr"/>
            <a:r>
              <a:rPr lang="en-US" sz="4400" b="1" dirty="0">
                <a:solidFill>
                  <a:schemeClr val="accent4">
                    <a:lumMod val="60000"/>
                    <a:lumOff val="40000"/>
                  </a:schemeClr>
                </a:solidFill>
                <a:effectLst>
                  <a:innerShdw blurRad="63500" dist="50800" dir="13500000">
                    <a:prstClr val="black">
                      <a:alpha val="50000"/>
                    </a:prstClr>
                  </a:innerShdw>
                  <a:reflection blurRad="6350" stA="50000" endA="300" endPos="50000" dist="29997" dir="5400000" sy="-100000" algn="bl" rotWithShape="0"/>
                </a:effectLst>
                <a:latin typeface="UTM Avo" panose="02040603050506020204" pitchFamily="18" charset="0"/>
                <a:cs typeface="Utsaah" panose="020B0604020202020204" pitchFamily="34" charset="0"/>
              </a:rPr>
              <a:t>HƯỚNG DẪN VỀ NHÀ</a:t>
            </a:r>
          </a:p>
        </p:txBody>
      </p:sp>
      <p:sp>
        <p:nvSpPr>
          <p:cNvPr id="11" name="Hộp Văn bản 97">
            <a:extLst>
              <a:ext uri="{FF2B5EF4-FFF2-40B4-BE49-F238E27FC236}">
                <a16:creationId xmlns:a16="http://schemas.microsoft.com/office/drawing/2014/main" id="{3BFCFFE7-B50F-A33E-5A3E-8898ED738AA0}"/>
              </a:ext>
            </a:extLst>
          </p:cNvPr>
          <p:cNvSpPr txBox="1"/>
          <p:nvPr/>
        </p:nvSpPr>
        <p:spPr>
          <a:xfrm>
            <a:off x="1989047" y="3751406"/>
            <a:ext cx="4042979" cy="1236557"/>
          </a:xfrm>
          <a:prstGeom prst="rect">
            <a:avLst/>
          </a:prstGeom>
          <a:noFill/>
        </p:spPr>
        <p:txBody>
          <a:bodyPr wrap="square">
            <a:spAutoFit/>
          </a:bodyPr>
          <a:lstStyle/>
          <a:p>
            <a:pPr algn="ctr">
              <a:lnSpc>
                <a:spcPct val="150000"/>
              </a:lnSpc>
            </a:pPr>
            <a:r>
              <a:rPr lang="pt-BR" sz="2667">
                <a:latin typeface="UTM Avo" panose="02040603050506020204" pitchFamily="18" charset="0"/>
                <a:ea typeface="Calibri" panose="020F0502020204030204" pitchFamily="34" charset="0"/>
                <a:cs typeface="Utsaah" panose="020B0604020202020204" pitchFamily="34" charset="0"/>
              </a:rPr>
              <a:t>Ôn tập lại nội dung bài học ngày hôm nay </a:t>
            </a:r>
            <a:endParaRPr lang="en-US" sz="2667" dirty="0">
              <a:latin typeface="UTM Avo" panose="02040603050506020204" pitchFamily="18" charset="0"/>
              <a:cs typeface="Utsaah" panose="020B0604020202020204" pitchFamily="34" charset="0"/>
            </a:endParaRPr>
          </a:p>
        </p:txBody>
      </p:sp>
      <p:sp>
        <p:nvSpPr>
          <p:cNvPr id="12" name="Hộp Văn bản 100">
            <a:extLst>
              <a:ext uri="{FF2B5EF4-FFF2-40B4-BE49-F238E27FC236}">
                <a16:creationId xmlns:a16="http://schemas.microsoft.com/office/drawing/2014/main" id="{D21255EE-CE58-885D-A0B6-779428BBE4A3}"/>
              </a:ext>
            </a:extLst>
          </p:cNvPr>
          <p:cNvSpPr txBox="1"/>
          <p:nvPr/>
        </p:nvSpPr>
        <p:spPr>
          <a:xfrm>
            <a:off x="6802121" y="3698540"/>
            <a:ext cx="3842655" cy="1236557"/>
          </a:xfrm>
          <a:prstGeom prst="rect">
            <a:avLst/>
          </a:prstGeom>
          <a:noFill/>
        </p:spPr>
        <p:txBody>
          <a:bodyPr wrap="square">
            <a:spAutoFit/>
          </a:bodyPr>
          <a:lstStyle/>
          <a:p>
            <a:pPr algn="ctr">
              <a:lnSpc>
                <a:spcPct val="150000"/>
              </a:lnSpc>
            </a:pPr>
            <a:r>
              <a:rPr lang="vi-VN" sz="2667">
                <a:latin typeface="UTM Avo" panose="02040603050506020204" pitchFamily="18" charset="0"/>
                <a:ea typeface="Calibri" panose="020F0502020204030204" pitchFamily="34" charset="0"/>
                <a:cs typeface="Utsaah" panose="020B0604020202020204" pitchFamily="34" charset="0"/>
              </a:rPr>
              <a:t>Hoàn thành các bài tập về nhà được giao</a:t>
            </a:r>
            <a:endParaRPr lang="en-US" sz="2667">
              <a:latin typeface="UTM Avo" panose="02040603050506020204" pitchFamily="18" charset="0"/>
              <a:ea typeface="Calibri" panose="020F0502020204030204" pitchFamily="34" charset="0"/>
              <a:cs typeface="Utsaah" panose="020B0604020202020204" pitchFamily="34" charset="0"/>
            </a:endParaRPr>
          </a:p>
        </p:txBody>
      </p:sp>
      <p:pic>
        <p:nvPicPr>
          <p:cNvPr id="13" name="Đồ họa 105" descr="Chinese Knot outline">
            <a:extLst>
              <a:ext uri="{FF2B5EF4-FFF2-40B4-BE49-F238E27FC236}">
                <a16:creationId xmlns:a16="http://schemas.microsoft.com/office/drawing/2014/main" id="{7D91002B-8141-109E-0FD7-ED4C699C5E5A}"/>
              </a:ext>
            </a:extLst>
          </p:cNvPr>
          <p:cNvPicPr>
            <a:picLocks noChangeAspect="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223136" y="2098715"/>
            <a:ext cx="1574800" cy="1574800"/>
          </a:xfrm>
          <a:prstGeom prst="rect">
            <a:avLst/>
          </a:prstGeom>
        </p:spPr>
      </p:pic>
      <p:pic>
        <p:nvPicPr>
          <p:cNvPr id="14" name="Đồ họa 106" descr="Chinese Knot outline">
            <a:extLst>
              <a:ext uri="{FF2B5EF4-FFF2-40B4-BE49-F238E27FC236}">
                <a16:creationId xmlns:a16="http://schemas.microsoft.com/office/drawing/2014/main" id="{1A635D2A-846B-6078-4130-BFA75AD09B85}"/>
              </a:ext>
            </a:extLst>
          </p:cNvPr>
          <p:cNvPicPr>
            <a:picLocks noChangeAspect="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929191" y="2108804"/>
            <a:ext cx="1574800" cy="1574800"/>
          </a:xfrm>
          <a:prstGeom prst="rect">
            <a:avLst/>
          </a:prstGeom>
        </p:spPr>
      </p:pic>
      <p:pic>
        <p:nvPicPr>
          <p:cNvPr id="15" name="Picture 17">
            <a:extLst>
              <a:ext uri="{FF2B5EF4-FFF2-40B4-BE49-F238E27FC236}">
                <a16:creationId xmlns:a16="http://schemas.microsoft.com/office/drawing/2014/main" id="{99477312-B165-FC55-B7ED-6CBBFF16E5DF}"/>
              </a:ext>
            </a:extLst>
          </p:cNvPr>
          <p:cNvPicPr>
            <a:picLocks noChangeAspect="1"/>
          </p:cNvPicPr>
          <p:nvPr/>
        </p:nvPicPr>
        <p:blipFill>
          <a:blip r:embed="rId7"/>
          <a:srcRect/>
          <a:stretch>
            <a:fillRect/>
          </a:stretch>
        </p:blipFill>
        <p:spPr>
          <a:xfrm>
            <a:off x="5563000" y="5253258"/>
            <a:ext cx="1730533" cy="1496189"/>
          </a:xfrm>
          <a:prstGeom prst="rect">
            <a:avLst/>
          </a:prstGeom>
        </p:spPr>
      </p:pic>
    </p:spTree>
    <p:extLst>
      <p:ext uri="{BB962C8B-B14F-4D97-AF65-F5344CB8AC3E}">
        <p14:creationId xmlns:p14="http://schemas.microsoft.com/office/powerpoint/2010/main" val="14756612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barn(inVertical)">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anim calcmode="lin" valueType="num">
                                      <p:cBhvr>
                                        <p:cTn id="13" dur="500" fill="hold"/>
                                        <p:tgtEl>
                                          <p:spTgt spid="13"/>
                                        </p:tgtEl>
                                        <p:attrNameLst>
                                          <p:attrName>ppt_x</p:attrName>
                                        </p:attrNameLst>
                                      </p:cBhvr>
                                      <p:tavLst>
                                        <p:tav tm="0">
                                          <p:val>
                                            <p:strVal val="#ppt_x"/>
                                          </p:val>
                                        </p:tav>
                                        <p:tav tm="100000">
                                          <p:val>
                                            <p:strVal val="#ppt_x"/>
                                          </p:val>
                                        </p:tav>
                                      </p:tavLst>
                                    </p:anim>
                                    <p:anim calcmode="lin" valueType="num">
                                      <p:cBhvr>
                                        <p:cTn id="14" dur="5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anim calcmode="lin" valueType="num">
                                      <p:cBhvr>
                                        <p:cTn id="18" dur="500" fill="hold"/>
                                        <p:tgtEl>
                                          <p:spTgt spid="11"/>
                                        </p:tgtEl>
                                        <p:attrNameLst>
                                          <p:attrName>ppt_x</p:attrName>
                                        </p:attrNameLst>
                                      </p:cBhvr>
                                      <p:tavLst>
                                        <p:tav tm="0">
                                          <p:val>
                                            <p:strVal val="#ppt_x"/>
                                          </p:val>
                                        </p:tav>
                                        <p:tav tm="100000">
                                          <p:val>
                                            <p:strVal val="#ppt_x"/>
                                          </p:val>
                                        </p:tav>
                                      </p:tavLst>
                                    </p:anim>
                                    <p:anim calcmode="lin" valueType="num">
                                      <p:cBhvr>
                                        <p:cTn id="19" dur="5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anim calcmode="lin" valueType="num">
                                      <p:cBhvr>
                                        <p:cTn id="25" dur="500" fill="hold"/>
                                        <p:tgtEl>
                                          <p:spTgt spid="14"/>
                                        </p:tgtEl>
                                        <p:attrNameLst>
                                          <p:attrName>ppt_x</p:attrName>
                                        </p:attrNameLst>
                                      </p:cBhvr>
                                      <p:tavLst>
                                        <p:tav tm="0">
                                          <p:val>
                                            <p:strVal val="#ppt_x"/>
                                          </p:val>
                                        </p:tav>
                                        <p:tav tm="100000">
                                          <p:val>
                                            <p:strVal val="#ppt_x"/>
                                          </p:val>
                                        </p:tav>
                                      </p:tavLst>
                                    </p:anim>
                                    <p:anim calcmode="lin" valueType="num">
                                      <p:cBhvr>
                                        <p:cTn id="26" dur="500" fill="hold"/>
                                        <p:tgtEl>
                                          <p:spTgt spid="14"/>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anim calcmode="lin" valueType="num">
                                      <p:cBhvr>
                                        <p:cTn id="30" dur="500" fill="hold"/>
                                        <p:tgtEl>
                                          <p:spTgt spid="12"/>
                                        </p:tgtEl>
                                        <p:attrNameLst>
                                          <p:attrName>ppt_x</p:attrName>
                                        </p:attrNameLst>
                                      </p:cBhvr>
                                      <p:tavLst>
                                        <p:tav tm="0">
                                          <p:val>
                                            <p:strVal val="#ppt_x"/>
                                          </p:val>
                                        </p:tav>
                                        <p:tav tm="100000">
                                          <p:val>
                                            <p:strVal val="#ppt_x"/>
                                          </p:val>
                                        </p:tav>
                                      </p:tavLst>
                                    </p:anim>
                                    <p:anim calcmode="lin" valueType="num">
                                      <p:cBhvr>
                                        <p:cTn id="31" dur="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p:nvPr/>
        </p:nvSpPr>
        <p:spPr>
          <a:xfrm>
            <a:off x="4540957"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pic>
        <p:nvPicPr>
          <p:cNvPr id="85" name="Google Shape;85;p1"/>
          <p:cNvPicPr preferRelativeResize="0"/>
          <p:nvPr/>
        </p:nvPicPr>
        <p:blipFill rotWithShape="1">
          <a:blip r:embed="rId4">
            <a:alphaModFix/>
          </a:blip>
          <a:srcRect/>
          <a:stretch/>
        </p:blipFill>
        <p:spPr>
          <a:xfrm>
            <a:off x="4701956" y="3753145"/>
            <a:ext cx="2622541" cy="262254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UTM Avo" panose="02040603050506020204" pitchFamily="18" charset="0"/>
                <a:cs typeface="Arial"/>
                <a:sym typeface="Arial"/>
              </a:rPr>
              <a:t>Để kết nối cộng đồng giáo viên và nhận thêm nhiều tài liệu giảng dạy,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mời quý thầy cô tham gia Group Facebook</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theo đường link: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88" name="Google Shape;88;p1">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33C0B"/>
                </a:solidFill>
                <a:effectLst/>
                <a:uLnTx/>
                <a:uFillTx/>
                <a:latin typeface="UTM Avo" panose="02040603050506020204" pitchFamily="18" charset="0"/>
                <a:cs typeface="Arial"/>
                <a:sym typeface="Arial"/>
              </a:rPr>
              <a:t>Hoc10 – Đồng hành cùng giáo viên tiểu học</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444625" y="2851979"/>
            <a:ext cx="1053311" cy="7490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199</TotalTime>
  <Words>401</Words>
  <Application>Microsoft Office PowerPoint</Application>
  <PresentationFormat>Widescreen</PresentationFormat>
  <Paragraphs>34</Paragraphs>
  <Slides>13</Slides>
  <Notes>12</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13</vt:i4>
      </vt:variant>
    </vt:vector>
  </HeadingPairs>
  <TitlesOfParts>
    <vt:vector size="18" baseType="lpstr">
      <vt:lpstr>Arial</vt:lpstr>
      <vt:lpstr>Calibri</vt:lpstr>
      <vt:lpstr>UTM Avo</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subject>9Slide.vn</dc:subject>
  <dc:creator>lamqu</dc:creator>
  <dc:description>9Slide.vn</dc:description>
  <cp:lastModifiedBy>Administrator</cp:lastModifiedBy>
  <cp:revision>15</cp:revision>
  <dcterms:modified xsi:type="dcterms:W3CDTF">2023-08-21T04:52:17Z</dcterms:modified>
  <cp:category>9Slide.vn</cp:category>
</cp:coreProperties>
</file>