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  <p:sldMasterId id="2147483673" r:id="rId3"/>
  </p:sldMasterIdLst>
  <p:notesMasterIdLst>
    <p:notesMasterId r:id="rId26"/>
  </p:notesMasterIdLst>
  <p:sldIdLst>
    <p:sldId id="257" r:id="rId4"/>
    <p:sldId id="364" r:id="rId5"/>
    <p:sldId id="256" r:id="rId6"/>
    <p:sldId id="267" r:id="rId7"/>
    <p:sldId id="260" r:id="rId8"/>
    <p:sldId id="373" r:id="rId9"/>
    <p:sldId id="378" r:id="rId10"/>
    <p:sldId id="379" r:id="rId11"/>
    <p:sldId id="380" r:id="rId12"/>
    <p:sldId id="381" r:id="rId13"/>
    <p:sldId id="382" r:id="rId14"/>
    <p:sldId id="261" r:id="rId15"/>
    <p:sldId id="258" r:id="rId16"/>
    <p:sldId id="259" r:id="rId17"/>
    <p:sldId id="263" r:id="rId18"/>
    <p:sldId id="274" r:id="rId19"/>
    <p:sldId id="272" r:id="rId20"/>
    <p:sldId id="273" r:id="rId21"/>
    <p:sldId id="268" r:id="rId22"/>
    <p:sldId id="374" r:id="rId23"/>
    <p:sldId id="266" r:id="rId24"/>
    <p:sldId id="383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rt" id="{FA20E497-9D87-493A-88EB-972A2648A7B0}">
          <p14:sldIdLst>
            <p14:sldId id="257"/>
            <p14:sldId id="364"/>
          </p14:sldIdLst>
        </p14:section>
        <p14:section name="Sinh hoạt dưới cờ" id="{6883FF74-4500-40CE-9A00-E61B6F61929D}">
          <p14:sldIdLst>
            <p14:sldId id="256"/>
            <p14:sldId id="267"/>
          </p14:sldIdLst>
        </p14:section>
        <p14:section name="HĐ GD theo Chủ đề" id="{8E330746-F22F-416C-890D-C385F09B691D}">
          <p14:sldIdLst>
            <p14:sldId id="260"/>
            <p14:sldId id="373"/>
            <p14:sldId id="378"/>
            <p14:sldId id="379"/>
            <p14:sldId id="380"/>
            <p14:sldId id="381"/>
            <p14:sldId id="382"/>
            <p14:sldId id="261"/>
            <p14:sldId id="258"/>
          </p14:sldIdLst>
        </p14:section>
        <p14:section name="SHL" id="{A13DB347-C564-4436-BE85-EF03CBD32C2D}">
          <p14:sldIdLst>
            <p14:sldId id="259"/>
            <p14:sldId id="263"/>
          </p14:sldIdLst>
        </p14:section>
        <p14:section name="HĐ nối tiếp" id="{3ADF448C-8E95-45D1-860C-1D3CE70BC927}">
          <p14:sldIdLst>
            <p14:sldId id="274"/>
            <p14:sldId id="272"/>
            <p14:sldId id="273"/>
            <p14:sldId id="268"/>
          </p14:sldIdLst>
        </p14:section>
        <p14:section name="Tự đánh giá" id="{7E3EA2DB-4ECA-46C4-AE99-1BDB6E5D3586}">
          <p14:sldIdLst/>
        </p14:section>
        <p14:section name="END" id="{09D271F4-F85F-46E8-ACF3-54DB7682D3DB}">
          <p14:sldIdLst>
            <p14:sldId id="374"/>
            <p14:sldId id="266"/>
            <p14:sldId id="38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757" autoAdjust="0"/>
    <p:restoredTop sz="94660"/>
  </p:normalViewPr>
  <p:slideViewPr>
    <p:cSldViewPr snapToGrid="0">
      <p:cViewPr varScale="1">
        <p:scale>
          <a:sx n="65" d="100"/>
          <a:sy n="65" d="100"/>
        </p:scale>
        <p:origin x="103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5B5306-E745-40F0-A81D-B780FA5E5C7D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B18D3B-EAF6-4A1B-99B5-B5DE8C5D51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1794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dirty="0"/>
              <a:t>Hướng dẫn: </a:t>
            </a:r>
            <a:r>
              <a:rPr lang="en-US" dirty="0"/>
              <a:t>GV </a:t>
            </a:r>
            <a:r>
              <a:rPr lang="vi-VN" dirty="0"/>
              <a:t>click vào khung đáp án để kiểm tra đúng/sai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46EEBF-FB57-4900-A457-F77BED7B9FF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7563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dirty="0"/>
              <a:t>Hướng dẫn: </a:t>
            </a:r>
            <a:r>
              <a:rPr lang="en-US" dirty="0"/>
              <a:t>GV </a:t>
            </a:r>
            <a:r>
              <a:rPr lang="vi-VN" dirty="0"/>
              <a:t>click vào khung đáp án để kiểm tra đúng/sai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46EEBF-FB57-4900-A457-F77BED7B9FF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6195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dirty="0"/>
              <a:t>Hướng dẫn: </a:t>
            </a:r>
            <a:r>
              <a:rPr lang="en-US" dirty="0"/>
              <a:t>GV </a:t>
            </a:r>
            <a:r>
              <a:rPr lang="vi-VN" dirty="0"/>
              <a:t>click vào khung đáp án để kiểm tra đúng/sai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46EEBF-FB57-4900-A457-F77BED7B9FFA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3534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dirty="0"/>
              <a:t>Hướng dẫn: </a:t>
            </a:r>
            <a:r>
              <a:rPr lang="en-US" dirty="0"/>
              <a:t>GV </a:t>
            </a:r>
            <a:r>
              <a:rPr lang="vi-VN" dirty="0"/>
              <a:t>click vào khung đáp án để kiểm tra đúng/sai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146EEBF-FB57-4900-A457-F77BED7B9FFA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2848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125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6363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6929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4928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7197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2824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7845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860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850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271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6824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8/21/2023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704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1040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1937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5563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0511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4120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583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7345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23357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83062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09484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16725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1525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80350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72153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271632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93929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18982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08964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05603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06906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92843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70205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3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0CA6D8-5A54-4F8C-8B12-34E44FAD3BF7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8FBBE0-168F-4501-A11B-018673D61B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9477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17001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jpe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3/1/136/45/" TargetMode="External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3/1/136/45/" TargetMode="External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0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3/1/136/46/" TargetMode="External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hoat-dong-trai-nghiem-3/1/136/47/" TargetMode="External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jpeg"/><Relationship Id="rId5" Type="http://schemas.openxmlformats.org/officeDocument/2006/relationships/image" Target="../media/image36.jpg"/><Relationship Id="rId4" Type="http://schemas.openxmlformats.org/officeDocument/2006/relationships/audio" Target="../media/audio2.wav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jpeg"/><Relationship Id="rId5" Type="http://schemas.openxmlformats.org/officeDocument/2006/relationships/image" Target="../media/image36.jpg"/><Relationship Id="rId4" Type="http://schemas.openxmlformats.org/officeDocument/2006/relationships/audio" Target="../media/audio2.wav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jpeg"/><Relationship Id="rId5" Type="http://schemas.openxmlformats.org/officeDocument/2006/relationships/image" Target="../media/image36.jpg"/><Relationship Id="rId4" Type="http://schemas.openxmlformats.org/officeDocument/2006/relationships/audio" Target="../media/audio2.wav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jpeg"/><Relationship Id="rId5" Type="http://schemas.openxmlformats.org/officeDocument/2006/relationships/image" Target="../media/image36.jpg"/><Relationship Id="rId4" Type="http://schemas.openxmlformats.org/officeDocument/2006/relationships/audio" Target="../media/audio2.wav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4.xml"/><Relationship Id="rId6" Type="http://schemas.microsoft.com/office/2007/relationships/hdphoto" Target="../media/hdphoto2.wdp"/><Relationship Id="rId5" Type="http://schemas.openxmlformats.org/officeDocument/2006/relationships/image" Target="../media/image41.png"/><Relationship Id="rId4" Type="http://schemas.openxmlformats.org/officeDocument/2006/relationships/hyperlink" Target="https://www.facebook.com/groups/hoc10donghanhcunggiaovientieuh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F39FD4B-1880-9DA8-DBD6-8CD7B5FC4EBF}"/>
              </a:ext>
            </a:extLst>
          </p:cNvPr>
          <p:cNvSpPr txBox="1">
            <a:spLocks/>
          </p:cNvSpPr>
          <p:nvPr/>
        </p:nvSpPr>
        <p:spPr>
          <a:xfrm>
            <a:off x="1355833" y="1421312"/>
            <a:ext cx="10152993" cy="2045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Chủ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đề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4:</a:t>
            </a:r>
          </a:p>
          <a:p>
            <a:pPr>
              <a:lnSpc>
                <a:spcPct val="150000"/>
              </a:lnSpc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Những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người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sống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quanh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em</a:t>
            </a:r>
            <a:endParaRPr lang="en-US" sz="5200" b="1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C689EA9C-008D-F8C1-D93B-40215D6AA835}"/>
              </a:ext>
            </a:extLst>
          </p:cNvPr>
          <p:cNvSpPr txBox="1">
            <a:spLocks/>
          </p:cNvSpPr>
          <p:nvPr/>
        </p:nvSpPr>
        <p:spPr>
          <a:xfrm>
            <a:off x="1860330" y="3956587"/>
            <a:ext cx="9144000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Tuần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16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8220330-4AC0-65D8-0707-6B31E28B2212}"/>
              </a:ext>
            </a:extLst>
          </p:cNvPr>
          <p:cNvSpPr txBox="1">
            <a:spLocks/>
          </p:cNvSpPr>
          <p:nvPr/>
        </p:nvSpPr>
        <p:spPr>
          <a:xfrm>
            <a:off x="9063429" y="214969"/>
            <a:ext cx="2782110" cy="71685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HĐTN 3</a:t>
            </a:r>
          </a:p>
        </p:txBody>
      </p:sp>
    </p:spTree>
    <p:extLst>
      <p:ext uri="{BB962C8B-B14F-4D97-AF65-F5344CB8AC3E}">
        <p14:creationId xmlns:p14="http://schemas.microsoft.com/office/powerpoint/2010/main" val="3011046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B8CBC472-3806-4062-8CA0-726CA0C482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5205" y="4365275"/>
            <a:ext cx="4086795" cy="250542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B977749-A223-4BFC-BD4E-F0E55885B4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12192000" cy="608174"/>
          </a:xfrm>
          <a:prstGeom prst="rect">
            <a:avLst/>
          </a:prstGeom>
        </p:spPr>
      </p:pic>
      <p:pic>
        <p:nvPicPr>
          <p:cNvPr id="5" name="Picture 8">
            <a:extLst>
              <a:ext uri="{FF2B5EF4-FFF2-40B4-BE49-F238E27FC236}">
                <a16:creationId xmlns:a16="http://schemas.microsoft.com/office/drawing/2014/main" id="{AA00EEA4-AB63-4990-ACD6-4109B2AE983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907806">
            <a:off x="9982468" y="1765545"/>
            <a:ext cx="1051600" cy="1103077"/>
          </a:xfrm>
          <a:prstGeom prst="rect">
            <a:avLst/>
          </a:prstGeom>
        </p:spPr>
      </p:pic>
      <p:pic>
        <p:nvPicPr>
          <p:cNvPr id="6" name="Picture 5" descr="Mẫu 8 - Phiếu khảo sát sinh viên tình nguyện về hoạt động phục vụ hỗ trợ  cộng đồng">
            <a:extLst>
              <a:ext uri="{FF2B5EF4-FFF2-40B4-BE49-F238E27FC236}">
                <a16:creationId xmlns:a16="http://schemas.microsoft.com/office/drawing/2014/main" id="{39AAC2C9-ABF1-4306-959B-FA62C960D19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1813" y="1772153"/>
            <a:ext cx="3301642" cy="2213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Chính sách đối với hoạt động tình nguyện của thanh niên | baotintuc.vn">
            <a:extLst>
              <a:ext uri="{FF2B5EF4-FFF2-40B4-BE49-F238E27FC236}">
                <a16:creationId xmlns:a16="http://schemas.microsoft.com/office/drawing/2014/main" id="{9AE781B0-957C-4F99-87B0-19381BCCFF6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0806" y="1730653"/>
            <a:ext cx="3301642" cy="2241507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 descr="10 bài học xương máu về hoạt động tình nguyện">
            <a:extLst>
              <a:ext uri="{FF2B5EF4-FFF2-40B4-BE49-F238E27FC236}">
                <a16:creationId xmlns:a16="http://schemas.microsoft.com/office/drawing/2014/main" id="{49EBE25C-9603-4451-B15D-B3B7CFF6FF0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8043" y="4104723"/>
            <a:ext cx="3314295" cy="227211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 descr="Tình nguyện">
            <a:extLst>
              <a:ext uri="{FF2B5EF4-FFF2-40B4-BE49-F238E27FC236}">
                <a16:creationId xmlns:a16="http://schemas.microsoft.com/office/drawing/2014/main" id="{D71815D1-CF68-4516-A06B-415680C2745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348" y="4138417"/>
            <a:ext cx="3321713" cy="211867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2C337CA-2617-444E-B2FE-BD13E6685633}"/>
              </a:ext>
            </a:extLst>
          </p:cNvPr>
          <p:cNvSpPr txBox="1"/>
          <p:nvPr/>
        </p:nvSpPr>
        <p:spPr>
          <a:xfrm>
            <a:off x="1906253" y="789179"/>
            <a:ext cx="8325902" cy="647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dirty="0" err="1">
                <a:latin typeface="+mj-lt"/>
                <a:cs typeface="Arial" panose="020B0604020202020204" pitchFamily="34" charset="0"/>
              </a:rPr>
              <a:t>Một</a:t>
            </a:r>
            <a:r>
              <a:rPr lang="en-US" sz="28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+mj-lt"/>
                <a:cs typeface="Arial" panose="020B0604020202020204" pitchFamily="34" charset="0"/>
              </a:rPr>
              <a:t>số</a:t>
            </a:r>
            <a:r>
              <a:rPr lang="en-US" sz="28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+mj-lt"/>
                <a:cs typeface="Arial" panose="020B0604020202020204" pitchFamily="34" charset="0"/>
              </a:rPr>
              <a:t>hình</a:t>
            </a:r>
            <a:r>
              <a:rPr lang="en-US" sz="28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+mj-lt"/>
                <a:cs typeface="Arial" panose="020B0604020202020204" pitchFamily="34" charset="0"/>
              </a:rPr>
              <a:t>ảnh</a:t>
            </a:r>
            <a:r>
              <a:rPr lang="en-US" sz="28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+mj-lt"/>
                <a:cs typeface="Arial" panose="020B0604020202020204" pitchFamily="34" charset="0"/>
              </a:rPr>
              <a:t>về</a:t>
            </a:r>
            <a:r>
              <a:rPr lang="en-US" sz="28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+mj-lt"/>
                <a:cs typeface="Arial" panose="020B0604020202020204" pitchFamily="34" charset="0"/>
              </a:rPr>
              <a:t>hoạt</a:t>
            </a:r>
            <a:r>
              <a:rPr lang="en-US" sz="28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+mj-lt"/>
                <a:cs typeface="Arial" panose="020B0604020202020204" pitchFamily="34" charset="0"/>
              </a:rPr>
              <a:t>động</a:t>
            </a:r>
            <a:r>
              <a:rPr lang="en-US" sz="28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+mj-lt"/>
                <a:cs typeface="Arial" panose="020B0604020202020204" pitchFamily="34" charset="0"/>
              </a:rPr>
              <a:t>tình</a:t>
            </a:r>
            <a:r>
              <a:rPr lang="en-US" sz="2800" dirty="0"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+mj-lt"/>
                <a:cs typeface="Arial" panose="020B0604020202020204" pitchFamily="34" charset="0"/>
              </a:rPr>
              <a:t>nguyện</a:t>
            </a:r>
            <a:r>
              <a:rPr lang="en-US" sz="2800" dirty="0">
                <a:latin typeface="+mj-lt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09629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5326030" y="3030469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753597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7D5754FD-DF0D-C773-BC21-F205BF253A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347" y="1707952"/>
            <a:ext cx="9432180" cy="4997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1641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5326030" y="3030469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101343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9">
            <a:extLst>
              <a:ext uri="{FF2B5EF4-FFF2-40B4-BE49-F238E27FC236}">
                <a16:creationId xmlns:a16="http://schemas.microsoft.com/office/drawing/2014/main" id="{EFDC99C3-3036-4874-AA9C-1D80095D334B}"/>
              </a:ext>
            </a:extLst>
          </p:cNvPr>
          <p:cNvSpPr txBox="1"/>
          <p:nvPr/>
        </p:nvSpPr>
        <p:spPr>
          <a:xfrm>
            <a:off x="824174" y="1464442"/>
            <a:ext cx="8472226" cy="5210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600" b="1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Hoạt</a:t>
            </a:r>
            <a:r>
              <a:rPr lang="en-US" sz="2600" b="1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động</a:t>
            </a:r>
            <a:r>
              <a:rPr lang="en-US" sz="2600" b="1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1: </a:t>
            </a:r>
            <a:r>
              <a:rPr lang="en-US" sz="26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Hoạt</a:t>
            </a:r>
            <a:r>
              <a:rPr lang="en-US" sz="26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động</a:t>
            </a:r>
            <a:r>
              <a:rPr lang="en-US" sz="26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tình</a:t>
            </a:r>
            <a:r>
              <a:rPr lang="en-US" sz="26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nguyện</a:t>
            </a:r>
            <a:r>
              <a:rPr lang="en-US" sz="26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vì</a:t>
            </a:r>
            <a:r>
              <a:rPr lang="en-US" sz="26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cộng</a:t>
            </a:r>
            <a:r>
              <a:rPr lang="en-US" sz="26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đồng</a:t>
            </a:r>
            <a:r>
              <a:rPr lang="en-US" sz="26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3" name="Picture 18">
            <a:extLst>
              <a:ext uri="{FF2B5EF4-FFF2-40B4-BE49-F238E27FC236}">
                <a16:creationId xmlns:a16="http://schemas.microsoft.com/office/drawing/2014/main" id="{D3F6141B-27BB-4AC7-82F0-32154513012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35315" y="4686300"/>
            <a:ext cx="2253651" cy="21717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1E32E22-6B88-4884-BEAE-229D46CB61F5}"/>
              </a:ext>
            </a:extLst>
          </p:cNvPr>
          <p:cNvSpPr txBox="1"/>
          <p:nvPr/>
        </p:nvSpPr>
        <p:spPr>
          <a:xfrm>
            <a:off x="1884863" y="2316653"/>
            <a:ext cx="8727075" cy="15226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lnSpc>
                <a:spcPct val="150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fr-FR" sz="3334" dirty="0" err="1">
                <a:solidFill>
                  <a:schemeClr val="tx2">
                    <a:lumMod val="7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Kể</a:t>
            </a:r>
            <a:r>
              <a:rPr lang="fr-FR" sz="3334" dirty="0">
                <a:solidFill>
                  <a:schemeClr val="tx2">
                    <a:lumMod val="7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3334" dirty="0" err="1">
                <a:solidFill>
                  <a:schemeClr val="tx2">
                    <a:lumMod val="7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tên</a:t>
            </a:r>
            <a:r>
              <a:rPr lang="fr-FR" sz="3334" dirty="0">
                <a:solidFill>
                  <a:schemeClr val="tx2">
                    <a:lumMod val="7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3334" dirty="0" err="1">
                <a:solidFill>
                  <a:schemeClr val="tx2">
                    <a:lumMod val="7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các</a:t>
            </a:r>
            <a:r>
              <a:rPr lang="fr-FR" sz="3334" dirty="0">
                <a:solidFill>
                  <a:schemeClr val="tx2">
                    <a:lumMod val="7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3334" dirty="0" err="1">
                <a:solidFill>
                  <a:schemeClr val="tx2">
                    <a:lumMod val="7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hoạt</a:t>
            </a:r>
            <a:r>
              <a:rPr lang="fr-FR" sz="3334" dirty="0">
                <a:solidFill>
                  <a:schemeClr val="tx2">
                    <a:lumMod val="7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3334" dirty="0" err="1">
                <a:solidFill>
                  <a:schemeClr val="tx2">
                    <a:lumMod val="7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động</a:t>
            </a:r>
            <a:r>
              <a:rPr lang="fr-FR" sz="3334" dirty="0">
                <a:solidFill>
                  <a:schemeClr val="tx2">
                    <a:lumMod val="7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3334" dirty="0" err="1">
                <a:solidFill>
                  <a:schemeClr val="tx2">
                    <a:lumMod val="7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tình</a:t>
            </a:r>
            <a:r>
              <a:rPr lang="fr-FR" sz="3334" dirty="0">
                <a:solidFill>
                  <a:schemeClr val="tx2">
                    <a:lumMod val="7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3334" dirty="0" err="1">
                <a:solidFill>
                  <a:schemeClr val="tx2">
                    <a:lumMod val="7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nguyện</a:t>
            </a:r>
            <a:r>
              <a:rPr lang="fr-FR" sz="3334" dirty="0">
                <a:solidFill>
                  <a:schemeClr val="tx2">
                    <a:lumMod val="7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3334" dirty="0" err="1">
                <a:solidFill>
                  <a:schemeClr val="tx2">
                    <a:lumMod val="7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trong</a:t>
            </a:r>
            <a:r>
              <a:rPr lang="fr-FR" sz="3334" dirty="0">
                <a:solidFill>
                  <a:schemeClr val="tx2">
                    <a:lumMod val="7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3334" dirty="0" err="1">
                <a:solidFill>
                  <a:schemeClr val="tx2">
                    <a:lumMod val="7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mỗi</a:t>
            </a:r>
            <a:r>
              <a:rPr lang="fr-FR" sz="3334" dirty="0">
                <a:solidFill>
                  <a:schemeClr val="tx2">
                    <a:lumMod val="7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3334" dirty="0" err="1">
                <a:solidFill>
                  <a:schemeClr val="tx2">
                    <a:lumMod val="7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bức</a:t>
            </a:r>
            <a:r>
              <a:rPr lang="fr-FR" sz="3334" dirty="0">
                <a:solidFill>
                  <a:schemeClr val="tx2">
                    <a:lumMod val="7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3334" dirty="0" err="1">
                <a:solidFill>
                  <a:schemeClr val="tx2">
                    <a:lumMod val="7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tranh</a:t>
            </a:r>
            <a:r>
              <a:rPr lang="fr-FR" sz="3334" dirty="0">
                <a:solidFill>
                  <a:schemeClr val="tx2">
                    <a:lumMod val="7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3334" dirty="0">
              <a:solidFill>
                <a:schemeClr val="tx2">
                  <a:lumMod val="75000"/>
                </a:schemeClr>
              </a:solidFill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2B77748-1EDC-4053-A0CB-D45827DC5196}"/>
              </a:ext>
            </a:extLst>
          </p:cNvPr>
          <p:cNvSpPr txBox="1"/>
          <p:nvPr/>
        </p:nvSpPr>
        <p:spPr>
          <a:xfrm>
            <a:off x="1884863" y="4075235"/>
            <a:ext cx="8727075" cy="7530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lnSpc>
                <a:spcPct val="150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fr-FR" sz="3334" dirty="0" err="1">
                <a:solidFill>
                  <a:schemeClr val="tx2">
                    <a:lumMod val="7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Nêu</a:t>
            </a:r>
            <a:r>
              <a:rPr lang="fr-FR" sz="3334" dirty="0">
                <a:solidFill>
                  <a:schemeClr val="tx2">
                    <a:lumMod val="7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ý </a:t>
            </a:r>
            <a:r>
              <a:rPr lang="fr-FR" sz="3334" dirty="0" err="1">
                <a:solidFill>
                  <a:schemeClr val="tx2">
                    <a:lumMod val="7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nghĩa</a:t>
            </a:r>
            <a:r>
              <a:rPr lang="fr-FR" sz="3334" dirty="0">
                <a:solidFill>
                  <a:schemeClr val="tx2">
                    <a:lumMod val="7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3334" dirty="0" err="1">
                <a:solidFill>
                  <a:schemeClr val="tx2">
                    <a:lumMod val="7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của</a:t>
            </a:r>
            <a:r>
              <a:rPr lang="fr-FR" sz="3334" dirty="0">
                <a:solidFill>
                  <a:schemeClr val="tx2">
                    <a:lumMod val="7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3334" dirty="0" err="1">
                <a:solidFill>
                  <a:schemeClr val="tx2">
                    <a:lumMod val="7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những</a:t>
            </a:r>
            <a:r>
              <a:rPr lang="fr-FR" sz="3334" dirty="0">
                <a:solidFill>
                  <a:schemeClr val="tx2">
                    <a:lumMod val="7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3334" dirty="0" err="1">
                <a:solidFill>
                  <a:schemeClr val="tx2">
                    <a:lumMod val="7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hoạt</a:t>
            </a:r>
            <a:r>
              <a:rPr lang="fr-FR" sz="3334" dirty="0">
                <a:solidFill>
                  <a:schemeClr val="tx2">
                    <a:lumMod val="7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3334" dirty="0" err="1">
                <a:solidFill>
                  <a:schemeClr val="tx2">
                    <a:lumMod val="7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động</a:t>
            </a:r>
            <a:r>
              <a:rPr lang="fr-FR" sz="3334" dirty="0">
                <a:solidFill>
                  <a:schemeClr val="tx2">
                    <a:lumMod val="7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3334" dirty="0" err="1">
                <a:solidFill>
                  <a:schemeClr val="tx2">
                    <a:lumMod val="7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đó</a:t>
            </a:r>
            <a:r>
              <a:rPr lang="fr-FR" sz="3334" dirty="0">
                <a:solidFill>
                  <a:schemeClr val="tx2">
                    <a:lumMod val="7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3334" dirty="0">
              <a:solidFill>
                <a:schemeClr val="tx2">
                  <a:lumMod val="75000"/>
                </a:schemeClr>
              </a:solidFill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3419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1D94868-4D4F-495B-9A75-D6CA7D5DA9D4}"/>
              </a:ext>
            </a:extLst>
          </p:cNvPr>
          <p:cNvSpPr/>
          <p:nvPr/>
        </p:nvSpPr>
        <p:spPr>
          <a:xfrm>
            <a:off x="7924434" y="1741829"/>
            <a:ext cx="3638916" cy="25527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5">
            <a:extLst>
              <a:ext uri="{FF2B5EF4-FFF2-40B4-BE49-F238E27FC236}">
                <a16:creationId xmlns:a16="http://schemas.microsoft.com/office/drawing/2014/main" id="{95D2F89E-7223-4A69-A4BC-51994D18312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b="3675"/>
          <a:stretch>
            <a:fillRect/>
          </a:stretch>
        </p:blipFill>
        <p:spPr>
          <a:xfrm>
            <a:off x="244544" y="4991100"/>
            <a:ext cx="1113543" cy="18669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6ECEA79-22F3-47DD-8DD6-D219F084571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28" t="24545" r="8219" b="2196"/>
          <a:stretch/>
        </p:blipFill>
        <p:spPr>
          <a:xfrm>
            <a:off x="2273893" y="1731058"/>
            <a:ext cx="5650541" cy="512694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0555D36-8105-4C4E-BB53-62C274022DBB}"/>
              </a:ext>
            </a:extLst>
          </p:cNvPr>
          <p:cNvSpPr/>
          <p:nvPr/>
        </p:nvSpPr>
        <p:spPr>
          <a:xfrm>
            <a:off x="8410208" y="2180258"/>
            <a:ext cx="2905491" cy="16758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err="1">
                <a:cs typeface="Arial" panose="020B0604020202020204" pitchFamily="34" charset="0"/>
              </a:rPr>
              <a:t>Một</a:t>
            </a: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dirty="0" err="1">
                <a:cs typeface="Arial" panose="020B0604020202020204" pitchFamily="34" charset="0"/>
              </a:rPr>
              <a:t>số</a:t>
            </a: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dirty="0" err="1">
                <a:cs typeface="Arial" panose="020B0604020202020204" pitchFamily="34" charset="0"/>
              </a:rPr>
              <a:t>hình</a:t>
            </a: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dirty="0" err="1">
                <a:cs typeface="Arial" panose="020B0604020202020204" pitchFamily="34" charset="0"/>
              </a:rPr>
              <a:t>ảnh</a:t>
            </a: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dirty="0" err="1">
                <a:cs typeface="Arial" panose="020B0604020202020204" pitchFamily="34" charset="0"/>
              </a:rPr>
              <a:t>hoạt</a:t>
            </a: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dirty="0" err="1">
                <a:cs typeface="Arial" panose="020B0604020202020204" pitchFamily="34" charset="0"/>
              </a:rPr>
              <a:t>động</a:t>
            </a: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dirty="0" err="1">
                <a:cs typeface="Arial" panose="020B0604020202020204" pitchFamily="34" charset="0"/>
              </a:rPr>
              <a:t>tình</a:t>
            </a: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dirty="0" err="1">
                <a:cs typeface="Arial" panose="020B0604020202020204" pitchFamily="34" charset="0"/>
              </a:rPr>
              <a:t>nguyện</a:t>
            </a:r>
            <a:endParaRPr lang="en-US" sz="2400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8729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1">
            <a:extLst>
              <a:ext uri="{FF2B5EF4-FFF2-40B4-BE49-F238E27FC236}">
                <a16:creationId xmlns:a16="http://schemas.microsoft.com/office/drawing/2014/main" id="{E4CC1C9A-5CE8-4566-A3D2-3DAA10F1C5E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9032336" y="1338113"/>
            <a:ext cx="2407470" cy="140508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22A2DB3-F353-466C-942F-2FADFC1D33EC}"/>
              </a:ext>
            </a:extLst>
          </p:cNvPr>
          <p:cNvSpPr txBox="1"/>
          <p:nvPr/>
        </p:nvSpPr>
        <p:spPr>
          <a:xfrm>
            <a:off x="602345" y="2430999"/>
            <a:ext cx="10837461" cy="32040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1019" indent="-381019" algn="just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l-NL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Tranh 1: HS quét dọn nhà văn hóa.</a:t>
            </a:r>
            <a:endParaRPr lang="en-US" sz="2400" dirty="0"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81019" indent="-381019" algn="just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l-NL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Tranh 2: HS dọn rác trong công viên.</a:t>
            </a:r>
            <a:endParaRPr lang="en-US" sz="2400" dirty="0"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81019" indent="-381019" algn="just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l-NL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Tranh 3: HS trao tặng sách cho những bạn có hoàn cảnh khó khăn.</a:t>
            </a:r>
            <a:endParaRPr lang="en-US" sz="2400" dirty="0"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81019" indent="-381019" algn="just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nl-NL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Tranh 4: </a:t>
            </a:r>
            <a:r>
              <a:rPr lang="nl-NL" sz="240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HS trồng </a:t>
            </a:r>
            <a:r>
              <a:rPr lang="nl-NL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và chăm sóc cây trong vườn. </a:t>
            </a:r>
            <a:endParaRPr lang="en-US" sz="2400" dirty="0"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vi-VN" sz="2400" kern="100" dirty="0">
                <a:solidFill>
                  <a:srgbClr val="000000"/>
                </a:solidFill>
                <a:latin typeface="+mj-lt"/>
                <a:ea typeface="SimSun" panose="02010600030101010101" pitchFamily="2" charset="-122"/>
                <a:cs typeface="Arial" panose="020B0604020202020204" pitchFamily="34" charset="0"/>
                <a:sym typeface="Wingdings" panose="05000000000000000000" pitchFamily="2" charset="2"/>
              </a:rPr>
              <a:t>→</a:t>
            </a:r>
            <a:r>
              <a:rPr lang="en-US" sz="2400" kern="100" dirty="0">
                <a:solidFill>
                  <a:srgbClr val="000000"/>
                </a:solidFill>
                <a:latin typeface="+mj-lt"/>
                <a:ea typeface="SimSun" panose="02010600030101010101" pitchFamily="2" charset="-122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nl-NL" sz="2400" kern="100" dirty="0">
                <a:solidFill>
                  <a:srgbClr val="000000"/>
                </a:solidFill>
                <a:latin typeface="+mj-lt"/>
                <a:ea typeface="SimSun" panose="02010600030101010101" pitchFamily="2" charset="-122"/>
                <a:cs typeface="Arial" panose="020B0604020202020204" pitchFamily="34" charset="0"/>
              </a:rPr>
              <a:t>Ý nghĩa: Xây dựng cộng đồng vững mạnh, xanh sạch đẹp.</a:t>
            </a:r>
            <a:endParaRPr lang="en-US" sz="2400" dirty="0"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Rounded Rectangle 7">
            <a:extLst>
              <a:ext uri="{FF2B5EF4-FFF2-40B4-BE49-F238E27FC236}">
                <a16:creationId xmlns:a16="http://schemas.microsoft.com/office/drawing/2014/main" id="{A9ECC6A7-424D-4246-80C8-8633D99D4D6F}"/>
              </a:ext>
            </a:extLst>
          </p:cNvPr>
          <p:cNvSpPr/>
          <p:nvPr/>
        </p:nvSpPr>
        <p:spPr>
          <a:xfrm>
            <a:off x="658111" y="1623835"/>
            <a:ext cx="2961389" cy="62406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chemeClr val="bg2">
                <a:lumMod val="1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600" b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Thảo luận</a:t>
            </a:r>
            <a:endParaRPr lang="en-US" sz="2600" b="1" dirty="0">
              <a:solidFill>
                <a:srgbClr val="FF0000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8955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uiExpand="1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1">
            <a:extLst>
              <a:ext uri="{FF2B5EF4-FFF2-40B4-BE49-F238E27FC236}">
                <a16:creationId xmlns:a16="http://schemas.microsoft.com/office/drawing/2014/main" id="{69B66238-8AE2-4F46-9A91-9EF63D8462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94767" y="4715880"/>
            <a:ext cx="1176833" cy="192636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25C6934-507A-4166-A73D-5B916644D3BB}"/>
              </a:ext>
            </a:extLst>
          </p:cNvPr>
          <p:cNvSpPr txBox="1"/>
          <p:nvPr/>
        </p:nvSpPr>
        <p:spPr>
          <a:xfrm>
            <a:off x="1238250" y="2142120"/>
            <a:ext cx="9715500" cy="33378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	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Hoạt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động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tình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nguyện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là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hoạt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động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mà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các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cá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nhân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tự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nguyện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tham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gia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thực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hiện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với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mục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đích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xây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dựng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cộng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đồng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trở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nên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tốt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đẹp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hơn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Một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số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hoạt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động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tình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nguyện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các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em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có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thể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tham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gia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gồm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: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quét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dọn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đường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phố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nhặt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rác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nơi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công</a:t>
            </a:r>
            <a:r>
              <a:rPr lang="fr-FR" sz="240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cộng, chăm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sóc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vườn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hoa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cây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cảnh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ở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nhà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trường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địa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phương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;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giúp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đỡ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những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người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gặp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hoàn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cảnh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khó</a:t>
            </a:r>
            <a:r>
              <a:rPr lang="fr-FR" sz="240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khăn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,</a:t>
            </a:r>
            <a:r>
              <a:rPr lang="fr-FR" sz="240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...</a:t>
            </a:r>
            <a:endParaRPr lang="en-US" sz="2400" dirty="0"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19F213A-E73C-41EB-956F-2045F91F9474}"/>
              </a:ext>
            </a:extLst>
          </p:cNvPr>
          <p:cNvSpPr txBox="1"/>
          <p:nvPr/>
        </p:nvSpPr>
        <p:spPr>
          <a:xfrm>
            <a:off x="4827852" y="1558733"/>
            <a:ext cx="25362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Kết</a:t>
            </a:r>
            <a:r>
              <a:rPr lang="en-US" sz="2800" b="1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luận</a:t>
            </a:r>
            <a:endParaRPr lang="en-US" sz="2800" b="1" dirty="0">
              <a:solidFill>
                <a:srgbClr val="FF0000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7043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31729BF-0642-4C2F-B655-395ED186B882}"/>
              </a:ext>
            </a:extLst>
          </p:cNvPr>
          <p:cNvSpPr txBox="1"/>
          <p:nvPr/>
        </p:nvSpPr>
        <p:spPr>
          <a:xfrm>
            <a:off x="602518" y="1383371"/>
            <a:ext cx="9346291" cy="5732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fr-FR" sz="2400" b="1" dirty="0" err="1">
                <a:solidFill>
                  <a:srgbClr val="FF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Hoạt</a:t>
            </a:r>
            <a:r>
              <a:rPr lang="fr-FR" sz="2400" b="1" dirty="0">
                <a:solidFill>
                  <a:srgbClr val="FF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b="1" dirty="0" err="1">
                <a:solidFill>
                  <a:srgbClr val="FF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động</a:t>
            </a:r>
            <a:r>
              <a:rPr lang="fr-FR" sz="2400" b="1" dirty="0">
                <a:solidFill>
                  <a:srgbClr val="FF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2: </a:t>
            </a:r>
            <a:r>
              <a:rPr lang="fr-FR" sz="2400" dirty="0" err="1">
                <a:solidFill>
                  <a:srgbClr val="FF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Tham</a:t>
            </a:r>
            <a:r>
              <a:rPr lang="fr-FR" sz="2400" dirty="0">
                <a:solidFill>
                  <a:srgbClr val="FF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rgbClr val="FF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gia</a:t>
            </a:r>
            <a:r>
              <a:rPr lang="fr-FR" sz="2400" dirty="0">
                <a:solidFill>
                  <a:srgbClr val="FF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rgbClr val="FF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hoạt</a:t>
            </a:r>
            <a:r>
              <a:rPr lang="fr-FR" sz="2400" dirty="0">
                <a:solidFill>
                  <a:srgbClr val="FF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rgbClr val="FF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động</a:t>
            </a:r>
            <a:r>
              <a:rPr lang="fr-FR" sz="2400" dirty="0">
                <a:solidFill>
                  <a:srgbClr val="FF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rgbClr val="FF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tình</a:t>
            </a:r>
            <a:r>
              <a:rPr lang="fr-FR" sz="2400" dirty="0">
                <a:solidFill>
                  <a:srgbClr val="FF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rgbClr val="FF0000"/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nguyện</a:t>
            </a:r>
            <a:endParaRPr lang="en-US" sz="2400" dirty="0">
              <a:solidFill>
                <a:srgbClr val="FF0000"/>
              </a:solidFill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EC677EE-30B5-424E-BFCD-57CC9F57722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85" t="26864" r="13168" b="2959"/>
          <a:stretch/>
        </p:blipFill>
        <p:spPr>
          <a:xfrm>
            <a:off x="6927811" y="2229647"/>
            <a:ext cx="5264189" cy="36106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643CA80-6534-441A-8D31-A886243B1917}"/>
              </a:ext>
            </a:extLst>
          </p:cNvPr>
          <p:cNvSpPr txBox="1"/>
          <p:nvPr/>
        </p:nvSpPr>
        <p:spPr>
          <a:xfrm>
            <a:off x="602518" y="2229647"/>
            <a:ext cx="5781543" cy="43022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fr-FR" sz="2400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Gợi</a:t>
            </a:r>
            <a:r>
              <a:rPr lang="fr-FR" sz="2400" i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ý </a:t>
            </a:r>
            <a:r>
              <a:rPr lang="fr-FR" sz="2400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một</a:t>
            </a:r>
            <a:r>
              <a:rPr lang="fr-FR" sz="2400" i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số</a:t>
            </a:r>
            <a:r>
              <a:rPr lang="fr-FR" sz="2400" i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hoạt</a:t>
            </a:r>
            <a:r>
              <a:rPr lang="fr-FR" sz="2400" i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động</a:t>
            </a:r>
            <a:r>
              <a:rPr lang="fr-FR" sz="2400" i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i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như</a:t>
            </a:r>
            <a:r>
              <a:rPr lang="fr-FR" sz="2400" i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endParaRPr lang="en-US" sz="2400" i="1" dirty="0">
              <a:solidFill>
                <a:schemeClr val="tx1">
                  <a:lumMod val="95000"/>
                  <a:lumOff val="5000"/>
                </a:schemeClr>
              </a:solidFill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81019" indent="-381019" algn="just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r-FR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Quét</a:t>
            </a:r>
            <a:r>
              <a:rPr lang="fr-F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dọn</a:t>
            </a:r>
            <a:r>
              <a:rPr lang="fr-F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sân</a:t>
            </a:r>
            <a:r>
              <a:rPr lang="fr-F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trường</a:t>
            </a:r>
            <a:r>
              <a:rPr lang="fr-F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fr-FR" sz="240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đường</a:t>
            </a:r>
            <a:r>
              <a:rPr lang="fr-FR" sz="24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phố;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81019" indent="-381019" algn="just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r-FR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Nhặt</a:t>
            </a:r>
            <a:r>
              <a:rPr lang="fr-F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rác</a:t>
            </a:r>
            <a:r>
              <a:rPr lang="fr-F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nơi</a:t>
            </a:r>
            <a:r>
              <a:rPr lang="fr-F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công</a:t>
            </a:r>
            <a:r>
              <a:rPr lang="fr-F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cộng</a:t>
            </a:r>
            <a:r>
              <a:rPr lang="fr-F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;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81019" indent="-381019" algn="just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r-FR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Chăm</a:t>
            </a:r>
            <a:r>
              <a:rPr lang="fr-F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sóc</a:t>
            </a:r>
            <a:r>
              <a:rPr lang="fr-F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vườn</a:t>
            </a:r>
            <a:r>
              <a:rPr lang="fr-F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hoa</a:t>
            </a:r>
            <a:r>
              <a:rPr lang="fr-F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fr-FR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cây</a:t>
            </a:r>
            <a:r>
              <a:rPr lang="fr-F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cảnh</a:t>
            </a:r>
            <a:r>
              <a:rPr lang="fr-F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ở </a:t>
            </a:r>
            <a:r>
              <a:rPr lang="fr-FR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nhà</a:t>
            </a:r>
            <a:r>
              <a:rPr lang="fr-F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trường</a:t>
            </a:r>
            <a:r>
              <a:rPr lang="fr-F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fr-FR" sz="240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địa</a:t>
            </a:r>
            <a:r>
              <a:rPr lang="fr-FR" sz="24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phương;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81019" indent="-381019" algn="just">
              <a:lnSpc>
                <a:spcPct val="15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fr-FR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Giúp</a:t>
            </a:r>
            <a:r>
              <a:rPr lang="fr-F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đỡ</a:t>
            </a:r>
            <a:r>
              <a:rPr lang="fr-F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những</a:t>
            </a:r>
            <a:r>
              <a:rPr lang="fr-F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người</a:t>
            </a:r>
            <a:r>
              <a:rPr lang="fr-F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gặp</a:t>
            </a:r>
            <a:r>
              <a:rPr lang="fr-F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hoàn</a:t>
            </a:r>
            <a:r>
              <a:rPr lang="fr-F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cảnh</a:t>
            </a:r>
            <a:r>
              <a:rPr lang="fr-F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khó</a:t>
            </a:r>
            <a:r>
              <a:rPr lang="fr-F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khăn</a:t>
            </a:r>
            <a:r>
              <a:rPr lang="fr-F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bằng</a:t>
            </a:r>
            <a:r>
              <a:rPr lang="fr-F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vật</a:t>
            </a:r>
            <a:r>
              <a:rPr lang="fr-F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phẩm</a:t>
            </a:r>
            <a:r>
              <a:rPr lang="fr-FR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9216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>
            <a:extLst>
              <a:ext uri="{FF2B5EF4-FFF2-40B4-BE49-F238E27FC236}">
                <a16:creationId xmlns:a16="http://schemas.microsoft.com/office/drawing/2014/main" id="{1070E0E6-5244-490E-950A-2A0D571D038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b="1528"/>
          <a:stretch>
            <a:fillRect/>
          </a:stretch>
        </p:blipFill>
        <p:spPr>
          <a:xfrm>
            <a:off x="317882" y="4724400"/>
            <a:ext cx="1024264" cy="21336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7FD67E4-5A9C-4252-A194-ECFBA3F041A0}"/>
              </a:ext>
            </a:extLst>
          </p:cNvPr>
          <p:cNvSpPr txBox="1"/>
          <p:nvPr/>
        </p:nvSpPr>
        <p:spPr>
          <a:xfrm>
            <a:off x="830014" y="2494559"/>
            <a:ext cx="10463867" cy="22298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	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Mỗi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người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trong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chúng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ta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đều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có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trách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nhiệm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tham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gia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vào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các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hoạt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động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tình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nguyện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vì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cộng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đồng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. Khi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chúng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ta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tham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gia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vào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hoạt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động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tình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nguyện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chúng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ta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đã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trực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tiếp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góp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sức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của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mình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để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làm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cho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cộng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đồng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trở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nên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tốt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đẹp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hơn</a:t>
            </a:r>
            <a:r>
              <a:rPr lang="fr-FR" sz="2400" dirty="0">
                <a:latin typeface="+mj-lt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400" dirty="0"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8D2C6FA-7083-43CF-8E88-C119B193AB8D}"/>
              </a:ext>
            </a:extLst>
          </p:cNvPr>
          <p:cNvSpPr/>
          <p:nvPr/>
        </p:nvSpPr>
        <p:spPr>
          <a:xfrm>
            <a:off x="4767573" y="1315055"/>
            <a:ext cx="2656853" cy="1164473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8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Kết</a:t>
            </a:r>
            <a:r>
              <a:rPr lang="en-US" sz="2800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luận</a:t>
            </a:r>
            <a:endParaRPr lang="en-US" sz="2800" dirty="0">
              <a:solidFill>
                <a:schemeClr val="tx1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9755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5326030" y="3030469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22538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A0ADDF9-4B26-79BC-00C0-D70154910C4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77" t="20003" r="8428" b="31164"/>
          <a:stretch/>
        </p:blipFill>
        <p:spPr>
          <a:xfrm>
            <a:off x="1179870" y="2477728"/>
            <a:ext cx="9984659" cy="1548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2569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5326030" y="3030469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212754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1F874850-6AF4-6CA0-2CCA-C04E03AA138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66"/>
          <a:stretch/>
        </p:blipFill>
        <p:spPr>
          <a:xfrm>
            <a:off x="3222266" y="2438401"/>
            <a:ext cx="6629945" cy="4516676"/>
          </a:xfrm>
          <a:prstGeom prst="rect">
            <a:avLst/>
          </a:prstGeom>
        </p:spPr>
      </p:pic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594ED15E-8FDA-7191-62D0-E07F6E4E107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8291"/>
          <a:stretch/>
        </p:blipFill>
        <p:spPr>
          <a:xfrm>
            <a:off x="233961" y="1594636"/>
            <a:ext cx="8838851" cy="843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5777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26000" b="-2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danana"/>
          <p:cNvSpPr txBox="1"/>
          <p:nvPr/>
        </p:nvSpPr>
        <p:spPr>
          <a:xfrm>
            <a:off x="2151792" y="5557174"/>
            <a:ext cx="7888416" cy="523220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/>
              <a:t>D. </a:t>
            </a:r>
            <a:r>
              <a:rPr lang="en-US" sz="2800" dirty="0" err="1"/>
              <a:t>Nhặt</a:t>
            </a:r>
            <a:r>
              <a:rPr lang="en-US" sz="2800" dirty="0"/>
              <a:t> </a:t>
            </a:r>
            <a:r>
              <a:rPr lang="en-US" sz="2800" dirty="0" err="1"/>
              <a:t>rác</a:t>
            </a:r>
            <a:r>
              <a:rPr lang="en-US" sz="2800" dirty="0"/>
              <a:t> </a:t>
            </a:r>
            <a:r>
              <a:rPr lang="en-US" sz="2800" dirty="0" err="1"/>
              <a:t>làm</a:t>
            </a:r>
            <a:r>
              <a:rPr lang="en-US" sz="2800" dirty="0"/>
              <a:t> </a:t>
            </a:r>
            <a:r>
              <a:rPr lang="en-US" sz="2800" dirty="0" err="1"/>
              <a:t>sạch</a:t>
            </a:r>
            <a:r>
              <a:rPr lang="en-US" sz="2800" dirty="0"/>
              <a:t> </a:t>
            </a:r>
            <a:r>
              <a:rPr lang="en-US" sz="2800" dirty="0" err="1"/>
              <a:t>bờ</a:t>
            </a:r>
            <a:r>
              <a:rPr lang="en-US" sz="2800" dirty="0"/>
              <a:t> </a:t>
            </a:r>
            <a:r>
              <a:rPr lang="en-US" sz="2800" dirty="0" err="1"/>
              <a:t>biển</a:t>
            </a:r>
            <a:r>
              <a:rPr lang="en-US" sz="2800" dirty="0"/>
              <a:t>.</a:t>
            </a:r>
            <a:endParaRPr lang="en-US" sz="44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17" name="dapanb"/>
          <p:cNvSpPr txBox="1"/>
          <p:nvPr/>
        </p:nvSpPr>
        <p:spPr>
          <a:xfrm>
            <a:off x="2151792" y="3254511"/>
            <a:ext cx="7888416" cy="523220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/>
              <a:t>B. </a:t>
            </a:r>
            <a:r>
              <a:rPr lang="en-US" sz="2800" dirty="0" err="1"/>
              <a:t>Vứt</a:t>
            </a:r>
            <a:r>
              <a:rPr lang="en-US" sz="2800" dirty="0"/>
              <a:t> </a:t>
            </a:r>
            <a:r>
              <a:rPr lang="en-US" sz="2800" dirty="0" err="1"/>
              <a:t>rác</a:t>
            </a:r>
            <a:r>
              <a:rPr lang="en-US" sz="2800" dirty="0"/>
              <a:t> </a:t>
            </a:r>
            <a:r>
              <a:rPr lang="en-US" sz="2800" dirty="0" err="1"/>
              <a:t>bừa</a:t>
            </a:r>
            <a:r>
              <a:rPr lang="en-US" sz="2800" dirty="0"/>
              <a:t> </a:t>
            </a:r>
            <a:r>
              <a:rPr lang="en-US" sz="2800" dirty="0" err="1"/>
              <a:t>bãi</a:t>
            </a:r>
            <a:r>
              <a:rPr lang="en-US" sz="2800" dirty="0"/>
              <a:t>.</a:t>
            </a:r>
            <a:endParaRPr lang="en-US" sz="44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18" name="dapanc"/>
          <p:cNvSpPr txBox="1"/>
          <p:nvPr/>
        </p:nvSpPr>
        <p:spPr>
          <a:xfrm>
            <a:off x="2151792" y="4405842"/>
            <a:ext cx="7888416" cy="523220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/>
              <a:t>C. </a:t>
            </a:r>
            <a:r>
              <a:rPr lang="en-US" sz="2800" dirty="0" err="1"/>
              <a:t>Bấm</a:t>
            </a:r>
            <a:r>
              <a:rPr lang="en-US" sz="2800" dirty="0"/>
              <a:t> </a:t>
            </a:r>
            <a:r>
              <a:rPr lang="en-US" sz="2800" dirty="0" err="1"/>
              <a:t>chuông</a:t>
            </a:r>
            <a:r>
              <a:rPr lang="en-US" sz="2800" dirty="0"/>
              <a:t> </a:t>
            </a:r>
            <a:r>
              <a:rPr lang="en-US" sz="2800" dirty="0" err="1"/>
              <a:t>trêu</a:t>
            </a:r>
            <a:r>
              <a:rPr lang="en-US" sz="2800" dirty="0"/>
              <a:t> </a:t>
            </a:r>
            <a:r>
              <a:rPr lang="en-US" sz="2800" dirty="0" err="1"/>
              <a:t>chọc</a:t>
            </a:r>
            <a:r>
              <a:rPr lang="en-US" sz="2800" dirty="0"/>
              <a:t> </a:t>
            </a:r>
            <a:r>
              <a:rPr lang="en-US" sz="2800" dirty="0" err="1"/>
              <a:t>nhà</a:t>
            </a:r>
            <a:r>
              <a:rPr lang="en-US" sz="2800" dirty="0"/>
              <a:t> </a:t>
            </a:r>
            <a:r>
              <a:rPr lang="en-US" sz="2800" dirty="0" err="1"/>
              <a:t>hàng</a:t>
            </a:r>
            <a:r>
              <a:rPr lang="en-US" sz="2800" dirty="0"/>
              <a:t> </a:t>
            </a:r>
            <a:r>
              <a:rPr lang="en-US" sz="2800" dirty="0" err="1"/>
              <a:t>xóm</a:t>
            </a:r>
            <a:r>
              <a:rPr lang="en-US" sz="2800" dirty="0"/>
              <a:t>.</a:t>
            </a:r>
            <a:endParaRPr lang="en-US" sz="44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19" name="dapand"/>
          <p:cNvSpPr txBox="1"/>
          <p:nvPr/>
        </p:nvSpPr>
        <p:spPr>
          <a:xfrm>
            <a:off x="2151792" y="2103180"/>
            <a:ext cx="7888416" cy="523220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800" dirty="0"/>
              <a:t>A. </a:t>
            </a:r>
            <a:r>
              <a:rPr lang="en-US" sz="2800" dirty="0" err="1"/>
              <a:t>Chặt</a:t>
            </a:r>
            <a:r>
              <a:rPr lang="en-US" sz="2800" dirty="0"/>
              <a:t> </a:t>
            </a:r>
            <a:r>
              <a:rPr lang="en-US" sz="2800" dirty="0" err="1"/>
              <a:t>phá</a:t>
            </a:r>
            <a:r>
              <a:rPr lang="en-US" sz="2800" dirty="0"/>
              <a:t> </a:t>
            </a:r>
            <a:r>
              <a:rPr lang="en-US" sz="2800" dirty="0" err="1"/>
              <a:t>rừng</a:t>
            </a:r>
            <a:r>
              <a:rPr lang="en-US" sz="2800" dirty="0"/>
              <a:t>.</a:t>
            </a:r>
            <a:endParaRPr lang="en-US" sz="44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22" name="cauhoi"/>
          <p:cNvSpPr/>
          <p:nvPr/>
        </p:nvSpPr>
        <p:spPr>
          <a:xfrm>
            <a:off x="2893884" y="29022"/>
            <a:ext cx="6019800" cy="1582044"/>
          </a:xfrm>
          <a:prstGeom prst="cloud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>
              <a:latin typeface="UTM Avo" panose="02040603050506020204" pitchFamily="18" charset="0"/>
            </a:endParaRPr>
          </a:p>
        </p:txBody>
      </p:sp>
      <p:sp>
        <p:nvSpPr>
          <p:cNvPr id="25" name="cauhoi"/>
          <p:cNvSpPr txBox="1"/>
          <p:nvPr/>
        </p:nvSpPr>
        <p:spPr>
          <a:xfrm>
            <a:off x="3433550" y="144694"/>
            <a:ext cx="494046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2800" dirty="0"/>
              <a:t>Câu hỏi 1: Hoạt động nào dưới đây là hoạt động vì cộng đồng?</a:t>
            </a:r>
            <a:endParaRPr lang="en-US" sz="44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392BB406-50E7-4B55-A57B-D4236762602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7976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5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3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2" grpId="0" animBg="1"/>
      <p:bldP spid="2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26000" b="-2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danana"/>
          <p:cNvSpPr txBox="1"/>
          <p:nvPr/>
        </p:nvSpPr>
        <p:spPr>
          <a:xfrm>
            <a:off x="1543047" y="2346192"/>
            <a:ext cx="8793271" cy="830997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vi-VN" sz="2400" dirty="0"/>
              <a:t>A. Vì nó giúp đỡ được nhiều bạn khác, tiết kiệm cho người khác và cho cộng đồng.</a:t>
            </a:r>
            <a:endParaRPr lang="en-US" sz="40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17" name="dapanb"/>
          <p:cNvSpPr txBox="1"/>
          <p:nvPr/>
        </p:nvSpPr>
        <p:spPr>
          <a:xfrm>
            <a:off x="1543046" y="3681908"/>
            <a:ext cx="8793267" cy="46166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2400" dirty="0"/>
              <a:t>B. Vì đỡ chật nhà em.</a:t>
            </a:r>
            <a:endParaRPr lang="en-US" sz="40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18" name="dapanc"/>
          <p:cNvSpPr txBox="1"/>
          <p:nvPr/>
        </p:nvSpPr>
        <p:spPr>
          <a:xfrm>
            <a:off x="1575536" y="4648292"/>
            <a:ext cx="8760782" cy="46166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vi-VN" sz="2400" dirty="0"/>
              <a:t>C. Vì em được tiếng là người biết yêu thương người khác.</a:t>
            </a:r>
            <a:endParaRPr lang="en-US" sz="40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19" name="dapand"/>
          <p:cNvSpPr txBox="1"/>
          <p:nvPr/>
        </p:nvSpPr>
        <p:spPr>
          <a:xfrm>
            <a:off x="1575536" y="5614677"/>
            <a:ext cx="8760782" cy="46166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vi-VN" sz="2400" dirty="0"/>
              <a:t>D. Vì phải cho đi thì mới được người khác cho lại mình.</a:t>
            </a:r>
            <a:endParaRPr lang="en-US" sz="40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22" name="cauhoi"/>
          <p:cNvSpPr/>
          <p:nvPr/>
        </p:nvSpPr>
        <p:spPr>
          <a:xfrm>
            <a:off x="2893883" y="29022"/>
            <a:ext cx="7442429" cy="2009328"/>
          </a:xfrm>
          <a:prstGeom prst="cloud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>
              <a:latin typeface="UTM Avo" panose="02040603050506020204" pitchFamily="18" charset="0"/>
            </a:endParaRPr>
          </a:p>
        </p:txBody>
      </p:sp>
      <p:sp>
        <p:nvSpPr>
          <p:cNvPr id="25" name="cauhoi"/>
          <p:cNvSpPr txBox="1"/>
          <p:nvPr/>
        </p:nvSpPr>
        <p:spPr>
          <a:xfrm>
            <a:off x="3603458" y="281435"/>
            <a:ext cx="569465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/>
              <a:t>Câu</a:t>
            </a:r>
            <a:r>
              <a:rPr lang="en-US" sz="2800" dirty="0"/>
              <a:t> </a:t>
            </a:r>
            <a:r>
              <a:rPr lang="en-US" sz="2800" dirty="0" err="1"/>
              <a:t>hỏi</a:t>
            </a:r>
            <a:r>
              <a:rPr lang="en-US" sz="2800" dirty="0"/>
              <a:t> 2: </a:t>
            </a:r>
            <a:r>
              <a:rPr lang="en-US" sz="2800" dirty="0" err="1"/>
              <a:t>Vì</a:t>
            </a:r>
            <a:r>
              <a:rPr lang="en-US" sz="2800" dirty="0"/>
              <a:t> </a:t>
            </a:r>
            <a:r>
              <a:rPr lang="en-US" sz="2800" dirty="0" err="1"/>
              <a:t>sao</a:t>
            </a:r>
            <a:r>
              <a:rPr lang="en-US" sz="2800" dirty="0"/>
              <a:t> </a:t>
            </a:r>
            <a:r>
              <a:rPr lang="en-US" sz="2800" dirty="0" err="1"/>
              <a:t>hoạt</a:t>
            </a:r>
            <a:r>
              <a:rPr lang="en-US" sz="2800" dirty="0"/>
              <a:t> </a:t>
            </a:r>
            <a:r>
              <a:rPr lang="en-US" sz="2800" dirty="0" err="1"/>
              <a:t>động</a:t>
            </a:r>
            <a:r>
              <a:rPr lang="en-US" sz="2800" dirty="0"/>
              <a:t> </a:t>
            </a:r>
            <a:r>
              <a:rPr lang="en-US" sz="2800" dirty="0" err="1"/>
              <a:t>trao</a:t>
            </a:r>
            <a:r>
              <a:rPr lang="en-US" sz="2800" dirty="0"/>
              <a:t> </a:t>
            </a:r>
            <a:r>
              <a:rPr lang="en-US" sz="2800" dirty="0" err="1"/>
              <a:t>tặng</a:t>
            </a:r>
            <a:r>
              <a:rPr lang="en-US" sz="2800" dirty="0"/>
              <a:t> </a:t>
            </a:r>
            <a:r>
              <a:rPr lang="en-US" sz="2800" dirty="0" err="1"/>
              <a:t>sách</a:t>
            </a:r>
            <a:r>
              <a:rPr lang="en-US" sz="2800" dirty="0"/>
              <a:t> </a:t>
            </a:r>
            <a:r>
              <a:rPr lang="en-US" sz="2800" dirty="0" err="1"/>
              <a:t>miễn</a:t>
            </a:r>
            <a:r>
              <a:rPr lang="en-US" sz="2800" dirty="0"/>
              <a:t> </a:t>
            </a:r>
            <a:r>
              <a:rPr lang="en-US" sz="2800" dirty="0" err="1"/>
              <a:t>phí</a:t>
            </a:r>
            <a:r>
              <a:rPr lang="en-US" sz="2800" dirty="0"/>
              <a:t> </a:t>
            </a:r>
            <a:r>
              <a:rPr lang="en-US" sz="2800" dirty="0" err="1"/>
              <a:t>là</a:t>
            </a:r>
            <a:r>
              <a:rPr lang="en-US" sz="2800" dirty="0"/>
              <a:t> </a:t>
            </a:r>
            <a:r>
              <a:rPr lang="en-US" sz="2800" dirty="0" err="1"/>
              <a:t>hoạt</a:t>
            </a:r>
            <a:r>
              <a:rPr lang="en-US" sz="2800" dirty="0"/>
              <a:t> </a:t>
            </a:r>
            <a:r>
              <a:rPr lang="en-US" sz="2800" dirty="0" err="1"/>
              <a:t>động</a:t>
            </a:r>
            <a:r>
              <a:rPr lang="en-US" sz="2800" dirty="0"/>
              <a:t> </a:t>
            </a:r>
            <a:r>
              <a:rPr lang="en-US" sz="2800" dirty="0" err="1"/>
              <a:t>vì</a:t>
            </a:r>
            <a:r>
              <a:rPr lang="en-US" sz="2800" dirty="0"/>
              <a:t> </a:t>
            </a:r>
            <a:r>
              <a:rPr lang="en-US" sz="2800" dirty="0" err="1"/>
              <a:t>cộng</a:t>
            </a:r>
            <a:r>
              <a:rPr lang="en-US" sz="2800" dirty="0"/>
              <a:t> </a:t>
            </a:r>
            <a:r>
              <a:rPr lang="en-US" sz="2800" dirty="0" err="1"/>
              <a:t>đồng</a:t>
            </a:r>
            <a:r>
              <a:rPr lang="en-US" sz="2800" dirty="0"/>
              <a:t>?</a:t>
            </a:r>
            <a:endParaRPr lang="en-US" sz="44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E45997B1-1714-4ED1-9087-70955DE5122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7976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231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3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7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2" grpId="0" animBg="1"/>
      <p:bldP spid="2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26000" b="-2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danana"/>
          <p:cNvSpPr txBox="1"/>
          <p:nvPr/>
        </p:nvSpPr>
        <p:spPr>
          <a:xfrm>
            <a:off x="2985776" y="5864051"/>
            <a:ext cx="7225153" cy="461665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vi-VN" sz="2400" dirty="0"/>
              <a:t>C. Trồng và chăm sóc cây trong vườn trường.</a:t>
            </a:r>
            <a:endParaRPr lang="en-US" sz="40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17" name="dapanb"/>
          <p:cNvSpPr txBox="1"/>
          <p:nvPr/>
        </p:nvSpPr>
        <p:spPr>
          <a:xfrm>
            <a:off x="2985774" y="3831853"/>
            <a:ext cx="7225154" cy="46166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/>
              <a:t>B. </a:t>
            </a:r>
            <a:r>
              <a:rPr lang="en-US" sz="2400" dirty="0" err="1"/>
              <a:t>Vứt</a:t>
            </a:r>
            <a:r>
              <a:rPr lang="en-US" sz="2400" dirty="0"/>
              <a:t> </a:t>
            </a:r>
            <a:r>
              <a:rPr lang="en-US" sz="2400" dirty="0" err="1"/>
              <a:t>rác</a:t>
            </a:r>
            <a:r>
              <a:rPr lang="en-US" sz="2400" dirty="0"/>
              <a:t> </a:t>
            </a:r>
            <a:r>
              <a:rPr lang="en-US" sz="2400" dirty="0" err="1"/>
              <a:t>bừa</a:t>
            </a:r>
            <a:r>
              <a:rPr lang="en-US" sz="2400" dirty="0"/>
              <a:t> </a:t>
            </a:r>
            <a:r>
              <a:rPr lang="en-US" sz="2400" dirty="0" err="1"/>
              <a:t>bãi</a:t>
            </a:r>
            <a:r>
              <a:rPr lang="en-US" sz="2400" dirty="0"/>
              <a:t>.</a:t>
            </a:r>
            <a:endParaRPr lang="en-US" sz="40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18" name="dapanc"/>
          <p:cNvSpPr txBox="1"/>
          <p:nvPr/>
        </p:nvSpPr>
        <p:spPr>
          <a:xfrm>
            <a:off x="2985776" y="4847952"/>
            <a:ext cx="7225153" cy="46166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/>
              <a:t>D. </a:t>
            </a:r>
            <a:r>
              <a:rPr lang="en-US" sz="2400" dirty="0" err="1"/>
              <a:t>Viết</a:t>
            </a:r>
            <a:r>
              <a:rPr lang="en-US" sz="2400" dirty="0"/>
              <a:t>, </a:t>
            </a:r>
            <a:r>
              <a:rPr lang="en-US" sz="2400" dirty="0" err="1"/>
              <a:t>vẽ</a:t>
            </a:r>
            <a:r>
              <a:rPr lang="en-US" sz="2400" dirty="0"/>
              <a:t> </a:t>
            </a:r>
            <a:r>
              <a:rPr lang="en-US" sz="2400" dirty="0" err="1"/>
              <a:t>bậy</a:t>
            </a:r>
            <a:r>
              <a:rPr lang="en-US" sz="2400" dirty="0"/>
              <a:t> </a:t>
            </a:r>
            <a:r>
              <a:rPr lang="en-US" sz="2400" dirty="0" err="1"/>
              <a:t>lên</a:t>
            </a:r>
            <a:r>
              <a:rPr lang="en-US" sz="2400" dirty="0"/>
              <a:t> di </a:t>
            </a:r>
            <a:r>
              <a:rPr lang="en-US" sz="2400" dirty="0" err="1"/>
              <a:t>tích</a:t>
            </a:r>
            <a:r>
              <a:rPr lang="en-US" sz="2400" dirty="0"/>
              <a:t> </a:t>
            </a:r>
            <a:r>
              <a:rPr lang="en-US" sz="2400" dirty="0" err="1"/>
              <a:t>lịch</a:t>
            </a:r>
            <a:r>
              <a:rPr lang="en-US" sz="2400" dirty="0"/>
              <a:t> </a:t>
            </a:r>
            <a:r>
              <a:rPr lang="en-US" sz="2400" dirty="0" err="1"/>
              <a:t>sử</a:t>
            </a:r>
            <a:r>
              <a:rPr lang="en-US" sz="2400" dirty="0"/>
              <a:t>.</a:t>
            </a:r>
            <a:endParaRPr lang="en-US" sz="40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19" name="dapand"/>
          <p:cNvSpPr txBox="1"/>
          <p:nvPr/>
        </p:nvSpPr>
        <p:spPr>
          <a:xfrm>
            <a:off x="2985777" y="2815754"/>
            <a:ext cx="7225154" cy="46166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/>
              <a:t>A. </a:t>
            </a:r>
            <a:r>
              <a:rPr lang="en-US" sz="2400" dirty="0" err="1"/>
              <a:t>Bắt</a:t>
            </a:r>
            <a:r>
              <a:rPr lang="en-US" sz="2400" dirty="0"/>
              <a:t> </a:t>
            </a:r>
            <a:r>
              <a:rPr lang="en-US" sz="2400" dirty="0" err="1"/>
              <a:t>nạt</a:t>
            </a:r>
            <a:r>
              <a:rPr lang="en-US" sz="2400" dirty="0"/>
              <a:t> </a:t>
            </a:r>
            <a:r>
              <a:rPr lang="en-US" sz="2400" dirty="0" err="1"/>
              <a:t>các</a:t>
            </a:r>
            <a:r>
              <a:rPr lang="en-US" sz="2400" dirty="0"/>
              <a:t> </a:t>
            </a:r>
            <a:r>
              <a:rPr lang="en-US" sz="2400" dirty="0" err="1"/>
              <a:t>bạn</a:t>
            </a:r>
            <a:r>
              <a:rPr lang="en-US" sz="2400" dirty="0"/>
              <a:t> </a:t>
            </a:r>
            <a:r>
              <a:rPr lang="en-US" sz="2400" dirty="0" err="1"/>
              <a:t>có</a:t>
            </a:r>
            <a:r>
              <a:rPr lang="en-US" sz="2400" dirty="0"/>
              <a:t> </a:t>
            </a:r>
            <a:r>
              <a:rPr lang="en-US" sz="2400" dirty="0" err="1"/>
              <a:t>hoàn</a:t>
            </a:r>
            <a:r>
              <a:rPr lang="en-US" sz="2400" dirty="0"/>
              <a:t> </a:t>
            </a:r>
            <a:r>
              <a:rPr lang="en-US" sz="2400" dirty="0" err="1"/>
              <a:t>cảnh</a:t>
            </a:r>
            <a:r>
              <a:rPr lang="en-US" sz="2400" dirty="0"/>
              <a:t> </a:t>
            </a:r>
            <a:r>
              <a:rPr lang="en-US" sz="2400" dirty="0" err="1"/>
              <a:t>khó</a:t>
            </a:r>
            <a:r>
              <a:rPr lang="en-US" sz="2400" dirty="0"/>
              <a:t> </a:t>
            </a:r>
            <a:r>
              <a:rPr lang="en-US" sz="2400" dirty="0" err="1"/>
              <a:t>khăn</a:t>
            </a:r>
            <a:r>
              <a:rPr lang="en-US" sz="2400" dirty="0"/>
              <a:t>.</a:t>
            </a:r>
            <a:endParaRPr lang="en-US" sz="40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22" name="cauhoi"/>
          <p:cNvSpPr/>
          <p:nvPr/>
        </p:nvSpPr>
        <p:spPr>
          <a:xfrm>
            <a:off x="2893884" y="29022"/>
            <a:ext cx="6707316" cy="1971228"/>
          </a:xfrm>
          <a:prstGeom prst="cloud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>
              <a:latin typeface="UTM Avo" panose="02040603050506020204" pitchFamily="18" charset="0"/>
            </a:endParaRPr>
          </a:p>
        </p:txBody>
      </p:sp>
      <p:sp>
        <p:nvSpPr>
          <p:cNvPr id="25" name="cauhoi"/>
          <p:cNvSpPr txBox="1"/>
          <p:nvPr/>
        </p:nvSpPr>
        <p:spPr>
          <a:xfrm>
            <a:off x="3593932" y="292897"/>
            <a:ext cx="570418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/>
              <a:t>Câu</a:t>
            </a:r>
            <a:r>
              <a:rPr lang="en-US" sz="2800" dirty="0"/>
              <a:t> </a:t>
            </a:r>
            <a:r>
              <a:rPr lang="en-US" sz="2800" dirty="0" err="1"/>
              <a:t>hỏi</a:t>
            </a:r>
            <a:r>
              <a:rPr lang="en-US" sz="2800" dirty="0"/>
              <a:t> 3: </a:t>
            </a:r>
            <a:r>
              <a:rPr lang="en-US" sz="2800" dirty="0" err="1"/>
              <a:t>Đâu</a:t>
            </a:r>
            <a:r>
              <a:rPr lang="en-US" sz="2800" dirty="0"/>
              <a:t> </a:t>
            </a:r>
            <a:r>
              <a:rPr lang="en-US" sz="2800" dirty="0" err="1"/>
              <a:t>là</a:t>
            </a:r>
            <a:r>
              <a:rPr lang="en-US" sz="2800" dirty="0"/>
              <a:t> </a:t>
            </a:r>
            <a:r>
              <a:rPr lang="en-US" sz="2800" dirty="0" err="1"/>
              <a:t>hoạt</a:t>
            </a:r>
            <a:r>
              <a:rPr lang="en-US" sz="2800" dirty="0"/>
              <a:t> </a:t>
            </a:r>
            <a:r>
              <a:rPr lang="en-US" sz="2800" dirty="0" err="1"/>
              <a:t>động</a:t>
            </a:r>
            <a:r>
              <a:rPr lang="en-US" sz="2800" dirty="0"/>
              <a:t> </a:t>
            </a:r>
            <a:r>
              <a:rPr lang="en-US" sz="2800" dirty="0" err="1"/>
              <a:t>tình</a:t>
            </a:r>
            <a:r>
              <a:rPr lang="en-US" sz="2800" dirty="0"/>
              <a:t> </a:t>
            </a:r>
            <a:r>
              <a:rPr lang="en-US" sz="2800" dirty="0" err="1"/>
              <a:t>nguyện</a:t>
            </a:r>
            <a:r>
              <a:rPr lang="en-US" sz="2800" dirty="0"/>
              <a:t> </a:t>
            </a:r>
            <a:r>
              <a:rPr lang="en-US" sz="2800" dirty="0" err="1"/>
              <a:t>vì</a:t>
            </a:r>
            <a:r>
              <a:rPr lang="en-US" sz="2800" dirty="0"/>
              <a:t> </a:t>
            </a:r>
            <a:r>
              <a:rPr lang="en-US" sz="2800" dirty="0" err="1"/>
              <a:t>cộng</a:t>
            </a:r>
            <a:r>
              <a:rPr lang="en-US" sz="2800" dirty="0"/>
              <a:t> </a:t>
            </a:r>
            <a:r>
              <a:rPr lang="en-US" sz="2800" dirty="0" err="1"/>
              <a:t>đồng</a:t>
            </a:r>
            <a:r>
              <a:rPr lang="en-US" sz="2800" dirty="0"/>
              <a:t> </a:t>
            </a:r>
            <a:r>
              <a:rPr lang="en-US" sz="2800" dirty="0" err="1"/>
              <a:t>mà</a:t>
            </a:r>
            <a:r>
              <a:rPr lang="en-US" sz="2800" dirty="0"/>
              <a:t> </a:t>
            </a:r>
            <a:r>
              <a:rPr lang="en-US" sz="2800" dirty="0" err="1"/>
              <a:t>em</a:t>
            </a:r>
            <a:r>
              <a:rPr lang="en-US" sz="2800" dirty="0"/>
              <a:t> </a:t>
            </a:r>
            <a:r>
              <a:rPr lang="en-US" sz="2800" dirty="0" err="1"/>
              <a:t>có</a:t>
            </a:r>
            <a:r>
              <a:rPr lang="en-US" sz="2800" dirty="0"/>
              <a:t> </a:t>
            </a:r>
            <a:r>
              <a:rPr lang="en-US" sz="2800" dirty="0" err="1"/>
              <a:t>thể</a:t>
            </a:r>
            <a:r>
              <a:rPr lang="en-US" sz="2800" dirty="0"/>
              <a:t> </a:t>
            </a:r>
            <a:r>
              <a:rPr lang="en-US" sz="2800" dirty="0" err="1"/>
              <a:t>tham</a:t>
            </a:r>
            <a:r>
              <a:rPr lang="en-US" sz="2800" dirty="0"/>
              <a:t> </a:t>
            </a:r>
            <a:r>
              <a:rPr lang="en-US" sz="2800" dirty="0" err="1"/>
              <a:t>gia</a:t>
            </a:r>
            <a:r>
              <a:rPr lang="en-US" sz="2800" dirty="0"/>
              <a:t>?</a:t>
            </a:r>
            <a:endParaRPr lang="en-US" sz="60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392BB406-50E7-4B55-A57B-D4236762602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7976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663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3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2" grpId="0" animBg="1"/>
      <p:bldP spid="2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t="-26000" b="-2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danana"/>
          <p:cNvSpPr txBox="1"/>
          <p:nvPr/>
        </p:nvSpPr>
        <p:spPr>
          <a:xfrm>
            <a:off x="2261746" y="4613790"/>
            <a:ext cx="8539610" cy="461665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2400" dirty="0"/>
              <a:t>B. </a:t>
            </a:r>
            <a:r>
              <a:rPr lang="en-US" sz="2400" dirty="0" err="1"/>
              <a:t>Bắt</a:t>
            </a:r>
            <a:r>
              <a:rPr lang="en-US" sz="2400" dirty="0"/>
              <a:t> </a:t>
            </a:r>
            <a:r>
              <a:rPr lang="en-US" sz="2400" dirty="0" err="1"/>
              <a:t>nạt</a:t>
            </a:r>
            <a:r>
              <a:rPr lang="en-US" sz="2400" dirty="0"/>
              <a:t>, </a:t>
            </a:r>
            <a:r>
              <a:rPr lang="en-US" sz="2400" dirty="0" err="1"/>
              <a:t>trêu</a:t>
            </a:r>
            <a:r>
              <a:rPr lang="en-US" sz="2400" dirty="0"/>
              <a:t> </a:t>
            </a:r>
            <a:r>
              <a:rPr lang="en-US" sz="2400" dirty="0" err="1"/>
              <a:t>chọc</a:t>
            </a:r>
            <a:r>
              <a:rPr lang="en-US" sz="2400" dirty="0"/>
              <a:t> </a:t>
            </a:r>
            <a:r>
              <a:rPr lang="en-US" sz="2400" dirty="0" err="1"/>
              <a:t>các</a:t>
            </a:r>
            <a:r>
              <a:rPr lang="en-US" sz="2400" dirty="0"/>
              <a:t> </a:t>
            </a:r>
            <a:r>
              <a:rPr lang="en-US" sz="2400" dirty="0" err="1"/>
              <a:t>bạn</a:t>
            </a:r>
            <a:r>
              <a:rPr lang="en-US" sz="2400" dirty="0"/>
              <a:t> </a:t>
            </a:r>
            <a:r>
              <a:rPr lang="en-US" sz="2400" dirty="0" err="1"/>
              <a:t>mồ</a:t>
            </a:r>
            <a:r>
              <a:rPr lang="en-US" sz="2400" dirty="0"/>
              <a:t> </a:t>
            </a:r>
            <a:r>
              <a:rPr lang="en-US" sz="2400" dirty="0" err="1"/>
              <a:t>côi</a:t>
            </a:r>
            <a:r>
              <a:rPr lang="en-US" sz="2400" dirty="0"/>
              <a:t>. </a:t>
            </a:r>
            <a:endParaRPr lang="en-US" sz="40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17" name="dapanb"/>
          <p:cNvSpPr txBox="1"/>
          <p:nvPr/>
        </p:nvSpPr>
        <p:spPr>
          <a:xfrm>
            <a:off x="2261746" y="3553028"/>
            <a:ext cx="8539606" cy="46166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vi-VN" sz="2400" dirty="0"/>
              <a:t>C. Giúp đỡ người có hoàn cảnh khó khăn.</a:t>
            </a:r>
            <a:endParaRPr lang="en-US" sz="40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18" name="dapanc"/>
          <p:cNvSpPr txBox="1"/>
          <p:nvPr/>
        </p:nvSpPr>
        <p:spPr>
          <a:xfrm>
            <a:off x="2261746" y="2492266"/>
            <a:ext cx="8539606" cy="46166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vi-VN" sz="2400" dirty="0"/>
              <a:t>A. Quyên góp ủng hộ người nghèo.</a:t>
            </a:r>
            <a:endParaRPr lang="en-US" sz="40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19" name="dapand"/>
          <p:cNvSpPr txBox="1"/>
          <p:nvPr/>
        </p:nvSpPr>
        <p:spPr>
          <a:xfrm>
            <a:off x="2261746" y="5674551"/>
            <a:ext cx="8539606" cy="46166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2400" dirty="0"/>
              <a:t>D. </a:t>
            </a:r>
            <a:r>
              <a:rPr lang="en-US" sz="2400" dirty="0" err="1"/>
              <a:t>Trao</a:t>
            </a:r>
            <a:r>
              <a:rPr lang="en-US" sz="2400" dirty="0"/>
              <a:t> </a:t>
            </a:r>
            <a:r>
              <a:rPr lang="en-US" sz="2400" dirty="0" err="1"/>
              <a:t>tặng</a:t>
            </a:r>
            <a:r>
              <a:rPr lang="en-US" sz="2400" dirty="0"/>
              <a:t> </a:t>
            </a:r>
            <a:r>
              <a:rPr lang="en-US" sz="2400" dirty="0" err="1"/>
              <a:t>sách</a:t>
            </a:r>
            <a:r>
              <a:rPr lang="en-US" sz="2400" dirty="0"/>
              <a:t> </a:t>
            </a:r>
            <a:r>
              <a:rPr lang="en-US" sz="2400" dirty="0" err="1"/>
              <a:t>cho</a:t>
            </a:r>
            <a:r>
              <a:rPr lang="en-US" sz="2400" dirty="0"/>
              <a:t> </a:t>
            </a:r>
            <a:r>
              <a:rPr lang="en-US" sz="2400" dirty="0" err="1"/>
              <a:t>các</a:t>
            </a:r>
            <a:r>
              <a:rPr lang="en-US" sz="2400" dirty="0"/>
              <a:t> </a:t>
            </a:r>
            <a:r>
              <a:rPr lang="en-US" sz="2400" dirty="0" err="1"/>
              <a:t>bạn</a:t>
            </a:r>
            <a:r>
              <a:rPr lang="en-US" sz="2400" dirty="0"/>
              <a:t> </a:t>
            </a:r>
            <a:r>
              <a:rPr lang="en-US" sz="2400" dirty="0" err="1"/>
              <a:t>nhỏ</a:t>
            </a:r>
            <a:r>
              <a:rPr lang="en-US" sz="2400" dirty="0"/>
              <a:t> </a:t>
            </a:r>
            <a:r>
              <a:rPr lang="en-US" sz="2400" dirty="0" err="1"/>
              <a:t>vùng</a:t>
            </a:r>
            <a:r>
              <a:rPr lang="en-US" sz="2400" dirty="0"/>
              <a:t> </a:t>
            </a:r>
            <a:r>
              <a:rPr lang="en-US" sz="2400" dirty="0" err="1"/>
              <a:t>sâu</a:t>
            </a:r>
            <a:r>
              <a:rPr lang="en-US" sz="2400" dirty="0"/>
              <a:t>, </a:t>
            </a:r>
            <a:r>
              <a:rPr lang="en-US" sz="2400" dirty="0" err="1"/>
              <a:t>vùng</a:t>
            </a:r>
            <a:r>
              <a:rPr lang="en-US" sz="2400" dirty="0"/>
              <a:t> </a:t>
            </a:r>
            <a:r>
              <a:rPr lang="en-US" sz="2400" dirty="0" err="1"/>
              <a:t>xa</a:t>
            </a:r>
            <a:r>
              <a:rPr lang="en-US" sz="2400" dirty="0"/>
              <a:t>.</a:t>
            </a:r>
            <a:endParaRPr lang="en-US" sz="40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22" name="cauhoi"/>
          <p:cNvSpPr/>
          <p:nvPr/>
        </p:nvSpPr>
        <p:spPr>
          <a:xfrm>
            <a:off x="2971798" y="116428"/>
            <a:ext cx="6629401" cy="1907537"/>
          </a:xfrm>
          <a:prstGeom prst="cloud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>
              <a:latin typeface="UTM Avo" panose="02040603050506020204" pitchFamily="18" charset="0"/>
            </a:endParaRPr>
          </a:p>
        </p:txBody>
      </p:sp>
      <p:sp>
        <p:nvSpPr>
          <p:cNvPr id="25" name="cauhoi"/>
          <p:cNvSpPr txBox="1"/>
          <p:nvPr/>
        </p:nvSpPr>
        <p:spPr>
          <a:xfrm>
            <a:off x="3297545" y="402541"/>
            <a:ext cx="592265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/>
              <a:t>Câu</a:t>
            </a:r>
            <a:r>
              <a:rPr lang="en-US" sz="2800" dirty="0"/>
              <a:t> </a:t>
            </a:r>
            <a:r>
              <a:rPr lang="en-US" sz="2800" dirty="0" err="1"/>
              <a:t>hỏi</a:t>
            </a:r>
            <a:r>
              <a:rPr lang="en-US" sz="2800" dirty="0"/>
              <a:t> 4: </a:t>
            </a:r>
            <a:r>
              <a:rPr lang="en-US" sz="2800" dirty="0" err="1"/>
              <a:t>Đâu</a:t>
            </a:r>
            <a:r>
              <a:rPr lang="en-US" sz="2800" dirty="0"/>
              <a:t> </a:t>
            </a:r>
            <a:r>
              <a:rPr lang="en-US" sz="2800" dirty="0" err="1"/>
              <a:t>không</a:t>
            </a:r>
            <a:r>
              <a:rPr lang="en-US" sz="2800" dirty="0"/>
              <a:t> </a:t>
            </a:r>
            <a:r>
              <a:rPr lang="en-US" sz="2800" dirty="0" err="1"/>
              <a:t>là</a:t>
            </a:r>
            <a:r>
              <a:rPr lang="en-US" sz="2800" dirty="0"/>
              <a:t> </a:t>
            </a:r>
            <a:r>
              <a:rPr lang="en-US" sz="2800" dirty="0" err="1"/>
              <a:t>hoạt</a:t>
            </a:r>
            <a:r>
              <a:rPr lang="en-US" sz="2800" dirty="0"/>
              <a:t> </a:t>
            </a:r>
            <a:r>
              <a:rPr lang="en-US" sz="2800" dirty="0" err="1"/>
              <a:t>động</a:t>
            </a:r>
            <a:r>
              <a:rPr lang="en-US" sz="2800" dirty="0"/>
              <a:t> </a:t>
            </a:r>
            <a:r>
              <a:rPr lang="en-US" sz="2800" dirty="0" err="1"/>
              <a:t>tình</a:t>
            </a:r>
            <a:r>
              <a:rPr lang="en-US" sz="2800" dirty="0"/>
              <a:t> </a:t>
            </a:r>
            <a:r>
              <a:rPr lang="en-US" sz="2800" dirty="0" err="1"/>
              <a:t>nguyện</a:t>
            </a:r>
            <a:r>
              <a:rPr lang="en-US" sz="2800" dirty="0"/>
              <a:t> </a:t>
            </a:r>
            <a:r>
              <a:rPr lang="en-US" sz="2800" dirty="0" err="1"/>
              <a:t>vì</a:t>
            </a:r>
            <a:r>
              <a:rPr lang="en-US" sz="2800" dirty="0"/>
              <a:t> </a:t>
            </a:r>
            <a:r>
              <a:rPr lang="en-US" sz="2800" dirty="0" err="1"/>
              <a:t>cộng</a:t>
            </a:r>
            <a:r>
              <a:rPr lang="en-US" sz="2800" dirty="0"/>
              <a:t> </a:t>
            </a:r>
            <a:r>
              <a:rPr lang="en-US" sz="2800" dirty="0" err="1"/>
              <a:t>đồng</a:t>
            </a:r>
            <a:r>
              <a:rPr lang="en-US" sz="2800" dirty="0"/>
              <a:t>?</a:t>
            </a:r>
            <a:endParaRPr lang="en-US" sz="4400" dirty="0">
              <a:latin typeface="UTM Avo" panose="02040603050506020204" pitchFamily="18" charset="0"/>
              <a:cs typeface="Times New Roman" pitchFamily="18" charset="0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398E9635-A8AC-4538-91B8-14D1EA3D110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7976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160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3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5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2" grpId="0" animBg="1"/>
      <p:bldP spid="2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B8CBC472-3806-4062-8CA0-726CA0C482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5205" y="4365275"/>
            <a:ext cx="4086795" cy="250542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B977749-A223-4BFC-BD4E-F0E55885B4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12192000" cy="6081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466D5CC-BD19-41DB-9862-ABA493716A09}"/>
              </a:ext>
            </a:extLst>
          </p:cNvPr>
          <p:cNvSpPr txBox="1"/>
          <p:nvPr/>
        </p:nvSpPr>
        <p:spPr>
          <a:xfrm>
            <a:off x="4086794" y="1261236"/>
            <a:ext cx="4018412" cy="654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Arial" panose="020B0604020202020204" pitchFamily="34" charset="0"/>
              </a:rPr>
              <a:t>HƯỚNG DẪN VỀ NHÀ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DAA0914-9328-4930-8566-576F74B5E9BA}"/>
              </a:ext>
            </a:extLst>
          </p:cNvPr>
          <p:cNvSpPr txBox="1"/>
          <p:nvPr/>
        </p:nvSpPr>
        <p:spPr>
          <a:xfrm>
            <a:off x="848469" y="2569029"/>
            <a:ext cx="5033681" cy="2236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Đánh</a:t>
            </a:r>
            <a:r>
              <a:rPr lang="en-US" sz="24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giá</a:t>
            </a:r>
            <a:r>
              <a:rPr lang="en-US" sz="24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kết</a:t>
            </a:r>
            <a:r>
              <a:rPr lang="en-US" sz="24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quả</a:t>
            </a:r>
            <a:r>
              <a:rPr lang="en-US" sz="24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đã</a:t>
            </a:r>
            <a:r>
              <a:rPr lang="en-US" sz="24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đạt</a:t>
            </a:r>
            <a:r>
              <a:rPr lang="en-US" sz="24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được</a:t>
            </a:r>
            <a:r>
              <a:rPr lang="en-US" sz="24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sau</a:t>
            </a:r>
            <a:r>
              <a:rPr lang="en-US" sz="24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khi</a:t>
            </a:r>
            <a:r>
              <a:rPr lang="en-US" sz="24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tham</a:t>
            </a:r>
            <a:r>
              <a:rPr lang="en-US" sz="24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gia</a:t>
            </a:r>
            <a:r>
              <a:rPr lang="en-US" sz="24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hoạt</a:t>
            </a:r>
            <a:r>
              <a:rPr lang="en-US" sz="24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động</a:t>
            </a:r>
            <a:r>
              <a:rPr lang="en-US" sz="24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24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chủ</a:t>
            </a:r>
            <a:r>
              <a:rPr lang="en-US" sz="24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đề</a:t>
            </a:r>
            <a:r>
              <a:rPr lang="en-US" sz="2400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i="1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</a:t>
            </a:r>
            <a:r>
              <a:rPr lang="en-US" sz="2400" b="1" i="1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hung </a:t>
            </a:r>
            <a:r>
              <a:rPr lang="en-US" sz="2400" b="1" i="1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tay</a:t>
            </a:r>
            <a:r>
              <a:rPr lang="en-US" sz="2400" b="1" i="1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xây</a:t>
            </a:r>
            <a:r>
              <a:rPr lang="en-US" sz="2400" b="1" i="1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dựng</a:t>
            </a:r>
            <a:r>
              <a:rPr lang="en-US" sz="2400" b="1" i="1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cộng</a:t>
            </a:r>
            <a:r>
              <a:rPr lang="en-US" sz="2400" b="1" i="1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b="1" i="1" dirty="0" err="1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đồng</a:t>
            </a:r>
            <a:r>
              <a:rPr lang="en-US" sz="2400" b="1" i="1" dirty="0"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sz="2400" b="1" i="1" dirty="0">
              <a:solidFill>
                <a:srgbClr val="603813"/>
              </a:solidFill>
              <a:latin typeface="+mj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AD5CD71-6C04-4ECF-9A6D-47D2203A8977}"/>
              </a:ext>
            </a:extLst>
          </p:cNvPr>
          <p:cNvSpPr txBox="1"/>
          <p:nvPr/>
        </p:nvSpPr>
        <p:spPr>
          <a:xfrm>
            <a:off x="6902247" y="2569029"/>
            <a:ext cx="3834580" cy="1682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400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Chuẩn bị tiết mục tiểu phẩm theo chủ đề </a:t>
            </a:r>
            <a:endParaRPr lang="nl-NL" sz="2400" b="1" i="1" dirty="0">
              <a:solidFill>
                <a:srgbClr val="000000"/>
              </a:solidFill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nl-NL" sz="2400" b="1" i="1" dirty="0">
                <a:solidFill>
                  <a:srgbClr val="000000"/>
                </a:solidFill>
                <a:effectLst/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Em với nghề yêu thích.</a:t>
            </a:r>
            <a:endParaRPr lang="en-US" sz="2400" b="1" i="1" dirty="0">
              <a:solidFill>
                <a:srgbClr val="000000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4166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87757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7F0D54-B65E-6BA3-06C1-B63951AD2B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417" y="3753145"/>
            <a:ext cx="2622541" cy="26225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 kết nối cộng đồng giáo viên và nhận thêm nhiều tài liệu giảng dạy,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 quý thầy cô tham gia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 đường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4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ẫu HĐTN 3 (1).potx" id="{8F17C469-3FC4-4ED4-BDE0-03ED01E445B5}" vid="{B53DFCDC-7B09-48D9-AF25-AE21147D3C71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D4D7F196-9C61-44B6-9257-38A1FA7A2B3A}" vid="{7023CD2D-81B6-4BB7-B338-C0CB8A5C0DA7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Mẫu HĐTN 3</Template>
  <TotalTime>88</TotalTime>
  <Words>747</Words>
  <Application>Microsoft Office PowerPoint</Application>
  <PresentationFormat>Widescreen</PresentationFormat>
  <Paragraphs>66</Paragraphs>
  <Slides>22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22</vt:i4>
      </vt:variant>
    </vt:vector>
  </HeadingPairs>
  <TitlesOfParts>
    <vt:vector size="31" baseType="lpstr">
      <vt:lpstr>Arial</vt:lpstr>
      <vt:lpstr>Calibri</vt:lpstr>
      <vt:lpstr>Calibri Light</vt:lpstr>
      <vt:lpstr>UTM Avo</vt:lpstr>
      <vt:lpstr>UTM Avo</vt:lpstr>
      <vt:lpstr>Wingdings</vt:lpstr>
      <vt:lpstr>Office Theme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hung.nv2510hung.nv2510</cp:lastModifiedBy>
  <cp:revision>12</cp:revision>
  <dcterms:created xsi:type="dcterms:W3CDTF">2023-03-28T03:35:09Z</dcterms:created>
  <dcterms:modified xsi:type="dcterms:W3CDTF">2023-08-21T02:43:25Z</dcterms:modified>
</cp:coreProperties>
</file>