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6"/>
  </p:notesMasterIdLst>
  <p:sldIdLst>
    <p:sldId id="257" r:id="rId3"/>
    <p:sldId id="364" r:id="rId4"/>
    <p:sldId id="256" r:id="rId5"/>
    <p:sldId id="267" r:id="rId6"/>
    <p:sldId id="260" r:id="rId7"/>
    <p:sldId id="373" r:id="rId8"/>
    <p:sldId id="377" r:id="rId9"/>
    <p:sldId id="378" r:id="rId10"/>
    <p:sldId id="379" r:id="rId11"/>
    <p:sldId id="380" r:id="rId12"/>
    <p:sldId id="382" r:id="rId13"/>
    <p:sldId id="383" r:id="rId14"/>
    <p:sldId id="384" r:id="rId15"/>
    <p:sldId id="259" r:id="rId16"/>
    <p:sldId id="263" r:id="rId17"/>
    <p:sldId id="268" r:id="rId18"/>
    <p:sldId id="385" r:id="rId19"/>
    <p:sldId id="258" r:id="rId20"/>
    <p:sldId id="387" r:id="rId21"/>
    <p:sldId id="386" r:id="rId22"/>
    <p:sldId id="374" r:id="rId23"/>
    <p:sldId id="266" r:id="rId24"/>
    <p:sldId id="38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373"/>
            <p14:sldId id="377"/>
            <p14:sldId id="378"/>
            <p14:sldId id="379"/>
            <p14:sldId id="380"/>
            <p14:sldId id="382"/>
            <p14:sldId id="383"/>
            <p14:sldId id="384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68"/>
            <p14:sldId id="385"/>
            <p14:sldId id="258"/>
            <p14:sldId id="387"/>
            <p14:sldId id="386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74"/>
            <p14:sldId id="266"/>
            <p14:sldId id="3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57" autoAdjust="0"/>
    <p:restoredTop sz="87251" autoAdjust="0"/>
  </p:normalViewPr>
  <p:slideViewPr>
    <p:cSldViewPr snapToGrid="0">
      <p:cViewPr varScale="1">
        <p:scale>
          <a:sx n="60" d="100"/>
          <a:sy n="60" d="100"/>
        </p:scale>
        <p:origin x="12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8B511-49A3-42C7-A4B7-E6263DFA0676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FE4E21-2A40-4A2D-9D9B-DC8670E604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39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E4E21-2A40-4A2D-9D9B-DC8670E6040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26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-GV click vào</a:t>
            </a:r>
            <a:r>
              <a:rPr lang="en-US" baseline="0"/>
              <a:t> các hộ</a:t>
            </a:r>
            <a:r>
              <a:rPr lang="en-US" sz="1200">
                <a:solidFill>
                  <a:schemeClr val="tx1"/>
                </a:solidFill>
              </a:rPr>
              <a:t>p A B</a:t>
            </a:r>
            <a:r>
              <a:rPr lang="en-US" sz="1200" baseline="0">
                <a:solidFill>
                  <a:schemeClr val="tx1"/>
                </a:solidFill>
              </a:rPr>
              <a:t> C 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E4E21-2A40-4A2D-9D9B-DC8670E6040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70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-GV click vào</a:t>
            </a:r>
            <a:r>
              <a:rPr lang="en-US" baseline="0"/>
              <a:t> các hộ</a:t>
            </a:r>
            <a:r>
              <a:rPr lang="en-US" sz="1200">
                <a:solidFill>
                  <a:schemeClr val="tx1"/>
                </a:solidFill>
              </a:rPr>
              <a:t>p A B</a:t>
            </a:r>
            <a:r>
              <a:rPr lang="en-US" sz="1200" baseline="0">
                <a:solidFill>
                  <a:schemeClr val="tx1"/>
                </a:solidFill>
              </a:rPr>
              <a:t> C D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E4E21-2A40-4A2D-9D9B-DC8670E6040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96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-GV click vào</a:t>
            </a:r>
            <a:r>
              <a:rPr lang="en-US" baseline="0"/>
              <a:t> các hộ</a:t>
            </a:r>
            <a:r>
              <a:rPr lang="en-US" sz="1200">
                <a:solidFill>
                  <a:schemeClr val="tx1"/>
                </a:solidFill>
              </a:rPr>
              <a:t>p A B</a:t>
            </a:r>
            <a:r>
              <a:rPr lang="en-US" sz="1200" baseline="0">
                <a:solidFill>
                  <a:schemeClr val="tx1"/>
                </a:solidFill>
              </a:rPr>
              <a:t> C D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E4E21-2A40-4A2D-9D9B-DC8670E6040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687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-GV click vào</a:t>
            </a:r>
            <a:r>
              <a:rPr lang="en-US" baseline="0"/>
              <a:t> các hộ</a:t>
            </a:r>
            <a:r>
              <a:rPr lang="en-US" sz="1200">
                <a:solidFill>
                  <a:schemeClr val="tx1"/>
                </a:solidFill>
              </a:rPr>
              <a:t>p A B</a:t>
            </a:r>
            <a:r>
              <a:rPr lang="en-US" sz="1200" baseline="0">
                <a:solidFill>
                  <a:schemeClr val="tx1"/>
                </a:solidFill>
              </a:rPr>
              <a:t> C D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FE4E21-2A40-4A2D-9D9B-DC8670E6040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19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71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7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239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26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75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81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10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1689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0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94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26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26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audio" Target="../media/media1.mp3"/><Relationship Id="rId16" Type="http://schemas.openxmlformats.org/officeDocument/2006/relationships/image" Target="../media/image15.png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49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49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0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slide" Target="slide17.xml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6.png"/><Relationship Id="rId3" Type="http://schemas.openxmlformats.org/officeDocument/2006/relationships/audio" Target="../media/audio1.wav"/><Relationship Id="rId7" Type="http://schemas.openxmlformats.org/officeDocument/2006/relationships/image" Target="../media/image51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7.png"/><Relationship Id="rId15" Type="http://schemas.openxmlformats.org/officeDocument/2006/relationships/slide" Target="slide18.xml"/><Relationship Id="rId10" Type="http://schemas.openxmlformats.org/officeDocument/2006/relationships/image" Target="../media/image54.png"/><Relationship Id="rId4" Type="http://schemas.openxmlformats.org/officeDocument/2006/relationships/audio" Target="../media/audio2.wav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3.png"/><Relationship Id="rId3" Type="http://schemas.openxmlformats.org/officeDocument/2006/relationships/audio" Target="../media/audio2.wav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7.png"/><Relationship Id="rId5" Type="http://schemas.openxmlformats.org/officeDocument/2006/relationships/image" Target="../media/image47.png"/><Relationship Id="rId15" Type="http://schemas.openxmlformats.org/officeDocument/2006/relationships/slide" Target="slide19.xml"/><Relationship Id="rId10" Type="http://schemas.openxmlformats.org/officeDocument/2006/relationships/image" Target="../media/image54.png"/><Relationship Id="rId4" Type="http://schemas.openxmlformats.org/officeDocument/2006/relationships/audio" Target="../media/audio1.wav"/><Relationship Id="rId9" Type="http://schemas.openxmlformats.org/officeDocument/2006/relationships/image" Target="../media/image48.png"/><Relationship Id="rId1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3.png"/><Relationship Id="rId3" Type="http://schemas.openxmlformats.org/officeDocument/2006/relationships/audio" Target="../media/audio2.wav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7.png"/><Relationship Id="rId5" Type="http://schemas.openxmlformats.org/officeDocument/2006/relationships/image" Target="../media/image47.png"/><Relationship Id="rId15" Type="http://schemas.openxmlformats.org/officeDocument/2006/relationships/slide" Target="slide20.xml"/><Relationship Id="rId10" Type="http://schemas.openxmlformats.org/officeDocument/2006/relationships/image" Target="../media/image54.png"/><Relationship Id="rId4" Type="http://schemas.openxmlformats.org/officeDocument/2006/relationships/audio" Target="../media/audio1.wav"/><Relationship Id="rId9" Type="http://schemas.openxmlformats.org/officeDocument/2006/relationships/image" Target="../media/image48.png"/><Relationship Id="rId1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6.png"/><Relationship Id="rId3" Type="http://schemas.openxmlformats.org/officeDocument/2006/relationships/audio" Target="../media/audio1.wav"/><Relationship Id="rId7" Type="http://schemas.openxmlformats.org/officeDocument/2006/relationships/image" Target="../media/image51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7.png"/><Relationship Id="rId15" Type="http://schemas.openxmlformats.org/officeDocument/2006/relationships/slide" Target="slide21.xml"/><Relationship Id="rId10" Type="http://schemas.openxmlformats.org/officeDocument/2006/relationships/image" Target="../media/image54.png"/><Relationship Id="rId4" Type="http://schemas.openxmlformats.org/officeDocument/2006/relationships/audio" Target="../media/audio2.wav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svg"/><Relationship Id="rId3" Type="http://schemas.openxmlformats.org/officeDocument/2006/relationships/image" Target="../media/image4.png"/><Relationship Id="rId7" Type="http://schemas.openxmlformats.org/officeDocument/2006/relationships/image" Target="../media/image61.svg"/><Relationship Id="rId12" Type="http://schemas.openxmlformats.org/officeDocument/2006/relationships/image" Target="../media/image6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11" Type="http://schemas.openxmlformats.org/officeDocument/2006/relationships/image" Target="../media/image65.svg"/><Relationship Id="rId5" Type="http://schemas.openxmlformats.org/officeDocument/2006/relationships/image" Target="../media/image59.svg"/><Relationship Id="rId15" Type="http://schemas.openxmlformats.org/officeDocument/2006/relationships/image" Target="../media/image69.sv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svg"/><Relationship Id="rId1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7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5: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Nghề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thích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17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grpSp>
        <p:nvGrpSpPr>
          <p:cNvPr id="13" name="Group 4">
            <a:extLst>
              <a:ext uri="{FF2B5EF4-FFF2-40B4-BE49-F238E27FC236}">
                <a16:creationId xmlns:a16="http://schemas.microsoft.com/office/drawing/2014/main" id="{96CA41BA-8645-4602-94DE-332A5AE5A679}"/>
              </a:ext>
            </a:extLst>
          </p:cNvPr>
          <p:cNvGrpSpPr/>
          <p:nvPr/>
        </p:nvGrpSpPr>
        <p:grpSpPr>
          <a:xfrm rot="83165">
            <a:off x="920875" y="1056179"/>
            <a:ext cx="4595270" cy="4891775"/>
            <a:chOff x="0" y="0"/>
            <a:chExt cx="10624672" cy="11310219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4A7D863-80EE-4681-A948-C4D554BCF29C}"/>
                </a:ext>
              </a:extLst>
            </p:cNvPr>
            <p:cNvSpPr/>
            <p:nvPr/>
          </p:nvSpPr>
          <p:spPr>
            <a:xfrm>
              <a:off x="31750" y="31750"/>
              <a:ext cx="10561172" cy="11246719"/>
            </a:xfrm>
            <a:custGeom>
              <a:avLst/>
              <a:gdLst/>
              <a:ahLst/>
              <a:cxnLst/>
              <a:rect l="l" t="t" r="r" b="b"/>
              <a:pathLst>
                <a:path w="10561172" h="11246719">
                  <a:moveTo>
                    <a:pt x="10468462" y="11246718"/>
                  </a:moveTo>
                  <a:lnTo>
                    <a:pt x="92710" y="11246718"/>
                  </a:lnTo>
                  <a:cubicBezTo>
                    <a:pt x="41910" y="11246718"/>
                    <a:pt x="0" y="11204808"/>
                    <a:pt x="0" y="1115400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0467192" y="0"/>
                  </a:lnTo>
                  <a:cubicBezTo>
                    <a:pt x="10517992" y="0"/>
                    <a:pt x="10559902" y="41910"/>
                    <a:pt x="10559902" y="92710"/>
                  </a:cubicBezTo>
                  <a:lnTo>
                    <a:pt x="10559902" y="11152739"/>
                  </a:lnTo>
                  <a:cubicBezTo>
                    <a:pt x="10561172" y="11204808"/>
                    <a:pt x="10519262" y="11246719"/>
                    <a:pt x="10468462" y="11246719"/>
                  </a:cubicBezTo>
                  <a:close/>
                </a:path>
              </a:pathLst>
            </a:custGeom>
            <a:solidFill>
              <a:srgbClr val="DAC2C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2C86DF7-4622-4AA9-92E8-5F93C811CB31}"/>
                </a:ext>
              </a:extLst>
            </p:cNvPr>
            <p:cNvSpPr/>
            <p:nvPr/>
          </p:nvSpPr>
          <p:spPr>
            <a:xfrm>
              <a:off x="0" y="0"/>
              <a:ext cx="10624672" cy="11310219"/>
            </a:xfrm>
            <a:custGeom>
              <a:avLst/>
              <a:gdLst/>
              <a:ahLst/>
              <a:cxnLst/>
              <a:rect l="l" t="t" r="r" b="b"/>
              <a:pathLst>
                <a:path w="10624672" h="11310219">
                  <a:moveTo>
                    <a:pt x="10500212" y="59690"/>
                  </a:moveTo>
                  <a:cubicBezTo>
                    <a:pt x="10535772" y="59690"/>
                    <a:pt x="10564981" y="88900"/>
                    <a:pt x="10564981" y="124460"/>
                  </a:cubicBezTo>
                  <a:lnTo>
                    <a:pt x="10564981" y="11185758"/>
                  </a:lnTo>
                  <a:cubicBezTo>
                    <a:pt x="10564981" y="11221319"/>
                    <a:pt x="10535772" y="11250529"/>
                    <a:pt x="10500212" y="11250529"/>
                  </a:cubicBezTo>
                  <a:lnTo>
                    <a:pt x="124460" y="11250529"/>
                  </a:lnTo>
                  <a:cubicBezTo>
                    <a:pt x="88900" y="11250529"/>
                    <a:pt x="59690" y="11221319"/>
                    <a:pt x="59690" y="1118575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0500212" y="59690"/>
                  </a:lnTo>
                  <a:moveTo>
                    <a:pt x="10500212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1185758"/>
                  </a:lnTo>
                  <a:cubicBezTo>
                    <a:pt x="0" y="11254339"/>
                    <a:pt x="55880" y="11310219"/>
                    <a:pt x="124460" y="11310219"/>
                  </a:cubicBezTo>
                  <a:lnTo>
                    <a:pt x="10500212" y="11310219"/>
                  </a:lnTo>
                  <a:cubicBezTo>
                    <a:pt x="10568792" y="11310219"/>
                    <a:pt x="10624672" y="11254339"/>
                    <a:pt x="10624672" y="11185758"/>
                  </a:cubicBezTo>
                  <a:lnTo>
                    <a:pt x="10624672" y="124460"/>
                  </a:lnTo>
                  <a:cubicBezTo>
                    <a:pt x="10624672" y="55880"/>
                    <a:pt x="10568792" y="0"/>
                    <a:pt x="10500212" y="0"/>
                  </a:cubicBezTo>
                  <a:close/>
                </a:path>
              </a:pathLst>
            </a:custGeom>
            <a:solidFill>
              <a:srgbClr val="FAA7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7">
            <a:extLst>
              <a:ext uri="{FF2B5EF4-FFF2-40B4-BE49-F238E27FC236}">
                <a16:creationId xmlns:a16="http://schemas.microsoft.com/office/drawing/2014/main" id="{44CD57B5-A9DE-4EBC-B5B1-826C058EE8E3}"/>
              </a:ext>
            </a:extLst>
          </p:cNvPr>
          <p:cNvGrpSpPr/>
          <p:nvPr/>
        </p:nvGrpSpPr>
        <p:grpSpPr>
          <a:xfrm rot="-208996">
            <a:off x="1196655" y="1034810"/>
            <a:ext cx="4595270" cy="4891775"/>
            <a:chOff x="0" y="0"/>
            <a:chExt cx="10624672" cy="11310219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3613751-73F9-4E29-844D-B4BFD3FAC153}"/>
                </a:ext>
              </a:extLst>
            </p:cNvPr>
            <p:cNvSpPr/>
            <p:nvPr/>
          </p:nvSpPr>
          <p:spPr>
            <a:xfrm>
              <a:off x="31750" y="31750"/>
              <a:ext cx="10561172" cy="11246719"/>
            </a:xfrm>
            <a:custGeom>
              <a:avLst/>
              <a:gdLst/>
              <a:ahLst/>
              <a:cxnLst/>
              <a:rect l="l" t="t" r="r" b="b"/>
              <a:pathLst>
                <a:path w="10561172" h="11246719">
                  <a:moveTo>
                    <a:pt x="10468462" y="11246718"/>
                  </a:moveTo>
                  <a:lnTo>
                    <a:pt x="92710" y="11246718"/>
                  </a:lnTo>
                  <a:cubicBezTo>
                    <a:pt x="41910" y="11246718"/>
                    <a:pt x="0" y="11204808"/>
                    <a:pt x="0" y="11154008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0467192" y="0"/>
                  </a:lnTo>
                  <a:cubicBezTo>
                    <a:pt x="10517992" y="0"/>
                    <a:pt x="10559902" y="41910"/>
                    <a:pt x="10559902" y="92710"/>
                  </a:cubicBezTo>
                  <a:lnTo>
                    <a:pt x="10559902" y="11152739"/>
                  </a:lnTo>
                  <a:cubicBezTo>
                    <a:pt x="10561172" y="11204808"/>
                    <a:pt x="10519262" y="11246719"/>
                    <a:pt x="10468462" y="11246719"/>
                  </a:cubicBezTo>
                  <a:close/>
                </a:path>
              </a:pathLst>
            </a:custGeom>
            <a:solidFill>
              <a:srgbClr val="FFF3E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9A85C89-B1F6-4960-96DB-E96E5CDD5D81}"/>
                </a:ext>
              </a:extLst>
            </p:cNvPr>
            <p:cNvSpPr/>
            <p:nvPr/>
          </p:nvSpPr>
          <p:spPr>
            <a:xfrm>
              <a:off x="0" y="0"/>
              <a:ext cx="10624672" cy="11310219"/>
            </a:xfrm>
            <a:custGeom>
              <a:avLst/>
              <a:gdLst/>
              <a:ahLst/>
              <a:cxnLst/>
              <a:rect l="l" t="t" r="r" b="b"/>
              <a:pathLst>
                <a:path w="10624672" h="11310219">
                  <a:moveTo>
                    <a:pt x="10500212" y="59690"/>
                  </a:moveTo>
                  <a:cubicBezTo>
                    <a:pt x="10535772" y="59690"/>
                    <a:pt x="10564981" y="88900"/>
                    <a:pt x="10564981" y="124460"/>
                  </a:cubicBezTo>
                  <a:lnTo>
                    <a:pt x="10564981" y="11185758"/>
                  </a:lnTo>
                  <a:cubicBezTo>
                    <a:pt x="10564981" y="11221319"/>
                    <a:pt x="10535772" y="11250529"/>
                    <a:pt x="10500212" y="11250529"/>
                  </a:cubicBezTo>
                  <a:lnTo>
                    <a:pt x="124460" y="11250529"/>
                  </a:lnTo>
                  <a:cubicBezTo>
                    <a:pt x="88900" y="11250529"/>
                    <a:pt x="59690" y="11221319"/>
                    <a:pt x="59690" y="11185758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0500212" y="59690"/>
                  </a:lnTo>
                  <a:moveTo>
                    <a:pt x="10500212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1185758"/>
                  </a:lnTo>
                  <a:cubicBezTo>
                    <a:pt x="0" y="11254339"/>
                    <a:pt x="55880" y="11310219"/>
                    <a:pt x="124460" y="11310219"/>
                  </a:cubicBezTo>
                  <a:lnTo>
                    <a:pt x="10500212" y="11310219"/>
                  </a:lnTo>
                  <a:cubicBezTo>
                    <a:pt x="10568792" y="11310219"/>
                    <a:pt x="10624672" y="11254339"/>
                    <a:pt x="10624672" y="11185758"/>
                  </a:cubicBezTo>
                  <a:lnTo>
                    <a:pt x="10624672" y="124460"/>
                  </a:lnTo>
                  <a:cubicBezTo>
                    <a:pt x="10624672" y="55880"/>
                    <a:pt x="10568792" y="0"/>
                    <a:pt x="10500212" y="0"/>
                  </a:cubicBezTo>
                  <a:close/>
                </a:path>
              </a:pathLst>
            </a:custGeom>
            <a:solidFill>
              <a:srgbClr val="FAA7A2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9" name="Picture 12">
            <a:extLst>
              <a:ext uri="{FF2B5EF4-FFF2-40B4-BE49-F238E27FC236}">
                <a16:creationId xmlns:a16="http://schemas.microsoft.com/office/drawing/2014/main" id="{AC2BFEFB-60FF-4C17-A349-42013DEF2E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08996" flipH="1">
            <a:off x="10543185" y="1157575"/>
            <a:ext cx="1544743" cy="1563793"/>
          </a:xfrm>
          <a:prstGeom prst="rect">
            <a:avLst/>
          </a:prstGeom>
        </p:spPr>
      </p:pic>
      <p:sp>
        <p:nvSpPr>
          <p:cNvPr id="20" name="TextBox 13">
            <a:extLst>
              <a:ext uri="{FF2B5EF4-FFF2-40B4-BE49-F238E27FC236}">
                <a16:creationId xmlns:a16="http://schemas.microsoft.com/office/drawing/2014/main" id="{6AC96C8B-97A7-4F3F-8D54-43C362826C0B}"/>
              </a:ext>
            </a:extLst>
          </p:cNvPr>
          <p:cNvSpPr txBox="1"/>
          <p:nvPr/>
        </p:nvSpPr>
        <p:spPr>
          <a:xfrm>
            <a:off x="6858066" y="1447636"/>
            <a:ext cx="4303555" cy="77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2800" b="1" dirty="0" err="1">
                <a:latin typeface="+mj-lt"/>
                <a:cs typeface="Arial" panose="020B0604020202020204" pitchFamily="34" charset="0"/>
              </a:rPr>
              <a:t>Khởi</a:t>
            </a:r>
            <a:r>
              <a:rPr lang="en-US" sz="28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j-lt"/>
                <a:cs typeface="Arial" panose="020B0604020202020204" pitchFamily="34" charset="0"/>
              </a:rPr>
              <a:t>động</a:t>
            </a:r>
            <a:endParaRPr lang="en-US" sz="28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807E06D3-7B9F-4B61-A064-45E2F6F1AB36}"/>
              </a:ext>
            </a:extLst>
          </p:cNvPr>
          <p:cNvSpPr txBox="1"/>
          <p:nvPr/>
        </p:nvSpPr>
        <p:spPr>
          <a:xfrm>
            <a:off x="6324004" y="3022388"/>
            <a:ext cx="5371677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5325" indent="-495325">
              <a:lnSpc>
                <a:spcPct val="150000"/>
              </a:lnSpc>
              <a:buFont typeface="+mj-lt"/>
              <a:buAutoNum type="alphaLcPeriod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hát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nói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?</a:t>
            </a:r>
          </a:p>
          <a:p>
            <a:pPr marL="495325" indent="-495325">
              <a:lnSpc>
                <a:spcPct val="150000"/>
              </a:lnSpc>
              <a:buFont typeface="+mj-lt"/>
              <a:buAutoNum type="alphaLcPeriod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dung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hát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nói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điều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2" name="AutoShape 15">
            <a:extLst>
              <a:ext uri="{FF2B5EF4-FFF2-40B4-BE49-F238E27FC236}">
                <a16:creationId xmlns:a16="http://schemas.microsoft.com/office/drawing/2014/main" id="{EEBC64A2-A81B-4A44-9795-22D77F029B04}"/>
              </a:ext>
            </a:extLst>
          </p:cNvPr>
          <p:cNvSpPr/>
          <p:nvPr/>
        </p:nvSpPr>
        <p:spPr>
          <a:xfrm rot="-208996">
            <a:off x="1811195" y="4683929"/>
            <a:ext cx="3544686" cy="0"/>
          </a:xfrm>
          <a:prstGeom prst="line">
            <a:avLst/>
          </a:prstGeom>
          <a:ln w="114300" cap="rnd">
            <a:solidFill>
              <a:srgbClr val="DBCFC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3" name="AutoShape 16">
            <a:extLst>
              <a:ext uri="{FF2B5EF4-FFF2-40B4-BE49-F238E27FC236}">
                <a16:creationId xmlns:a16="http://schemas.microsoft.com/office/drawing/2014/main" id="{BDCA3017-443B-4636-9223-131770593634}"/>
              </a:ext>
            </a:extLst>
          </p:cNvPr>
          <p:cNvSpPr/>
          <p:nvPr/>
        </p:nvSpPr>
        <p:spPr>
          <a:xfrm rot="-208996">
            <a:off x="1813506" y="4759918"/>
            <a:ext cx="1043265" cy="0"/>
          </a:xfrm>
          <a:prstGeom prst="line">
            <a:avLst/>
          </a:prstGeom>
          <a:ln w="114300" cap="rnd">
            <a:solidFill>
              <a:srgbClr val="FDBC96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Picture 17">
            <a:extLst>
              <a:ext uri="{FF2B5EF4-FFF2-40B4-BE49-F238E27FC236}">
                <a16:creationId xmlns:a16="http://schemas.microsoft.com/office/drawing/2014/main" id="{5026C5DA-846A-4D0F-BDE4-FF5526468C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208996">
            <a:off x="4367895" y="5148707"/>
            <a:ext cx="340579" cy="241501"/>
          </a:xfrm>
          <a:prstGeom prst="rect">
            <a:avLst/>
          </a:prstGeom>
        </p:spPr>
      </p:pic>
      <p:pic>
        <p:nvPicPr>
          <p:cNvPr id="26" name="Picture 18">
            <a:extLst>
              <a:ext uri="{FF2B5EF4-FFF2-40B4-BE49-F238E27FC236}">
                <a16:creationId xmlns:a16="http://schemas.microsoft.com/office/drawing/2014/main" id="{8531FE80-0C23-4557-BBF7-0E8A55E429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208996" flipH="1">
            <a:off x="2508242" y="5261904"/>
            <a:ext cx="340579" cy="241501"/>
          </a:xfrm>
          <a:prstGeom prst="rect">
            <a:avLst/>
          </a:prstGeom>
        </p:spPr>
      </p:pic>
      <p:pic>
        <p:nvPicPr>
          <p:cNvPr id="27" name="Picture 19">
            <a:extLst>
              <a:ext uri="{FF2B5EF4-FFF2-40B4-BE49-F238E27FC236}">
                <a16:creationId xmlns:a16="http://schemas.microsoft.com/office/drawing/2014/main" id="{474A420E-E0D4-43D6-9BA0-0AE115397FD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208996" flipH="1">
            <a:off x="5172812" y="5142927"/>
            <a:ext cx="216808" cy="162606"/>
          </a:xfrm>
          <a:prstGeom prst="rect">
            <a:avLst/>
          </a:prstGeom>
        </p:spPr>
      </p:pic>
      <p:pic>
        <p:nvPicPr>
          <p:cNvPr id="28" name="Picture 20">
            <a:extLst>
              <a:ext uri="{FF2B5EF4-FFF2-40B4-BE49-F238E27FC236}">
                <a16:creationId xmlns:a16="http://schemas.microsoft.com/office/drawing/2014/main" id="{AFC7C292-1E62-418A-A31D-1A73241D44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208996">
            <a:off x="1827095" y="5346579"/>
            <a:ext cx="216808" cy="162606"/>
          </a:xfrm>
          <a:prstGeom prst="rect">
            <a:avLst/>
          </a:prstGeom>
        </p:spPr>
      </p:pic>
      <p:pic>
        <p:nvPicPr>
          <p:cNvPr id="29" name="Picture 21">
            <a:extLst>
              <a:ext uri="{FF2B5EF4-FFF2-40B4-BE49-F238E27FC236}">
                <a16:creationId xmlns:a16="http://schemas.microsoft.com/office/drawing/2014/main" id="{2A5347B6-B226-45AC-95D2-EA3AB02F6FB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208996">
            <a:off x="3312813" y="5030511"/>
            <a:ext cx="591088" cy="591088"/>
          </a:xfrm>
          <a:prstGeom prst="rect">
            <a:avLst/>
          </a:prstGeom>
        </p:spPr>
      </p:pic>
      <p:pic>
        <p:nvPicPr>
          <p:cNvPr id="30" name="Picture 22">
            <a:extLst>
              <a:ext uri="{FF2B5EF4-FFF2-40B4-BE49-F238E27FC236}">
                <a16:creationId xmlns:a16="http://schemas.microsoft.com/office/drawing/2014/main" id="{DE021219-CED3-40E0-98F0-FE91AE1CA4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208996">
            <a:off x="3114884" y="698952"/>
            <a:ext cx="466814" cy="1114779"/>
          </a:xfrm>
          <a:prstGeom prst="rect">
            <a:avLst/>
          </a:prstGeom>
        </p:spPr>
      </p:pic>
      <p:pic>
        <p:nvPicPr>
          <p:cNvPr id="31" name="Picture 23">
            <a:extLst>
              <a:ext uri="{FF2B5EF4-FFF2-40B4-BE49-F238E27FC236}">
                <a16:creationId xmlns:a16="http://schemas.microsoft.com/office/drawing/2014/main" id="{505D3AB4-0E70-4ABF-A407-2BBE2AADFFE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4612654" y="838239"/>
            <a:ext cx="1296685" cy="778011"/>
          </a:xfrm>
          <a:prstGeom prst="rect">
            <a:avLst/>
          </a:prstGeom>
        </p:spPr>
      </p:pic>
      <p:pic>
        <p:nvPicPr>
          <p:cNvPr id="32" name="Lam-Chu-Bo-Doi-Hop-Ca">
            <a:hlinkClick r:id="" action="ppaction://media"/>
            <a:extLst>
              <a:ext uri="{FF2B5EF4-FFF2-40B4-BE49-F238E27FC236}">
                <a16:creationId xmlns:a16="http://schemas.microsoft.com/office/drawing/2014/main" id="{ACAE7CAC-1A30-4F57-A9AD-215D489905CA}"/>
              </a:ext>
            </a:extLst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714414" y="2362200"/>
            <a:ext cx="1787737" cy="132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1387" y="291240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C86A1DD5-BD51-F6DA-895B-715BCD1C4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89" y="1671466"/>
            <a:ext cx="10505111" cy="489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1387" y="291240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DB38EE71-0A47-42D1-912B-3EF4F916D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78630">
            <a:off x="783998" y="2394180"/>
            <a:ext cx="5311071" cy="4509225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D895C01-C6FF-47DF-8A0C-3E089DA95D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682854">
            <a:off x="10808346" y="1193518"/>
            <a:ext cx="990511" cy="957081"/>
          </a:xfrm>
          <a:prstGeom prst="rect">
            <a:avLst/>
          </a:prstGeom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B83E7E89-06DE-4DCB-9017-21D6005CDF18}"/>
              </a:ext>
            </a:extLst>
          </p:cNvPr>
          <p:cNvSpPr txBox="1"/>
          <p:nvPr/>
        </p:nvSpPr>
        <p:spPr>
          <a:xfrm>
            <a:off x="629484" y="1411539"/>
            <a:ext cx="7063087" cy="521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1: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Khám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phá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nghề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yêu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thích</a:t>
            </a:r>
            <a:endParaRPr lang="en-US" sz="2600" dirty="0">
              <a:solidFill>
                <a:srgbClr val="FF0000"/>
              </a:solidFill>
              <a:latin typeface="+mj-lt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118F1384-59C9-486A-BC32-5B852D3BF70A}"/>
              </a:ext>
            </a:extLst>
          </p:cNvPr>
          <p:cNvSpPr txBox="1"/>
          <p:nvPr/>
        </p:nvSpPr>
        <p:spPr>
          <a:xfrm>
            <a:off x="6096000" y="2337665"/>
            <a:ext cx="4898124" cy="175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latin typeface="+mj-lt"/>
                <a:cs typeface="Arial" panose="020B0604020202020204" pitchFamily="34" charset="0"/>
              </a:rPr>
              <a:t>Hãy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viết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mình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yêu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thích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vào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phiếu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bên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nộp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cho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tổ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+mj-lt"/>
                <a:cs typeface="Arial" panose="020B0604020202020204" pitchFamily="34" charset="0"/>
              </a:rPr>
              <a:t>trưởng</a:t>
            </a:r>
            <a:r>
              <a:rPr lang="en-US" sz="2667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 Box 12">
            <a:extLst>
              <a:ext uri="{FF2B5EF4-FFF2-40B4-BE49-F238E27FC236}">
                <a16:creationId xmlns:a16="http://schemas.microsoft.com/office/drawing/2014/main" id="{2BB5943E-1F7D-4DA8-81EB-24D33F511EFC}"/>
              </a:ext>
            </a:extLst>
          </p:cNvPr>
          <p:cNvSpPr txBox="1"/>
          <p:nvPr/>
        </p:nvSpPr>
        <p:spPr>
          <a:xfrm>
            <a:off x="957944" y="3797870"/>
            <a:ext cx="4231217" cy="296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nghiệp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thích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2667" dirty="0">
                <a:latin typeface="+mj-lt"/>
                <a:cs typeface="Arial" panose="020B0604020202020204" pitchFamily="34" charset="0"/>
              </a:rPr>
              <a:t>.................................................................................................................................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02341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BB2CBB26-8D6B-41DD-90F6-F7F60CC59B71}"/>
              </a:ext>
            </a:extLst>
          </p:cNvPr>
          <p:cNvSpPr txBox="1"/>
          <p:nvPr/>
        </p:nvSpPr>
        <p:spPr>
          <a:xfrm>
            <a:off x="2735108" y="1624678"/>
            <a:ext cx="6721784" cy="522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Làm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việc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nhóm</a:t>
            </a:r>
            <a:endParaRPr lang="en-US" sz="2600" b="1" dirty="0">
              <a:solidFill>
                <a:schemeClr val="accent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 Box 318">
            <a:extLst>
              <a:ext uri="{FF2B5EF4-FFF2-40B4-BE49-F238E27FC236}">
                <a16:creationId xmlns:a16="http://schemas.microsoft.com/office/drawing/2014/main" id="{5D2D7536-C47F-4F2B-A2B6-96763CF03E66}"/>
              </a:ext>
            </a:extLst>
          </p:cNvPr>
          <p:cNvSpPr txBox="1"/>
          <p:nvPr/>
        </p:nvSpPr>
        <p:spPr>
          <a:xfrm>
            <a:off x="1344295" y="2217057"/>
            <a:ext cx="9503410" cy="38918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95325" indent="-495325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sz="2400" b="1" dirty="0" err="1">
                <a:latin typeface="+mj-lt"/>
                <a:cs typeface="Arial" panose="020B0604020202020204" pitchFamily="34" charset="0"/>
              </a:rPr>
              <a:t>Thảo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mà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nhóm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thích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theo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gợi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ý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sau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:</a:t>
            </a:r>
          </a:p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err="1">
                <a:latin typeface="+mj-lt"/>
                <a:cs typeface="Arial" panose="020B0604020202020204" pitchFamily="34" charset="0"/>
              </a:rPr>
              <a:t>Tên</a:t>
            </a:r>
            <a:r>
              <a:rPr lang="en-US" sz="2400">
                <a:latin typeface="+mj-lt"/>
                <a:cs typeface="Arial" panose="020B0604020202020204" pitchFamily="34" charset="0"/>
              </a:rPr>
              <a:t> nghề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thích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cụ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đức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cụ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err="1">
                <a:latin typeface="+mj-lt"/>
                <a:cs typeface="Arial" panose="020B0604020202020204" pitchFamily="34" charset="0"/>
              </a:rPr>
              <a:t>chủ</a:t>
            </a:r>
            <a:r>
              <a:rPr lang="en-US" sz="2400">
                <a:latin typeface="+mj-lt"/>
                <a:cs typeface="Arial" panose="020B0604020202020204" pitchFamily="34" charset="0"/>
              </a:rPr>
              <a:t> yếu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Trang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phục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đặc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err="1"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>
                <a:latin typeface="+mj-lt"/>
                <a:cs typeface="Arial" panose="020B0604020202020204" pitchFamily="34" charset="0"/>
              </a:rPr>
              <a:t> nghề.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Lí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do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thích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A26B9E3-0BA4-42BF-A74F-0857F081A6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23447">
            <a:off x="272265" y="2862179"/>
            <a:ext cx="759540" cy="1133642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D437E045-ADE8-4BAA-A7AD-9BFB764090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46742">
            <a:off x="8620567" y="3147915"/>
            <a:ext cx="940550" cy="176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AFDD8004-FCB6-4FE3-9E60-E0BD1042F541}"/>
              </a:ext>
            </a:extLst>
          </p:cNvPr>
          <p:cNvSpPr txBox="1"/>
          <p:nvPr/>
        </p:nvSpPr>
        <p:spPr>
          <a:xfrm>
            <a:off x="3519632" y="1264810"/>
            <a:ext cx="5449229" cy="562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Gợi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ý: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Nghề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bác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sĩ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8442D5EA-A628-46BD-939B-CCC21925902D}"/>
              </a:ext>
            </a:extLst>
          </p:cNvPr>
          <p:cNvSpPr txBox="1"/>
          <p:nvPr/>
        </p:nvSpPr>
        <p:spPr>
          <a:xfrm>
            <a:off x="903896" y="2100943"/>
            <a:ext cx="5340350" cy="3245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5325" indent="-495325">
              <a:lnSpc>
                <a:spcPct val="150000"/>
              </a:lnSpc>
              <a:buAutoNum type="arabicPeriod"/>
            </a:pPr>
            <a:r>
              <a:rPr lang="en-US" sz="2400" b="1" dirty="0" err="1">
                <a:latin typeface="+mj-lt"/>
                <a:cs typeface="Arial" panose="020B0604020202020204" pitchFamily="34" charset="0"/>
              </a:rPr>
              <a:t>Tên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nghiệp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: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sĩ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495325" indent="-495325">
              <a:lnSpc>
                <a:spcPct val="150000"/>
              </a:lnSpc>
              <a:buAutoNum type="arabicPeriod"/>
            </a:pPr>
            <a:r>
              <a:rPr lang="en-US" sz="2400" b="1" dirty="0" err="1">
                <a:latin typeface="+mj-lt"/>
                <a:cs typeface="Arial" panose="020B0604020202020204" pitchFamily="34" charset="0"/>
                <a:sym typeface="+mn-ea"/>
              </a:rPr>
              <a:t>Các</a:t>
            </a:r>
            <a:r>
              <a:rPr lang="en-US" sz="2400" b="1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  <a:sym typeface="+mn-ea"/>
              </a:rPr>
              <a:t>công</a:t>
            </a:r>
            <a:r>
              <a:rPr lang="en-US" sz="2400" b="1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  <a:sym typeface="+mn-ea"/>
              </a:rPr>
              <a:t>việc</a:t>
            </a:r>
            <a:r>
              <a:rPr lang="en-US" sz="2400" b="1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  <a:sym typeface="+mn-ea"/>
              </a:rPr>
              <a:t>cụ</a:t>
            </a:r>
            <a:r>
              <a:rPr lang="en-US" sz="2400" b="1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  <a:sym typeface="+mn-ea"/>
              </a:rPr>
              <a:t>thể</a:t>
            </a:r>
            <a:r>
              <a:rPr lang="en-US" sz="2400" b="1" dirty="0">
                <a:latin typeface="+mj-lt"/>
                <a:cs typeface="Arial" panose="020B0604020202020204" pitchFamily="34" charset="0"/>
                <a:sym typeface="+mn-ea"/>
              </a:rPr>
              <a:t>: </a:t>
            </a:r>
            <a:endParaRPr lang="en-US" sz="2400" b="1" dirty="0">
              <a:latin typeface="+mj-lt"/>
              <a:cs typeface="Arial" panose="020B0604020202020204" pitchFamily="34" charset="0"/>
            </a:endParaRP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Chẩn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đoán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bệnh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tình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, 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Chữa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bệnh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theo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dõi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chăm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sóc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người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bệnh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, 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Kê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đơn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phát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thuốc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…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35C28D-AFD4-451B-82B6-BEB40824776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202033" y="1827208"/>
            <a:ext cx="4076700" cy="391075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61639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BB7CA25-0B81-4A67-8DA5-C15E05F6D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83300">
            <a:off x="6702214" y="1652693"/>
            <a:ext cx="5197263" cy="47447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86CA77-0073-4F78-B8E7-65DBFC0BAE47}"/>
              </a:ext>
            </a:extLst>
          </p:cNvPr>
          <p:cNvSpPr txBox="1"/>
          <p:nvPr/>
        </p:nvSpPr>
        <p:spPr>
          <a:xfrm>
            <a:off x="895774" y="3194474"/>
            <a:ext cx="6225117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latin typeface="+mj-lt"/>
                <a:cs typeface="Arial" panose="020B0604020202020204" pitchFamily="34" charset="0"/>
              </a:rPr>
              <a:t>4.  Dụng cụ làm việc chủ yếu:</a:t>
            </a:r>
            <a:r>
              <a:rPr lang="en-US" sz="2400">
                <a:latin typeface="+mj-lt"/>
                <a:cs typeface="Arial" panose="020B0604020202020204" pitchFamily="34" charset="0"/>
              </a:rPr>
              <a:t> 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  <a:cs typeface="Arial" panose="020B0604020202020204" pitchFamily="34" charset="0"/>
              </a:rPr>
              <a:t>Ống nghe, máy đo huyết áp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  <a:cs typeface="Arial" panose="020B0604020202020204" pitchFamily="34" charset="0"/>
              </a:rPr>
              <a:t>Ống tiêm, dịch truyền,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  <a:cs typeface="Arial" panose="020B0604020202020204" pitchFamily="34" charset="0"/>
              </a:rPr>
              <a:t>Máy siêu âm,... </a:t>
            </a: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DA853951-EA04-4594-94C6-C25D08AF8489}"/>
              </a:ext>
            </a:extLst>
          </p:cNvPr>
          <p:cNvSpPr txBox="1"/>
          <p:nvPr/>
        </p:nvSpPr>
        <p:spPr>
          <a:xfrm>
            <a:off x="914400" y="1701800"/>
            <a:ext cx="6225117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+mj-lt"/>
                <a:cs typeface="Arial" panose="020B0604020202020204" pitchFamily="34" charset="0"/>
              </a:rPr>
              <a:t>3.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số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đức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tính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: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cẩn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thận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bình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tĩnh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kiên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nhẫn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ái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A58BF4-6B9B-4DF1-8705-22BB396999E0}"/>
              </a:ext>
            </a:extLst>
          </p:cNvPr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4000" y="2644564"/>
            <a:ext cx="3405293" cy="3060277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74445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18">
            <a:extLst>
              <a:ext uri="{FF2B5EF4-FFF2-40B4-BE49-F238E27FC236}">
                <a16:creationId xmlns:a16="http://schemas.microsoft.com/office/drawing/2014/main" id="{10B94350-36C3-4024-9C5F-9D030CD0DA68}"/>
              </a:ext>
            </a:extLst>
          </p:cNvPr>
          <p:cNvSpPr txBox="1"/>
          <p:nvPr/>
        </p:nvSpPr>
        <p:spPr>
          <a:xfrm>
            <a:off x="820057" y="1606833"/>
            <a:ext cx="8100907" cy="57323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+mj-lt"/>
                <a:cs typeface="Arial" panose="020B0604020202020204" pitchFamily="34" charset="0"/>
              </a:rPr>
              <a:t>5. Trang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phục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đặc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trưng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áo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blouse</a:t>
            </a: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E2728B1B-831F-4E0C-8315-611C08FAD3C4}"/>
              </a:ext>
            </a:extLst>
          </p:cNvPr>
          <p:cNvSpPr txBox="1"/>
          <p:nvPr/>
        </p:nvSpPr>
        <p:spPr>
          <a:xfrm>
            <a:off x="921657" y="2573557"/>
            <a:ext cx="5711372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+mj-lt"/>
                <a:cs typeface="Arial" panose="020B0604020202020204" pitchFamily="34" charset="0"/>
              </a:rPr>
              <a:t>6. 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do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thích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Mong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muốn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chăm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sóc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sức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khoẻ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đình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mọi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xung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quanh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AE492E-03E1-4951-8E11-8E8673E02C5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271657" y="2354320"/>
            <a:ext cx="3526972" cy="3320766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95341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FF2CF26E-124F-4A45-B446-2B9B0AB216E2}"/>
              </a:ext>
            </a:extLst>
          </p:cNvPr>
          <p:cNvSpPr txBox="1"/>
          <p:nvPr/>
        </p:nvSpPr>
        <p:spPr>
          <a:xfrm>
            <a:off x="1176020" y="1534886"/>
            <a:ext cx="983996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>
                <a:latin typeface="+mj-lt"/>
                <a:cs typeface="Arial" panose="020B0604020202020204" pitchFamily="34" charset="0"/>
              </a:rPr>
              <a:t>Các đại diện nhóm trình bày kết quả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1BA15C-2A65-4843-B861-D39ADDAE7A9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587414" y="2855687"/>
            <a:ext cx="6913033" cy="329988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49435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EB192213-D610-4662-8620-7063726F4128}"/>
              </a:ext>
            </a:extLst>
          </p:cNvPr>
          <p:cNvSpPr txBox="1"/>
          <p:nvPr/>
        </p:nvSpPr>
        <p:spPr>
          <a:xfrm>
            <a:off x="798285" y="1403350"/>
            <a:ext cx="9546590" cy="5222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2: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Xác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định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đức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tính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của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nghề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yêu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+mn-ea"/>
              </a:rPr>
              <a:t>thích</a:t>
            </a:r>
            <a:endParaRPr lang="en-US" sz="2600" dirty="0">
              <a:solidFill>
                <a:srgbClr val="FF0000"/>
              </a:solidFill>
              <a:latin typeface="+mj-lt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AB010131-0E9E-4BEB-864D-7815C975E9FC}"/>
              </a:ext>
            </a:extLst>
          </p:cNvPr>
          <p:cNvSpPr txBox="1"/>
          <p:nvPr/>
        </p:nvSpPr>
        <p:spPr>
          <a:xfrm>
            <a:off x="6096000" y="2374087"/>
            <a:ext cx="5078307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sơ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tư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duy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đức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thích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51D43A5-D57F-4BAF-8896-E300B9C340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70" y="2151742"/>
            <a:ext cx="4893310" cy="3448050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F323FC-ABEF-405B-B42F-84A0E6FF8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8048686" y="4186504"/>
            <a:ext cx="1172934" cy="132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5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167D1626-6E07-4CF1-AA82-28469F6D7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434060" y="5425938"/>
            <a:ext cx="1463941" cy="1077827"/>
          </a:xfrm>
          <a:prstGeom prst="rect">
            <a:avLst/>
          </a:prstGeom>
        </p:spPr>
      </p:pic>
      <p:sp>
        <p:nvSpPr>
          <p:cNvPr id="3" name="TextBox 14">
            <a:extLst>
              <a:ext uri="{FF2B5EF4-FFF2-40B4-BE49-F238E27FC236}">
                <a16:creationId xmlns:a16="http://schemas.microsoft.com/office/drawing/2014/main" id="{053549F3-FB33-464E-BE4A-372C75A764CB}"/>
              </a:ext>
            </a:extLst>
          </p:cNvPr>
          <p:cNvSpPr txBox="1"/>
          <p:nvPr/>
        </p:nvSpPr>
        <p:spPr>
          <a:xfrm>
            <a:off x="2983441" y="1281188"/>
            <a:ext cx="6225117" cy="5222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latin typeface="+mj-lt"/>
                <a:cs typeface="Arial" panose="020B0604020202020204" pitchFamily="34" charset="0"/>
              </a:rPr>
              <a:t>LUYỆN TẬP - VẬN DỤNG</a:t>
            </a:r>
          </a:p>
        </p:txBody>
      </p:sp>
      <p:sp>
        <p:nvSpPr>
          <p:cNvPr id="4" name="Rounded Rectangular Callout 4">
            <a:extLst>
              <a:ext uri="{FF2B5EF4-FFF2-40B4-BE49-F238E27FC236}">
                <a16:creationId xmlns:a16="http://schemas.microsoft.com/office/drawing/2014/main" id="{86543A6B-B095-445A-8B8D-7E4F8A5ED6A8}"/>
              </a:ext>
            </a:extLst>
          </p:cNvPr>
          <p:cNvSpPr/>
          <p:nvPr/>
        </p:nvSpPr>
        <p:spPr>
          <a:xfrm>
            <a:off x="1371600" y="2768600"/>
            <a:ext cx="5427133" cy="1750907"/>
          </a:xfrm>
          <a:prstGeom prst="wedgeRoundRectCallout">
            <a:avLst>
              <a:gd name="adj1" fmla="val -55833"/>
              <a:gd name="adj2" fmla="val 4192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Em sẽ làm gì để được làm nghề mà em yêu thích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CE02E4-04E3-4CD1-8E77-678D071A03F8}"/>
              </a:ext>
            </a:extLst>
          </p:cNvPr>
          <p:cNvPicPr/>
          <p:nvPr/>
        </p:nvPicPr>
        <p:blipFill>
          <a:blip r:embed="rId5"/>
          <a:srcRect t="10362" b="12226"/>
          <a:stretch>
            <a:fillRect/>
          </a:stretch>
        </p:blipFill>
        <p:spPr>
          <a:xfrm>
            <a:off x="7191829" y="2281344"/>
            <a:ext cx="3868057" cy="329546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73999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1387" y="291240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2DE417-EFB7-8020-28BC-E1DC974449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58"/>
          <a:stretch/>
        </p:blipFill>
        <p:spPr>
          <a:xfrm>
            <a:off x="138409" y="1604683"/>
            <a:ext cx="10884988" cy="486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2bf70f5ebf1a718aef076b27dd45a5b3.png">
            <a:extLst>
              <a:ext uri="{FF2B5EF4-FFF2-40B4-BE49-F238E27FC236}">
                <a16:creationId xmlns:a16="http://schemas.microsoft.com/office/drawing/2014/main" id="{D0D20B7D-6103-4B77-9FA9-E56009DC5BE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4" name="Picture 3" descr="4f942a9486ec68153575dc78a42d480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5200" y="3581400"/>
            <a:ext cx="5638800" cy="41910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6096000" y="1485900"/>
            <a:ext cx="3200400" cy="2514600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Đến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giờ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câu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cá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rồi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.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cháu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giúp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ông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UD Digi Kyokasho N-B" panose="020B0400000000000000" pitchFamily="18" charset="-128"/>
              </a:rPr>
              <a:t>nhé</a:t>
            </a:r>
            <a:r>
              <a:rPr lang="en-US" sz="2400" dirty="0">
                <a:latin typeface="UTM Avo" panose="02040603050506020204" pitchFamily="18" charset="0"/>
                <a:ea typeface="UD Digi Kyokasho N-B" panose="020B0400000000000000" pitchFamily="18" charset="-128"/>
              </a:rPr>
              <a:t> ^^</a:t>
            </a:r>
          </a:p>
        </p:txBody>
      </p:sp>
      <p:sp>
        <p:nvSpPr>
          <p:cNvPr id="6" name="Oval 5"/>
          <p:cNvSpPr/>
          <p:nvPr/>
        </p:nvSpPr>
        <p:spPr>
          <a:xfrm>
            <a:off x="5715000" y="4572000"/>
            <a:ext cx="228600" cy="2286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096000" y="4114800"/>
            <a:ext cx="381000" cy="3048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486400" y="4953000"/>
            <a:ext cx="228600" cy="152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hlinkClick r:id="rId5" action="ppaction://hlinksldjump"/>
          </p:cNvPr>
          <p:cNvSpPr/>
          <p:nvPr/>
        </p:nvSpPr>
        <p:spPr>
          <a:xfrm>
            <a:off x="9448802" y="5676900"/>
            <a:ext cx="1569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PLAY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6457AA10-DD6D-976D-C21A-5C40B681D8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6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</a:rPr>
              <a:t>Câu hỏi 1: Ngành nghề nào sau đây thường xuyên khám bệnh cho mọi người?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A. </a:t>
            </a:r>
            <a:r>
              <a:rPr lang="en-US" sz="2800" dirty="0" err="1">
                <a:solidFill>
                  <a:schemeClr val="tx1"/>
                </a:solidFill>
              </a:rPr>
              <a:t>Bác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sĩ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057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B. </a:t>
            </a:r>
            <a:r>
              <a:rPr lang="en-US" sz="2800" dirty="0" err="1">
                <a:solidFill>
                  <a:schemeClr val="tx1"/>
                </a:solidFill>
              </a:rPr>
              <a:t>Công</a:t>
            </a:r>
            <a:r>
              <a:rPr lang="en-US" sz="2800" dirty="0">
                <a:solidFill>
                  <a:schemeClr val="tx1"/>
                </a:solidFill>
              </a:rPr>
              <a:t> an.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371600"/>
            <a:ext cx="39624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C. </a:t>
            </a:r>
            <a:r>
              <a:rPr lang="en-US" sz="2800" dirty="0" err="1">
                <a:solidFill>
                  <a:schemeClr val="tx1"/>
                </a:solidFill>
              </a:rPr>
              <a:t>Giáo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viên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133603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D. </a:t>
            </a:r>
            <a:r>
              <a:rPr lang="en-US" sz="2800" dirty="0" err="1">
                <a:solidFill>
                  <a:schemeClr val="tx1"/>
                </a:solidFill>
              </a:rPr>
              <a:t>Đầu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bếp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  A</a:t>
            </a:r>
          </a:p>
        </p:txBody>
      </p:sp>
      <p:sp>
        <p:nvSpPr>
          <p:cNvPr id="37" name="Right Arrow 36">
            <a:hlinkClick r:id="rId15" action="ppaction://hlinksldjump"/>
          </p:cNvPr>
          <p:cNvSpPr/>
          <p:nvPr/>
        </p:nvSpPr>
        <p:spPr>
          <a:xfrm>
            <a:off x="10210800" y="6477000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UTM Avo" panose="02040603050506020204" pitchFamily="18" charset="0"/>
              </a:rPr>
              <a:t>Sai</a:t>
            </a:r>
            <a:r>
              <a:rPr lang="en-US" dirty="0">
                <a:latin typeface="UTM Avo" panose="02040603050506020204" pitchFamily="18" charset="0"/>
              </a:rPr>
              <a:t>  </a:t>
            </a:r>
            <a:r>
              <a:rPr lang="en-US" dirty="0" err="1">
                <a:latin typeface="UTM Avo" panose="02040603050506020204" pitchFamily="18" charset="0"/>
              </a:rPr>
              <a:t>mất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rồi</a:t>
            </a:r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UTM Avo" panose="02040603050506020204" pitchFamily="18" charset="0"/>
              </a:rPr>
              <a:t>Sai</a:t>
            </a:r>
            <a:r>
              <a:rPr lang="en-US" dirty="0">
                <a:latin typeface="UTM Avo" panose="02040603050506020204" pitchFamily="18" charset="0"/>
              </a:rPr>
              <a:t>  </a:t>
            </a:r>
            <a:r>
              <a:rPr lang="en-US" dirty="0" err="1">
                <a:latin typeface="UTM Avo" panose="02040603050506020204" pitchFamily="18" charset="0"/>
              </a:rPr>
              <a:t>mất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rồi</a:t>
            </a:r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UTM Avo" panose="02040603050506020204" pitchFamily="18" charset="0"/>
              </a:rPr>
              <a:t>Sai</a:t>
            </a:r>
            <a:r>
              <a:rPr lang="en-US" dirty="0">
                <a:latin typeface="UTM Avo" panose="02040603050506020204" pitchFamily="18" charset="0"/>
              </a:rPr>
              <a:t>  </a:t>
            </a:r>
            <a:r>
              <a:rPr lang="en-US" dirty="0" err="1">
                <a:latin typeface="UTM Avo" panose="02040603050506020204" pitchFamily="18" charset="0"/>
              </a:rPr>
              <a:t>mất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rồi</a:t>
            </a:r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9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" grpId="0" animBg="1"/>
      <p:bldP spid="3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26E2A1E0-1D2A-AD2D-D61A-E3B01A66A3D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E564926D-FDF9-B813-CD5B-C176517A8B3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</a:rPr>
              <a:t>Câu hỏi 2: Trường học là nơi làm việc chính của nghề nào?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 dirty="0">
                <a:solidFill>
                  <a:schemeClr val="tx1"/>
                </a:solidFill>
              </a:rPr>
              <a:t>A. Luật sư.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057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B. </a:t>
            </a:r>
            <a:r>
              <a:rPr lang="en-US" sz="2800" dirty="0" err="1">
                <a:solidFill>
                  <a:schemeClr val="tx1"/>
                </a:solidFill>
              </a:rPr>
              <a:t>Giáo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viên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371600"/>
            <a:ext cx="39624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C. </a:t>
            </a:r>
            <a:r>
              <a:rPr lang="en-US" sz="2800" dirty="0" err="1">
                <a:solidFill>
                  <a:schemeClr val="tx1"/>
                </a:solidFill>
              </a:rPr>
              <a:t>Họa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sĩ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133600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D. Ca </a:t>
            </a:r>
            <a:r>
              <a:rPr lang="en-US" sz="2800" dirty="0" err="1">
                <a:solidFill>
                  <a:schemeClr val="tx1"/>
                </a:solidFill>
              </a:rPr>
              <a:t>sĩ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818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C</a:t>
            </a:r>
          </a:p>
        </p:txBody>
      </p:sp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 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Sai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mất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rồi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839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Sai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mất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rồi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53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Sai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mất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rồi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6" name="Right Arrow 25">
            <a:hlinkClick r:id="rId15" action="ppaction://hlinksldjump"/>
          </p:cNvPr>
          <p:cNvSpPr/>
          <p:nvPr/>
        </p:nvSpPr>
        <p:spPr>
          <a:xfrm>
            <a:off x="10210800" y="6477000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B446A961-F64F-1E9E-B93E-57637B2F898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7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6875 0.02778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38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14815E-6 C 0.05105 0.00416 0.10209 0.00833 0.14219 -0.01876 C 0.1823 -0.04584 0.22483 -0.11945 0.24063 -0.16251 C 0.25643 -0.20556 0.25834 -0.26366 0.23751 -0.27709 C 0.21667 -0.29052 0.13751 -0.25556 0.11563 -0.24376 C 0.09376 -0.23195 0.10001 -0.21922 0.10626 -0.20626 " pathEditMode="relative" ptsTypes="aaaaaA">
                                      <p:cBhvr>
                                        <p:cTn id="4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0" grpId="0"/>
      <p:bldP spid="19" grpId="0"/>
      <p:bldP spid="22" grpId="0" animBg="1"/>
      <p:bldP spid="23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26E2A1E0-1D2A-AD2D-D61A-E3B01A66A3D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E564926D-FDF9-B813-CD5B-C176517A8B3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</a:rPr>
              <a:t>Câu hỏi 3: Nghề nào mang đến cho mọi người những món ăn ngon?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A. </a:t>
            </a:r>
            <a:r>
              <a:rPr lang="en-US" sz="2800" dirty="0" err="1">
                <a:solidFill>
                  <a:schemeClr val="tx1"/>
                </a:solidFill>
              </a:rPr>
              <a:t>Bác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sĩ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057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B. </a:t>
            </a:r>
            <a:r>
              <a:rPr lang="en-US" sz="2800" dirty="0" err="1">
                <a:solidFill>
                  <a:schemeClr val="tx1"/>
                </a:solidFill>
              </a:rPr>
              <a:t>Đầu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bếp</a:t>
            </a:r>
            <a:r>
              <a:rPr lang="en-US" sz="2800" dirty="0">
                <a:solidFill>
                  <a:schemeClr val="tx1"/>
                </a:solidFill>
              </a:rPr>
              <a:t>. 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371600"/>
            <a:ext cx="39624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 dirty="0">
                <a:solidFill>
                  <a:schemeClr val="tx1"/>
                </a:solidFill>
              </a:rPr>
              <a:t>C. Kĩ sư.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133600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D. </a:t>
            </a:r>
            <a:r>
              <a:rPr lang="en-US" sz="2800" dirty="0" err="1">
                <a:solidFill>
                  <a:schemeClr val="tx1"/>
                </a:solidFill>
              </a:rPr>
              <a:t>Kế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toán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818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C</a:t>
            </a:r>
          </a:p>
        </p:txBody>
      </p:sp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 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Sai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mất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rồi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839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Sai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mất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rồi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53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Sai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mất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rồi</a:t>
            </a:r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6" name="Right Arrow 25">
            <a:hlinkClick r:id="rId15" action="ppaction://hlinksldjump"/>
          </p:cNvPr>
          <p:cNvSpPr/>
          <p:nvPr/>
        </p:nvSpPr>
        <p:spPr>
          <a:xfrm>
            <a:off x="10210800" y="6477000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B446A961-F64F-1E9E-B93E-57637B2F898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0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6875 0.02778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38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14815E-6 C 0.05105 0.00416 0.10209 0.00833 0.14219 -0.01876 C 0.1823 -0.04584 0.22483 -0.11945 0.24063 -0.16251 C 0.25643 -0.20556 0.25834 -0.26366 0.23751 -0.27709 C 0.21667 -0.29052 0.13751 -0.25556 0.11563 -0.24376 C 0.09376 -0.23195 0.10001 -0.21922 0.10626 -0.20626 " pathEditMode="relative" ptsTypes="aaaaaA">
                                      <p:cBhvr>
                                        <p:cTn id="4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0" grpId="0"/>
      <p:bldP spid="19" grpId="0"/>
      <p:bldP spid="22" grpId="0" animBg="1"/>
      <p:bldP spid="23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</a:rPr>
              <a:t>Câu hỏi 4: Nghề nào đưa ra những bản vẽ công trình trước khi xây dựng?</a:t>
            </a:r>
            <a:endParaRPr lang="en-US" sz="60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 dirty="0">
                <a:solidFill>
                  <a:schemeClr val="tx1"/>
                </a:solidFill>
              </a:rPr>
              <a:t>A. Kiến trúc sư.</a:t>
            </a:r>
            <a:endParaRPr lang="en-US" sz="60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057400"/>
            <a:ext cx="4267200" cy="5334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B. </a:t>
            </a:r>
            <a:r>
              <a:rPr lang="en-US" sz="2800" dirty="0" err="1">
                <a:solidFill>
                  <a:schemeClr val="tx1"/>
                </a:solidFill>
              </a:rPr>
              <a:t>Bác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sĩ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60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371600"/>
            <a:ext cx="39624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</a:rPr>
              <a:t>C. </a:t>
            </a:r>
            <a:r>
              <a:rPr lang="en-US" sz="2800" dirty="0" err="1">
                <a:solidFill>
                  <a:schemeClr val="tx1"/>
                </a:solidFill>
              </a:rPr>
              <a:t>Giáo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viên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  <a:endParaRPr lang="en-US" sz="60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133603"/>
            <a:ext cx="3810000" cy="457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 dirty="0">
                <a:solidFill>
                  <a:schemeClr val="tx1"/>
                </a:solidFill>
              </a:rPr>
              <a:t>D. Luật sư.</a:t>
            </a:r>
            <a:endParaRPr lang="en-US" sz="6000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UTM Avo" panose="02040603050506020204" pitchFamily="18" charset="0"/>
              </a:rPr>
              <a:t>  A</a:t>
            </a:r>
          </a:p>
        </p:txBody>
      </p:sp>
      <p:sp>
        <p:nvSpPr>
          <p:cNvPr id="37" name="Right Arrow 36">
            <a:hlinkClick r:id="rId15" action="ppaction://hlinksldjump"/>
          </p:cNvPr>
          <p:cNvSpPr/>
          <p:nvPr/>
        </p:nvSpPr>
        <p:spPr>
          <a:xfrm>
            <a:off x="10210800" y="6477000"/>
            <a:ext cx="457200" cy="381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UTM Avo" panose="02040603050506020204" pitchFamily="18" charset="0"/>
              </a:rPr>
              <a:t>Sai</a:t>
            </a:r>
            <a:r>
              <a:rPr lang="en-US" dirty="0">
                <a:latin typeface="UTM Avo" panose="02040603050506020204" pitchFamily="18" charset="0"/>
              </a:rPr>
              <a:t>  </a:t>
            </a:r>
            <a:r>
              <a:rPr lang="en-US" dirty="0" err="1">
                <a:latin typeface="UTM Avo" panose="02040603050506020204" pitchFamily="18" charset="0"/>
              </a:rPr>
              <a:t>mất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rồi</a:t>
            </a:r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UTM Avo" panose="02040603050506020204" pitchFamily="18" charset="0"/>
              </a:rPr>
              <a:t>Sai</a:t>
            </a:r>
            <a:r>
              <a:rPr lang="en-US" dirty="0">
                <a:latin typeface="UTM Avo" panose="02040603050506020204" pitchFamily="18" charset="0"/>
              </a:rPr>
              <a:t>  </a:t>
            </a:r>
            <a:r>
              <a:rPr lang="en-US" dirty="0" err="1">
                <a:latin typeface="UTM Avo" panose="02040603050506020204" pitchFamily="18" charset="0"/>
              </a:rPr>
              <a:t>mất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rồi</a:t>
            </a:r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UTM Avo" panose="02040603050506020204" pitchFamily="18" charset="0"/>
              </a:rPr>
              <a:t>Sai</a:t>
            </a:r>
            <a:r>
              <a:rPr lang="en-US" dirty="0">
                <a:latin typeface="UTM Avo" panose="02040603050506020204" pitchFamily="18" charset="0"/>
              </a:rPr>
              <a:t>  </a:t>
            </a:r>
            <a:r>
              <a:rPr lang="en-US" dirty="0" err="1">
                <a:latin typeface="UTM Avo" panose="02040603050506020204" pitchFamily="18" charset="0"/>
              </a:rPr>
              <a:t>mất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rồi</a:t>
            </a:r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8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9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" grpId="0" animBg="1"/>
      <p:bldP spid="3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80DB3B-C882-4797-85EF-24924F1FC2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392957">
            <a:off x="1808861" y="2219870"/>
            <a:ext cx="3988147" cy="4332981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BDCF9D7-9468-4839-BEF1-AA7A918693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79974">
            <a:off x="6799649" y="2404545"/>
            <a:ext cx="3676789" cy="3777523"/>
          </a:xfrm>
          <a:prstGeom prst="rect">
            <a:avLst/>
          </a:prstGeom>
        </p:spPr>
      </p:pic>
      <p:sp>
        <p:nvSpPr>
          <p:cNvPr id="7" name="TextBox 14">
            <a:extLst>
              <a:ext uri="{FF2B5EF4-FFF2-40B4-BE49-F238E27FC236}">
                <a16:creationId xmlns:a16="http://schemas.microsoft.com/office/drawing/2014/main" id="{3CBD74F4-2DDD-4782-BFE5-89876D93335A}"/>
              </a:ext>
            </a:extLst>
          </p:cNvPr>
          <p:cNvSpPr txBox="1"/>
          <p:nvPr/>
        </p:nvSpPr>
        <p:spPr>
          <a:xfrm rot="-202813">
            <a:off x="2412300" y="2871015"/>
            <a:ext cx="2759009" cy="809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FAEFBBD3-8D4E-491B-887F-CCD522D89AAA}"/>
              </a:ext>
            </a:extLst>
          </p:cNvPr>
          <p:cNvSpPr txBox="1"/>
          <p:nvPr/>
        </p:nvSpPr>
        <p:spPr>
          <a:xfrm rot="160291">
            <a:off x="7120510" y="3026664"/>
            <a:ext cx="3034925" cy="809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A8AFA364-60C0-410F-943A-840FD2349D63}"/>
              </a:ext>
            </a:extLst>
          </p:cNvPr>
          <p:cNvSpPr txBox="1"/>
          <p:nvPr/>
        </p:nvSpPr>
        <p:spPr>
          <a:xfrm>
            <a:off x="2483274" y="3817620"/>
            <a:ext cx="2768177" cy="124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26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6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6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6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Arial" panose="020B0604020202020204" pitchFamily="34" charset="0"/>
                <a:cs typeface="Arial" panose="020B0604020202020204" pitchFamily="34" charset="0"/>
              </a:rPr>
              <a:t>về nhà</a:t>
            </a:r>
            <a:endParaRPr lang="en-US" sz="26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C1740C-1C92-48D1-B276-AD8865882CB6}"/>
              </a:ext>
            </a:extLst>
          </p:cNvPr>
          <p:cNvSpPr txBox="1"/>
          <p:nvPr/>
        </p:nvSpPr>
        <p:spPr>
          <a:xfrm>
            <a:off x="7295304" y="3864187"/>
            <a:ext cx="2685203" cy="124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latin typeface="Arial" panose="020B0604020202020204" pitchFamily="34" charset="0"/>
                <a:cs typeface="Arial" panose="020B0604020202020204" pitchFamily="34" charset="0"/>
              </a:rPr>
              <a:t>Chuẩn</a:t>
            </a:r>
            <a:r>
              <a:rPr lang="en-US" sz="26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26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26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6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vi-VN" altLang="en-US" sz="2667" dirty="0" err="1">
                <a:latin typeface="Arial" panose="020B0604020202020204" pitchFamily="34" charset="0"/>
                <a:cs typeface="Arial" panose="020B0604020202020204" pitchFamily="34" charset="0"/>
              </a:rPr>
              <a:t> lớp</a:t>
            </a:r>
            <a:r>
              <a:rPr lang="en-US" sz="266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AEE320-A922-4708-AE73-E4B0C8D05510}"/>
              </a:ext>
            </a:extLst>
          </p:cNvPr>
          <p:cNvSpPr txBox="1"/>
          <p:nvPr/>
        </p:nvSpPr>
        <p:spPr>
          <a:xfrm>
            <a:off x="2459144" y="1041400"/>
            <a:ext cx="7273290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B4A1E3A4-68FB-4A6C-9BCA-DC20CA11585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797557" y="1477756"/>
            <a:ext cx="1394443" cy="929048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A626EEA7-9D13-4AEB-B632-6BCD2A678D5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160468" y="1041400"/>
            <a:ext cx="1147132" cy="1235136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9E2067D7-DC55-4CA6-A39F-800184A91E7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1143425">
            <a:off x="215940" y="5303794"/>
            <a:ext cx="1105098" cy="1197938"/>
          </a:xfrm>
          <a:prstGeom prst="rect">
            <a:avLst/>
          </a:prstGeom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0C30A4DB-3942-45E2-8134-DC1FA04A940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19557974" flipH="1">
            <a:off x="791643" y="6278689"/>
            <a:ext cx="1394443" cy="48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6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87</TotalTime>
  <Words>638</Words>
  <Application>Microsoft Office PowerPoint</Application>
  <PresentationFormat>Widescreen</PresentationFormat>
  <Paragraphs>110</Paragraphs>
  <Slides>23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UTM Avo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13</cp:revision>
  <dcterms:created xsi:type="dcterms:W3CDTF">2023-03-28T03:35:09Z</dcterms:created>
  <dcterms:modified xsi:type="dcterms:W3CDTF">2023-08-21T02:48:19Z</dcterms:modified>
</cp:coreProperties>
</file>