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29"/>
  </p:notesMasterIdLst>
  <p:sldIdLst>
    <p:sldId id="257" r:id="rId4"/>
    <p:sldId id="364" r:id="rId5"/>
    <p:sldId id="256" r:id="rId6"/>
    <p:sldId id="267" r:id="rId7"/>
    <p:sldId id="260" r:id="rId8"/>
    <p:sldId id="373" r:id="rId9"/>
    <p:sldId id="378" r:id="rId10"/>
    <p:sldId id="379" r:id="rId11"/>
    <p:sldId id="380" r:id="rId12"/>
    <p:sldId id="381" r:id="rId13"/>
    <p:sldId id="382" r:id="rId14"/>
    <p:sldId id="259" r:id="rId15"/>
    <p:sldId id="263" r:id="rId16"/>
    <p:sldId id="261" r:id="rId17"/>
    <p:sldId id="391" r:id="rId18"/>
    <p:sldId id="383" r:id="rId19"/>
    <p:sldId id="258" r:id="rId20"/>
    <p:sldId id="377" r:id="rId21"/>
    <p:sldId id="388" r:id="rId22"/>
    <p:sldId id="389" r:id="rId23"/>
    <p:sldId id="390" r:id="rId24"/>
    <p:sldId id="262" r:id="rId25"/>
    <p:sldId id="374" r:id="rId26"/>
    <p:sldId id="266" r:id="rId27"/>
    <p:sldId id="39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373"/>
            <p14:sldId id="378"/>
            <p14:sldId id="379"/>
            <p14:sldId id="380"/>
            <p14:sldId id="381"/>
            <p14:sldId id="382"/>
          </p14:sldIdLst>
        </p14:section>
        <p14:section name="SHL" id="{A13DB347-C564-4436-BE85-EF03CBD32C2D}">
          <p14:sldIdLst>
            <p14:sldId id="259"/>
            <p14:sldId id="263"/>
          </p14:sldIdLst>
        </p14:section>
        <p14:section name="HĐ nối tiếp" id="{3ADF448C-8E95-45D1-860C-1D3CE70BC927}">
          <p14:sldIdLst>
            <p14:sldId id="261"/>
            <p14:sldId id="391"/>
            <p14:sldId id="383"/>
            <p14:sldId id="258"/>
            <p14:sldId id="377"/>
            <p14:sldId id="388"/>
            <p14:sldId id="389"/>
            <p14:sldId id="390"/>
            <p14:sldId id="262"/>
          </p14:sldIdLst>
        </p14:section>
        <p14:section name="Tự đánh giá" id="{7E3EA2DB-4ECA-46C4-AE99-1BDB6E5D3586}">
          <p14:sldIdLst/>
        </p14:section>
        <p14:section name="END" id="{09D271F4-F85F-46E8-ACF3-54DB7682D3DB}">
          <p14:sldIdLst>
            <p14:sldId id="374"/>
            <p14:sldId id="266"/>
            <p14:sldId id="3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57" autoAdjust="0"/>
    <p:restoredTop sz="94660"/>
  </p:normalViewPr>
  <p:slideViewPr>
    <p:cSldViewPr snapToGrid="0">
      <p:cViewPr varScale="1">
        <p:scale>
          <a:sx n="65" d="100"/>
          <a:sy n="65" d="100"/>
        </p:scale>
        <p:origin x="4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63CC8-D968-46FA-90BC-F388E6F1AF85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5FC14-429B-4CA6-8036-666081F5F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106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Hướng dẫn: GV click vào Du thuyền để di chuyển đến </a:t>
            </a:r>
            <a:r>
              <a:rPr lang="en-US" dirty="0" err="1"/>
              <a:t>hành</a:t>
            </a:r>
            <a:r>
              <a:rPr lang="en-US" baseline="0" dirty="0"/>
              <a:t> </a:t>
            </a:r>
            <a:r>
              <a:rPr lang="en-US" baseline="0" dirty="0" err="1"/>
              <a:t>tinh</a:t>
            </a:r>
            <a:r>
              <a:rPr lang="vi-VN" dirty="0"/>
              <a:t>&gt;&gt;&gt; chọn vào </a:t>
            </a:r>
            <a:r>
              <a:rPr lang="en-US" dirty="0" err="1"/>
              <a:t>hành</a:t>
            </a:r>
            <a:r>
              <a:rPr lang="en-US" baseline="0" dirty="0"/>
              <a:t> </a:t>
            </a:r>
            <a:r>
              <a:rPr lang="en-US" baseline="0" dirty="0" err="1"/>
              <a:t>tinh</a:t>
            </a:r>
            <a:r>
              <a:rPr lang="en-US" baseline="0" dirty="0"/>
              <a:t> </a:t>
            </a:r>
            <a:r>
              <a:rPr lang="vi-VN" dirty="0"/>
              <a:t>để </a:t>
            </a:r>
            <a:r>
              <a:rPr lang="en-US" dirty="0" err="1"/>
              <a:t>xuất</a:t>
            </a:r>
            <a:r>
              <a:rPr lang="en-US" baseline="0" dirty="0"/>
              <a:t> </a:t>
            </a:r>
            <a:r>
              <a:rPr lang="vi-VN" dirty="0"/>
              <a:t>hiện câu hỏi</a:t>
            </a:r>
            <a:r>
              <a:rPr lang="en-US" dirty="0"/>
              <a:t>.</a:t>
            </a:r>
            <a:endParaRPr lang="vi-VN" dirty="0"/>
          </a:p>
          <a:p>
            <a:r>
              <a:rPr lang="vi-VN" dirty="0"/>
              <a:t>Lặp lại các bước trên để đến câu hỏi tiếp theo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41374-8E2E-4B73-838C-81B951D0412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33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41374-8E2E-4B73-838C-81B951D0412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480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41374-8E2E-4B73-838C-81B951D0412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443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41374-8E2E-4B73-838C-81B951D0412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23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41374-8E2E-4B73-838C-81B951D0412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221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370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215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23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365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5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904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733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523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446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09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706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422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3110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016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575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3327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054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680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723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562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5349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105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21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26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63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63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64/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64/" TargetMode="External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7" Type="http://schemas.openxmlformats.org/officeDocument/2006/relationships/image" Target="../media/image48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44.jpg"/><Relationship Id="rId7" Type="http://schemas.openxmlformats.org/officeDocument/2006/relationships/slide" Target="slide1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48.jpeg"/><Relationship Id="rId5" Type="http://schemas.openxmlformats.org/officeDocument/2006/relationships/image" Target="../media/image50.png"/><Relationship Id="rId10" Type="http://schemas.openxmlformats.org/officeDocument/2006/relationships/slide" Target="slide21.xml"/><Relationship Id="rId4" Type="http://schemas.openxmlformats.org/officeDocument/2006/relationships/image" Target="../media/image49.png"/><Relationship Id="rId9" Type="http://schemas.openxmlformats.org/officeDocument/2006/relationships/slide" Target="slide2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audio" Target="../media/audio1.wav"/><Relationship Id="rId7" Type="http://schemas.openxmlformats.org/officeDocument/2006/relationships/image" Target="../media/image53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48.jpeg"/><Relationship Id="rId5" Type="http://schemas.openxmlformats.org/officeDocument/2006/relationships/image" Target="../media/image51.png"/><Relationship Id="rId10" Type="http://schemas.openxmlformats.org/officeDocument/2006/relationships/image" Target="../media/image55.jpeg"/><Relationship Id="rId4" Type="http://schemas.openxmlformats.org/officeDocument/2006/relationships/audio" Target="../media/audio2.wav"/><Relationship Id="rId9" Type="http://schemas.openxmlformats.org/officeDocument/2006/relationships/slide" Target="slide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audio" Target="../media/audio1.wav"/><Relationship Id="rId7" Type="http://schemas.openxmlformats.org/officeDocument/2006/relationships/image" Target="../media/image58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60.png"/><Relationship Id="rId5" Type="http://schemas.openxmlformats.org/officeDocument/2006/relationships/image" Target="../media/image57.jpg"/><Relationship Id="rId10" Type="http://schemas.openxmlformats.org/officeDocument/2006/relationships/image" Target="../media/image48.jpeg"/><Relationship Id="rId4" Type="http://schemas.openxmlformats.org/officeDocument/2006/relationships/audio" Target="../media/audio2.wav"/><Relationship Id="rId9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audio" Target="../media/audio1.wav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48.jpeg"/><Relationship Id="rId5" Type="http://schemas.openxmlformats.org/officeDocument/2006/relationships/image" Target="../media/image62.jpg"/><Relationship Id="rId10" Type="http://schemas.openxmlformats.org/officeDocument/2006/relationships/image" Target="../media/image47.jpeg"/><Relationship Id="rId4" Type="http://schemas.openxmlformats.org/officeDocument/2006/relationships/audio" Target="../media/audio2.wav"/><Relationship Id="rId9" Type="http://schemas.openxmlformats.org/officeDocument/2006/relationships/image" Target="../media/image6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audio" Target="../media/audio1.wav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48.jpeg"/><Relationship Id="rId5" Type="http://schemas.openxmlformats.org/officeDocument/2006/relationships/image" Target="../media/image65.jpg"/><Relationship Id="rId10" Type="http://schemas.openxmlformats.org/officeDocument/2006/relationships/image" Target="../media/image68.jpeg"/><Relationship Id="rId4" Type="http://schemas.openxmlformats.org/officeDocument/2006/relationships/audio" Target="../media/audio2.wav"/><Relationship Id="rId9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6.png"/><Relationship Id="rId5" Type="http://schemas.openxmlformats.org/officeDocument/2006/relationships/image" Target="../media/image75.svg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4.xml"/><Relationship Id="rId6" Type="http://schemas.microsoft.com/office/2007/relationships/hdphoto" Target="../media/hdphoto2.wdp"/><Relationship Id="rId5" Type="http://schemas.openxmlformats.org/officeDocument/2006/relationships/image" Target="../media/image8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6: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yêu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quê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h</a:t>
            </a: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ư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ơng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23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24D37395-41EC-4CB4-804F-EA853F5ED5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994092" y="4076700"/>
            <a:ext cx="977954" cy="1259660"/>
          </a:xfrm>
          <a:prstGeom prst="rect">
            <a:avLst/>
          </a:prstGeom>
        </p:spPr>
      </p:pic>
      <p:sp>
        <p:nvSpPr>
          <p:cNvPr id="5" name="TextBox 13">
            <a:extLst>
              <a:ext uri="{FF2B5EF4-FFF2-40B4-BE49-F238E27FC236}">
                <a16:creationId xmlns:a16="http://schemas.microsoft.com/office/drawing/2014/main" id="{19B81733-D6A2-41A1-A8D5-21C7BEFF209D}"/>
              </a:ext>
            </a:extLst>
          </p:cNvPr>
          <p:cNvSpPr txBox="1"/>
          <p:nvPr/>
        </p:nvSpPr>
        <p:spPr>
          <a:xfrm>
            <a:off x="3713123" y="3123020"/>
            <a:ext cx="5061015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Lớp</a:t>
            </a:r>
            <a:r>
              <a:rPr lang="en-US" sz="2400" dirty="0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 </a:t>
            </a:r>
            <a:r>
              <a:rPr lang="en-US" sz="2400" dirty="0" err="1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đồng</a:t>
            </a:r>
            <a:r>
              <a:rPr lang="en-US" sz="2400" dirty="0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 ca </a:t>
            </a:r>
            <a:r>
              <a:rPr lang="en-US" sz="2400" dirty="0" err="1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bài</a:t>
            </a:r>
            <a:r>
              <a:rPr lang="en-US" sz="2400" dirty="0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 </a:t>
            </a:r>
            <a:r>
              <a:rPr lang="en-US" sz="2400" dirty="0" err="1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hát</a:t>
            </a:r>
            <a:r>
              <a:rPr lang="en-US" sz="2400" dirty="0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Trái</a:t>
            </a:r>
            <a:r>
              <a:rPr lang="en-US" sz="2400" b="1" dirty="0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 </a:t>
            </a:r>
            <a:r>
              <a:rPr lang="en-US" sz="2400" b="1" dirty="0" err="1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đất</a:t>
            </a:r>
            <a:r>
              <a:rPr lang="en-US" sz="2400" b="1" dirty="0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 </a:t>
            </a:r>
            <a:r>
              <a:rPr lang="en-US" sz="2400" b="1" dirty="0" err="1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này</a:t>
            </a:r>
            <a:r>
              <a:rPr lang="en-US" sz="2400" b="1" dirty="0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 </a:t>
            </a:r>
            <a:r>
              <a:rPr lang="en-US" sz="2400" b="1" dirty="0" err="1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là</a:t>
            </a:r>
            <a:r>
              <a:rPr lang="en-US" sz="2400" b="1" dirty="0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 </a:t>
            </a:r>
            <a:r>
              <a:rPr lang="en-US" sz="2400" b="1" dirty="0" err="1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của</a:t>
            </a:r>
            <a:r>
              <a:rPr lang="en-US" sz="2400" b="1" dirty="0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 </a:t>
            </a:r>
            <a:r>
              <a:rPr lang="en-US" sz="2400" b="1" dirty="0" err="1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chúng</a:t>
            </a:r>
            <a:r>
              <a:rPr lang="en-US" sz="2400" b="1" dirty="0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 </a:t>
            </a:r>
            <a:r>
              <a:rPr lang="en-US" sz="2400" b="1" dirty="0" err="1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mình</a:t>
            </a:r>
            <a:r>
              <a:rPr lang="en-US" sz="2400" dirty="0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 (</a:t>
            </a:r>
            <a:r>
              <a:rPr lang="en-US" sz="2400" dirty="0" err="1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sáng</a:t>
            </a:r>
            <a:r>
              <a:rPr lang="en-US" sz="2400" dirty="0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 </a:t>
            </a:r>
            <a:r>
              <a:rPr lang="en-US" sz="2400" dirty="0" err="1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tác</a:t>
            </a:r>
            <a:r>
              <a:rPr lang="en-US" sz="2400" dirty="0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: </a:t>
            </a:r>
            <a:r>
              <a:rPr lang="en-US" sz="2400" dirty="0" err="1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Trương</a:t>
            </a:r>
            <a:r>
              <a:rPr lang="en-US" sz="2400" dirty="0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 Quang </a:t>
            </a:r>
            <a:r>
              <a:rPr lang="en-US" sz="2400" dirty="0" err="1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Lục</a:t>
            </a:r>
            <a:r>
              <a:rPr lang="en-US" sz="2400" dirty="0">
                <a:solidFill>
                  <a:srgbClr val="253140"/>
                </a:solidFill>
                <a:latin typeface="+mj-lt"/>
                <a:cs typeface="Times New Roman" panose="02020603050405020304" charset="0"/>
              </a:rPr>
              <a:t>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1E664F-7FEF-4570-94F7-8CEB2E86D278}"/>
              </a:ext>
            </a:extLst>
          </p:cNvPr>
          <p:cNvGrpSpPr/>
          <p:nvPr/>
        </p:nvGrpSpPr>
        <p:grpSpPr>
          <a:xfrm>
            <a:off x="4040070" y="1256227"/>
            <a:ext cx="4734068" cy="1362925"/>
            <a:chOff x="4881881" y="2045754"/>
            <a:chExt cx="4734068" cy="1362925"/>
          </a:xfrm>
        </p:grpSpPr>
        <p:grpSp>
          <p:nvGrpSpPr>
            <p:cNvPr id="6" name="Group 3">
              <a:extLst>
                <a:ext uri="{FF2B5EF4-FFF2-40B4-BE49-F238E27FC236}">
                  <a16:creationId xmlns:a16="http://schemas.microsoft.com/office/drawing/2014/main" id="{10B5F0C7-4A09-45EA-B394-4D8AFE89DEF5}"/>
                </a:ext>
              </a:extLst>
            </p:cNvPr>
            <p:cNvGrpSpPr/>
            <p:nvPr/>
          </p:nvGrpSpPr>
          <p:grpSpPr>
            <a:xfrm>
              <a:off x="4881881" y="2492724"/>
              <a:ext cx="4734068" cy="915955"/>
              <a:chOff x="0" y="0"/>
              <a:chExt cx="5078243" cy="1884184"/>
            </a:xfrm>
          </p:grpSpPr>
          <p:sp>
            <p:nvSpPr>
              <p:cNvPr id="7" name="Freeform 4">
                <a:extLst>
                  <a:ext uri="{FF2B5EF4-FFF2-40B4-BE49-F238E27FC236}">
                    <a16:creationId xmlns:a16="http://schemas.microsoft.com/office/drawing/2014/main" id="{667E50AD-D7A4-4AD1-BAA0-0FBB7A099EFA}"/>
                  </a:ext>
                </a:extLst>
              </p:cNvPr>
              <p:cNvSpPr/>
              <p:nvPr/>
            </p:nvSpPr>
            <p:spPr>
              <a:xfrm>
                <a:off x="-4213" y="0"/>
                <a:ext cx="5082455" cy="1884183"/>
              </a:xfrm>
              <a:custGeom>
                <a:avLst/>
                <a:gdLst/>
                <a:ahLst/>
                <a:cxnLst/>
                <a:rect l="l" t="t" r="r" b="b"/>
                <a:pathLst>
                  <a:path w="5082455" h="1884183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60586" y="12454"/>
                    </a:cubicBezTo>
                    <a:cubicBezTo>
                      <a:pt x="3801218" y="12671"/>
                      <a:pt x="4808387" y="0"/>
                      <a:pt x="4808387" y="0"/>
                    </a:cubicBezTo>
                    <a:cubicBezTo>
                      <a:pt x="4875851" y="0"/>
                      <a:pt x="4951788" y="0"/>
                      <a:pt x="5030561" y="85073"/>
                    </a:cubicBezTo>
                    <a:cubicBezTo>
                      <a:pt x="5073539" y="131488"/>
                      <a:pt x="5074607" y="240224"/>
                      <a:pt x="5075012" y="320281"/>
                    </a:cubicBezTo>
                    <a:cubicBezTo>
                      <a:pt x="5075012" y="320281"/>
                      <a:pt x="5073308" y="936483"/>
                      <a:pt x="5073308" y="1121599"/>
                    </a:cubicBezTo>
                    <a:cubicBezTo>
                      <a:pt x="5073308" y="1335758"/>
                      <a:pt x="5082456" y="1634937"/>
                      <a:pt x="5082456" y="1634937"/>
                    </a:cubicBezTo>
                    <a:cubicBezTo>
                      <a:pt x="5082456" y="1763606"/>
                      <a:pt x="5078286" y="1884183"/>
                      <a:pt x="4825448" y="1876049"/>
                    </a:cubicBezTo>
                    <a:cubicBezTo>
                      <a:pt x="4825448" y="1876049"/>
                      <a:pt x="4448976" y="1855751"/>
                      <a:pt x="3902950" y="1863349"/>
                    </a:cubicBezTo>
                    <a:cubicBezTo>
                      <a:pt x="1504539" y="1871483"/>
                      <a:pt x="304023" y="1884183"/>
                      <a:pt x="304023" y="1884183"/>
                    </a:cubicBezTo>
                    <a:cubicBezTo>
                      <a:pt x="132548" y="1884183"/>
                      <a:pt x="4213" y="1783114"/>
                      <a:pt x="8532" y="1580567"/>
                    </a:cubicBezTo>
                    <a:cubicBezTo>
                      <a:pt x="8532" y="1580567"/>
                      <a:pt x="9630" y="1082026"/>
                      <a:pt x="4815" y="933265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9AC6A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B3FFE68-8286-439E-A6B5-9DC80F7FDB5C}"/>
                </a:ext>
              </a:extLst>
            </p:cNvPr>
            <p:cNvSpPr txBox="1"/>
            <p:nvPr/>
          </p:nvSpPr>
          <p:spPr>
            <a:xfrm>
              <a:off x="5961916" y="2045754"/>
              <a:ext cx="2570069" cy="10435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0080"/>
                </a:lnSpc>
              </a:pPr>
              <a:r>
                <a:rPr lang="en-US" sz="2600" b="1" spc="126" dirty="0" err="1">
                  <a:solidFill>
                    <a:srgbClr val="253140"/>
                  </a:solidFill>
                  <a:latin typeface="+mj-lt"/>
                  <a:cs typeface="Arial" panose="020B0604020202020204" pitchFamily="34" charset="0"/>
                </a:rPr>
                <a:t>Hát</a:t>
              </a:r>
              <a:r>
                <a:rPr lang="en-US" sz="2600" b="1" spc="126" dirty="0">
                  <a:solidFill>
                    <a:srgbClr val="25314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600" b="1" spc="126" dirty="0" err="1">
                  <a:solidFill>
                    <a:srgbClr val="253140"/>
                  </a:solidFill>
                  <a:latin typeface="+mj-lt"/>
                  <a:cs typeface="Arial" panose="020B0604020202020204" pitchFamily="34" charset="0"/>
                </a:rPr>
                <a:t>tập</a:t>
              </a:r>
              <a:r>
                <a:rPr lang="en-US" sz="2600" b="1" spc="126" dirty="0">
                  <a:solidFill>
                    <a:srgbClr val="25314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600" b="1" spc="126" dirty="0" err="1">
                  <a:solidFill>
                    <a:srgbClr val="253140"/>
                  </a:solidFill>
                  <a:latin typeface="+mj-lt"/>
                  <a:cs typeface="Arial" panose="020B0604020202020204" pitchFamily="34" charset="0"/>
                </a:rPr>
                <a:t>thể</a:t>
              </a:r>
              <a:endParaRPr lang="en-US" sz="2600" b="1" spc="126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83983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AB2919-BC06-350E-B419-F5EBC17B1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3" y="1519067"/>
            <a:ext cx="10434476" cy="494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83983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2">
            <a:extLst>
              <a:ext uri="{FF2B5EF4-FFF2-40B4-BE49-F238E27FC236}">
                <a16:creationId xmlns:a16="http://schemas.microsoft.com/office/drawing/2014/main" id="{3B658017-041A-42AA-BF3C-0AC7E0F37F8C}"/>
              </a:ext>
            </a:extLst>
          </p:cNvPr>
          <p:cNvSpPr txBox="1"/>
          <p:nvPr/>
        </p:nvSpPr>
        <p:spPr>
          <a:xfrm>
            <a:off x="671407" y="2128972"/>
            <a:ext cx="3695700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spc="91" dirty="0" err="1">
                <a:latin typeface="+mj-lt"/>
                <a:cs typeface="Arial" panose="020B0604020202020204" pitchFamily="34" charset="0"/>
              </a:rPr>
              <a:t>Hãy</a:t>
            </a:r>
            <a:r>
              <a:rPr lang="en-US" sz="2400" spc="9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spc="91" dirty="0" err="1">
                <a:latin typeface="+mj-lt"/>
                <a:cs typeface="Arial" panose="020B0604020202020204" pitchFamily="34" charset="0"/>
              </a:rPr>
              <a:t>thảo</a:t>
            </a:r>
            <a:r>
              <a:rPr lang="en-US" sz="2400" spc="9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spc="91" dirty="0" err="1">
                <a:latin typeface="+mj-lt"/>
                <a:cs typeface="Arial" panose="020B0604020202020204" pitchFamily="34" charset="0"/>
              </a:rPr>
              <a:t>luận</a:t>
            </a:r>
            <a:r>
              <a:rPr lang="en-US" sz="2400" spc="9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spc="91" dirty="0" err="1">
                <a:latin typeface="+mj-lt"/>
                <a:cs typeface="Arial" panose="020B0604020202020204" pitchFamily="34" charset="0"/>
              </a:rPr>
              <a:t>nhóm</a:t>
            </a:r>
            <a:r>
              <a:rPr lang="en-US" sz="2400" spc="9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spc="91" dirty="0" err="1">
                <a:latin typeface="+mj-lt"/>
                <a:cs typeface="Arial" panose="020B0604020202020204" pitchFamily="34" charset="0"/>
              </a:rPr>
              <a:t>về</a:t>
            </a:r>
            <a:r>
              <a:rPr lang="en-US" sz="2400" spc="9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spc="91" dirty="0" err="1">
                <a:latin typeface="+mj-lt"/>
                <a:cs typeface="Arial" panose="020B0604020202020204" pitchFamily="34" charset="0"/>
              </a:rPr>
              <a:t>những</a:t>
            </a:r>
            <a:r>
              <a:rPr lang="en-US" sz="2400" spc="9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spc="91" dirty="0" err="1">
                <a:latin typeface="+mj-lt"/>
                <a:cs typeface="Arial" panose="020B0604020202020204" pitchFamily="34" charset="0"/>
              </a:rPr>
              <a:t>biểu</a:t>
            </a:r>
            <a:r>
              <a:rPr lang="en-US" sz="2400" spc="9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spc="91" dirty="0" err="1">
                <a:latin typeface="+mj-lt"/>
                <a:cs typeface="Arial" panose="020B0604020202020204" pitchFamily="34" charset="0"/>
              </a:rPr>
              <a:t>hiện</a:t>
            </a:r>
            <a:r>
              <a:rPr lang="en-US" sz="2400" spc="9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spc="91" dirty="0" err="1">
                <a:latin typeface="+mj-lt"/>
                <a:cs typeface="Arial" panose="020B0604020202020204" pitchFamily="34" charset="0"/>
              </a:rPr>
              <a:t>của</a:t>
            </a:r>
            <a:r>
              <a:rPr lang="en-US" sz="2400" spc="9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spc="91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spc="9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spc="91" dirty="0" err="1">
                <a:latin typeface="+mj-lt"/>
                <a:cs typeface="Arial" panose="020B0604020202020204" pitchFamily="34" charset="0"/>
              </a:rPr>
              <a:t>dạng</a:t>
            </a:r>
            <a:r>
              <a:rPr lang="en-US" sz="2400" spc="91" dirty="0">
                <a:latin typeface="+mj-lt"/>
                <a:cs typeface="Arial" panose="020B0604020202020204" pitchFamily="34" charset="0"/>
              </a:rPr>
              <a:t> ô </a:t>
            </a:r>
            <a:r>
              <a:rPr lang="en-US" sz="2400" spc="91" dirty="0" err="1">
                <a:latin typeface="+mj-lt"/>
                <a:cs typeface="Arial" panose="020B0604020202020204" pitchFamily="34" charset="0"/>
              </a:rPr>
              <a:t>nhiễm</a:t>
            </a:r>
            <a:r>
              <a:rPr lang="en-US" sz="2400" spc="9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spc="91" dirty="0" err="1">
                <a:latin typeface="+mj-lt"/>
                <a:cs typeface="Arial" panose="020B0604020202020204" pitchFamily="34" charset="0"/>
              </a:rPr>
              <a:t>môi</a:t>
            </a:r>
            <a:r>
              <a:rPr lang="en-US" sz="2400" spc="9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spc="91" dirty="0" err="1">
                <a:latin typeface="+mj-lt"/>
                <a:cs typeface="Arial" panose="020B0604020202020204" pitchFamily="34" charset="0"/>
              </a:rPr>
              <a:t>trường</a:t>
            </a:r>
            <a:r>
              <a:rPr lang="en-US" sz="2400" spc="91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AutoShape 7">
            <a:extLst>
              <a:ext uri="{FF2B5EF4-FFF2-40B4-BE49-F238E27FC236}">
                <a16:creationId xmlns:a16="http://schemas.microsoft.com/office/drawing/2014/main" id="{80956918-60DC-4E1A-BE75-1EE19DA19FF7}"/>
              </a:ext>
            </a:extLst>
          </p:cNvPr>
          <p:cNvSpPr/>
          <p:nvPr/>
        </p:nvSpPr>
        <p:spPr>
          <a:xfrm>
            <a:off x="557107" y="218017"/>
            <a:ext cx="11345757" cy="665903"/>
          </a:xfrm>
          <a:prstGeom prst="rect">
            <a:avLst/>
          </a:prstGeom>
          <a:solidFill>
            <a:srgbClr val="FFFBEC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735AACB-879D-4296-8CDB-0EF7EE30B142}"/>
              </a:ext>
            </a:extLst>
          </p:cNvPr>
          <p:cNvSpPr txBox="1"/>
          <p:nvPr/>
        </p:nvSpPr>
        <p:spPr>
          <a:xfrm>
            <a:off x="671407" y="1424279"/>
            <a:ext cx="11231457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en-US" altLang="vi-VN" sz="24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altLang="vi-VN" sz="24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altLang="vi-VN" sz="24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altLang="vi-VN" sz="24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1: </a:t>
            </a:r>
            <a:r>
              <a:rPr lang="en-US" altLang="vi-VN" sz="24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Khảo</a:t>
            </a:r>
            <a:r>
              <a:rPr lang="en-US" altLang="vi-VN" sz="24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altLang="vi-VN" sz="24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sát</a:t>
            </a:r>
            <a:r>
              <a:rPr lang="en-US" altLang="vi-VN" sz="24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altLang="vi-VN" sz="24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thực</a:t>
            </a:r>
            <a:r>
              <a:rPr lang="en-US" altLang="vi-VN" sz="24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altLang="vi-VN" sz="24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trạng</a:t>
            </a:r>
            <a:r>
              <a:rPr lang="en-US" altLang="vi-VN" sz="24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altLang="vi-VN" sz="24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môi</a:t>
            </a:r>
            <a:r>
              <a:rPr lang="en-US" altLang="vi-VN" sz="24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altLang="vi-VN" sz="24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trường</a:t>
            </a:r>
            <a:r>
              <a:rPr lang="en-US" altLang="vi-VN" sz="24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altLang="vi-VN" sz="24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quanh</a:t>
            </a:r>
            <a:r>
              <a:rPr lang="en-US" altLang="vi-VN" sz="24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altLang="vi-VN" sz="24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em</a:t>
            </a:r>
            <a:endParaRPr lang="en-US" altLang="vi-VN" sz="24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30">
            <a:extLst>
              <a:ext uri="{FF2B5EF4-FFF2-40B4-BE49-F238E27FC236}">
                <a16:creationId xmlns:a16="http://schemas.microsoft.com/office/drawing/2014/main" id="{495D54DD-9EA5-4E29-B607-217CE09E37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20" y="4407502"/>
            <a:ext cx="3064087" cy="2296160"/>
          </a:xfrm>
          <a:prstGeom prst="rect">
            <a:avLst/>
          </a:prstGeom>
        </p:spPr>
      </p:pic>
      <p:pic>
        <p:nvPicPr>
          <p:cNvPr id="12" name="Picture 31">
            <a:extLst>
              <a:ext uri="{FF2B5EF4-FFF2-40B4-BE49-F238E27FC236}">
                <a16:creationId xmlns:a16="http://schemas.microsoft.com/office/drawing/2014/main" id="{BDCD3E8F-2291-47A0-AE40-CD1767ED84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424" y="2143118"/>
            <a:ext cx="3134783" cy="2243243"/>
          </a:xfrm>
          <a:prstGeom prst="rect">
            <a:avLst/>
          </a:prstGeom>
        </p:spPr>
      </p:pic>
      <p:pic>
        <p:nvPicPr>
          <p:cNvPr id="13" name="Picture 32">
            <a:extLst>
              <a:ext uri="{FF2B5EF4-FFF2-40B4-BE49-F238E27FC236}">
                <a16:creationId xmlns:a16="http://schemas.microsoft.com/office/drawing/2014/main" id="{DE540BC6-781B-4B8B-B9F1-8A052A1A06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941" y="2198151"/>
            <a:ext cx="3064087" cy="21882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77AE272-D276-4BC6-AC69-2CD46B397C46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5539954" y="4515786"/>
            <a:ext cx="3223470" cy="229616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02341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8F20F893-8EEB-485E-89CE-4B0D5887FB59}"/>
              </a:ext>
            </a:extLst>
          </p:cNvPr>
          <p:cNvSpPr txBox="1"/>
          <p:nvPr/>
        </p:nvSpPr>
        <p:spPr>
          <a:xfrm>
            <a:off x="2758440" y="1254148"/>
            <a:ext cx="7985760" cy="624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en-US" sz="2600" b="1" spc="72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Biểu</a:t>
            </a:r>
            <a:r>
              <a:rPr lang="en-US" sz="2600" b="1" spc="72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spc="72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hiện</a:t>
            </a:r>
            <a:r>
              <a:rPr lang="en-US" sz="2600" b="1" spc="72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spc="72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của</a:t>
            </a:r>
            <a:r>
              <a:rPr lang="en-US" sz="2600" b="1" spc="72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spc="72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en-US" sz="2600" b="1" spc="72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spc="72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dạng</a:t>
            </a:r>
            <a:r>
              <a:rPr lang="en-US" sz="2600" b="1" spc="72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 ô </a:t>
            </a:r>
            <a:r>
              <a:rPr lang="en-US" sz="2600" b="1" spc="72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nhiễm</a:t>
            </a:r>
            <a:r>
              <a:rPr lang="en-US" sz="2600" b="1" spc="72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spc="72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môi</a:t>
            </a:r>
            <a:r>
              <a:rPr lang="en-US" sz="2600" b="1" spc="72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spc="72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trường</a:t>
            </a:r>
            <a:endParaRPr lang="en-US" sz="2600" b="1" spc="72" dirty="0">
              <a:solidFill>
                <a:srgbClr val="253140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833AA7D-A321-41C3-9D81-FA2227BE2BD2}"/>
              </a:ext>
            </a:extLst>
          </p:cNvPr>
          <p:cNvGrpSpPr/>
          <p:nvPr/>
        </p:nvGrpSpPr>
        <p:grpSpPr>
          <a:xfrm>
            <a:off x="310938" y="2160105"/>
            <a:ext cx="11178117" cy="4227443"/>
            <a:chOff x="457200" y="2108200"/>
            <a:chExt cx="11178117" cy="4490297"/>
          </a:xfrm>
        </p:grpSpPr>
        <p:sp>
          <p:nvSpPr>
            <p:cNvPr id="7" name="AutoShape 6">
              <a:extLst>
                <a:ext uri="{FF2B5EF4-FFF2-40B4-BE49-F238E27FC236}">
                  <a16:creationId xmlns:a16="http://schemas.microsoft.com/office/drawing/2014/main" id="{6AAE057F-B6DD-4323-B91F-1500BA220701}"/>
                </a:ext>
              </a:extLst>
            </p:cNvPr>
            <p:cNvSpPr/>
            <p:nvPr/>
          </p:nvSpPr>
          <p:spPr>
            <a:xfrm>
              <a:off x="457200" y="2108200"/>
              <a:ext cx="10885593" cy="4490297"/>
            </a:xfrm>
            <a:prstGeom prst="rect">
              <a:avLst/>
            </a:prstGeom>
            <a:solidFill>
              <a:srgbClr val="DB94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AutoShape 7">
              <a:extLst>
                <a:ext uri="{FF2B5EF4-FFF2-40B4-BE49-F238E27FC236}">
                  <a16:creationId xmlns:a16="http://schemas.microsoft.com/office/drawing/2014/main" id="{0C7DF725-E126-4177-AFA4-753048845E0D}"/>
                </a:ext>
              </a:extLst>
            </p:cNvPr>
            <p:cNvSpPr/>
            <p:nvPr/>
          </p:nvSpPr>
          <p:spPr>
            <a:xfrm>
              <a:off x="665904" y="2273301"/>
              <a:ext cx="10969413" cy="4191423"/>
            </a:xfrm>
            <a:prstGeom prst="rect">
              <a:avLst/>
            </a:prstGeom>
            <a:solidFill>
              <a:srgbClr val="FFFBE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 Box 335">
            <a:extLst>
              <a:ext uri="{FF2B5EF4-FFF2-40B4-BE49-F238E27FC236}">
                <a16:creationId xmlns:a16="http://schemas.microsoft.com/office/drawing/2014/main" id="{5BC50AC4-B654-43DD-B1F8-594E49BA32D4}"/>
              </a:ext>
            </a:extLst>
          </p:cNvPr>
          <p:cNvSpPr txBox="1"/>
          <p:nvPr/>
        </p:nvSpPr>
        <p:spPr>
          <a:xfrm>
            <a:off x="655402" y="2538314"/>
            <a:ext cx="10969413" cy="33378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95325" indent="-495325">
              <a:lnSpc>
                <a:spcPct val="150000"/>
              </a:lnSpc>
              <a:buAutoNum type="arabicPeriod"/>
            </a:pPr>
            <a:r>
              <a:rPr lang="en-US" sz="2400" b="1" dirty="0">
                <a:latin typeface="+mj-lt"/>
                <a:cs typeface="Arial" panose="020B0604020202020204" pitchFamily="34" charset="0"/>
              </a:rPr>
              <a:t>Ô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nhiễm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MT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đất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đất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khô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cằn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màu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xám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đỏ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)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không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đồng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đều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,...</a:t>
            </a:r>
          </a:p>
          <a:p>
            <a:pPr marL="495325" indent="-495325">
              <a:lnSpc>
                <a:spcPct val="150000"/>
              </a:lnSpc>
              <a:buAutoNum type="arabicPeriod"/>
            </a:pPr>
            <a:r>
              <a:rPr lang="en-US" sz="2400" b="1" dirty="0">
                <a:latin typeface="+mj-lt"/>
                <a:cs typeface="Arial" panose="020B0604020202020204" pitchFamily="34" charset="0"/>
              </a:rPr>
              <a:t>Ô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nhiễm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MT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nước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: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nước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màu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lạ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mùi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lạ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xuất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váng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bọt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khí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sinh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vật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chết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hàng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loạt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,...</a:t>
            </a:r>
          </a:p>
          <a:p>
            <a:pPr marL="495325" indent="-495325">
              <a:lnSpc>
                <a:spcPct val="150000"/>
              </a:lnSpc>
              <a:buAutoNum type="arabicPeriod"/>
            </a:pPr>
            <a:r>
              <a:rPr lang="en-US" sz="2400" b="1" dirty="0">
                <a:latin typeface="+mj-lt"/>
                <a:cs typeface="Arial" panose="020B0604020202020204" pitchFamily="34" charset="0"/>
              </a:rPr>
              <a:t>Ô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nhiễm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MT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không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khí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: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khói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bụi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mịn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dày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đặc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không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khí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mùi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lạ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,...</a:t>
            </a:r>
          </a:p>
          <a:p>
            <a:pPr marL="495325" indent="-495325">
              <a:lnSpc>
                <a:spcPct val="150000"/>
              </a:lnSpc>
              <a:buAutoNum type="arabicPeriod"/>
            </a:pPr>
            <a:r>
              <a:rPr lang="en-US" sz="2400" b="1" dirty="0">
                <a:latin typeface="+mj-lt"/>
                <a:cs typeface="Arial" panose="020B0604020202020204" pitchFamily="34" charset="0"/>
              </a:rPr>
              <a:t>Ô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nhiễm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tiếng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ồn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: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tiếng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ồn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môi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trường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vượt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quá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ngưỡng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nhất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gây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khó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chịu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hoặc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động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vật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822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>
            <a:extLst>
              <a:ext uri="{FF2B5EF4-FFF2-40B4-BE49-F238E27FC236}">
                <a16:creationId xmlns:a16="http://schemas.microsoft.com/office/drawing/2014/main" id="{3C55CFD9-ADBF-4736-8144-0E3856BA737C}"/>
              </a:ext>
            </a:extLst>
          </p:cNvPr>
          <p:cNvSpPr/>
          <p:nvPr/>
        </p:nvSpPr>
        <p:spPr>
          <a:xfrm>
            <a:off x="949536" y="2379544"/>
            <a:ext cx="3549766" cy="33306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50DB230B-4ED4-4091-B34F-3FFE0D6BE1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279282" y="1706108"/>
            <a:ext cx="890274" cy="895157"/>
          </a:xfrm>
          <a:prstGeom prst="rect">
            <a:avLst/>
          </a:prstGeom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id="{CC2A38C6-CE79-4CE0-987B-D34E2A7D4BAA}"/>
              </a:ext>
            </a:extLst>
          </p:cNvPr>
          <p:cNvSpPr txBox="1"/>
          <p:nvPr/>
        </p:nvSpPr>
        <p:spPr>
          <a:xfrm>
            <a:off x="735445" y="2822987"/>
            <a:ext cx="3763857" cy="1529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2800" b="1" spc="80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Khảo</a:t>
            </a:r>
            <a:r>
              <a:rPr lang="en-US" sz="2800" b="1" spc="80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spc="80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sát</a:t>
            </a:r>
            <a:r>
              <a:rPr lang="en-US" sz="2800" b="1" spc="80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spc="80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thực</a:t>
            </a:r>
            <a:r>
              <a:rPr lang="en-US" sz="2800" b="1" spc="80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spc="80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trạng</a:t>
            </a:r>
            <a:r>
              <a:rPr lang="en-US" sz="2800" b="1" spc="80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spc="80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môi</a:t>
            </a:r>
            <a:r>
              <a:rPr lang="en-US" sz="2800" b="1" spc="80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spc="80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trường</a:t>
            </a:r>
            <a:r>
              <a:rPr lang="en-US" sz="2800" b="1" spc="80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262136A-46AE-477D-B01B-E1465BE1C4FD}"/>
              </a:ext>
            </a:extLst>
          </p:cNvPr>
          <p:cNvGrpSpPr/>
          <p:nvPr/>
        </p:nvGrpSpPr>
        <p:grpSpPr>
          <a:xfrm>
            <a:off x="5280661" y="1640373"/>
            <a:ext cx="5961803" cy="4729057"/>
            <a:chOff x="6230197" y="933449"/>
            <a:chExt cx="5961803" cy="4729057"/>
          </a:xfrm>
        </p:grpSpPr>
        <p:sp>
          <p:nvSpPr>
            <p:cNvPr id="4" name="AutoShape 8">
              <a:extLst>
                <a:ext uri="{FF2B5EF4-FFF2-40B4-BE49-F238E27FC236}">
                  <a16:creationId xmlns:a16="http://schemas.microsoft.com/office/drawing/2014/main" id="{09145EE8-D202-4A9B-9882-42DD5D7C8DC5}"/>
                </a:ext>
              </a:extLst>
            </p:cNvPr>
            <p:cNvSpPr/>
            <p:nvPr/>
          </p:nvSpPr>
          <p:spPr>
            <a:xfrm>
              <a:off x="6230197" y="933449"/>
              <a:ext cx="5961803" cy="4729057"/>
            </a:xfrm>
            <a:prstGeom prst="rect">
              <a:avLst/>
            </a:prstGeom>
            <a:solidFill>
              <a:srgbClr val="DB94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 Box 335">
              <a:extLst>
                <a:ext uri="{FF2B5EF4-FFF2-40B4-BE49-F238E27FC236}">
                  <a16:creationId xmlns:a16="http://schemas.microsoft.com/office/drawing/2014/main" id="{BEC740BE-08D5-454D-BFFB-F69D46A46DF7}"/>
                </a:ext>
              </a:extLst>
            </p:cNvPr>
            <p:cNvSpPr txBox="1"/>
            <p:nvPr/>
          </p:nvSpPr>
          <p:spPr>
            <a:xfrm>
              <a:off x="6246706" y="1195494"/>
              <a:ext cx="5945294" cy="11218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Khảo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sát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thực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trạng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môi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trường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xung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quanh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nội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dung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sau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10" name="Text Box 17">
              <a:extLst>
                <a:ext uri="{FF2B5EF4-FFF2-40B4-BE49-F238E27FC236}">
                  <a16:creationId xmlns:a16="http://schemas.microsoft.com/office/drawing/2014/main" id="{0F1DF329-A893-4E90-A84F-1FF044E00F51}"/>
                </a:ext>
              </a:extLst>
            </p:cNvPr>
            <p:cNvSpPr txBox="1"/>
            <p:nvPr/>
          </p:nvSpPr>
          <p:spPr>
            <a:xfrm>
              <a:off x="6437631" y="2696840"/>
              <a:ext cx="5400463" cy="22298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495325" indent="-495325" algn="just">
                <a:lnSpc>
                  <a:spcPct val="150000"/>
                </a:lnSpc>
                <a:buAutoNum type="arabicPeriod"/>
              </a:pP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Địa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điểm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: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Kênh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nước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vườn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cây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, con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đường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đang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thi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công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.</a:t>
              </a:r>
            </a:p>
            <a:p>
              <a:pPr marL="495325" indent="-495325" algn="just">
                <a:lnSpc>
                  <a:spcPct val="150000"/>
                </a:lnSpc>
                <a:buAutoNum type="arabicPeriod"/>
              </a:pP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Ghi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lại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kết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quả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vào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phiếu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khảo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sát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mẫu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6" name="Picture 12">
            <a:extLst>
              <a:ext uri="{FF2B5EF4-FFF2-40B4-BE49-F238E27FC236}">
                <a16:creationId xmlns:a16="http://schemas.microsoft.com/office/drawing/2014/main" id="{25F40F1F-2E38-4698-AD56-C244AB677B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25180" y="5844849"/>
            <a:ext cx="925829" cy="786626"/>
          </a:xfrm>
          <a:prstGeom prst="rect">
            <a:avLst/>
          </a:prstGeom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9C4BAB63-0B9E-4EB6-825B-3E1465A51D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4067540">
            <a:off x="10561883" y="1182731"/>
            <a:ext cx="776393" cy="86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3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7CFA58B-0D7C-4F14-A378-8610190CA2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524464"/>
              </p:ext>
            </p:extLst>
          </p:nvPr>
        </p:nvGraphicFramePr>
        <p:xfrm>
          <a:off x="1161765" y="2694028"/>
          <a:ext cx="9868470" cy="3193143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155484">
                  <a:extLst>
                    <a:ext uri="{9D8B030D-6E8A-4147-A177-3AD203B41FA5}">
                      <a16:colId xmlns:a16="http://schemas.microsoft.com/office/drawing/2014/main" val="3950350085"/>
                    </a:ext>
                  </a:extLst>
                </a:gridCol>
                <a:gridCol w="4423496">
                  <a:extLst>
                    <a:ext uri="{9D8B030D-6E8A-4147-A177-3AD203B41FA5}">
                      <a16:colId xmlns:a16="http://schemas.microsoft.com/office/drawing/2014/main" val="3848747385"/>
                    </a:ext>
                  </a:extLst>
                </a:gridCol>
                <a:gridCol w="3289490">
                  <a:extLst>
                    <a:ext uri="{9D8B030D-6E8A-4147-A177-3AD203B41FA5}">
                      <a16:colId xmlns:a16="http://schemas.microsoft.com/office/drawing/2014/main" val="1161156882"/>
                    </a:ext>
                  </a:extLst>
                </a:gridCol>
              </a:tblGrid>
              <a:tr h="11182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Địa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Điểm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Mô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tả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thực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trạng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Nhận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xét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đánh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giá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852138"/>
                  </a:ext>
                </a:extLst>
              </a:tr>
              <a:tr h="98858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277478"/>
                  </a:ext>
                </a:extLst>
              </a:tr>
              <a:tr h="108633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83645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4B2C83A-872E-4BD5-9CDB-F7049CA7ADFC}"/>
              </a:ext>
            </a:extLst>
          </p:cNvPr>
          <p:cNvSpPr txBox="1"/>
          <p:nvPr/>
        </p:nvSpPr>
        <p:spPr>
          <a:xfrm>
            <a:off x="3824266" y="1501937"/>
            <a:ext cx="4543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PHIẾU KHẢO SÁT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CF386-86A7-4EF0-BFE1-FA2084F49A04}"/>
              </a:ext>
            </a:extLst>
          </p:cNvPr>
          <p:cNvSpPr txBox="1"/>
          <p:nvPr/>
        </p:nvSpPr>
        <p:spPr>
          <a:xfrm>
            <a:off x="1208772" y="2011049"/>
            <a:ext cx="4543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Tên</a:t>
            </a:r>
            <a:r>
              <a:rPr lang="en-US" sz="2400" dirty="0"/>
              <a:t> </a:t>
            </a:r>
            <a:r>
              <a:rPr lang="en-US" sz="2400" dirty="0" err="1"/>
              <a:t>nhóm</a:t>
            </a:r>
            <a:r>
              <a:rPr lang="en-US" sz="2400" dirty="0"/>
              <a:t>: …......</a:t>
            </a:r>
          </a:p>
        </p:txBody>
      </p:sp>
      <p:pic>
        <p:nvPicPr>
          <p:cNvPr id="3" name="Picture 15">
            <a:extLst>
              <a:ext uri="{FF2B5EF4-FFF2-40B4-BE49-F238E27FC236}">
                <a16:creationId xmlns:a16="http://schemas.microsoft.com/office/drawing/2014/main" id="{60ADE38F-27EE-4EB8-A7FE-94C221819C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342714" y="1433990"/>
            <a:ext cx="1375042" cy="126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68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C22614BC-0B40-493F-AA6A-6DA619F60E84}"/>
              </a:ext>
            </a:extLst>
          </p:cNvPr>
          <p:cNvGrpSpPr/>
          <p:nvPr/>
        </p:nvGrpSpPr>
        <p:grpSpPr>
          <a:xfrm>
            <a:off x="663787" y="2341411"/>
            <a:ext cx="10594341" cy="4240647"/>
            <a:chOff x="405554" y="1963421"/>
            <a:chExt cx="11498157" cy="4524163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3C20529E-3F29-42AA-A8C4-0D0CE08351F4}"/>
                </a:ext>
              </a:extLst>
            </p:cNvPr>
            <p:cNvGrpSpPr/>
            <p:nvPr/>
          </p:nvGrpSpPr>
          <p:grpSpPr>
            <a:xfrm>
              <a:off x="405554" y="1963421"/>
              <a:ext cx="11498157" cy="4524163"/>
              <a:chOff x="0" y="0"/>
              <a:chExt cx="5490351" cy="2884445"/>
            </a:xfrm>
          </p:grpSpPr>
          <p:sp>
            <p:nvSpPr>
              <p:cNvPr id="4" name="Freeform 4">
                <a:extLst>
                  <a:ext uri="{FF2B5EF4-FFF2-40B4-BE49-F238E27FC236}">
                    <a16:creationId xmlns:a16="http://schemas.microsoft.com/office/drawing/2014/main" id="{32EB1629-ED75-42DD-BFDD-9A6E782B3D08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2884445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2884445">
                    <a:moveTo>
                      <a:pt x="5365891" y="2884445"/>
                    </a:moveTo>
                    <a:lnTo>
                      <a:pt x="124460" y="2884445"/>
                    </a:lnTo>
                    <a:cubicBezTo>
                      <a:pt x="55880" y="2884445"/>
                      <a:pt x="0" y="2828565"/>
                      <a:pt x="0" y="2759985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365891" y="0"/>
                    </a:lnTo>
                    <a:cubicBezTo>
                      <a:pt x="5434471" y="0"/>
                      <a:pt x="5490351" y="55880"/>
                      <a:pt x="5490351" y="124460"/>
                    </a:cubicBezTo>
                    <a:lnTo>
                      <a:pt x="5490351" y="2759985"/>
                    </a:lnTo>
                    <a:cubicBezTo>
                      <a:pt x="5490351" y="2828565"/>
                      <a:pt x="5434471" y="2884445"/>
                      <a:pt x="5365891" y="2884445"/>
                    </a:cubicBezTo>
                    <a:close/>
                  </a:path>
                </a:pathLst>
              </a:custGeom>
              <a:solidFill>
                <a:srgbClr val="DB9463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2BEEF654-1F27-4381-97FE-9590AC2E40B4}"/>
                </a:ext>
              </a:extLst>
            </p:cNvPr>
            <p:cNvGrpSpPr/>
            <p:nvPr/>
          </p:nvGrpSpPr>
          <p:grpSpPr>
            <a:xfrm>
              <a:off x="644314" y="1976544"/>
              <a:ext cx="11130703" cy="4323503"/>
              <a:chOff x="0" y="0"/>
              <a:chExt cx="5490351" cy="2890997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DB9E3A6C-3EB8-47F4-B4C3-069750005BEE}"/>
                  </a:ext>
                </a:extLst>
              </p:cNvPr>
              <p:cNvSpPr/>
              <p:nvPr/>
            </p:nvSpPr>
            <p:spPr>
              <a:xfrm>
                <a:off x="0" y="0"/>
                <a:ext cx="5490351" cy="2890997"/>
              </a:xfrm>
              <a:custGeom>
                <a:avLst/>
                <a:gdLst/>
                <a:ahLst/>
                <a:cxnLst/>
                <a:rect l="l" t="t" r="r" b="b"/>
                <a:pathLst>
                  <a:path w="5490351" h="2890997">
                    <a:moveTo>
                      <a:pt x="5365891" y="2890997"/>
                    </a:moveTo>
                    <a:lnTo>
                      <a:pt x="124460" y="2890997"/>
                    </a:lnTo>
                    <a:cubicBezTo>
                      <a:pt x="55880" y="2890997"/>
                      <a:pt x="0" y="2835117"/>
                      <a:pt x="0" y="276653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365891" y="0"/>
                    </a:lnTo>
                    <a:cubicBezTo>
                      <a:pt x="5434471" y="0"/>
                      <a:pt x="5490351" y="55880"/>
                      <a:pt x="5490351" y="124460"/>
                    </a:cubicBezTo>
                    <a:lnTo>
                      <a:pt x="5490351" y="2766537"/>
                    </a:lnTo>
                    <a:cubicBezTo>
                      <a:pt x="5490351" y="2835117"/>
                      <a:pt x="5434471" y="2890997"/>
                      <a:pt x="5365891" y="2890997"/>
                    </a:cubicBezTo>
                    <a:close/>
                  </a:path>
                </a:pathLst>
              </a:custGeom>
              <a:solidFill>
                <a:srgbClr val="51604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4" name="Picture 16">
            <a:extLst>
              <a:ext uri="{FF2B5EF4-FFF2-40B4-BE49-F238E27FC236}">
                <a16:creationId xmlns:a16="http://schemas.microsoft.com/office/drawing/2014/main" id="{01D0C11B-5ADA-494A-9536-0DF887C187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24170" y="5271002"/>
            <a:ext cx="1116269" cy="1632840"/>
          </a:xfrm>
          <a:prstGeom prst="rect">
            <a:avLst/>
          </a:prstGeom>
        </p:spPr>
      </p:pic>
      <p:pic>
        <p:nvPicPr>
          <p:cNvPr id="15" name="Picture 17">
            <a:extLst>
              <a:ext uri="{FF2B5EF4-FFF2-40B4-BE49-F238E27FC236}">
                <a16:creationId xmlns:a16="http://schemas.microsoft.com/office/drawing/2014/main" id="{985F604F-258A-4B71-94F7-BF1FC45B11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9638">
            <a:off x="10450051" y="2489333"/>
            <a:ext cx="1208717" cy="582382"/>
          </a:xfrm>
          <a:prstGeom prst="rect">
            <a:avLst/>
          </a:prstGeom>
        </p:spPr>
      </p:pic>
      <p:pic>
        <p:nvPicPr>
          <p:cNvPr id="17" name="Picture 19">
            <a:extLst>
              <a:ext uri="{FF2B5EF4-FFF2-40B4-BE49-F238E27FC236}">
                <a16:creationId xmlns:a16="http://schemas.microsoft.com/office/drawing/2014/main" id="{CACC8E63-D6A2-4542-8429-566226F435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8711316">
            <a:off x="9787034" y="4729964"/>
            <a:ext cx="1128834" cy="847651"/>
          </a:xfrm>
          <a:prstGeom prst="rect">
            <a:avLst/>
          </a:prstGeom>
        </p:spPr>
      </p:pic>
      <p:pic>
        <p:nvPicPr>
          <p:cNvPr id="18" name="Picture 20">
            <a:extLst>
              <a:ext uri="{FF2B5EF4-FFF2-40B4-BE49-F238E27FC236}">
                <a16:creationId xmlns:a16="http://schemas.microsoft.com/office/drawing/2014/main" id="{B5B68194-9891-4906-AB2C-EC2F13B55EC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9995905" y="4483601"/>
            <a:ext cx="304031" cy="307950"/>
          </a:xfrm>
          <a:prstGeom prst="rect">
            <a:avLst/>
          </a:prstGeom>
        </p:spPr>
      </p:pic>
      <p:pic>
        <p:nvPicPr>
          <p:cNvPr id="19" name="Picture 21">
            <a:extLst>
              <a:ext uri="{FF2B5EF4-FFF2-40B4-BE49-F238E27FC236}">
                <a16:creationId xmlns:a16="http://schemas.microsoft.com/office/drawing/2014/main" id="{E6AA266D-794F-4DDA-8EFC-F784A35B948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576272" y="5266123"/>
            <a:ext cx="304031" cy="307950"/>
          </a:xfrm>
          <a:prstGeom prst="rect">
            <a:avLst/>
          </a:prstGeom>
        </p:spPr>
      </p:pic>
      <p:sp>
        <p:nvSpPr>
          <p:cNvPr id="21" name="Text Box 335">
            <a:extLst>
              <a:ext uri="{FF2B5EF4-FFF2-40B4-BE49-F238E27FC236}">
                <a16:creationId xmlns:a16="http://schemas.microsoft.com/office/drawing/2014/main" id="{02E9CBC6-478B-4346-9F33-1A47CBE87A77}"/>
              </a:ext>
            </a:extLst>
          </p:cNvPr>
          <p:cNvSpPr txBox="1"/>
          <p:nvPr/>
        </p:nvSpPr>
        <p:spPr>
          <a:xfrm>
            <a:off x="651477" y="1411824"/>
            <a:ext cx="11686060" cy="6133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2: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Lập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kế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hoạch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phòng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chống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ô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nhiễm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môi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trường</a:t>
            </a:r>
            <a:endParaRPr lang="en-US" sz="26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Text Box 22">
            <a:extLst>
              <a:ext uri="{FF2B5EF4-FFF2-40B4-BE49-F238E27FC236}">
                <a16:creationId xmlns:a16="http://schemas.microsoft.com/office/drawing/2014/main" id="{6D1B1BBD-855A-4BD5-A64A-01071FACF618}"/>
              </a:ext>
            </a:extLst>
          </p:cNvPr>
          <p:cNvSpPr txBox="1"/>
          <p:nvPr/>
        </p:nvSpPr>
        <p:spPr>
          <a:xfrm>
            <a:off x="1461910" y="2633969"/>
            <a:ext cx="8658602" cy="33378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95325" indent="-495325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Xác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định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địa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điểm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phòng</a:t>
            </a:r>
            <a:r>
              <a:rPr lang="en-US" sz="24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, chống 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ô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nhiễm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môi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trường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pPr marL="495325" indent="-495325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Dự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kiến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pPr marL="495325" indent="-495325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Thời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gian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pPr marL="495325" indent="-495325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Chuẩn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cụ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thiết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pPr marL="495325" indent="-495325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Phân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nhiệm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vụ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viên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64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>
            <a:extLst>
              <a:ext uri="{FF2B5EF4-FFF2-40B4-BE49-F238E27FC236}">
                <a16:creationId xmlns:a16="http://schemas.microsoft.com/office/drawing/2014/main" id="{DEB6DA74-EAEC-43F7-B448-D863F8CFEA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36961" y="5486399"/>
            <a:ext cx="991943" cy="102937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9314952-1579-45AA-A8B1-A17085D9288F}"/>
              </a:ext>
            </a:extLst>
          </p:cNvPr>
          <p:cNvGrpSpPr/>
          <p:nvPr/>
        </p:nvGrpSpPr>
        <p:grpSpPr>
          <a:xfrm>
            <a:off x="81234" y="1642785"/>
            <a:ext cx="2895339" cy="1786215"/>
            <a:chOff x="3677866" y="384180"/>
            <a:chExt cx="4978884" cy="165558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3AE679C-82F2-4DE2-90D0-412A9A9F429E}"/>
                </a:ext>
              </a:extLst>
            </p:cNvPr>
            <p:cNvGrpSpPr/>
            <p:nvPr/>
          </p:nvGrpSpPr>
          <p:grpSpPr>
            <a:xfrm>
              <a:off x="3677866" y="384180"/>
              <a:ext cx="4978884" cy="1655586"/>
              <a:chOff x="3677866" y="384180"/>
              <a:chExt cx="4978884" cy="1655586"/>
            </a:xfrm>
          </p:grpSpPr>
          <p:sp>
            <p:nvSpPr>
              <p:cNvPr id="2" name="AutoShape 3">
                <a:extLst>
                  <a:ext uri="{FF2B5EF4-FFF2-40B4-BE49-F238E27FC236}">
                    <a16:creationId xmlns:a16="http://schemas.microsoft.com/office/drawing/2014/main" id="{4CCA0CC9-9ED5-46F7-BEB9-F75400BED69E}"/>
                  </a:ext>
                </a:extLst>
              </p:cNvPr>
              <p:cNvSpPr/>
              <p:nvPr/>
            </p:nvSpPr>
            <p:spPr>
              <a:xfrm rot="-5400000">
                <a:off x="5472459" y="-1144526"/>
                <a:ext cx="1520104" cy="4848479"/>
              </a:xfrm>
              <a:prstGeom prst="rect">
                <a:avLst/>
              </a:prstGeom>
              <a:solidFill>
                <a:srgbClr val="51604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" name="AutoShape 4">
                <a:extLst>
                  <a:ext uri="{FF2B5EF4-FFF2-40B4-BE49-F238E27FC236}">
                    <a16:creationId xmlns:a16="http://schemas.microsoft.com/office/drawing/2014/main" id="{547C04D4-1170-4E41-A0EF-022F9D77BF5E}"/>
                  </a:ext>
                </a:extLst>
              </p:cNvPr>
              <p:cNvSpPr/>
              <p:nvPr/>
            </p:nvSpPr>
            <p:spPr>
              <a:xfrm rot="-5400000">
                <a:off x="5342054" y="-1280008"/>
                <a:ext cx="1520104" cy="4848479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F90702DF-0A90-4596-A1CB-EADC85C7B2BB}"/>
                </a:ext>
              </a:extLst>
            </p:cNvPr>
            <p:cNvSpPr txBox="1"/>
            <p:nvPr/>
          </p:nvSpPr>
          <p:spPr>
            <a:xfrm>
              <a:off x="3808271" y="565029"/>
              <a:ext cx="4612125" cy="11584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60"/>
                </a:lnSpc>
              </a:pPr>
              <a:r>
                <a:rPr lang="en-US" sz="2800" b="1" spc="72" dirty="0">
                  <a:solidFill>
                    <a:srgbClr val="253140"/>
                  </a:solidFill>
                  <a:latin typeface="+mj-lt"/>
                  <a:cs typeface="Arial" panose="020B0604020202020204" pitchFamily="34" charset="0"/>
                </a:rPr>
                <a:t>Chia </a:t>
              </a:r>
              <a:r>
                <a:rPr lang="en-US" sz="2800" b="1" spc="72" dirty="0" err="1">
                  <a:solidFill>
                    <a:srgbClr val="253140"/>
                  </a:solidFill>
                  <a:latin typeface="+mj-lt"/>
                  <a:cs typeface="Arial" panose="020B0604020202020204" pitchFamily="34" charset="0"/>
                </a:rPr>
                <a:t>sẻ</a:t>
              </a:r>
              <a:r>
                <a:rPr lang="en-US" sz="2800" b="1" spc="72" dirty="0">
                  <a:solidFill>
                    <a:srgbClr val="25314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800" b="1" spc="72" dirty="0" err="1">
                  <a:solidFill>
                    <a:srgbClr val="253140"/>
                  </a:solidFill>
                  <a:latin typeface="+mj-lt"/>
                  <a:cs typeface="Arial" panose="020B0604020202020204" pitchFamily="34" charset="0"/>
                </a:rPr>
                <a:t>bản</a:t>
              </a:r>
              <a:r>
                <a:rPr lang="en-US" sz="2800" b="1" spc="72" dirty="0">
                  <a:solidFill>
                    <a:srgbClr val="253140"/>
                  </a:solidFill>
                  <a:latin typeface="+mj-lt"/>
                  <a:cs typeface="Arial" panose="020B0604020202020204" pitchFamily="34" charset="0"/>
                </a:rPr>
                <a:t> </a:t>
              </a:r>
            </a:p>
            <a:p>
              <a:pPr algn="ctr">
                <a:lnSpc>
                  <a:spcPts val="5760"/>
                </a:lnSpc>
              </a:pPr>
              <a:r>
                <a:rPr lang="en-US" sz="2800" b="1" spc="72" dirty="0" err="1">
                  <a:solidFill>
                    <a:srgbClr val="253140"/>
                  </a:solidFill>
                  <a:latin typeface="+mj-lt"/>
                  <a:cs typeface="Arial" panose="020B0604020202020204" pitchFamily="34" charset="0"/>
                </a:rPr>
                <a:t>kế</a:t>
              </a:r>
              <a:r>
                <a:rPr lang="en-US" sz="2800" b="1" spc="72" dirty="0">
                  <a:solidFill>
                    <a:srgbClr val="25314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800" b="1" spc="72" dirty="0" err="1">
                  <a:solidFill>
                    <a:srgbClr val="253140"/>
                  </a:solidFill>
                  <a:latin typeface="+mj-lt"/>
                  <a:cs typeface="Arial" panose="020B0604020202020204" pitchFamily="34" charset="0"/>
                </a:rPr>
                <a:t>hoạch</a:t>
              </a:r>
              <a:endParaRPr lang="en-US" sz="2800" b="1" spc="72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5A9C839E-D926-4F32-98E3-90D5D4F41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743" y="1526916"/>
            <a:ext cx="9901443" cy="409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219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83983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D77EEB-20B8-1F8D-63D1-63176EF6AF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9"/>
          <a:stretch/>
        </p:blipFill>
        <p:spPr>
          <a:xfrm>
            <a:off x="237290" y="1523999"/>
            <a:ext cx="11181494" cy="511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83983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260235-FD58-F673-07F9-E1A3CDA602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2" t="23104" r="8911" b="38021"/>
          <a:stretch/>
        </p:blipFill>
        <p:spPr>
          <a:xfrm>
            <a:off x="1401096" y="2551470"/>
            <a:ext cx="9704439" cy="126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>
            <a:hlinkClick r:id="rId3" action="ppaction://hlinksldjump"/>
          </p:cNvPr>
          <p:cNvSpPr/>
          <p:nvPr/>
        </p:nvSpPr>
        <p:spPr>
          <a:xfrm>
            <a:off x="8171635" y="4179381"/>
            <a:ext cx="2410640" cy="10219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latin typeface="UTM Avo" panose="02040603050506020204" pitchFamily="18" charset="0"/>
              </a:rPr>
              <a:t>BẮT ĐẦU</a:t>
            </a:r>
            <a:endParaRPr lang="es-CL" sz="3200" b="1" dirty="0">
              <a:latin typeface="UTM Avo" panose="02040603050506020204" pitchFamily="18" charset="0"/>
            </a:endParaRPr>
          </a:p>
        </p:txBody>
      </p:sp>
      <p:pic>
        <p:nvPicPr>
          <p:cNvPr id="7" name="PLANETA 3" descr="Resultado de imagen para PLANETA 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783" y="489566"/>
            <a:ext cx="2267120" cy="170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0552"/>
            <a:ext cx="4367579" cy="40396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3723" y="703385"/>
            <a:ext cx="4114800" cy="6001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3300" b="1" dirty="0">
                <a:latin typeface="UTM Avo" panose="02040603050506020204" pitchFamily="18" charset="0"/>
                <a:cs typeface="Times New Roman" pitchFamily="18" charset="0"/>
              </a:rPr>
              <a:t>DU HÀNH VŨ TRỤ</a:t>
            </a:r>
            <a:endParaRPr lang="en-US" sz="33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399AA4-2F17-4DF9-B515-EC9E6F8E2D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" y="0"/>
            <a:ext cx="532297" cy="594019"/>
          </a:xfrm>
          <a:prstGeom prst="rect">
            <a:avLst/>
          </a:prstGeom>
        </p:spPr>
      </p:pic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3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NAVE"/>
          <p:cNvGrpSpPr/>
          <p:nvPr/>
        </p:nvGrpSpPr>
        <p:grpSpPr>
          <a:xfrm>
            <a:off x="347031" y="4301909"/>
            <a:ext cx="2194560" cy="1830600"/>
            <a:chOff x="473051" y="4548249"/>
            <a:chExt cx="1634866" cy="1630483"/>
          </a:xfrm>
        </p:grpSpPr>
        <p:pic>
          <p:nvPicPr>
            <p:cNvPr id="5" name="Picture 4" descr="Resultado de imagen para ovni 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051" y="4548249"/>
              <a:ext cx="1634866" cy="1630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Resultado de imagen para marciano  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936"/>
            <a:stretch/>
          </p:blipFill>
          <p:spPr bwMode="auto">
            <a:xfrm>
              <a:off x="977431" y="4823225"/>
              <a:ext cx="626106" cy="540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4" name="PLANETA 1" descr="Resultado de imagen para PLANETA 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78" y="940239"/>
            <a:ext cx="1717478" cy="127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LANETA 2" descr="Resultado de imagen para PLANETA PN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537" y="665682"/>
            <a:ext cx="2072692" cy="155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LANETA 3" descr="Resultado de imagen para PLANETA PN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982" y="4301909"/>
            <a:ext cx="2267120" cy="170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LANETA 4" descr="Resultado de imagen para PLANETA 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571" y="687344"/>
            <a:ext cx="1821036" cy="136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ipse 6">
            <a:hlinkClick r:id="rId7" action="ppaction://hlinksldjump"/>
          </p:cNvPr>
          <p:cNvSpPr/>
          <p:nvPr/>
        </p:nvSpPr>
        <p:spPr>
          <a:xfrm>
            <a:off x="990679" y="1153121"/>
            <a:ext cx="907264" cy="900000"/>
          </a:xfrm>
          <a:prstGeom prst="ellipse">
            <a:avLst/>
          </a:prstGeom>
          <a:solidFill>
            <a:srgbClr val="5C819C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latin typeface="UTM Avo" panose="02040603050506020204" pitchFamily="18" charset="0"/>
              </a:rPr>
              <a:t>Sao Kim</a:t>
            </a:r>
            <a:endParaRPr lang="es-CL" sz="1600" b="1" dirty="0">
              <a:latin typeface="UTM Avo" panose="02040603050506020204" pitchFamily="18" charset="0"/>
            </a:endParaRPr>
          </a:p>
        </p:txBody>
      </p:sp>
      <p:sp>
        <p:nvSpPr>
          <p:cNvPr id="13" name="Elipse 12">
            <a:hlinkClick r:id="rId8" action="ppaction://hlinksldjump"/>
          </p:cNvPr>
          <p:cNvSpPr/>
          <p:nvPr/>
        </p:nvSpPr>
        <p:spPr>
          <a:xfrm>
            <a:off x="5375850" y="984460"/>
            <a:ext cx="967800" cy="958639"/>
          </a:xfrm>
          <a:prstGeom prst="ellipse">
            <a:avLst/>
          </a:prstGeom>
          <a:solidFill>
            <a:srgbClr val="8EBC7A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latin typeface="UTM Avo" panose="02040603050506020204" pitchFamily="18" charset="0"/>
              </a:rPr>
              <a:t>Sao </a:t>
            </a:r>
            <a:r>
              <a:rPr lang="es-MX" sz="1600" b="1" dirty="0" err="1">
                <a:latin typeface="UTM Avo" panose="02040603050506020204" pitchFamily="18" charset="0"/>
              </a:rPr>
              <a:t>Mộc</a:t>
            </a:r>
            <a:endParaRPr lang="es-CL" sz="1600" b="1" dirty="0">
              <a:latin typeface="UTM Avo" panose="02040603050506020204" pitchFamily="18" charset="0"/>
            </a:endParaRPr>
          </a:p>
        </p:txBody>
      </p:sp>
      <p:sp>
        <p:nvSpPr>
          <p:cNvPr id="11" name="Elipse 10">
            <a:hlinkClick r:id="rId9" action="ppaction://hlinksldjump"/>
          </p:cNvPr>
          <p:cNvSpPr/>
          <p:nvPr/>
        </p:nvSpPr>
        <p:spPr>
          <a:xfrm>
            <a:off x="7264817" y="4702078"/>
            <a:ext cx="1012408" cy="955771"/>
          </a:xfrm>
          <a:prstGeom prst="ellipse">
            <a:avLst/>
          </a:prstGeom>
          <a:solidFill>
            <a:srgbClr val="969CA8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latin typeface="UTM Avo" panose="02040603050506020204" pitchFamily="18" charset="0"/>
              </a:rPr>
              <a:t>Sao </a:t>
            </a:r>
            <a:r>
              <a:rPr lang="es-MX" sz="1600" b="1" dirty="0" err="1">
                <a:latin typeface="UTM Avo" panose="02040603050506020204" pitchFamily="18" charset="0"/>
              </a:rPr>
              <a:t>Thủy</a:t>
            </a:r>
            <a:endParaRPr lang="es-MX" sz="1600" b="1" dirty="0">
              <a:latin typeface="UTM Avo" panose="02040603050506020204" pitchFamily="18" charset="0"/>
            </a:endParaRPr>
          </a:p>
        </p:txBody>
      </p:sp>
      <p:sp>
        <p:nvSpPr>
          <p:cNvPr id="12" name="Elipse 11">
            <a:hlinkClick r:id="rId10" action="ppaction://hlinksldjump"/>
          </p:cNvPr>
          <p:cNvSpPr/>
          <p:nvPr/>
        </p:nvSpPr>
        <p:spPr>
          <a:xfrm>
            <a:off x="9886950" y="920232"/>
            <a:ext cx="1021864" cy="946668"/>
          </a:xfrm>
          <a:prstGeom prst="ellipse">
            <a:avLst/>
          </a:prstGeom>
          <a:solidFill>
            <a:srgbClr val="DBAA34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>
                <a:latin typeface="UTM Avo" panose="02040603050506020204" pitchFamily="18" charset="0"/>
              </a:rPr>
              <a:t>Sao </a:t>
            </a:r>
            <a:r>
              <a:rPr lang="es-MX" sz="1600" b="1" dirty="0" err="1">
                <a:latin typeface="UTM Avo" panose="02040603050506020204" pitchFamily="18" charset="0"/>
              </a:rPr>
              <a:t>Hỏa</a:t>
            </a:r>
            <a:endParaRPr lang="es-CL" sz="1600" b="1" dirty="0">
              <a:latin typeface="UTM Avo" panose="02040603050506020204" pitchFamily="18" charset="0"/>
            </a:endParaRPr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7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0.00195 -0.35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175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3507 L 0.24713 -0.4817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88" y="-657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714 -0.48171 L 0.24714 -0.48148 C 0.25117 -0.47593 0.2556 -0.46968 0.26003 -0.46389 C 0.26198 -0.46134 0.26484 -0.45949 0.2668 -0.45695 C 0.26849 -0.45486 0.26849 -0.45232 0.27005 -0.45 C 0.27409 -0.44537 0.27891 -0.44097 0.28346 -0.43658 L 0.28984 -0.42963 C 0.29831 -0.4125 0.28698 -0.4338 0.3 -0.41621 C 0.30156 -0.41389 0.30156 -0.41158 0.30312 -0.40926 C 0.30716 -0.40463 0.31211 -0.4 0.31654 -0.39584 L 0.32292 -0.38889 L 0.32982 -0.38171 C 0.3375 -0.36621 0.32747 -0.38588 0.33997 -0.36621 C 0.34115 -0.36389 0.34154 -0.36158 0.3431 -0.35926 C 0.35169 -0.3456 0.34674 -0.35486 0.35651 -0.34375 C 0.35885 -0.34051 0.36055 -0.33727 0.36289 -0.33449 C 0.36289 -0.33426 0.37943 -0.31736 0.38268 -0.31412 L 0.38958 -0.30718 C 0.39075 -0.30509 0.39115 -0.30255 0.39284 -0.30023 C 0.39687 -0.2956 0.40612 -0.28681 0.40612 -0.28658 C 0.41185 -0.27477 0.40729 -0.28195 0.42266 -0.26644 L 0.42917 -0.25949 L 0.43607 -0.25255 C 0.44362 -0.23658 0.43281 -0.25625 0.44935 -0.23912 C 0.45898 -0.22917 0.44167 -0.22963 0.46589 -0.21875 L 0.47604 -0.21389 " pathEditMode="relative" rAng="0" ptsTypes="AAAAAAAAAAAAAAAAAAAAAAAAAA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45" y="1338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604 -0.21412 L 0.47604 -0.21366 C 0.49674 -0.23241 0.4776 -0.21736 0.49622 -0.22894 C 0.49857 -0.23056 0.50026 -0.23264 0.50273 -0.23403 C 0.50469 -0.23496 0.50768 -0.23542 0.5095 -0.23658 C 0.51771 -0.24121 0.51445 -0.24121 0.5207 -0.24514 C 0.52266 -0.24653 0.52539 -0.24769 0.5276 -0.24908 C 0.52995 -0.25046 0.5319 -0.25232 0.53411 -0.25394 C 0.53568 -0.25533 0.53685 -0.25648 0.53867 -0.25787 C 0.54284 -0.26042 0.54779 -0.26273 0.55208 -0.26528 L 0.55885 -0.26921 C 0.56107 -0.27269 0.56081 -0.27338 0.56575 -0.27662 C 0.56771 -0.27778 0.57031 -0.27917 0.57227 -0.28033 C 0.57422 -0.28125 0.575 -0.28287 0.57695 -0.28403 C 0.58216 -0.2875 0.58594 -0.28889 0.59245 -0.29144 C 0.59792 -0.29607 0.60117 -0.29931 0.61042 -0.30278 L 0.62383 -0.30764 C 0.6345 -0.31551 0.62799 -0.31134 0.64401 -0.32037 C 0.64648 -0.3213 0.64948 -0.32246 0.65091 -0.32408 C 0.65937 -0.33357 0.65091 -0.325 0.66198 -0.33264 C 0.67161 -0.33935 0.66094 -0.33449 0.67318 -0.33935 C 0.67891 -0.34838 0.67083 -0.33727 0.68229 -0.34514 C 0.68385 -0.3463 0.68333 -0.34792 0.68437 -0.34884 C 0.68633 -0.35046 0.68932 -0.35139 0.69128 -0.35301 C 0.69284 -0.35394 0.69401 -0.35533 0.69583 -0.35648 C 0.69779 -0.35787 0.70052 -0.3588 0.70247 -0.36019 C 0.7043 -0.36134 0.70521 -0.36273 0.70703 -0.36389 C 0.70898 -0.36528 0.71172 -0.36644 0.71354 -0.36759 C 0.71549 -0.36898 0.71628 -0.37037 0.71823 -0.37153 C 0.72018 -0.37246 0.72266 -0.37315 0.725 -0.37384 C 0.72565 -0.37523 0.72565 -0.37662 0.72721 -0.37778 C 0.73464 -0.38287 0.73385 -0.37801 0.73385 -0.38125 " pathEditMode="relative" rAng="0" ptsTypes="AAAAAAAAAAAAAAAAAAAAAAAAAAAAAAAA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1" y="-833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576" y="2626241"/>
            <a:ext cx="1502612" cy="202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1297039" y="344747"/>
            <a:ext cx="9342395" cy="10772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solidFill>
                  <a:schemeClr val="bg1"/>
                </a:solidFill>
              </a:rPr>
              <a:t>Câu hỏi 1: Đâu không phải là hậu quả của ô nhiễm môi trường?</a:t>
            </a:r>
            <a:endParaRPr lang="es-CL" sz="5400" b="1" dirty="0">
              <a:solidFill>
                <a:schemeClr val="bg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2116063" y="1651404"/>
            <a:ext cx="6704086" cy="10447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dirty="0">
                <a:solidFill>
                  <a:schemeClr val="tx1"/>
                </a:solidFill>
                <a:latin typeface="+mj-lt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khí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lành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.</a:t>
            </a:r>
            <a:endParaRPr lang="es-CL" sz="2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MALO1"/>
          <p:cNvSpPr/>
          <p:nvPr/>
        </p:nvSpPr>
        <p:spPr>
          <a:xfrm>
            <a:off x="2116064" y="2935953"/>
            <a:ext cx="6704086" cy="10447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dirty="0">
                <a:solidFill>
                  <a:schemeClr val="tx1"/>
                </a:solidFill>
                <a:latin typeface="+mj-lt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Băng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tan ở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hai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cực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.</a:t>
            </a:r>
            <a:endParaRPr lang="es-CL" sz="2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MALO2"/>
          <p:cNvSpPr/>
          <p:nvPr/>
        </p:nvSpPr>
        <p:spPr>
          <a:xfrm>
            <a:off x="2116064" y="4269167"/>
            <a:ext cx="6673084" cy="10447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dirty="0">
                <a:solidFill>
                  <a:schemeClr val="tx1"/>
                </a:solidFill>
                <a:latin typeface="+mj-lt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Hạn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hán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lũ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lụt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đất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nghiêm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trọng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.</a:t>
            </a:r>
            <a:endParaRPr lang="es-CL" sz="2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026" name="MARCIANO1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409" y="2909728"/>
            <a:ext cx="635001" cy="115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IANO2" descr="Resultado de imagen para marciano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508" y="4061657"/>
            <a:ext cx="545934" cy="99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654" y="1534201"/>
            <a:ext cx="3139502" cy="2903769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2" name="MALO2">
            <a:extLst>
              <a:ext uri="{FF2B5EF4-FFF2-40B4-BE49-F238E27FC236}">
                <a16:creationId xmlns:a16="http://schemas.microsoft.com/office/drawing/2014/main" id="{33C5CFB8-0026-8CB3-A056-D736684CFC58}"/>
              </a:ext>
            </a:extLst>
          </p:cNvPr>
          <p:cNvSpPr/>
          <p:nvPr/>
        </p:nvSpPr>
        <p:spPr>
          <a:xfrm>
            <a:off x="2087035" y="5641683"/>
            <a:ext cx="6704086" cy="10447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79388"/>
            <a:r>
              <a:rPr lang="vi-VN" sz="2400" dirty="0">
                <a:solidFill>
                  <a:schemeClr val="tx1"/>
                </a:solidFill>
                <a:latin typeface="+mj-lt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Biến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đổi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khí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hậu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. </a:t>
            </a:r>
            <a:endParaRPr lang="es-CL" sz="2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3" name="MARCIANO2" descr="Resultado de imagen para marciano png">
            <a:extLst>
              <a:ext uri="{FF2B5EF4-FFF2-40B4-BE49-F238E27FC236}">
                <a16:creationId xmlns:a16="http://schemas.microsoft.com/office/drawing/2014/main" id="{DA8451FC-4CEE-1A88-EB2E-51CB55A3B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1650" y="5549420"/>
            <a:ext cx="521772" cy="94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27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0" y="3892061"/>
            <a:ext cx="1907908" cy="256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2604133" y="287216"/>
            <a:ext cx="7730491" cy="10772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</a:rPr>
              <a:t>Câu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hỏi</a:t>
            </a:r>
            <a:r>
              <a:rPr lang="en-US" sz="3200" dirty="0">
                <a:solidFill>
                  <a:schemeClr val="bg1"/>
                </a:solidFill>
              </a:rPr>
              <a:t> 2: </a:t>
            </a:r>
            <a:r>
              <a:rPr lang="en-US" sz="3200" dirty="0" err="1">
                <a:solidFill>
                  <a:schemeClr val="bg1"/>
                </a:solidFill>
              </a:rPr>
              <a:t>Đâu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là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nguyên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nhân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dẫn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đến</a:t>
            </a:r>
            <a:r>
              <a:rPr lang="en-US" sz="3200" dirty="0">
                <a:solidFill>
                  <a:schemeClr val="bg1"/>
                </a:solidFill>
              </a:rPr>
              <a:t> ô </a:t>
            </a:r>
            <a:r>
              <a:rPr lang="en-US" sz="3200" dirty="0" err="1">
                <a:solidFill>
                  <a:schemeClr val="bg1"/>
                </a:solidFill>
              </a:rPr>
              <a:t>không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khí</a:t>
            </a:r>
            <a:r>
              <a:rPr lang="en-US" sz="3200" dirty="0">
                <a:solidFill>
                  <a:schemeClr val="bg1"/>
                </a:solidFill>
              </a:rPr>
              <a:t>?</a:t>
            </a:r>
            <a:endParaRPr lang="es-CL" sz="5400" b="1" dirty="0">
              <a:solidFill>
                <a:schemeClr val="bg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2760047" y="5673723"/>
            <a:ext cx="5920063" cy="74588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dirty="0">
                <a:solidFill>
                  <a:schemeClr val="tx1"/>
                </a:solidFill>
                <a:latin typeface="+mj-lt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Khói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bụi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xe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cộ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máy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.</a:t>
            </a:r>
            <a:endParaRPr lang="es-CL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MALO1"/>
          <p:cNvSpPr/>
          <p:nvPr/>
        </p:nvSpPr>
        <p:spPr>
          <a:xfrm>
            <a:off x="2760047" y="4596421"/>
            <a:ext cx="5920063" cy="74588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dirty="0">
                <a:solidFill>
                  <a:schemeClr val="tx1"/>
                </a:solidFill>
                <a:latin typeface="+mj-lt"/>
              </a:rPr>
              <a:t>C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Tiếng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ồn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còi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xe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.</a:t>
            </a:r>
            <a:endParaRPr lang="es-CL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MALO2"/>
          <p:cNvSpPr/>
          <p:nvPr/>
        </p:nvSpPr>
        <p:spPr>
          <a:xfrm>
            <a:off x="2760047" y="3519120"/>
            <a:ext cx="5920063" cy="74588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dirty="0">
                <a:solidFill>
                  <a:schemeClr val="tx1"/>
                </a:solidFill>
                <a:latin typeface="+mj-lt"/>
              </a:rPr>
              <a:t>B. Xả nước thải công nghiệp ra sông.</a:t>
            </a:r>
            <a:endParaRPr lang="es-CL" sz="2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" name="MARCIANO1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641" y="4553044"/>
            <a:ext cx="458028" cy="83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669" y="2772467"/>
            <a:ext cx="2778460" cy="2569836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3" name="MALO2">
            <a:extLst>
              <a:ext uri="{FF2B5EF4-FFF2-40B4-BE49-F238E27FC236}">
                <a16:creationId xmlns:a16="http://schemas.microsoft.com/office/drawing/2014/main" id="{1D0F8820-2093-EC35-2ABD-A891C0D2AF04}"/>
              </a:ext>
            </a:extLst>
          </p:cNvPr>
          <p:cNvSpPr/>
          <p:nvPr/>
        </p:nvSpPr>
        <p:spPr>
          <a:xfrm>
            <a:off x="2760048" y="2441819"/>
            <a:ext cx="5920062" cy="74588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dirty="0">
                <a:solidFill>
                  <a:schemeClr val="tx1"/>
                </a:solidFill>
                <a:latin typeface="+mj-lt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Sự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cố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tràn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dầu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ra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biển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.</a:t>
            </a:r>
            <a:endParaRPr lang="es-CL" sz="2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" name="MARCIANO2" descr="Resultado de imagen para marciano png">
            <a:extLst>
              <a:ext uri="{FF2B5EF4-FFF2-40B4-BE49-F238E27FC236}">
                <a16:creationId xmlns:a16="http://schemas.microsoft.com/office/drawing/2014/main" id="{09B50FFB-2339-5934-D3DE-4FCF0C3C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909" y="2252529"/>
            <a:ext cx="533760" cy="96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MARCIANO2" descr="Resultado de imagen para marciano 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76" y="3378059"/>
            <a:ext cx="488927" cy="886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82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921" y="3583744"/>
            <a:ext cx="2251696" cy="303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1162862" y="262414"/>
            <a:ext cx="9800414" cy="10772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solidFill>
                  <a:schemeClr val="bg1"/>
                </a:solidFill>
              </a:rPr>
              <a:t>Câu hỏi 3: Đâu là biểu hiện của ô nhiễm môi trường nước?</a:t>
            </a:r>
            <a:endParaRPr lang="es-CL" sz="8800" b="1" dirty="0">
              <a:solidFill>
                <a:schemeClr val="bg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2523869" y="5669581"/>
            <a:ext cx="5283542" cy="95410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dirty="0">
                <a:solidFill>
                  <a:schemeClr val="tx1"/>
                </a:solidFill>
                <a:latin typeface="+mj-lt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Tràn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dầu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biển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.</a:t>
            </a:r>
            <a:endParaRPr lang="es-CL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MALO1"/>
          <p:cNvSpPr/>
          <p:nvPr/>
        </p:nvSpPr>
        <p:spPr>
          <a:xfrm>
            <a:off x="2507789" y="4526308"/>
            <a:ext cx="5283542" cy="95410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dirty="0">
                <a:solidFill>
                  <a:schemeClr val="tx1"/>
                </a:solidFill>
                <a:latin typeface="+mj-lt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Đất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chứa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chất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thải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độc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hại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kim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loại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nặng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.</a:t>
            </a:r>
            <a:endParaRPr lang="es-CL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MALO2"/>
          <p:cNvSpPr/>
          <p:nvPr/>
        </p:nvSpPr>
        <p:spPr>
          <a:xfrm>
            <a:off x="2507789" y="3383034"/>
            <a:ext cx="5283542" cy="95410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dirty="0">
                <a:solidFill>
                  <a:schemeClr val="tx1"/>
                </a:solidFill>
                <a:latin typeface="+mj-lt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Tiếng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còi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xe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inh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ỏi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.</a:t>
            </a:r>
            <a:endParaRPr lang="es-CL" sz="2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" name="MARCIANO2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368" y="3193866"/>
            <a:ext cx="598914" cy="108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MARCIANO1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331" y="4308646"/>
            <a:ext cx="598914" cy="108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310" y="1882388"/>
            <a:ext cx="3244943" cy="30012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62AC3F3-C442-4DBD-A6FB-F48650B238B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" y="0"/>
            <a:ext cx="532297" cy="594019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2" name="MALO2">
            <a:extLst>
              <a:ext uri="{FF2B5EF4-FFF2-40B4-BE49-F238E27FC236}">
                <a16:creationId xmlns:a16="http://schemas.microsoft.com/office/drawing/2014/main" id="{1C52B2CA-873E-3935-1FBF-5AFCF358E58A}"/>
              </a:ext>
            </a:extLst>
          </p:cNvPr>
          <p:cNvSpPr/>
          <p:nvPr/>
        </p:nvSpPr>
        <p:spPr>
          <a:xfrm>
            <a:off x="2523868" y="2239760"/>
            <a:ext cx="5343781" cy="95410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dirty="0">
                <a:solidFill>
                  <a:schemeClr val="tx1"/>
                </a:solidFill>
                <a:latin typeface="+mj-lt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Nhiều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khói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xe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cộ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máy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.</a:t>
            </a:r>
            <a:endParaRPr lang="es-CL" sz="2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" name="MARCIANO2" descr="Resultado de imagen para marciano png">
            <a:extLst>
              <a:ext uri="{FF2B5EF4-FFF2-40B4-BE49-F238E27FC236}">
                <a16:creationId xmlns:a16="http://schemas.microsoft.com/office/drawing/2014/main" id="{61BA2E26-D5D5-1C29-4D3E-02A28A2D8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935" y="1868688"/>
            <a:ext cx="714509" cy="129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95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584" y="3012244"/>
            <a:ext cx="2251696" cy="303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969460" y="303275"/>
            <a:ext cx="9858197" cy="10772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solidFill>
                  <a:schemeClr val="bg1"/>
                </a:solidFill>
              </a:rPr>
              <a:t>Câu hỏi 4: Đâu là biểu hiện của ô nhiễm môi trường đất?</a:t>
            </a:r>
            <a:endParaRPr lang="es-CL" sz="8800" b="1" dirty="0">
              <a:solidFill>
                <a:schemeClr val="bg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3166788" y="2133124"/>
            <a:ext cx="5463539" cy="79285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000" dirty="0">
                <a:solidFill>
                  <a:schemeClr val="tx1"/>
                </a:solidFill>
                <a:latin typeface="+mj-lt"/>
              </a:rPr>
              <a:t>A.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Đất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chứa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các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chất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thải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độc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hại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kim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loại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nặng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.</a:t>
            </a:r>
            <a:endParaRPr lang="es-CL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MALO1"/>
          <p:cNvSpPr/>
          <p:nvPr/>
        </p:nvSpPr>
        <p:spPr>
          <a:xfrm>
            <a:off x="3108958" y="3498185"/>
            <a:ext cx="5463539" cy="6165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000" dirty="0">
                <a:solidFill>
                  <a:schemeClr val="tx1"/>
                </a:solidFill>
                <a:latin typeface="+mj-lt"/>
              </a:rPr>
              <a:t>B.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nhiều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bụi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mịn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.</a:t>
            </a:r>
            <a:endParaRPr lang="es-CL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MALO2"/>
          <p:cNvSpPr/>
          <p:nvPr/>
        </p:nvSpPr>
        <p:spPr>
          <a:xfrm>
            <a:off x="3108958" y="4686929"/>
            <a:ext cx="5463541" cy="6165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000" dirty="0">
                <a:solidFill>
                  <a:schemeClr val="tx1"/>
                </a:solidFill>
                <a:latin typeface="+mj-lt"/>
              </a:rPr>
              <a:t>C.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Tiếng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còi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xe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inh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ỏi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.</a:t>
            </a:r>
            <a:endParaRPr lang="es-CL" sz="20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" name="MARCIANO2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086" y="2925981"/>
            <a:ext cx="676872" cy="122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MARCIANO1" descr="Resultado de imagen para marciano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053" y="4256089"/>
            <a:ext cx="676871" cy="119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924" y="3090591"/>
            <a:ext cx="3173595" cy="2935302"/>
          </a:xfrm>
          <a:prstGeom prst="rect">
            <a:avLst/>
          </a:prstGeom>
        </p:spPr>
      </p:pic>
      <p:pic>
        <p:nvPicPr>
          <p:cNvPr id="18" name="Picture 17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2" name="MALO2">
            <a:extLst>
              <a:ext uri="{FF2B5EF4-FFF2-40B4-BE49-F238E27FC236}">
                <a16:creationId xmlns:a16="http://schemas.microsoft.com/office/drawing/2014/main" id="{8B69F52C-01FC-68C1-E102-A82C9D2B2ABC}"/>
              </a:ext>
            </a:extLst>
          </p:cNvPr>
          <p:cNvSpPr/>
          <p:nvPr/>
        </p:nvSpPr>
        <p:spPr>
          <a:xfrm>
            <a:off x="3108958" y="5875672"/>
            <a:ext cx="5410017" cy="80345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000" dirty="0">
                <a:solidFill>
                  <a:schemeClr val="tx1"/>
                </a:solidFill>
                <a:latin typeface="+mj-lt"/>
              </a:rPr>
              <a:t>D. Sông, suối, ao, hồ chứa nhiều rác thải nhựa, nước thải sinh hoạt của người dân</a:t>
            </a:r>
            <a:endParaRPr lang="es-CL" sz="20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" name="MARCIANO1" descr="Resultado de imagen para marciano png">
            <a:extLst>
              <a:ext uri="{FF2B5EF4-FFF2-40B4-BE49-F238E27FC236}">
                <a16:creationId xmlns:a16="http://schemas.microsoft.com/office/drawing/2014/main" id="{A74E8826-26BB-09F1-A2EB-77B217FA2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536" y="5453248"/>
            <a:ext cx="676871" cy="122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9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ARBOL 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4" y="3052640"/>
            <a:ext cx="2717725" cy="27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esultado de imagen para marciano 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20" y="3621068"/>
            <a:ext cx="2251696" cy="303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o 8"/>
          <p:cNvGrpSpPr/>
          <p:nvPr/>
        </p:nvGrpSpPr>
        <p:grpSpPr>
          <a:xfrm>
            <a:off x="8192238" y="791859"/>
            <a:ext cx="3021288" cy="2912425"/>
            <a:chOff x="7198843" y="1036948"/>
            <a:chExt cx="3021288" cy="2912425"/>
          </a:xfrm>
        </p:grpSpPr>
        <p:pic>
          <p:nvPicPr>
            <p:cNvPr id="6" name="Picture 4" descr="Resultado de imagen para ovni 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8843" y="1036948"/>
              <a:ext cx="3021288" cy="291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MARCIANO2" descr="Resultado de imagen para marciano 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857"/>
            <a:stretch/>
          </p:blipFill>
          <p:spPr bwMode="auto">
            <a:xfrm>
              <a:off x="8229600" y="1428520"/>
              <a:ext cx="876530" cy="111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MARCIANO2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909" y="4673254"/>
            <a:ext cx="1091867" cy="198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esultado de imagen para ARBOL 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540" y="3465513"/>
            <a:ext cx="2717725" cy="27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1145962" y="0"/>
            <a:ext cx="731329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Chào mừng bạn đã đến với hành tinh của chúng mình.</a:t>
            </a:r>
            <a:endParaRPr lang="es-CL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1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xit" presetSubtype="3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4" name="Picture 12">
            <a:extLst>
              <a:ext uri="{FF2B5EF4-FFF2-40B4-BE49-F238E27FC236}">
                <a16:creationId xmlns:a16="http://schemas.microsoft.com/office/drawing/2014/main" id="{AD93F89D-CCE3-4DE0-BC2A-BA1F2A74CE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652164" y="4597228"/>
            <a:ext cx="2310230" cy="2340012"/>
          </a:xfrm>
          <a:prstGeom prst="rect">
            <a:avLst/>
          </a:prstGeom>
        </p:spPr>
      </p:pic>
      <p:grpSp>
        <p:nvGrpSpPr>
          <p:cNvPr id="5" name="Group 5">
            <a:extLst>
              <a:ext uri="{FF2B5EF4-FFF2-40B4-BE49-F238E27FC236}">
                <a16:creationId xmlns:a16="http://schemas.microsoft.com/office/drawing/2014/main" id="{E81016B0-3B8C-4E68-A95E-8369BCA339F7}"/>
              </a:ext>
            </a:extLst>
          </p:cNvPr>
          <p:cNvGrpSpPr/>
          <p:nvPr/>
        </p:nvGrpSpPr>
        <p:grpSpPr>
          <a:xfrm rot="-5400000">
            <a:off x="5367866" y="-2477734"/>
            <a:ext cx="1456267" cy="8230447"/>
            <a:chOff x="0" y="0"/>
            <a:chExt cx="1712938" cy="9107071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CF33B56-DA57-430C-A36C-D707EDC2030C}"/>
                </a:ext>
              </a:extLst>
            </p:cNvPr>
            <p:cNvSpPr/>
            <p:nvPr/>
          </p:nvSpPr>
          <p:spPr>
            <a:xfrm>
              <a:off x="-9098" y="-6509"/>
              <a:ext cx="1727269" cy="9139125"/>
            </a:xfrm>
            <a:custGeom>
              <a:avLst/>
              <a:gdLst/>
              <a:ahLst/>
              <a:cxnLst/>
              <a:rect l="l" t="t" r="r" b="b"/>
              <a:pathLst>
                <a:path w="1727269" h="9139125">
                  <a:moveTo>
                    <a:pt x="63030" y="8545572"/>
                  </a:moveTo>
                  <a:cubicBezTo>
                    <a:pt x="63030" y="8545572"/>
                    <a:pt x="0" y="829900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834196" y="6965"/>
                  </a:cubicBezTo>
                  <a:lnTo>
                    <a:pt x="834197" y="6965"/>
                  </a:lnTo>
                  <a:cubicBezTo>
                    <a:pt x="1050944" y="16819"/>
                    <a:pt x="1255259" y="36481"/>
                    <a:pt x="1389447" y="101690"/>
                  </a:cubicBezTo>
                  <a:cubicBezTo>
                    <a:pt x="1645493" y="226120"/>
                    <a:pt x="1727268" y="459160"/>
                    <a:pt x="1721781" y="704684"/>
                  </a:cubicBezTo>
                  <a:cubicBezTo>
                    <a:pt x="1721781" y="704684"/>
                    <a:pt x="1678493" y="1013073"/>
                    <a:pt x="1685926" y="1248607"/>
                  </a:cubicBezTo>
                  <a:cubicBezTo>
                    <a:pt x="1693049" y="8287373"/>
                    <a:pt x="1700206" y="8482975"/>
                    <a:pt x="1700206" y="8482975"/>
                  </a:cubicBezTo>
                  <a:cubicBezTo>
                    <a:pt x="1683524" y="8698708"/>
                    <a:pt x="1568880" y="8909320"/>
                    <a:pt x="1372011" y="9020944"/>
                  </a:cubicBezTo>
                  <a:cubicBezTo>
                    <a:pt x="1221660" y="9106192"/>
                    <a:pt x="1023629" y="9121291"/>
                    <a:pt x="803168" y="9110549"/>
                  </a:cubicBezTo>
                  <a:lnTo>
                    <a:pt x="803168" y="9110549"/>
                  </a:lnTo>
                  <a:cubicBezTo>
                    <a:pt x="645952" y="9105271"/>
                    <a:pt x="384604" y="9139125"/>
                    <a:pt x="254278" y="9029967"/>
                  </a:cubicBezTo>
                  <a:cubicBezTo>
                    <a:pt x="145767" y="8939082"/>
                    <a:pt x="81795" y="8745770"/>
                    <a:pt x="63030" y="8545572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4589BC24-4787-4A35-8436-CFAE4CCC428D}"/>
              </a:ext>
            </a:extLst>
          </p:cNvPr>
          <p:cNvGrpSpPr/>
          <p:nvPr/>
        </p:nvGrpSpPr>
        <p:grpSpPr>
          <a:xfrm rot="5400000">
            <a:off x="2329311" y="2795987"/>
            <a:ext cx="3374547" cy="3198387"/>
            <a:chOff x="0" y="0"/>
            <a:chExt cx="3762791" cy="3566364"/>
          </a:xfrm>
          <a:solidFill>
            <a:srgbClr val="FFFBEC"/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43673C1-171D-4DFD-A128-EE60EE0B34B7}"/>
                </a:ext>
              </a:extLst>
            </p:cNvPr>
            <p:cNvSpPr/>
            <p:nvPr/>
          </p:nvSpPr>
          <p:spPr>
            <a:xfrm>
              <a:off x="-9098" y="-6509"/>
              <a:ext cx="3777122" cy="3598417"/>
            </a:xfrm>
            <a:custGeom>
              <a:avLst/>
              <a:gdLst/>
              <a:ahLst/>
              <a:cxnLst/>
              <a:rect l="l" t="t" r="r" b="b"/>
              <a:pathLst>
                <a:path w="3777122" h="3598417">
                  <a:moveTo>
                    <a:pt x="63030" y="3004864"/>
                  </a:moveTo>
                  <a:cubicBezTo>
                    <a:pt x="63030" y="3004864"/>
                    <a:pt x="0" y="2758300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884049" y="6965"/>
                  </a:cubicBezTo>
                  <a:lnTo>
                    <a:pt x="2884050" y="6965"/>
                  </a:lnTo>
                  <a:cubicBezTo>
                    <a:pt x="3100797" y="16819"/>
                    <a:pt x="3305112" y="36481"/>
                    <a:pt x="3439301" y="101690"/>
                  </a:cubicBezTo>
                  <a:cubicBezTo>
                    <a:pt x="3695347" y="226120"/>
                    <a:pt x="3777122" y="459160"/>
                    <a:pt x="3771634" y="704684"/>
                  </a:cubicBezTo>
                  <a:cubicBezTo>
                    <a:pt x="3771634" y="704684"/>
                    <a:pt x="3728346" y="1013073"/>
                    <a:pt x="3735779" y="1248607"/>
                  </a:cubicBezTo>
                  <a:cubicBezTo>
                    <a:pt x="3742903" y="2746665"/>
                    <a:pt x="3750060" y="2942268"/>
                    <a:pt x="3750060" y="2942268"/>
                  </a:cubicBezTo>
                  <a:cubicBezTo>
                    <a:pt x="3733378" y="3158000"/>
                    <a:pt x="3618734" y="3368612"/>
                    <a:pt x="3421865" y="3480236"/>
                  </a:cubicBezTo>
                  <a:cubicBezTo>
                    <a:pt x="3271513" y="3565485"/>
                    <a:pt x="3073482" y="3580583"/>
                    <a:pt x="2435671" y="3569841"/>
                  </a:cubicBezTo>
                  <a:lnTo>
                    <a:pt x="2435645" y="3569841"/>
                  </a:lnTo>
                  <a:cubicBezTo>
                    <a:pt x="645952" y="3564564"/>
                    <a:pt x="384604" y="3598417"/>
                    <a:pt x="254278" y="3489260"/>
                  </a:cubicBezTo>
                  <a:cubicBezTo>
                    <a:pt x="145767" y="3398374"/>
                    <a:pt x="81795" y="3205063"/>
                    <a:pt x="63030" y="3004864"/>
                  </a:cubicBez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B2E153F8-A8FF-44D3-9DB0-61F58026C5B9}"/>
              </a:ext>
            </a:extLst>
          </p:cNvPr>
          <p:cNvGrpSpPr/>
          <p:nvPr/>
        </p:nvGrpSpPr>
        <p:grpSpPr>
          <a:xfrm rot="-5400000">
            <a:off x="6318383" y="2759580"/>
            <a:ext cx="3374547" cy="3198387"/>
            <a:chOff x="0" y="0"/>
            <a:chExt cx="3762791" cy="3566364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204B91A-C88C-47B0-8D2B-710E17E19CDC}"/>
                </a:ext>
              </a:extLst>
            </p:cNvPr>
            <p:cNvSpPr/>
            <p:nvPr/>
          </p:nvSpPr>
          <p:spPr>
            <a:xfrm>
              <a:off x="-9098" y="-6509"/>
              <a:ext cx="3777122" cy="3598417"/>
            </a:xfrm>
            <a:custGeom>
              <a:avLst/>
              <a:gdLst/>
              <a:ahLst/>
              <a:cxnLst/>
              <a:rect l="l" t="t" r="r" b="b"/>
              <a:pathLst>
                <a:path w="3777122" h="3598417">
                  <a:moveTo>
                    <a:pt x="63030" y="3004864"/>
                  </a:moveTo>
                  <a:cubicBezTo>
                    <a:pt x="63030" y="3004864"/>
                    <a:pt x="0" y="2758300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884049" y="6965"/>
                  </a:cubicBezTo>
                  <a:lnTo>
                    <a:pt x="2884050" y="6965"/>
                  </a:lnTo>
                  <a:cubicBezTo>
                    <a:pt x="3100797" y="16819"/>
                    <a:pt x="3305112" y="36481"/>
                    <a:pt x="3439301" y="101690"/>
                  </a:cubicBezTo>
                  <a:cubicBezTo>
                    <a:pt x="3695347" y="226120"/>
                    <a:pt x="3777122" y="459160"/>
                    <a:pt x="3771634" y="704684"/>
                  </a:cubicBezTo>
                  <a:cubicBezTo>
                    <a:pt x="3771634" y="704684"/>
                    <a:pt x="3728346" y="1013073"/>
                    <a:pt x="3735779" y="1248607"/>
                  </a:cubicBezTo>
                  <a:cubicBezTo>
                    <a:pt x="3742903" y="2746665"/>
                    <a:pt x="3750060" y="2942268"/>
                    <a:pt x="3750060" y="2942268"/>
                  </a:cubicBezTo>
                  <a:cubicBezTo>
                    <a:pt x="3733378" y="3158000"/>
                    <a:pt x="3618734" y="3368612"/>
                    <a:pt x="3421865" y="3480236"/>
                  </a:cubicBezTo>
                  <a:cubicBezTo>
                    <a:pt x="3271513" y="3565485"/>
                    <a:pt x="3073482" y="3580583"/>
                    <a:pt x="2435671" y="3569841"/>
                  </a:cubicBezTo>
                  <a:lnTo>
                    <a:pt x="2435645" y="3569841"/>
                  </a:lnTo>
                  <a:cubicBezTo>
                    <a:pt x="645952" y="3564564"/>
                    <a:pt x="384604" y="3598417"/>
                    <a:pt x="254278" y="3489260"/>
                  </a:cubicBezTo>
                  <a:cubicBezTo>
                    <a:pt x="145767" y="3398374"/>
                    <a:pt x="81795" y="3205063"/>
                    <a:pt x="63030" y="3004864"/>
                  </a:cubicBezTo>
                  <a:close/>
                </a:path>
              </a:pathLst>
            </a:custGeom>
            <a:solidFill>
              <a:srgbClr val="EEC51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4">
            <a:extLst>
              <a:ext uri="{FF2B5EF4-FFF2-40B4-BE49-F238E27FC236}">
                <a16:creationId xmlns:a16="http://schemas.microsoft.com/office/drawing/2014/main" id="{3916E420-156B-4046-956F-51D6C6A8B3C6}"/>
              </a:ext>
            </a:extLst>
          </p:cNvPr>
          <p:cNvSpPr txBox="1"/>
          <p:nvPr/>
        </p:nvSpPr>
        <p:spPr>
          <a:xfrm>
            <a:off x="1721847" y="1253431"/>
            <a:ext cx="9193653" cy="665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4"/>
              </a:lnSpc>
            </a:pPr>
            <a:r>
              <a:rPr lang="en-US" sz="3200" b="1" dirty="0">
                <a:solidFill>
                  <a:srgbClr val="1D1D1B"/>
                </a:solidFill>
                <a:latin typeface="+mj-lt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C7FB2FBC-027D-455A-BD23-FBB81EE87485}"/>
              </a:ext>
            </a:extLst>
          </p:cNvPr>
          <p:cNvSpPr txBox="1"/>
          <p:nvPr/>
        </p:nvSpPr>
        <p:spPr>
          <a:xfrm>
            <a:off x="2747433" y="3569970"/>
            <a:ext cx="2523067" cy="1574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vi-VN" altLang="en-US" sz="2400" dirty="0">
                <a:latin typeface="+mj-lt"/>
                <a:cs typeface="Arial" panose="020B0604020202020204" pitchFamily="34" charset="0"/>
                <a:sym typeface="+mn-ea"/>
              </a:rPr>
              <a:t>Tự đánh giá phần </a:t>
            </a:r>
            <a:r>
              <a:rPr lang="en-US" altLang="vi-VN" sz="2400" dirty="0">
                <a:latin typeface="+mj-lt"/>
                <a:cs typeface="Arial" panose="020B0604020202020204" pitchFamily="34" charset="0"/>
                <a:sym typeface="+mn-ea"/>
              </a:rPr>
              <a:t>làm việc</a:t>
            </a:r>
            <a:r>
              <a:rPr lang="vi-VN" altLang="en-US" sz="2400" dirty="0">
                <a:latin typeface="+mj-lt"/>
                <a:cs typeface="Arial" panose="020B0604020202020204" pitchFamily="34" charset="0"/>
                <a:sym typeface="+mn-ea"/>
              </a:rPr>
              <a:t> của nhóm</a:t>
            </a:r>
            <a:endParaRPr lang="en-US" sz="2400" dirty="0">
              <a:latin typeface="+mj-lt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C3B6708C-C66F-4EB0-81E2-2B38FA9B25C2}"/>
              </a:ext>
            </a:extLst>
          </p:cNvPr>
          <p:cNvSpPr txBox="1"/>
          <p:nvPr/>
        </p:nvSpPr>
        <p:spPr>
          <a:xfrm>
            <a:off x="6712374" y="3563197"/>
            <a:ext cx="2634403" cy="1574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Chuẩn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bị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tiết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sinh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hoạt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lớp theo hướng dẫn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97F2A82-C302-400B-94EA-D9D8819187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720000">
            <a:off x="1625666" y="786108"/>
            <a:ext cx="845935" cy="124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6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120</TotalTime>
  <Words>729</Words>
  <Application>Microsoft Office PowerPoint</Application>
  <PresentationFormat>Widescreen</PresentationFormat>
  <Paragraphs>87</Paragraphs>
  <Slides>25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UTM Avo</vt:lpstr>
      <vt:lpstr>UTM Avo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18</cp:revision>
  <dcterms:created xsi:type="dcterms:W3CDTF">2023-03-28T03:35:09Z</dcterms:created>
  <dcterms:modified xsi:type="dcterms:W3CDTF">2023-08-21T03:10:59Z</dcterms:modified>
</cp:coreProperties>
</file>