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0"/>
  </p:notesMasterIdLst>
  <p:sldIdLst>
    <p:sldId id="257" r:id="rId3"/>
    <p:sldId id="375" r:id="rId4"/>
    <p:sldId id="376" r:id="rId5"/>
    <p:sldId id="256" r:id="rId6"/>
    <p:sldId id="267" r:id="rId7"/>
    <p:sldId id="260" r:id="rId8"/>
    <p:sldId id="373" r:id="rId9"/>
    <p:sldId id="380" r:id="rId10"/>
    <p:sldId id="381" r:id="rId11"/>
    <p:sldId id="382" r:id="rId12"/>
    <p:sldId id="383" r:id="rId13"/>
    <p:sldId id="384" r:id="rId14"/>
    <p:sldId id="385" r:id="rId15"/>
    <p:sldId id="386" r:id="rId16"/>
    <p:sldId id="387" r:id="rId17"/>
    <p:sldId id="390" r:id="rId18"/>
    <p:sldId id="389" r:id="rId19"/>
    <p:sldId id="391" r:id="rId20"/>
    <p:sldId id="259" r:id="rId21"/>
    <p:sldId id="263" r:id="rId22"/>
    <p:sldId id="392" r:id="rId23"/>
    <p:sldId id="272" r:id="rId24"/>
    <p:sldId id="273" r:id="rId25"/>
    <p:sldId id="268" r:id="rId26"/>
    <p:sldId id="374" r:id="rId27"/>
    <p:sldId id="266" r:id="rId28"/>
    <p:sldId id="39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75"/>
            <p14:sldId id="376"/>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80"/>
            <p14:sldId id="381"/>
            <p14:sldId id="382"/>
            <p14:sldId id="383"/>
            <p14:sldId id="384"/>
            <p14:sldId id="385"/>
            <p14:sldId id="386"/>
            <p14:sldId id="387"/>
            <p14:sldId id="390"/>
            <p14:sldId id="389"/>
            <p14:sldId id="391"/>
          </p14:sldIdLst>
        </p14:section>
        <p14:section name="SHL" id="{A13DB347-C564-4436-BE85-EF03CBD32C2D}">
          <p14:sldIdLst>
            <p14:sldId id="259"/>
            <p14:sldId id="263"/>
          </p14:sldIdLst>
        </p14:section>
        <p14:section name="HĐ nối tiếp" id="{3ADF448C-8E95-45D1-860C-1D3CE70BC927}">
          <p14:sldIdLst>
            <p14:sldId id="392"/>
            <p14:sldId id="272"/>
            <p14:sldId id="273"/>
            <p14:sldId id="268"/>
          </p14:sldIdLst>
        </p14:section>
        <p14:section name="Tự đánh giá" id="{7E3EA2DB-4ECA-46C4-AE99-1BDB6E5D3586}">
          <p14:sldIdLst/>
        </p14:section>
        <p14:section name="END" id="{09D271F4-F85F-46E8-ACF3-54DB7682D3DB}">
          <p14:sldIdLst>
            <p14:sldId id="374"/>
            <p14:sldId id="266"/>
            <p14:sldId id="393"/>
          </p14:sldIdLst>
        </p14:section>
      </p14:sectionLst>
    </p:ext>
    <p:ext uri="{EFAFB233-063F-42B5-8137-9DF3F51BA10A}">
      <p15:sldGuideLst xmlns:p15="http://schemas.microsoft.com/office/powerpoint/2012/main">
        <p15:guide id="1" orient="horz" pos="1392" userDrawn="1">
          <p15:clr>
            <a:srgbClr val="A4A3A4"/>
          </p15:clr>
        </p15:guide>
        <p15:guide id="2" orient="horz" pos="3456" userDrawn="1">
          <p15:clr>
            <a:srgbClr val="A4A3A4"/>
          </p15:clr>
        </p15:guide>
        <p15:guide id="3"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autoAdjust="0"/>
    <p:restoredTop sz="94660"/>
  </p:normalViewPr>
  <p:slideViewPr>
    <p:cSldViewPr snapToGrid="0">
      <p:cViewPr varScale="1">
        <p:scale>
          <a:sx n="65" d="100"/>
          <a:sy n="65" d="100"/>
        </p:scale>
        <p:origin x="1032" y="60"/>
      </p:cViewPr>
      <p:guideLst>
        <p:guide orient="horz" pos="1392"/>
        <p:guide orient="horz" pos="345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571D3A-862F-4644-96A3-CF1126687E9C}"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E88F37-2BB7-432A-8094-3142D8EDC2F2}" type="slidenum">
              <a:rPr lang="en-US" smtClean="0"/>
              <a:t>‹#›</a:t>
            </a:fld>
            <a:endParaRPr lang="en-US"/>
          </a:p>
        </p:txBody>
      </p:sp>
    </p:spTree>
    <p:extLst>
      <p:ext uri="{BB962C8B-B14F-4D97-AF65-F5344CB8AC3E}">
        <p14:creationId xmlns:p14="http://schemas.microsoft.com/office/powerpoint/2010/main" val="588540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21</a:t>
            </a:fld>
            <a:endParaRPr lang="en-US"/>
          </a:p>
        </p:txBody>
      </p:sp>
    </p:spTree>
    <p:extLst>
      <p:ext uri="{BB962C8B-B14F-4D97-AF65-F5344CB8AC3E}">
        <p14:creationId xmlns:p14="http://schemas.microsoft.com/office/powerpoint/2010/main" val="428054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22</a:t>
            </a:fld>
            <a:endParaRPr lang="en-US"/>
          </a:p>
        </p:txBody>
      </p:sp>
    </p:spTree>
    <p:extLst>
      <p:ext uri="{BB962C8B-B14F-4D97-AF65-F5344CB8AC3E}">
        <p14:creationId xmlns:p14="http://schemas.microsoft.com/office/powerpoint/2010/main" val="263561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23</a:t>
            </a:fld>
            <a:endParaRPr lang="en-US"/>
          </a:p>
        </p:txBody>
      </p:sp>
    </p:spTree>
    <p:extLst>
      <p:ext uri="{BB962C8B-B14F-4D97-AF65-F5344CB8AC3E}">
        <p14:creationId xmlns:p14="http://schemas.microsoft.com/office/powerpoint/2010/main" val="2959353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24</a:t>
            </a:fld>
            <a:endParaRPr lang="en-US"/>
          </a:p>
        </p:txBody>
      </p:sp>
    </p:spTree>
    <p:extLst>
      <p:ext uri="{BB962C8B-B14F-4D97-AF65-F5344CB8AC3E}">
        <p14:creationId xmlns:p14="http://schemas.microsoft.com/office/powerpoint/2010/main" val="397128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27351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56377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5299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29371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61774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11979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5471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21862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801170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324990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1771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33073553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11.svg"/><Relationship Id="rId12"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9.svg"/><Relationship Id="rId10" Type="http://schemas.openxmlformats.org/officeDocument/2006/relationships/image" Target="../media/image5.png"/><Relationship Id="rId4" Type="http://schemas.openxmlformats.org/officeDocument/2006/relationships/image" Target="../media/image8.pn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hyperlink" Target="https://hoc10.vn/doc-sach/hoat-dong-trai-nghiem-3/1/136/6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3/1/136/69/" TargetMode="External"/><Relationship Id="rId2" Type="http://schemas.openxmlformats.org/officeDocument/2006/relationships/image" Target="../media/image19.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microsoft.com/office/2007/relationships/hdphoto" Target="../media/hdphoto4.wdp"/><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1.png"/><Relationship Id="rId7" Type="http://schemas.openxmlformats.org/officeDocument/2006/relationships/image" Target="../media/image29.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32.png"/><Relationship Id="rId5" Type="http://schemas.microsoft.com/office/2007/relationships/hdphoto" Target="../media/hdphoto4.wdp"/><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33.png"/><Relationship Id="rId7" Type="http://schemas.openxmlformats.org/officeDocument/2006/relationships/image" Target="../media/image10.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34.svg"/><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6.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12.png"/><Relationship Id="rId5" Type="http://schemas.openxmlformats.org/officeDocument/2006/relationships/image" Target="../media/image38.svg"/><Relationship Id="rId10" Type="http://schemas.openxmlformats.org/officeDocument/2006/relationships/image" Target="../media/image11.svg"/><Relationship Id="rId4" Type="http://schemas.openxmlformats.org/officeDocument/2006/relationships/image" Target="../media/image37.png"/><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34.svg"/></Relationships>
</file>

<file path=ppt/slides/_rels/slide1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8.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11.svg"/><Relationship Id="rId11" Type="http://schemas.microsoft.com/office/2007/relationships/hdphoto" Target="../media/hdphoto5.wdp"/><Relationship Id="rId5" Type="http://schemas.openxmlformats.org/officeDocument/2006/relationships/image" Target="../media/image10.png"/><Relationship Id="rId10" Type="http://schemas.openxmlformats.org/officeDocument/2006/relationships/image" Target="../media/image41.png"/><Relationship Id="rId4" Type="http://schemas.openxmlformats.org/officeDocument/2006/relationships/image" Target="../media/image9.sv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hoat-dong-trai-nghiem-3/1/136/70/" TargetMode="External"/><Relationship Id="rId2" Type="http://schemas.openxmlformats.org/officeDocument/2006/relationships/image" Target="../media/image42.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g"/><Relationship Id="rId4" Type="http://schemas.openxmlformats.org/officeDocument/2006/relationships/audio" Target="../media/audio2.wav"/></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g"/><Relationship Id="rId4" Type="http://schemas.openxmlformats.org/officeDocument/2006/relationships/audio" Target="../media/audio2.wav"/></Relationships>
</file>

<file path=ppt/slides/_rels/slide2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g"/><Relationship Id="rId4" Type="http://schemas.openxmlformats.org/officeDocument/2006/relationships/audio" Target="../media/audio1.wav"/></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g"/><Relationship Id="rId4" Type="http://schemas.openxmlformats.org/officeDocument/2006/relationships/audio" Target="../media/audio2.wav"/></Relationships>
</file>

<file path=ppt/slides/_rels/slide2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11.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svg"/><Relationship Id="rId10" Type="http://schemas.openxmlformats.org/officeDocument/2006/relationships/image" Target="../media/image47.png"/><Relationship Id="rId4" Type="http://schemas.openxmlformats.org/officeDocument/2006/relationships/image" Target="../media/image8.png"/><Relationship Id="rId9" Type="http://schemas.openxmlformats.org/officeDocument/2006/relationships/image" Target="../media/image13.svg"/></Relationships>
</file>

<file path=ppt/slides/_rels/slide2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13.xml"/><Relationship Id="rId6" Type="http://schemas.microsoft.com/office/2007/relationships/hdphoto" Target="../media/hdphoto6.wdp"/><Relationship Id="rId5" Type="http://schemas.openxmlformats.org/officeDocument/2006/relationships/image" Target="../media/image5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7:</a:t>
            </a:r>
          </a:p>
          <a:p>
            <a:pPr>
              <a:lnSpc>
                <a:spcPct val="150000"/>
              </a:lnSpc>
            </a:pPr>
            <a:r>
              <a:rPr lang="en-US" sz="5200" b="1" dirty="0">
                <a:solidFill>
                  <a:srgbClr val="002060"/>
                </a:solidFill>
                <a:latin typeface="UTM Avo" panose="02040603050506020204" pitchFamily="18" charset="0"/>
              </a:rPr>
              <a:t>Gia </a:t>
            </a:r>
            <a:r>
              <a:rPr lang="en-US" sz="5200" b="1" dirty="0" err="1">
                <a:solidFill>
                  <a:srgbClr val="002060"/>
                </a:solidFill>
                <a:latin typeface="UTM Avo" panose="02040603050506020204" pitchFamily="18" charset="0"/>
              </a:rPr>
              <a:t>đình</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yêu</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th</a:t>
            </a:r>
            <a:r>
              <a:rPr lang="vi-VN" sz="5200" b="1" dirty="0">
                <a:solidFill>
                  <a:srgbClr val="002060"/>
                </a:solidFill>
                <a:latin typeface="UTM Avo" panose="02040603050506020204" pitchFamily="18" charset="0"/>
              </a:rPr>
              <a:t>ư</a:t>
            </a:r>
            <a:r>
              <a:rPr lang="en-US" sz="5200" b="1" dirty="0" err="1">
                <a:solidFill>
                  <a:srgbClr val="002060"/>
                </a:solidFill>
                <a:latin typeface="UTM Avo" panose="02040603050506020204" pitchFamily="18" charset="0"/>
              </a:rPr>
              <a:t>ơng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25</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sp>
        <p:nvSpPr>
          <p:cNvPr id="6" name="TextBox 4">
            <a:extLst>
              <a:ext uri="{FF2B5EF4-FFF2-40B4-BE49-F238E27FC236}">
                <a16:creationId xmlns:a16="http://schemas.microsoft.com/office/drawing/2014/main" id="{35DA9898-9C84-42AC-A770-C928D3DE5FFC}"/>
              </a:ext>
            </a:extLst>
          </p:cNvPr>
          <p:cNvSpPr txBox="1"/>
          <p:nvPr/>
        </p:nvSpPr>
        <p:spPr>
          <a:xfrm>
            <a:off x="4013200" y="944287"/>
            <a:ext cx="4216400" cy="859723"/>
          </a:xfrm>
          <a:prstGeom prst="rect">
            <a:avLst/>
          </a:prstGeom>
          <a:ln>
            <a:solidFill>
              <a:schemeClr val="tx1"/>
            </a:solidFill>
            <a:prstDash val="lgDash"/>
          </a:ln>
        </p:spPr>
        <p:txBody>
          <a:bodyPr wrap="square" lIns="0" tIns="0" rIns="0" bIns="0" rtlCol="0" anchor="t">
            <a:spAutoFit/>
          </a:bodyPr>
          <a:lstStyle/>
          <a:p>
            <a:pPr algn="ctr">
              <a:lnSpc>
                <a:spcPts val="7858"/>
              </a:lnSpc>
            </a:pPr>
            <a:r>
              <a:rPr lang="en-US" sz="3600" b="1" dirty="0">
                <a:solidFill>
                  <a:schemeClr val="tx2"/>
                </a:solidFill>
                <a:latin typeface="+mj-lt"/>
                <a:cs typeface="Arial" panose="020B0604020202020204" pitchFamily="34" charset="0"/>
              </a:rPr>
              <a:t>KHỞI ĐỘNG </a:t>
            </a:r>
          </a:p>
        </p:txBody>
      </p:sp>
      <p:pic>
        <p:nvPicPr>
          <p:cNvPr id="12" name="Picture 6">
            <a:extLst>
              <a:ext uri="{FF2B5EF4-FFF2-40B4-BE49-F238E27FC236}">
                <a16:creationId xmlns:a16="http://schemas.microsoft.com/office/drawing/2014/main" id="{DA2D7001-0DF8-4CC6-875F-BDE6B5A7E6DF}"/>
              </a:ext>
            </a:extLst>
          </p:cNvPr>
          <p:cNvPicPr>
            <a:picLocks noChangeAspect="1"/>
          </p:cNvPicPr>
          <p:nvPr/>
        </p:nvPicPr>
        <p:blipFill>
          <a:blip r:embed="rId6"/>
          <a:srcRect/>
          <a:stretch>
            <a:fillRect/>
          </a:stretch>
        </p:blipFill>
        <p:spPr>
          <a:xfrm rot="296545" flipH="1">
            <a:off x="276996" y="5898544"/>
            <a:ext cx="960689" cy="791368"/>
          </a:xfrm>
          <a:prstGeom prst="rect">
            <a:avLst/>
          </a:prstGeom>
        </p:spPr>
      </p:pic>
      <p:sp>
        <p:nvSpPr>
          <p:cNvPr id="13" name="Rounded Rectangle 2">
            <a:extLst>
              <a:ext uri="{FF2B5EF4-FFF2-40B4-BE49-F238E27FC236}">
                <a16:creationId xmlns:a16="http://schemas.microsoft.com/office/drawing/2014/main" id="{82B79FD6-11D5-46F0-9478-74E54DEF7404}"/>
              </a:ext>
            </a:extLst>
          </p:cNvPr>
          <p:cNvSpPr/>
          <p:nvPr/>
        </p:nvSpPr>
        <p:spPr>
          <a:xfrm>
            <a:off x="1407233" y="1646385"/>
            <a:ext cx="863600" cy="777599"/>
          </a:xfrm>
          <a:prstGeom prst="roundRect">
            <a:avLst/>
          </a:prstGeom>
          <a:ln w="57150"/>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1200"/>
          </a:p>
        </p:txBody>
      </p:sp>
      <p:pic>
        <p:nvPicPr>
          <p:cNvPr id="14" name="GiaDinhNhoHanhPhucTo-BaoAn-3356423">
            <a:hlinkClick r:id="" action="ppaction://media"/>
            <a:extLst>
              <a:ext uri="{FF2B5EF4-FFF2-40B4-BE49-F238E27FC236}">
                <a16:creationId xmlns:a16="http://schemas.microsoft.com/office/drawing/2014/main" id="{86852258-40A7-4AAF-A251-72C3054425E2}"/>
              </a:ext>
            </a:extLst>
          </p:cNvPr>
          <p:cNvPicPr>
            <a:picLocks noChangeAspect="1"/>
          </p:cNvPicPr>
          <p:nvPr>
            <a:audioFile r:link="rId2"/>
            <p:extLst>
              <p:ext uri="{DAA4B4D4-6D71-4841-9C94-3DE7FCFB9230}">
                <p14:media xmlns:p14="http://schemas.microsoft.com/office/powerpoint/2010/main" r:embed="rId1"/>
              </p:ext>
            </p:extLst>
          </p:nvPr>
        </p:nvPicPr>
        <p:blipFill>
          <a:blip r:embed="rId7">
            <a:extLst>
              <a:ext uri="{BEBA8EAE-BF5A-486C-A8C5-ECC9F3942E4B}">
                <a14:imgProps xmlns:a14="http://schemas.microsoft.com/office/drawing/2010/main">
                  <a14:imgLayer r:embed="rId8">
                    <a14:imgEffect>
                      <a14:sharpenSoften amount="50000"/>
                    </a14:imgEffect>
                    <a14:imgEffect>
                      <a14:brightnessContrast bright="40000" contrast="-40000"/>
                    </a14:imgEffect>
                  </a14:imgLayer>
                </a14:imgProps>
              </a:ext>
            </a:extLst>
          </a:blip>
          <a:stretch>
            <a:fillRect/>
          </a:stretch>
        </p:blipFill>
        <p:spPr>
          <a:xfrm>
            <a:off x="1610434" y="1800120"/>
            <a:ext cx="506665" cy="506665"/>
          </a:xfrm>
          <a:prstGeom prst="rect">
            <a:avLst/>
          </a:prstGeom>
        </p:spPr>
      </p:pic>
      <p:pic>
        <p:nvPicPr>
          <p:cNvPr id="15" name="Picture 2" descr="https://lh4.googleusercontent.com/N5e0qDBxcyPabKzKve-sv9xUNthyCZvq62FshKDQb28PJ58fbv8ziUua-DT4pIo8IOrYljymS75Pp5x25_TW2dn565up_0CFEvaCcMoh825TAlhEsDM1yfhmVCA9czEIZiaeiJ4Moirg1wgIByJpbvQXdhOPiPZysbn1YAt8Bk2eaE2WRjV4YQBf8NOF6Vq0P3PLk2n4YA=nw">
            <a:extLst>
              <a:ext uri="{FF2B5EF4-FFF2-40B4-BE49-F238E27FC236}">
                <a16:creationId xmlns:a16="http://schemas.microsoft.com/office/drawing/2014/main" id="{FEB4E3BD-65B2-4F33-9578-2754496D078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0827" y="4396332"/>
            <a:ext cx="6821147" cy="214041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9FBB8272-AE01-4B33-9CA3-A76E7BBFD548}"/>
              </a:ext>
            </a:extLst>
          </p:cNvPr>
          <p:cNvSpPr/>
          <p:nvPr/>
        </p:nvSpPr>
        <p:spPr>
          <a:xfrm>
            <a:off x="1551515" y="1995364"/>
            <a:ext cx="9088969" cy="1675843"/>
          </a:xfrm>
          <a:prstGeom prst="rect">
            <a:avLst/>
          </a:prstGeom>
        </p:spPr>
        <p:txBody>
          <a:bodyPr wrap="square">
            <a:spAutoFit/>
          </a:bodyPr>
          <a:lstStyle/>
          <a:p>
            <a:pPr algn="ctr">
              <a:lnSpc>
                <a:spcPct val="150000"/>
              </a:lnSpc>
            </a:pPr>
            <a:r>
              <a:rPr lang="en-US" sz="2400" dirty="0" err="1">
                <a:latin typeface="+mj-lt"/>
                <a:ea typeface="Times New Roman" panose="02020603050405020304" pitchFamily="18" charset="0"/>
                <a:cs typeface="Arial" panose="020B0604020202020204" pitchFamily="34" charset="0"/>
              </a:rPr>
              <a:t>Cả</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lớp</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hát</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tập</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thể</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một</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bài</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hát</a:t>
            </a:r>
            <a:r>
              <a:rPr lang="en-US" sz="2400" dirty="0">
                <a:latin typeface="+mj-lt"/>
                <a:ea typeface="Times New Roman" panose="02020603050405020304" pitchFamily="18" charset="0"/>
                <a:cs typeface="Arial" panose="020B0604020202020204" pitchFamily="34" charset="0"/>
              </a:rPr>
              <a:t> </a:t>
            </a:r>
          </a:p>
          <a:p>
            <a:pPr algn="ctr">
              <a:lnSpc>
                <a:spcPct val="150000"/>
              </a:lnSpc>
            </a:pPr>
            <a:r>
              <a:rPr lang="en-US" sz="2400" b="1" i="1" dirty="0" err="1">
                <a:latin typeface="+mj-lt"/>
                <a:ea typeface="Calibri" panose="020F0502020204030204" pitchFamily="34" charset="0"/>
                <a:cs typeface="Arial" panose="020B0604020202020204" pitchFamily="34" charset="0"/>
              </a:rPr>
              <a:t>Gia</a:t>
            </a:r>
            <a:r>
              <a:rPr lang="en-US" sz="2400" b="1" i="1" dirty="0">
                <a:latin typeface="+mj-lt"/>
                <a:ea typeface="Calibri" panose="020F0502020204030204" pitchFamily="34" charset="0"/>
                <a:cs typeface="Arial" panose="020B0604020202020204" pitchFamily="34" charset="0"/>
              </a:rPr>
              <a:t> </a:t>
            </a:r>
            <a:r>
              <a:rPr lang="en-US" sz="2400" b="1" i="1" dirty="0" err="1">
                <a:latin typeface="+mj-lt"/>
                <a:ea typeface="Calibri" panose="020F0502020204030204" pitchFamily="34" charset="0"/>
                <a:cs typeface="Arial" panose="020B0604020202020204" pitchFamily="34" charset="0"/>
              </a:rPr>
              <a:t>đình</a:t>
            </a:r>
            <a:r>
              <a:rPr lang="en-US" sz="2400" b="1" i="1" dirty="0">
                <a:latin typeface="+mj-lt"/>
                <a:ea typeface="Calibri" panose="020F0502020204030204" pitchFamily="34" charset="0"/>
                <a:cs typeface="Arial" panose="020B0604020202020204" pitchFamily="34" charset="0"/>
              </a:rPr>
              <a:t> </a:t>
            </a:r>
            <a:r>
              <a:rPr lang="en-US" sz="2400" b="1" i="1" dirty="0" err="1">
                <a:latin typeface="+mj-lt"/>
                <a:ea typeface="Calibri" panose="020F0502020204030204" pitchFamily="34" charset="0"/>
                <a:cs typeface="Arial" panose="020B0604020202020204" pitchFamily="34" charset="0"/>
              </a:rPr>
              <a:t>nhỏ</a:t>
            </a:r>
            <a:r>
              <a:rPr lang="en-US" sz="2400" b="1" i="1" dirty="0">
                <a:latin typeface="+mj-lt"/>
                <a:ea typeface="Calibri" panose="020F0502020204030204" pitchFamily="34" charset="0"/>
                <a:cs typeface="Arial" panose="020B0604020202020204" pitchFamily="34" charset="0"/>
              </a:rPr>
              <a:t>, </a:t>
            </a:r>
            <a:r>
              <a:rPr lang="en-US" sz="2400" b="1" i="1" dirty="0" err="1">
                <a:latin typeface="+mj-lt"/>
                <a:ea typeface="Calibri" panose="020F0502020204030204" pitchFamily="34" charset="0"/>
                <a:cs typeface="Arial" panose="020B0604020202020204" pitchFamily="34" charset="0"/>
              </a:rPr>
              <a:t>hạnh</a:t>
            </a:r>
            <a:r>
              <a:rPr lang="en-US" sz="2400" b="1" i="1" dirty="0">
                <a:latin typeface="+mj-lt"/>
                <a:ea typeface="Calibri" panose="020F0502020204030204" pitchFamily="34" charset="0"/>
                <a:cs typeface="Arial" panose="020B0604020202020204" pitchFamily="34" charset="0"/>
              </a:rPr>
              <a:t> </a:t>
            </a:r>
            <a:r>
              <a:rPr lang="en-US" sz="2400" b="1" i="1" dirty="0" err="1">
                <a:latin typeface="+mj-lt"/>
                <a:ea typeface="Calibri" panose="020F0502020204030204" pitchFamily="34" charset="0"/>
                <a:cs typeface="Arial" panose="020B0604020202020204" pitchFamily="34" charset="0"/>
              </a:rPr>
              <a:t>phúc</a:t>
            </a:r>
            <a:r>
              <a:rPr lang="en-US" sz="2400" b="1" i="1" dirty="0">
                <a:latin typeface="+mj-lt"/>
                <a:ea typeface="Calibri" panose="020F0502020204030204" pitchFamily="34" charset="0"/>
                <a:cs typeface="Arial" panose="020B0604020202020204" pitchFamily="34" charset="0"/>
              </a:rPr>
              <a:t> to</a:t>
            </a:r>
          </a:p>
          <a:p>
            <a:pPr algn="ctr">
              <a:lnSpc>
                <a:spcPct val="150000"/>
              </a:lnSpc>
            </a:pP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sáng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tác</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Nguyễn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Văn</a:t>
            </a:r>
            <a:r>
              <a:rPr lang="en-US" sz="2400" dirty="0">
                <a:latin typeface="+mj-lt"/>
                <a:ea typeface="Calibri" panose="020F0502020204030204" pitchFamily="34" charset="0"/>
                <a:cs typeface="Arial" panose="020B0604020202020204" pitchFamily="34" charset="0"/>
              </a:rPr>
              <a:t> Chung)</a:t>
            </a:r>
            <a:endParaRPr lang="en-US" sz="2400" dirty="0">
              <a:latin typeface="+mj-lt"/>
              <a:cs typeface="Arial" panose="020B0604020202020204" pitchFamily="34" charset="0"/>
            </a:endParaRPr>
          </a:p>
        </p:txBody>
      </p:sp>
    </p:spTree>
    <p:extLst>
      <p:ext uri="{BB962C8B-B14F-4D97-AF65-F5344CB8AC3E}">
        <p14:creationId xmlns:p14="http://schemas.microsoft.com/office/powerpoint/2010/main" val="205736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anim calcmode="lin" valueType="num">
                                      <p:cBhvr>
                                        <p:cTn id="11" dur="500" fill="hold"/>
                                        <p:tgtEl>
                                          <p:spTgt spid="16"/>
                                        </p:tgtEl>
                                        <p:attrNameLst>
                                          <p:attrName>ppt_x</p:attrName>
                                        </p:attrNameLst>
                                      </p:cBhvr>
                                      <p:tavLst>
                                        <p:tav tm="0">
                                          <p:val>
                                            <p:strVal val="#ppt_x"/>
                                          </p:val>
                                        </p:tav>
                                        <p:tav tm="100000">
                                          <p:val>
                                            <p:strVal val="#ppt_x"/>
                                          </p:val>
                                        </p:tav>
                                      </p:tavLst>
                                    </p:anim>
                                    <p:anim calcmode="lin" valueType="num">
                                      <p:cBhvr>
                                        <p:cTn id="12" dur="500" fill="hold"/>
                                        <p:tgtEl>
                                          <p:spTgt spid="16"/>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anim calcmode="lin" valueType="num">
                                      <p:cBhvr>
                                        <p:cTn id="16" dur="500" fill="hold"/>
                                        <p:tgtEl>
                                          <p:spTgt spid="15"/>
                                        </p:tgtEl>
                                        <p:attrNameLst>
                                          <p:attrName>ppt_x</p:attrName>
                                        </p:attrNameLst>
                                      </p:cBhvr>
                                      <p:tavLst>
                                        <p:tav tm="0">
                                          <p:val>
                                            <p:strVal val="#ppt_x"/>
                                          </p:val>
                                        </p:tav>
                                        <p:tav tm="100000">
                                          <p:val>
                                            <p:strVal val="#ppt_x"/>
                                          </p:val>
                                        </p:tav>
                                      </p:tavLst>
                                    </p:anim>
                                    <p:anim calcmode="lin" valueType="num">
                                      <p:cBhvr>
                                        <p:cTn id="17" dur="500" fill="hold"/>
                                        <p:tgtEl>
                                          <p:spTgt spid="15"/>
                                        </p:tgtEl>
                                        <p:attrNameLst>
                                          <p:attrName>ppt_y</p:attrName>
                                        </p:attrNameLst>
                                      </p:cBhvr>
                                      <p:tavLst>
                                        <p:tav tm="0">
                                          <p:val>
                                            <p:strVal val="#ppt_y+.1"/>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27745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14"/>
                </p:tgtEl>
              </p:cMediaNode>
            </p:audio>
          </p:childTnLst>
        </p:cTn>
      </p:par>
    </p:tnLst>
    <p:bldLst>
      <p:bldP spid="6" grpId="0" animBg="1"/>
      <p:bldP spid="13"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6" name="Group 5">
            <a:extLst>
              <a:ext uri="{FF2B5EF4-FFF2-40B4-BE49-F238E27FC236}">
                <a16:creationId xmlns:a16="http://schemas.microsoft.com/office/drawing/2014/main" id="{94CAB4E7-7B94-4B60-8C11-395ABEFF5B5A}"/>
              </a:ext>
            </a:extLst>
          </p:cNvPr>
          <p:cNvGrpSpPr/>
          <p:nvPr/>
        </p:nvGrpSpPr>
        <p:grpSpPr>
          <a:xfrm>
            <a:off x="10272958" y="2045189"/>
            <a:ext cx="1862311" cy="506797"/>
            <a:chOff x="11467127" y="6630123"/>
            <a:chExt cx="4592143" cy="1296605"/>
          </a:xfrm>
        </p:grpSpPr>
        <p:pic>
          <p:nvPicPr>
            <p:cNvPr id="7" name="Picture 6">
              <a:extLst>
                <a:ext uri="{FF2B5EF4-FFF2-40B4-BE49-F238E27FC236}">
                  <a16:creationId xmlns:a16="http://schemas.microsoft.com/office/drawing/2014/main" id="{82B2C607-E9FC-4B40-8D4F-68D7AF14B05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895077">
              <a:off x="11440016" y="6657234"/>
              <a:ext cx="1296605" cy="1242383"/>
            </a:xfrm>
            <a:prstGeom prst="rect">
              <a:avLst/>
            </a:prstGeom>
          </p:spPr>
        </p:pic>
        <p:pic>
          <p:nvPicPr>
            <p:cNvPr id="8" name="Picture 7">
              <a:extLst>
                <a:ext uri="{FF2B5EF4-FFF2-40B4-BE49-F238E27FC236}">
                  <a16:creationId xmlns:a16="http://schemas.microsoft.com/office/drawing/2014/main" id="{6F1B8A37-03DE-48DD-ABB8-CDB461E4EF9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3895077">
              <a:off x="13114896" y="6657234"/>
              <a:ext cx="1296605" cy="1242383"/>
            </a:xfrm>
            <a:prstGeom prst="rect">
              <a:avLst/>
            </a:prstGeom>
          </p:spPr>
        </p:pic>
        <p:pic>
          <p:nvPicPr>
            <p:cNvPr id="9" name="Picture 8">
              <a:extLst>
                <a:ext uri="{FF2B5EF4-FFF2-40B4-BE49-F238E27FC236}">
                  <a16:creationId xmlns:a16="http://schemas.microsoft.com/office/drawing/2014/main" id="{44514E87-6842-4D07-80BA-FCDD454140C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895077">
              <a:off x="14789776" y="6657234"/>
              <a:ext cx="1296605" cy="1242383"/>
            </a:xfrm>
            <a:prstGeom prst="rect">
              <a:avLst/>
            </a:prstGeom>
          </p:spPr>
        </p:pic>
      </p:grpSp>
      <p:pic>
        <p:nvPicPr>
          <p:cNvPr id="11" name="Picture 6">
            <a:extLst>
              <a:ext uri="{FF2B5EF4-FFF2-40B4-BE49-F238E27FC236}">
                <a16:creationId xmlns:a16="http://schemas.microsoft.com/office/drawing/2014/main" id="{C3B09413-0B70-49FB-9DD1-42BC1EC8318C}"/>
              </a:ext>
            </a:extLst>
          </p:cNvPr>
          <p:cNvPicPr>
            <a:picLocks noChangeAspect="1"/>
          </p:cNvPicPr>
          <p:nvPr/>
        </p:nvPicPr>
        <p:blipFill>
          <a:blip r:embed="rId10"/>
          <a:srcRect/>
          <a:stretch>
            <a:fillRect/>
          </a:stretch>
        </p:blipFill>
        <p:spPr>
          <a:xfrm rot="296545" flipH="1">
            <a:off x="276996" y="5898544"/>
            <a:ext cx="960689" cy="791368"/>
          </a:xfrm>
          <a:prstGeom prst="rect">
            <a:avLst/>
          </a:prstGeom>
        </p:spPr>
      </p:pic>
      <p:pic>
        <p:nvPicPr>
          <p:cNvPr id="12" name="Picture 2" descr="https://lh4.googleusercontent.com/N5e0qDBxcyPabKzKve-sv9xUNthyCZvq62FshKDQb28PJ58fbv8ziUua-DT4pIo8IOrYljymS75Pp5x25_TW2dn565up_0CFEvaCcMoh825TAlhEsDM1yfhmVCA9czEIZiaeiJ4Moirg1wgIByJpbvQXdhOPiPZysbn1YAt8Bk2eaE2WRjV4YQBf8NOF6Vq0P3PLk2n4YA=nw">
            <a:extLst>
              <a:ext uri="{FF2B5EF4-FFF2-40B4-BE49-F238E27FC236}">
                <a16:creationId xmlns:a16="http://schemas.microsoft.com/office/drawing/2014/main" id="{8A64D195-A821-4229-A7FC-F0687A0EA5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02000" y="4495800"/>
            <a:ext cx="5638800" cy="176940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26FB251A-02FE-482F-92BD-7CC4681940C2}"/>
              </a:ext>
            </a:extLst>
          </p:cNvPr>
          <p:cNvSpPr/>
          <p:nvPr/>
        </p:nvSpPr>
        <p:spPr>
          <a:xfrm>
            <a:off x="3657600" y="2209800"/>
            <a:ext cx="7125947" cy="1121846"/>
          </a:xfrm>
          <a:prstGeom prst="rect">
            <a:avLst/>
          </a:prstGeom>
        </p:spPr>
        <p:txBody>
          <a:bodyPr wrap="square">
            <a:spAutoFit/>
          </a:bodyPr>
          <a:lstStyle/>
          <a:p>
            <a:pPr marL="381019" indent="-381019" algn="just">
              <a:lnSpc>
                <a:spcPct val="150000"/>
              </a:lnSpc>
              <a:buFont typeface="Arial" panose="020B0604020202020204" pitchFamily="34" charset="0"/>
              <a:buChar char="•"/>
            </a:pPr>
            <a:r>
              <a:rPr lang="en-US" sz="2400" dirty="0" err="1">
                <a:latin typeface="+mj-lt"/>
                <a:ea typeface="Times New Roman" panose="02020603050405020304" pitchFamily="18" charset="0"/>
                <a:cs typeface="Arial" panose="020B0604020202020204" pitchFamily="34" charset="0"/>
              </a:rPr>
              <a:t>Nội</a:t>
            </a:r>
            <a:r>
              <a:rPr lang="en-US" sz="2400" dirty="0">
                <a:latin typeface="+mj-lt"/>
                <a:ea typeface="Times New Roman" panose="02020603050405020304" pitchFamily="18" charset="0"/>
                <a:cs typeface="Arial" panose="020B0604020202020204" pitchFamily="34" charset="0"/>
              </a:rPr>
              <a:t> dung </a:t>
            </a:r>
            <a:r>
              <a:rPr lang="en-US" sz="2400" dirty="0" err="1">
                <a:latin typeface="+mj-lt"/>
                <a:ea typeface="Times New Roman" panose="02020603050405020304" pitchFamily="18" charset="0"/>
                <a:cs typeface="Arial" panose="020B0604020202020204" pitchFamily="34" charset="0"/>
              </a:rPr>
              <a:t>bài</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hát</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nói</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về</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điều</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gì</a:t>
            </a:r>
            <a:r>
              <a:rPr lang="en-US" sz="2400" dirty="0">
                <a:latin typeface="+mj-lt"/>
                <a:ea typeface="Times New Roman" panose="02020603050405020304" pitchFamily="18" charset="0"/>
                <a:cs typeface="Arial" panose="020B0604020202020204" pitchFamily="34" charset="0"/>
              </a:rPr>
              <a:t>?</a:t>
            </a:r>
            <a:r>
              <a:rPr lang="en-US" sz="2400" b="1" dirty="0">
                <a:solidFill>
                  <a:srgbClr val="000000"/>
                </a:solidFill>
                <a:latin typeface="+mj-lt"/>
                <a:ea typeface="Times New Roman" panose="02020603050405020304" pitchFamily="18" charset="0"/>
                <a:cs typeface="Arial" panose="020B0604020202020204" pitchFamily="34" charset="0"/>
              </a:rPr>
              <a:t> </a:t>
            </a:r>
            <a:endParaRPr lang="en-US" sz="2400" dirty="0">
              <a:latin typeface="+mj-lt"/>
              <a:ea typeface="Times New Roman" panose="02020603050405020304" pitchFamily="18" charset="0"/>
              <a:cs typeface="Arial" panose="020B0604020202020204" pitchFamily="34" charset="0"/>
            </a:endParaRPr>
          </a:p>
          <a:p>
            <a:pPr marL="381019" indent="-381019" algn="just">
              <a:lnSpc>
                <a:spcPct val="150000"/>
              </a:lnSpc>
              <a:buFont typeface="Arial" panose="020B0604020202020204" pitchFamily="34" charset="0"/>
              <a:buChar char="•"/>
            </a:pPr>
            <a:r>
              <a:rPr lang="vi-VN" sz="2400" dirty="0">
                <a:solidFill>
                  <a:srgbClr val="000000"/>
                </a:solidFill>
                <a:latin typeface="+mj-lt"/>
                <a:ea typeface="Times New Roman" panose="02020603050405020304" pitchFamily="18" charset="0"/>
                <a:cs typeface="Arial" panose="020B0604020202020204" pitchFamily="34" charset="0"/>
              </a:rPr>
              <a:t>Em cảm nhận được điều gì qua bài hát?</a:t>
            </a:r>
            <a:endParaRPr lang="en-US" sz="2400" dirty="0">
              <a:latin typeface="+mj-lt"/>
              <a:ea typeface="Times New Roman" panose="02020603050405020304" pitchFamily="18" charset="0"/>
              <a:cs typeface="Arial" panose="020B0604020202020204" pitchFamily="34" charset="0"/>
            </a:endParaRPr>
          </a:p>
        </p:txBody>
      </p:sp>
      <p:pic>
        <p:nvPicPr>
          <p:cNvPr id="14" name="Picture 32">
            <a:extLst>
              <a:ext uri="{FF2B5EF4-FFF2-40B4-BE49-F238E27FC236}">
                <a16:creationId xmlns:a16="http://schemas.microsoft.com/office/drawing/2014/main" id="{233B15AE-1B59-43E2-9AA1-BA4B674E050E}"/>
              </a:ext>
            </a:extLst>
          </p:cNvPr>
          <p:cNvPicPr>
            <a:picLocks noChangeAspect="1"/>
          </p:cNvPicPr>
          <p:nvPr/>
        </p:nvPicPr>
        <p:blipFill>
          <a:blip r:embed="rId12"/>
          <a:srcRect/>
          <a:stretch>
            <a:fillRect/>
          </a:stretch>
        </p:blipFill>
        <p:spPr>
          <a:xfrm>
            <a:off x="2073723" y="2413595"/>
            <a:ext cx="1389305" cy="1088867"/>
          </a:xfrm>
          <a:prstGeom prst="rect">
            <a:avLst/>
          </a:prstGeom>
        </p:spPr>
      </p:pic>
      <p:sp>
        <p:nvSpPr>
          <p:cNvPr id="15" name="TextBox 4">
            <a:extLst>
              <a:ext uri="{FF2B5EF4-FFF2-40B4-BE49-F238E27FC236}">
                <a16:creationId xmlns:a16="http://schemas.microsoft.com/office/drawing/2014/main" id="{9EB8EE25-523C-4B48-B5AB-6223472D9B67}"/>
              </a:ext>
            </a:extLst>
          </p:cNvPr>
          <p:cNvSpPr txBox="1"/>
          <p:nvPr/>
        </p:nvSpPr>
        <p:spPr>
          <a:xfrm>
            <a:off x="4013200" y="1262402"/>
            <a:ext cx="4216400" cy="859723"/>
          </a:xfrm>
          <a:prstGeom prst="rect">
            <a:avLst/>
          </a:prstGeom>
          <a:ln>
            <a:solidFill>
              <a:schemeClr val="tx1"/>
            </a:solidFill>
            <a:prstDash val="lgDash"/>
          </a:ln>
        </p:spPr>
        <p:txBody>
          <a:bodyPr wrap="square" lIns="0" tIns="0" rIns="0" bIns="0" rtlCol="0" anchor="t">
            <a:spAutoFit/>
          </a:bodyPr>
          <a:lstStyle/>
          <a:p>
            <a:pPr algn="ctr">
              <a:lnSpc>
                <a:spcPts val="7858"/>
              </a:lnSpc>
            </a:pPr>
            <a:r>
              <a:rPr lang="en-US" sz="3600" b="1" dirty="0">
                <a:solidFill>
                  <a:schemeClr val="tx2"/>
                </a:solidFill>
                <a:latin typeface="+mj-lt"/>
                <a:cs typeface="Arial" panose="020B0604020202020204" pitchFamily="34" charset="0"/>
              </a:rPr>
              <a:t>KHỞI ĐỘNG </a:t>
            </a:r>
          </a:p>
        </p:txBody>
      </p:sp>
    </p:spTree>
    <p:extLst>
      <p:ext uri="{BB962C8B-B14F-4D97-AF65-F5344CB8AC3E}">
        <p14:creationId xmlns:p14="http://schemas.microsoft.com/office/powerpoint/2010/main" val="3241211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036920-974A-40E5-AB7D-909CE9452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21907" y="1552564"/>
            <a:ext cx="10244797" cy="5305436"/>
          </a:xfrm>
          <a:prstGeom prst="rect">
            <a:avLst/>
          </a:prstGeom>
        </p:spPr>
      </p:pic>
      <p:grpSp>
        <p:nvGrpSpPr>
          <p:cNvPr id="3" name="Group 2">
            <a:extLst>
              <a:ext uri="{FF2B5EF4-FFF2-40B4-BE49-F238E27FC236}">
                <a16:creationId xmlns:a16="http://schemas.microsoft.com/office/drawing/2014/main" id="{A2FF2E24-D014-6EC9-08AA-4998122B0520}"/>
              </a:ext>
            </a:extLst>
          </p:cNvPr>
          <p:cNvGrpSpPr/>
          <p:nvPr/>
        </p:nvGrpSpPr>
        <p:grpSpPr>
          <a:xfrm>
            <a:off x="5123290" y="2985370"/>
            <a:ext cx="2736543" cy="1558939"/>
            <a:chOff x="309542" y="967667"/>
            <a:chExt cx="2878585" cy="1558939"/>
          </a:xfrm>
        </p:grpSpPr>
        <p:pic>
          <p:nvPicPr>
            <p:cNvPr id="4" name="Picture 3">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32DA71-FD81-4A8C-8B9A-600BC5FD5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993" y="1441170"/>
            <a:ext cx="10244797" cy="5305436"/>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23290" y="298537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2B8F1240-5054-4D33-9502-D517FEF5DB73}"/>
              </a:ext>
            </a:extLst>
          </p:cNvPr>
          <p:cNvPicPr>
            <a:picLocks noChangeAspect="1"/>
          </p:cNvPicPr>
          <p:nvPr/>
        </p:nvPicPr>
        <p:blipFill>
          <a:blip r:embed="rId3"/>
          <a:srcRect/>
          <a:stretch>
            <a:fillRect/>
          </a:stretch>
        </p:blipFill>
        <p:spPr>
          <a:xfrm rot="-688226">
            <a:off x="11311293" y="462437"/>
            <a:ext cx="975817" cy="947763"/>
          </a:xfrm>
          <a:prstGeom prst="rect">
            <a:avLst/>
          </a:prstGeom>
        </p:spPr>
      </p:pic>
      <p:sp>
        <p:nvSpPr>
          <p:cNvPr id="3" name="TextBox 2">
            <a:extLst>
              <a:ext uri="{FF2B5EF4-FFF2-40B4-BE49-F238E27FC236}">
                <a16:creationId xmlns:a16="http://schemas.microsoft.com/office/drawing/2014/main" id="{6B42DF21-0C00-4309-8B18-22CA9C1C6B56}"/>
              </a:ext>
            </a:extLst>
          </p:cNvPr>
          <p:cNvSpPr txBox="1"/>
          <p:nvPr/>
        </p:nvSpPr>
        <p:spPr>
          <a:xfrm>
            <a:off x="583096" y="1365858"/>
            <a:ext cx="11025808" cy="1207703"/>
          </a:xfrm>
          <a:prstGeom prst="rect">
            <a:avLst/>
          </a:prstGeom>
          <a:noFill/>
        </p:spPr>
        <p:txBody>
          <a:bodyPr wrap="square" rtlCol="0">
            <a:spAutoFit/>
          </a:bodyPr>
          <a:lstStyle/>
          <a:p>
            <a:pPr lvl="0">
              <a:lnSpc>
                <a:spcPct val="150000"/>
              </a:lnSpc>
              <a:defRPr/>
            </a:pPr>
            <a:r>
              <a:rPr lang="en-US" sz="2600" b="1" dirty="0" err="1">
                <a:solidFill>
                  <a:srgbClr val="C00000"/>
                </a:solidFill>
                <a:latin typeface="+mj-lt"/>
                <a:cs typeface="Arial" panose="020B0604020202020204" pitchFamily="34" charset="0"/>
              </a:rPr>
              <a:t>Hoạt</a:t>
            </a:r>
            <a:r>
              <a:rPr lang="en-US" sz="2600" b="1" dirty="0">
                <a:solidFill>
                  <a:srgbClr val="C00000"/>
                </a:solidFill>
                <a:latin typeface="+mj-lt"/>
                <a:cs typeface="Arial" panose="020B0604020202020204" pitchFamily="34" charset="0"/>
              </a:rPr>
              <a:t> </a:t>
            </a:r>
            <a:r>
              <a:rPr lang="en-US" sz="2600" b="1" dirty="0" err="1">
                <a:solidFill>
                  <a:srgbClr val="C00000"/>
                </a:solidFill>
                <a:latin typeface="+mj-lt"/>
                <a:cs typeface="Arial" panose="020B0604020202020204" pitchFamily="34" charset="0"/>
              </a:rPr>
              <a:t>động</a:t>
            </a:r>
            <a:r>
              <a:rPr lang="en-US" sz="2600" b="1" dirty="0">
                <a:solidFill>
                  <a:srgbClr val="C00000"/>
                </a:solidFill>
                <a:latin typeface="+mj-lt"/>
                <a:cs typeface="Arial" panose="020B0604020202020204" pitchFamily="34" charset="0"/>
              </a:rPr>
              <a:t> 1:</a:t>
            </a:r>
            <a:r>
              <a:rPr lang="en-US" sz="2600" dirty="0">
                <a:solidFill>
                  <a:srgbClr val="C00000"/>
                </a:solidFill>
                <a:latin typeface="+mj-lt"/>
                <a:cs typeface="Arial" panose="020B0604020202020204" pitchFamily="34" charset="0"/>
              </a:rPr>
              <a:t> </a:t>
            </a:r>
            <a:r>
              <a:rPr lang="vi-VN" sz="2600" dirty="0">
                <a:solidFill>
                  <a:srgbClr val="C00000"/>
                </a:solidFill>
                <a:latin typeface="+mj-lt"/>
                <a:cs typeface="Arial" panose="020B0604020202020204" pitchFamily="34" charset="0"/>
              </a:rPr>
              <a:t>Nhận diện việc làm thể hiện sự quan tâm, chăm sóc người thân</a:t>
            </a:r>
          </a:p>
        </p:txBody>
      </p:sp>
      <p:sp>
        <p:nvSpPr>
          <p:cNvPr id="4" name="Rectangle 3">
            <a:extLst>
              <a:ext uri="{FF2B5EF4-FFF2-40B4-BE49-F238E27FC236}">
                <a16:creationId xmlns:a16="http://schemas.microsoft.com/office/drawing/2014/main" id="{5F258996-26BE-4A64-B1CE-A75D88340903}"/>
              </a:ext>
            </a:extLst>
          </p:cNvPr>
          <p:cNvSpPr/>
          <p:nvPr/>
        </p:nvSpPr>
        <p:spPr>
          <a:xfrm>
            <a:off x="1578846" y="2531860"/>
            <a:ext cx="9546354" cy="1121846"/>
          </a:xfrm>
          <a:prstGeom prst="rect">
            <a:avLst/>
          </a:prstGeom>
        </p:spPr>
        <p:txBody>
          <a:bodyPr wrap="square">
            <a:spAutoFit/>
          </a:bodyPr>
          <a:lstStyle/>
          <a:p>
            <a:pPr algn="just">
              <a:lnSpc>
                <a:spcPct val="150000"/>
              </a:lnSpc>
              <a:spcBef>
                <a:spcPts val="67"/>
              </a:spcBef>
              <a:spcAft>
                <a:spcPts val="67"/>
              </a:spcAft>
              <a:defRPr/>
            </a:pPr>
            <a:r>
              <a:rPr lang="en-US" sz="2400" dirty="0">
                <a:solidFill>
                  <a:srgbClr val="000000"/>
                </a:solidFill>
                <a:latin typeface="+mj-lt"/>
                <a:ea typeface="Arial" panose="020B0604020202020204" pitchFamily="34" charset="0"/>
                <a:cs typeface="Arial" panose="020B0604020202020204" pitchFamily="34" charset="0"/>
              </a:rPr>
              <a:t>Q</a:t>
            </a:r>
            <a:r>
              <a:rPr lang="vi-VN" sz="2400" dirty="0">
                <a:solidFill>
                  <a:srgbClr val="000000"/>
                </a:solidFill>
                <a:latin typeface="+mj-lt"/>
                <a:ea typeface="Arial" panose="020B0604020202020204" pitchFamily="34" charset="0"/>
                <a:cs typeface="Times New Roman" panose="02020603050405020304" pitchFamily="18" charset="0"/>
              </a:rPr>
              <a:t>uan sát tranh và thảo luận về những việc làm của các bạn trong tranh thể hiện sự quan tâm, chăm sóc người thân. </a:t>
            </a:r>
            <a:endParaRPr lang="en-US" sz="2400" dirty="0">
              <a:solidFill>
                <a:prstClr val="black"/>
              </a:solidFill>
              <a:latin typeface="+mj-lt"/>
              <a:ea typeface="Arial" panose="020B0604020202020204" pitchFamily="34" charset="0"/>
              <a:cs typeface="Times New Roman" panose="02020603050405020304" pitchFamily="18" charset="0"/>
            </a:endParaRPr>
          </a:p>
        </p:txBody>
      </p:sp>
      <p:pic>
        <p:nvPicPr>
          <p:cNvPr id="8" name="Picture 14">
            <a:extLst>
              <a:ext uri="{FF2B5EF4-FFF2-40B4-BE49-F238E27FC236}">
                <a16:creationId xmlns:a16="http://schemas.microsoft.com/office/drawing/2014/main" id="{45C07A26-48B6-46BD-B364-5A44BE0A70F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71692" y="2745837"/>
            <a:ext cx="576570" cy="881943"/>
          </a:xfrm>
          <a:prstGeom prst="rect">
            <a:avLst/>
          </a:prstGeom>
        </p:spPr>
      </p:pic>
      <p:pic>
        <p:nvPicPr>
          <p:cNvPr id="13" name="Picture 12">
            <a:extLst>
              <a:ext uri="{FF2B5EF4-FFF2-40B4-BE49-F238E27FC236}">
                <a16:creationId xmlns:a16="http://schemas.microsoft.com/office/drawing/2014/main" id="{AD48C139-525D-4E45-B26E-D133EA3CB00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9343" y="3739563"/>
            <a:ext cx="7702465" cy="3155815"/>
          </a:xfrm>
          <a:prstGeom prst="rect">
            <a:avLst/>
          </a:prstGeom>
        </p:spPr>
      </p:pic>
    </p:spTree>
    <p:extLst>
      <p:ext uri="{BB962C8B-B14F-4D97-AF65-F5344CB8AC3E}">
        <p14:creationId xmlns:p14="http://schemas.microsoft.com/office/powerpoint/2010/main" val="102341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F13447-E6AD-4A8C-B66E-F857518DD2B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750390" y="2243758"/>
            <a:ext cx="2602410" cy="3388347"/>
          </a:xfrm>
          <a:prstGeom prst="rect">
            <a:avLst/>
          </a:prstGeom>
          <a:ln>
            <a:noFill/>
          </a:ln>
          <a:effectLst>
            <a:outerShdw blurRad="190500" algn="tl" rotWithShape="0">
              <a:srgbClr val="000000">
                <a:alpha val="70000"/>
              </a:srgbClr>
            </a:outerShdw>
          </a:effectLst>
        </p:spPr>
      </p:pic>
      <p:sp>
        <p:nvSpPr>
          <p:cNvPr id="3" name="Rectangle 2">
            <a:extLst>
              <a:ext uri="{FF2B5EF4-FFF2-40B4-BE49-F238E27FC236}">
                <a16:creationId xmlns:a16="http://schemas.microsoft.com/office/drawing/2014/main" id="{50D323D9-9C85-490F-AC3E-F69CC5C3BED7}"/>
              </a:ext>
            </a:extLst>
          </p:cNvPr>
          <p:cNvSpPr/>
          <p:nvPr/>
        </p:nvSpPr>
        <p:spPr>
          <a:xfrm>
            <a:off x="416902" y="5613485"/>
            <a:ext cx="3674706" cy="1121846"/>
          </a:xfrm>
          <a:prstGeom prst="rect">
            <a:avLst/>
          </a:prstGeom>
        </p:spPr>
        <p:txBody>
          <a:bodyPr wrap="square">
            <a:spAutoFit/>
          </a:bodyPr>
          <a:lstStyle/>
          <a:p>
            <a:pPr algn="just">
              <a:lnSpc>
                <a:spcPct val="150000"/>
              </a:lnSpc>
              <a:spcBef>
                <a:spcPts val="400"/>
              </a:spcBef>
              <a:spcAft>
                <a:spcPts val="800"/>
              </a:spcAft>
            </a:pPr>
            <a:r>
              <a:rPr lang="nl-NL" sz="2400" dirty="0">
                <a:latin typeface="+mj-lt"/>
                <a:ea typeface="Calibri" panose="020F0502020204030204" pitchFamily="34" charset="0"/>
                <a:cs typeface="Arial" panose="020B0604020202020204" pitchFamily="34" charset="0"/>
              </a:rPr>
              <a:t>Hình 1: Bạn nhỏ giúp bà già qua đường.</a:t>
            </a:r>
            <a:endParaRPr lang="en-US" sz="2400" dirty="0">
              <a:latin typeface="+mj-lt"/>
              <a:ea typeface="Calibri" panose="020F050202020403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C5010741-B854-4F2A-95F0-14481F60F515}"/>
              </a:ext>
            </a:extLst>
          </p:cNvPr>
          <p:cNvGrpSpPr/>
          <p:nvPr/>
        </p:nvGrpSpPr>
        <p:grpSpPr>
          <a:xfrm>
            <a:off x="742308" y="1587684"/>
            <a:ext cx="2082800" cy="461665"/>
            <a:chOff x="990600" y="952500"/>
            <a:chExt cx="3124200" cy="692497"/>
          </a:xfrm>
        </p:grpSpPr>
        <p:sp>
          <p:nvSpPr>
            <p:cNvPr id="5" name="Rectangle 4">
              <a:extLst>
                <a:ext uri="{FF2B5EF4-FFF2-40B4-BE49-F238E27FC236}">
                  <a16:creationId xmlns:a16="http://schemas.microsoft.com/office/drawing/2014/main" id="{EF268C5D-B825-46F3-93BD-78853A45DD91}"/>
                </a:ext>
              </a:extLst>
            </p:cNvPr>
            <p:cNvSpPr/>
            <p:nvPr/>
          </p:nvSpPr>
          <p:spPr>
            <a:xfrm>
              <a:off x="1828800" y="952500"/>
              <a:ext cx="2286000" cy="692497"/>
            </a:xfrm>
            <a:prstGeom prst="rect">
              <a:avLst/>
            </a:prstGeom>
          </p:spPr>
          <p:txBody>
            <a:bodyPr wrap="square">
              <a:spAutoFit/>
            </a:bodyPr>
            <a:lstStyle/>
            <a:p>
              <a:pPr defTabSz="609630">
                <a:defRPr/>
              </a:pPr>
              <a:r>
                <a:rPr lang="en-US" sz="2400" b="1" dirty="0" err="1">
                  <a:solidFill>
                    <a:srgbClr val="000000"/>
                  </a:solidFill>
                  <a:latin typeface="+mj-lt"/>
                  <a:cs typeface="Arial" panose="020B0604020202020204" pitchFamily="34" charset="0"/>
                </a:rPr>
                <a:t>Trả</a:t>
              </a:r>
              <a:r>
                <a:rPr lang="en-US" sz="2400" b="1" dirty="0">
                  <a:solidFill>
                    <a:srgbClr val="000000"/>
                  </a:solidFill>
                  <a:latin typeface="+mj-lt"/>
                  <a:cs typeface="Arial" panose="020B0604020202020204" pitchFamily="34" charset="0"/>
                </a:rPr>
                <a:t> </a:t>
              </a:r>
              <a:r>
                <a:rPr lang="en-US" sz="2400" b="1" dirty="0" err="1">
                  <a:solidFill>
                    <a:srgbClr val="000000"/>
                  </a:solidFill>
                  <a:latin typeface="+mj-lt"/>
                  <a:cs typeface="Arial" panose="020B0604020202020204" pitchFamily="34" charset="0"/>
                </a:rPr>
                <a:t>lời</a:t>
              </a:r>
              <a:r>
                <a:rPr lang="en-US" sz="2400" b="1" dirty="0">
                  <a:solidFill>
                    <a:srgbClr val="000000"/>
                  </a:solidFill>
                  <a:latin typeface="+mj-lt"/>
                  <a:cs typeface="Arial" panose="020B0604020202020204" pitchFamily="34" charset="0"/>
                </a:rPr>
                <a:t>:</a:t>
              </a:r>
              <a:endParaRPr lang="en-US" sz="2400" b="1" dirty="0">
                <a:solidFill>
                  <a:prstClr val="black"/>
                </a:solidFill>
                <a:latin typeface="+mj-lt"/>
                <a:cs typeface="Arial" panose="020B0604020202020204" pitchFamily="34" charset="0"/>
              </a:endParaRPr>
            </a:p>
          </p:txBody>
        </p:sp>
        <p:pic>
          <p:nvPicPr>
            <p:cNvPr id="6" name="Picture 5">
              <a:extLst>
                <a:ext uri="{FF2B5EF4-FFF2-40B4-BE49-F238E27FC236}">
                  <a16:creationId xmlns:a16="http://schemas.microsoft.com/office/drawing/2014/main" id="{8A6B1C73-E310-4AAC-9E36-8F2F0D75D33D}"/>
                </a:ext>
              </a:extLst>
            </p:cNvPr>
            <p:cNvPicPr>
              <a:picLocks noChangeAspect="1"/>
            </p:cNvPicPr>
            <p:nvPr/>
          </p:nvPicPr>
          <p:blipFill>
            <a:blip r:embed="rId5"/>
            <a:stretch>
              <a:fillRect/>
            </a:stretch>
          </p:blipFill>
          <p:spPr>
            <a:xfrm>
              <a:off x="990600" y="1028700"/>
              <a:ext cx="633344" cy="588367"/>
            </a:xfrm>
            <a:prstGeom prst="rect">
              <a:avLst/>
            </a:prstGeom>
          </p:spPr>
        </p:pic>
      </p:grpSp>
      <p:pic>
        <p:nvPicPr>
          <p:cNvPr id="7" name="Picture 6">
            <a:extLst>
              <a:ext uri="{FF2B5EF4-FFF2-40B4-BE49-F238E27FC236}">
                <a16:creationId xmlns:a16="http://schemas.microsoft.com/office/drawing/2014/main" id="{6662C912-DAF4-45AF-80C6-C0AB9B9A0788}"/>
              </a:ext>
            </a:extLst>
          </p:cNvPr>
          <p:cNvPicPr>
            <a:picLocks noChangeAspect="1"/>
          </p:cNvPicPr>
          <p:nvPr/>
        </p:nvPicPr>
        <p:blipFill>
          <a:blip r:embed="rId6"/>
          <a:stretch>
            <a:fillRect/>
          </a:stretch>
        </p:blipFill>
        <p:spPr>
          <a:xfrm>
            <a:off x="4508735" y="3308884"/>
            <a:ext cx="2635014" cy="3388347"/>
          </a:xfrm>
          <a:prstGeom prst="rect">
            <a:avLst/>
          </a:prstGeom>
          <a:ln>
            <a:noFill/>
          </a:ln>
          <a:effectLst>
            <a:outerShdw blurRad="190500" algn="tl" rotWithShape="0">
              <a:srgbClr val="000000">
                <a:alpha val="70000"/>
              </a:srgbClr>
            </a:outerShdw>
          </a:effectLst>
        </p:spPr>
      </p:pic>
      <p:sp>
        <p:nvSpPr>
          <p:cNvPr id="8" name="Rectangle 7">
            <a:extLst>
              <a:ext uri="{FF2B5EF4-FFF2-40B4-BE49-F238E27FC236}">
                <a16:creationId xmlns:a16="http://schemas.microsoft.com/office/drawing/2014/main" id="{DF650DD5-7D00-47B6-B19D-958E00F2F256}"/>
              </a:ext>
            </a:extLst>
          </p:cNvPr>
          <p:cNvSpPr/>
          <p:nvPr/>
        </p:nvSpPr>
        <p:spPr>
          <a:xfrm>
            <a:off x="4343761" y="1992629"/>
            <a:ext cx="3562411" cy="1121846"/>
          </a:xfrm>
          <a:prstGeom prst="rect">
            <a:avLst/>
          </a:prstGeom>
        </p:spPr>
        <p:txBody>
          <a:bodyPr wrap="square">
            <a:spAutoFit/>
          </a:bodyPr>
          <a:lstStyle/>
          <a:p>
            <a:pPr algn="just">
              <a:lnSpc>
                <a:spcPct val="150000"/>
              </a:lnSpc>
              <a:spcBef>
                <a:spcPts val="400"/>
              </a:spcBef>
              <a:spcAft>
                <a:spcPts val="800"/>
              </a:spcAft>
            </a:pPr>
            <a:r>
              <a:rPr lang="nl-NL" sz="2400" dirty="0">
                <a:latin typeface="+mj-lt"/>
                <a:ea typeface="Calibri" panose="020F0502020204030204" pitchFamily="34" charset="0"/>
                <a:cs typeface="Arial" panose="020B0604020202020204" pitchFamily="34" charset="0"/>
              </a:rPr>
              <a:t>Hình 2: Chị gái chải tóc giúp em gái.</a:t>
            </a:r>
            <a:endParaRPr lang="en-US" sz="2400" dirty="0">
              <a:latin typeface="+mj-lt"/>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FC9F90F6-38C3-4F66-AB54-5957CFDE88FF}"/>
              </a:ext>
            </a:extLst>
          </p:cNvPr>
          <p:cNvPicPr>
            <a:picLocks noChangeAspect="1"/>
          </p:cNvPicPr>
          <p:nvPr/>
        </p:nvPicPr>
        <p:blipFill>
          <a:blip r:embed="rId7"/>
          <a:stretch>
            <a:fillRect/>
          </a:stretch>
        </p:blipFill>
        <p:spPr>
          <a:xfrm>
            <a:off x="8427528" y="3184641"/>
            <a:ext cx="2792920" cy="3550690"/>
          </a:xfrm>
          <a:prstGeom prst="rect">
            <a:avLst/>
          </a:prstGeom>
        </p:spPr>
      </p:pic>
      <p:sp>
        <p:nvSpPr>
          <p:cNvPr id="10" name="Rectangle 9">
            <a:extLst>
              <a:ext uri="{FF2B5EF4-FFF2-40B4-BE49-F238E27FC236}">
                <a16:creationId xmlns:a16="http://schemas.microsoft.com/office/drawing/2014/main" id="{D3BCF5A6-E5D8-4606-8D9E-8A64BE03BED9}"/>
              </a:ext>
            </a:extLst>
          </p:cNvPr>
          <p:cNvSpPr/>
          <p:nvPr/>
        </p:nvSpPr>
        <p:spPr>
          <a:xfrm>
            <a:off x="8176162" y="2010275"/>
            <a:ext cx="3974017" cy="1121846"/>
          </a:xfrm>
          <a:prstGeom prst="rect">
            <a:avLst/>
          </a:prstGeom>
        </p:spPr>
        <p:txBody>
          <a:bodyPr wrap="square">
            <a:spAutoFit/>
          </a:bodyPr>
          <a:lstStyle/>
          <a:p>
            <a:pPr algn="just">
              <a:lnSpc>
                <a:spcPct val="150000"/>
              </a:lnSpc>
              <a:spcBef>
                <a:spcPts val="400"/>
              </a:spcBef>
              <a:spcAft>
                <a:spcPts val="800"/>
              </a:spcAft>
            </a:pPr>
            <a:r>
              <a:rPr lang="nl-NL" sz="2400" dirty="0">
                <a:latin typeface="+mj-lt"/>
                <a:ea typeface="Calibri" panose="020F0502020204030204" pitchFamily="34" charset="0"/>
                <a:cs typeface="Arial" panose="020B0604020202020204" pitchFamily="34" charset="0"/>
              </a:rPr>
              <a:t>Hình 3: Hai bố con chuẩn bị quà tặng cho mẹ. </a:t>
            </a:r>
            <a:endParaRPr lang="en-US" sz="2400" dirty="0">
              <a:latin typeface="+mj-lt"/>
              <a:ea typeface="Calibri" panose="020F050202020403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AA549E59-C78D-46EB-A2FE-0D4E75391757}"/>
              </a:ext>
            </a:extLst>
          </p:cNvPr>
          <p:cNvCxnSpPr/>
          <p:nvPr/>
        </p:nvCxnSpPr>
        <p:spPr>
          <a:xfrm>
            <a:off x="4167808" y="2415208"/>
            <a:ext cx="0" cy="5842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2F66F2F-DD4C-498D-82FB-3C66EC9D4380}"/>
              </a:ext>
            </a:extLst>
          </p:cNvPr>
          <p:cNvCxnSpPr/>
          <p:nvPr/>
        </p:nvCxnSpPr>
        <p:spPr>
          <a:xfrm>
            <a:off x="7996858" y="2415208"/>
            <a:ext cx="0" cy="5842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480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anim calcmode="lin" valueType="num">
                                      <p:cBhvr>
                                        <p:cTn id="26" dur="500" fill="hold"/>
                                        <p:tgtEl>
                                          <p:spTgt spid="12"/>
                                        </p:tgtEl>
                                        <p:attrNameLst>
                                          <p:attrName>ppt_x</p:attrName>
                                        </p:attrNameLst>
                                      </p:cBhvr>
                                      <p:tavLst>
                                        <p:tav tm="0">
                                          <p:val>
                                            <p:strVal val="#ppt_x"/>
                                          </p:val>
                                        </p:tav>
                                        <p:tav tm="100000">
                                          <p:val>
                                            <p:strVal val="#ppt_x"/>
                                          </p:val>
                                        </p:tav>
                                      </p:tavLst>
                                    </p:anim>
                                    <p:anim calcmode="lin" valueType="num">
                                      <p:cBhvr>
                                        <p:cTn id="27" dur="500" fill="hold"/>
                                        <p:tgtEl>
                                          <p:spTgt spid="1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D57DFD7-A3A1-4639-857E-66726C76A088}"/>
              </a:ext>
            </a:extLst>
          </p:cNvPr>
          <p:cNvPicPr>
            <a:picLocks noChangeAspect="1"/>
          </p:cNvPicPr>
          <p:nvPr/>
        </p:nvPicPr>
        <p:blipFill>
          <a:blip r:embed="rId3"/>
          <a:srcRect/>
          <a:stretch>
            <a:fillRect/>
          </a:stretch>
        </p:blipFill>
        <p:spPr>
          <a:xfrm rot="-688226">
            <a:off x="261916" y="5984668"/>
            <a:ext cx="740746" cy="719450"/>
          </a:xfrm>
          <a:prstGeom prst="rect">
            <a:avLst/>
          </a:prstGeom>
        </p:spPr>
      </p:pic>
      <p:grpSp>
        <p:nvGrpSpPr>
          <p:cNvPr id="3" name="Group 2">
            <a:extLst>
              <a:ext uri="{FF2B5EF4-FFF2-40B4-BE49-F238E27FC236}">
                <a16:creationId xmlns:a16="http://schemas.microsoft.com/office/drawing/2014/main" id="{12098466-D8C5-4FE4-B270-E4DE330928C8}"/>
              </a:ext>
            </a:extLst>
          </p:cNvPr>
          <p:cNvGrpSpPr/>
          <p:nvPr/>
        </p:nvGrpSpPr>
        <p:grpSpPr>
          <a:xfrm>
            <a:off x="1778000" y="1653978"/>
            <a:ext cx="8636000" cy="1843757"/>
            <a:chOff x="-609600" y="711362"/>
            <a:chExt cx="12954000" cy="2765635"/>
          </a:xfrm>
        </p:grpSpPr>
        <p:sp>
          <p:nvSpPr>
            <p:cNvPr id="4" name="Rounded Rectangular Callout 6">
              <a:extLst>
                <a:ext uri="{FF2B5EF4-FFF2-40B4-BE49-F238E27FC236}">
                  <a16:creationId xmlns:a16="http://schemas.microsoft.com/office/drawing/2014/main" id="{BCDD2E40-006A-4B1F-85CA-93DE46AD755B}"/>
                </a:ext>
              </a:extLst>
            </p:cNvPr>
            <p:cNvSpPr/>
            <p:nvPr/>
          </p:nvSpPr>
          <p:spPr>
            <a:xfrm>
              <a:off x="2286000" y="876300"/>
              <a:ext cx="10058400" cy="2435761"/>
            </a:xfrm>
            <a:prstGeom prst="wedgeRoundRectCallout">
              <a:avLst>
                <a:gd name="adj1" fmla="val -55700"/>
                <a:gd name="adj2" fmla="val 28445"/>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mj-lt"/>
                  <a:cs typeface="Arial" panose="020B0604020202020204" pitchFamily="34" charset="0"/>
                </a:rPr>
                <a:t>C</a:t>
              </a:r>
              <a:r>
                <a:rPr lang="vi-VN" sz="2400" dirty="0">
                  <a:solidFill>
                    <a:schemeClr val="tx1"/>
                  </a:solidFill>
                  <a:latin typeface="+mj-lt"/>
                </a:rPr>
                <a:t>hia sẻ về những việc </a:t>
              </a:r>
              <a:r>
                <a:rPr lang="en-US" sz="2400" dirty="0" err="1">
                  <a:solidFill>
                    <a:schemeClr val="tx1"/>
                  </a:solidFill>
                  <a:latin typeface="+mj-lt"/>
                  <a:cs typeface="Arial" panose="020B0604020202020204" pitchFamily="34" charset="0"/>
                </a:rPr>
                <a:t>em</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đã</a:t>
              </a:r>
              <a:r>
                <a:rPr lang="en-US" sz="2400" dirty="0">
                  <a:solidFill>
                    <a:schemeClr val="tx1"/>
                  </a:solidFill>
                  <a:latin typeface="+mj-lt"/>
                  <a:cs typeface="Arial" panose="020B0604020202020204" pitchFamily="34" charset="0"/>
                </a:rPr>
                <a:t> </a:t>
              </a:r>
              <a:r>
                <a:rPr lang="vi-VN" sz="2400" dirty="0">
                  <a:solidFill>
                    <a:schemeClr val="tx1"/>
                  </a:solidFill>
                  <a:latin typeface="+mj-lt"/>
                </a:rPr>
                <a:t>làm thể hiện sự quan tâm, chăm sóc người</a:t>
              </a:r>
              <a:r>
                <a:rPr lang="en-US" sz="2400" dirty="0">
                  <a:solidFill>
                    <a:schemeClr val="tx1"/>
                  </a:solidFill>
                  <a:latin typeface="+mj-lt"/>
                </a:rPr>
                <a:t> </a:t>
              </a:r>
              <a:r>
                <a:rPr lang="en-US" sz="2400" dirty="0" err="1">
                  <a:solidFill>
                    <a:schemeClr val="tx1"/>
                  </a:solidFill>
                  <a:latin typeface="+mj-lt"/>
                  <a:cs typeface="Arial" panose="020B0604020202020204" pitchFamily="34" charset="0"/>
                </a:rPr>
                <a:t>thân</a:t>
              </a:r>
              <a:r>
                <a:rPr lang="en-US" sz="2400" dirty="0">
                  <a:solidFill>
                    <a:schemeClr val="tx1"/>
                  </a:solidFill>
                  <a:latin typeface="+mj-lt"/>
                  <a:cs typeface="Arial" panose="020B0604020202020204" pitchFamily="34" charset="0"/>
                </a:rPr>
                <a:t>.</a:t>
              </a:r>
              <a:endParaRPr lang="vi-VN" sz="2400" dirty="0">
                <a:solidFill>
                  <a:schemeClr val="tx1"/>
                </a:solidFill>
                <a:latin typeface="+mj-lt"/>
                <a:cs typeface="Arial" panose="020B0604020202020204" pitchFamily="34" charset="0"/>
              </a:endParaRPr>
            </a:p>
          </p:txBody>
        </p:sp>
        <p:pic>
          <p:nvPicPr>
            <p:cNvPr id="5" name="Picture 7">
              <a:extLst>
                <a:ext uri="{FF2B5EF4-FFF2-40B4-BE49-F238E27FC236}">
                  <a16:creationId xmlns:a16="http://schemas.microsoft.com/office/drawing/2014/main" id="{572FF354-9E9B-4286-85EA-5924D91A13F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609600" y="711362"/>
              <a:ext cx="1981200" cy="2765635"/>
            </a:xfrm>
            <a:prstGeom prst="rect">
              <a:avLst/>
            </a:prstGeom>
          </p:spPr>
        </p:pic>
      </p:grpSp>
      <p:sp>
        <p:nvSpPr>
          <p:cNvPr id="6" name="Rectangle 5">
            <a:extLst>
              <a:ext uri="{FF2B5EF4-FFF2-40B4-BE49-F238E27FC236}">
                <a16:creationId xmlns:a16="http://schemas.microsoft.com/office/drawing/2014/main" id="{BACAE5AE-BE87-4199-A3B2-23BDBFD0161D}"/>
              </a:ext>
            </a:extLst>
          </p:cNvPr>
          <p:cNvSpPr/>
          <p:nvPr/>
        </p:nvSpPr>
        <p:spPr>
          <a:xfrm>
            <a:off x="928001" y="4345008"/>
            <a:ext cx="9804400" cy="1727139"/>
          </a:xfrm>
          <a:prstGeom prst="rect">
            <a:avLst/>
          </a:prstGeom>
        </p:spPr>
        <p:txBody>
          <a:bodyPr wrap="square">
            <a:spAutoFit/>
          </a:bodyPr>
          <a:lstStyle/>
          <a:p>
            <a:pPr marL="381019" indent="-381019" algn="just">
              <a:lnSpc>
                <a:spcPct val="150000"/>
              </a:lnSpc>
              <a:spcBef>
                <a:spcPts val="400"/>
              </a:spcBef>
              <a:buFont typeface="Arial" panose="020B0604020202020204" pitchFamily="34" charset="0"/>
              <a:buChar char="•"/>
            </a:pPr>
            <a:r>
              <a:rPr lang="fr-FR" sz="2400" dirty="0" err="1">
                <a:latin typeface="+mj-lt"/>
                <a:ea typeface="Calibri" panose="020F0502020204030204" pitchFamily="34" charset="0"/>
                <a:cs typeface="Arial" panose="020B0604020202020204" pitchFamily="34" charset="0"/>
              </a:rPr>
              <a:t>Những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việc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đã</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hiện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sự</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tâm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chăm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sóc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người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thân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gia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đình</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spcBef>
                <a:spcPts val="400"/>
              </a:spcBef>
              <a:buFont typeface="Arial" panose="020B0604020202020204" pitchFamily="34" charset="0"/>
              <a:buChar char="•"/>
            </a:pPr>
            <a:r>
              <a:rPr lang="fr-FR" sz="2400" dirty="0" err="1">
                <a:latin typeface="+mj-lt"/>
                <a:ea typeface="Calibri" panose="020F0502020204030204" pitchFamily="34" charset="0"/>
                <a:cs typeface="Arial" panose="020B0604020202020204" pitchFamily="34" charset="0"/>
              </a:rPr>
              <a:t>Cảm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xúc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của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những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việc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đó</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BCF6304C-072D-4EF1-B986-E47BB25BCC24}"/>
              </a:ext>
            </a:extLst>
          </p:cNvPr>
          <p:cNvGrpSpPr/>
          <p:nvPr/>
        </p:nvGrpSpPr>
        <p:grpSpPr>
          <a:xfrm>
            <a:off x="444256" y="3497735"/>
            <a:ext cx="2197345" cy="491673"/>
            <a:chOff x="1733183" y="4000500"/>
            <a:chExt cx="3296017" cy="737509"/>
          </a:xfrm>
        </p:grpSpPr>
        <p:sp>
          <p:nvSpPr>
            <p:cNvPr id="8" name="Rectangle 7">
              <a:extLst>
                <a:ext uri="{FF2B5EF4-FFF2-40B4-BE49-F238E27FC236}">
                  <a16:creationId xmlns:a16="http://schemas.microsoft.com/office/drawing/2014/main" id="{EFF2C198-E48C-4183-AABE-FB4CE920C8D8}"/>
                </a:ext>
              </a:extLst>
            </p:cNvPr>
            <p:cNvSpPr/>
            <p:nvPr/>
          </p:nvSpPr>
          <p:spPr>
            <a:xfrm>
              <a:off x="2743200" y="4000500"/>
              <a:ext cx="2286000" cy="692497"/>
            </a:xfrm>
            <a:prstGeom prst="rect">
              <a:avLst/>
            </a:prstGeom>
          </p:spPr>
          <p:txBody>
            <a:bodyPr wrap="square">
              <a:spAutoFit/>
            </a:bodyPr>
            <a:lstStyle/>
            <a:p>
              <a:pPr defTabSz="609630">
                <a:defRPr/>
              </a:pPr>
              <a:r>
                <a:rPr lang="en-US" sz="2400" b="1" u="sng" dirty="0" err="1">
                  <a:solidFill>
                    <a:srgbClr val="000000"/>
                  </a:solidFill>
                  <a:latin typeface="+mj-lt"/>
                  <a:cs typeface="Arial" panose="020B0604020202020204" pitchFamily="34" charset="0"/>
                </a:rPr>
                <a:t>Gợi</a:t>
              </a:r>
              <a:r>
                <a:rPr lang="en-US" sz="2400" b="1" u="sng" dirty="0">
                  <a:solidFill>
                    <a:srgbClr val="000000"/>
                  </a:solidFill>
                  <a:latin typeface="+mj-lt"/>
                  <a:cs typeface="Arial" panose="020B0604020202020204" pitchFamily="34" charset="0"/>
                </a:rPr>
                <a:t> ý:</a:t>
              </a:r>
              <a:endParaRPr lang="en-US" sz="2400" b="1" u="sng" dirty="0">
                <a:solidFill>
                  <a:prstClr val="black"/>
                </a:solidFill>
                <a:latin typeface="+mj-lt"/>
                <a:cs typeface="Arial" panose="020B0604020202020204" pitchFamily="34" charset="0"/>
              </a:endParaRPr>
            </a:p>
          </p:txBody>
        </p:sp>
        <p:pic>
          <p:nvPicPr>
            <p:cNvPr id="9" name="Picture 9">
              <a:extLst>
                <a:ext uri="{FF2B5EF4-FFF2-40B4-BE49-F238E27FC236}">
                  <a16:creationId xmlns:a16="http://schemas.microsoft.com/office/drawing/2014/main" id="{CFF5FC92-6F3C-44B4-9E1A-6872F3344959}"/>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a:xfrm rot="2795329">
              <a:off x="1778883" y="3988925"/>
              <a:ext cx="703384" cy="794784"/>
            </a:xfrm>
            <a:prstGeom prst="rect">
              <a:avLst/>
            </a:prstGeom>
          </p:spPr>
        </p:pic>
      </p:grpSp>
    </p:spTree>
    <p:extLst>
      <p:ext uri="{BB962C8B-B14F-4D97-AF65-F5344CB8AC3E}">
        <p14:creationId xmlns:p14="http://schemas.microsoft.com/office/powerpoint/2010/main" val="114088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316F433E-3FA4-4145-A41A-7F9B9B9B9ED1}"/>
              </a:ext>
            </a:extLst>
          </p:cNvPr>
          <p:cNvPicPr>
            <a:picLocks noChangeAspect="1"/>
          </p:cNvPicPr>
          <p:nvPr/>
        </p:nvPicPr>
        <p:blipFill>
          <a:blip r:embed="rId3"/>
          <a:srcRect/>
          <a:stretch>
            <a:fillRect/>
          </a:stretch>
        </p:blipFill>
        <p:spPr>
          <a:xfrm rot="-688226">
            <a:off x="261916" y="5984668"/>
            <a:ext cx="740746" cy="719450"/>
          </a:xfrm>
          <a:prstGeom prst="rect">
            <a:avLst/>
          </a:prstGeom>
        </p:spPr>
      </p:pic>
      <p:sp>
        <p:nvSpPr>
          <p:cNvPr id="3" name="Rectangle 2">
            <a:extLst>
              <a:ext uri="{FF2B5EF4-FFF2-40B4-BE49-F238E27FC236}">
                <a16:creationId xmlns:a16="http://schemas.microsoft.com/office/drawing/2014/main" id="{E2AC720F-68A0-4743-A303-81FB1690914D}"/>
              </a:ext>
            </a:extLst>
          </p:cNvPr>
          <p:cNvSpPr/>
          <p:nvPr/>
        </p:nvSpPr>
        <p:spPr>
          <a:xfrm>
            <a:off x="1189597" y="3761606"/>
            <a:ext cx="8868804" cy="2835135"/>
          </a:xfrm>
          <a:prstGeom prst="rect">
            <a:avLst/>
          </a:prstGeom>
        </p:spPr>
        <p:txBody>
          <a:bodyPr wrap="square">
            <a:spAutoFit/>
          </a:bodyPr>
          <a:lstStyle/>
          <a:p>
            <a:pPr marL="381019" indent="-381019" algn="just">
              <a:lnSpc>
                <a:spcPct val="150000"/>
              </a:lnSpc>
              <a:spcBef>
                <a:spcPts val="400"/>
              </a:spcBef>
              <a:buFont typeface="Arial" panose="020B0604020202020204" pitchFamily="34" charset="0"/>
              <a:buChar char="•"/>
            </a:pPr>
            <a:r>
              <a:rPr lang="vi-VN" sz="2400" dirty="0">
                <a:solidFill>
                  <a:prstClr val="black"/>
                </a:solidFill>
                <a:latin typeface="+mj-lt"/>
                <a:ea typeface="Calibri" panose="020F0502020204030204" pitchFamily="34" charset="0"/>
                <a:cs typeface="Arial" panose="020B0604020202020204" pitchFamily="34" charset="0"/>
              </a:rPr>
              <a:t>Những việc đã làm như: Lấy kính cho ông bà đọc báo, đọc truyện cho ông bà nghe, rót nước mời bố mẹ, hỏi thăm khi thấy người thân bị mệt,...</a:t>
            </a:r>
          </a:p>
          <a:p>
            <a:pPr marL="381019" indent="-381019" algn="just">
              <a:lnSpc>
                <a:spcPct val="150000"/>
              </a:lnSpc>
              <a:spcBef>
                <a:spcPts val="400"/>
              </a:spcBef>
              <a:buFont typeface="Arial" panose="020B0604020202020204" pitchFamily="34" charset="0"/>
              <a:buChar char="•"/>
            </a:pPr>
            <a:r>
              <a:rPr lang="vi-VN" sz="2400" dirty="0">
                <a:solidFill>
                  <a:prstClr val="black"/>
                </a:solidFill>
                <a:latin typeface="+mj-lt"/>
                <a:ea typeface="Calibri" panose="020F0502020204030204" pitchFamily="34" charset="0"/>
                <a:cs typeface="Arial" panose="020B0604020202020204" pitchFamily="34" charset="0"/>
              </a:rPr>
              <a:t>Khi làm những việc đó, em cảm thấy rất vui, tự hào và yêu quý mọi người</a:t>
            </a:r>
          </a:p>
        </p:txBody>
      </p:sp>
      <p:grpSp>
        <p:nvGrpSpPr>
          <p:cNvPr id="4" name="Group 3">
            <a:extLst>
              <a:ext uri="{FF2B5EF4-FFF2-40B4-BE49-F238E27FC236}">
                <a16:creationId xmlns:a16="http://schemas.microsoft.com/office/drawing/2014/main" id="{836FE2E0-46D8-44B8-88B9-7A833E96B7D8}"/>
              </a:ext>
            </a:extLst>
          </p:cNvPr>
          <p:cNvGrpSpPr/>
          <p:nvPr/>
        </p:nvGrpSpPr>
        <p:grpSpPr>
          <a:xfrm>
            <a:off x="1034926" y="3342503"/>
            <a:ext cx="2197345" cy="491673"/>
            <a:chOff x="1733183" y="4000500"/>
            <a:chExt cx="3296017" cy="737509"/>
          </a:xfrm>
        </p:grpSpPr>
        <p:sp>
          <p:nvSpPr>
            <p:cNvPr id="5" name="Rectangle 4">
              <a:extLst>
                <a:ext uri="{FF2B5EF4-FFF2-40B4-BE49-F238E27FC236}">
                  <a16:creationId xmlns:a16="http://schemas.microsoft.com/office/drawing/2014/main" id="{BBEC9E49-C6D5-4DED-894A-5CFB65013E97}"/>
                </a:ext>
              </a:extLst>
            </p:cNvPr>
            <p:cNvSpPr/>
            <p:nvPr/>
          </p:nvSpPr>
          <p:spPr>
            <a:xfrm>
              <a:off x="2743200" y="4000500"/>
              <a:ext cx="2286000" cy="692497"/>
            </a:xfrm>
            <a:prstGeom prst="rect">
              <a:avLst/>
            </a:prstGeom>
          </p:spPr>
          <p:txBody>
            <a:bodyPr wrap="square">
              <a:spAutoFit/>
            </a:bodyPr>
            <a:lstStyle/>
            <a:p>
              <a:pPr defTabSz="609630">
                <a:defRPr/>
              </a:pPr>
              <a:r>
                <a:rPr lang="en-US" sz="2400" b="1" u="sng" dirty="0" err="1">
                  <a:solidFill>
                    <a:srgbClr val="000000"/>
                  </a:solidFill>
                  <a:latin typeface="+mj-lt"/>
                  <a:cs typeface="Arial" panose="020B0604020202020204" pitchFamily="34" charset="0"/>
                </a:rPr>
                <a:t>Trả</a:t>
              </a:r>
              <a:r>
                <a:rPr lang="en-US" sz="2400" b="1" u="sng" dirty="0">
                  <a:solidFill>
                    <a:srgbClr val="000000"/>
                  </a:solidFill>
                  <a:latin typeface="+mj-lt"/>
                  <a:cs typeface="Arial" panose="020B0604020202020204" pitchFamily="34" charset="0"/>
                </a:rPr>
                <a:t> </a:t>
              </a:r>
              <a:r>
                <a:rPr lang="en-US" sz="2400" b="1" u="sng" dirty="0" err="1">
                  <a:solidFill>
                    <a:srgbClr val="000000"/>
                  </a:solidFill>
                  <a:latin typeface="+mj-lt"/>
                  <a:cs typeface="Arial" panose="020B0604020202020204" pitchFamily="34" charset="0"/>
                </a:rPr>
                <a:t>lời</a:t>
              </a:r>
              <a:r>
                <a:rPr lang="en-US" sz="2400" b="1" u="sng" dirty="0">
                  <a:solidFill>
                    <a:srgbClr val="000000"/>
                  </a:solidFill>
                  <a:latin typeface="+mj-lt"/>
                  <a:cs typeface="Arial" panose="020B0604020202020204" pitchFamily="34" charset="0"/>
                </a:rPr>
                <a:t>:</a:t>
              </a:r>
              <a:endParaRPr lang="en-US" sz="2400" b="1" u="sng" dirty="0">
                <a:solidFill>
                  <a:prstClr val="black"/>
                </a:solidFill>
                <a:latin typeface="+mj-lt"/>
                <a:cs typeface="Arial" panose="020B0604020202020204" pitchFamily="34" charset="0"/>
              </a:endParaRPr>
            </a:p>
          </p:txBody>
        </p:sp>
        <p:pic>
          <p:nvPicPr>
            <p:cNvPr id="6" name="Picture 9">
              <a:extLst>
                <a:ext uri="{FF2B5EF4-FFF2-40B4-BE49-F238E27FC236}">
                  <a16:creationId xmlns:a16="http://schemas.microsoft.com/office/drawing/2014/main" id="{E817B4B8-A498-4E8D-AB8B-DF731D928D89}"/>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a:xfrm rot="2795329">
              <a:off x="1778883" y="3988925"/>
              <a:ext cx="703384" cy="794784"/>
            </a:xfrm>
            <a:prstGeom prst="rect">
              <a:avLst/>
            </a:prstGeom>
          </p:spPr>
        </p:pic>
      </p:grpSp>
      <p:pic>
        <p:nvPicPr>
          <p:cNvPr id="7" name="Picture 6">
            <a:extLst>
              <a:ext uri="{FF2B5EF4-FFF2-40B4-BE49-F238E27FC236}">
                <a16:creationId xmlns:a16="http://schemas.microsoft.com/office/drawing/2014/main" id="{CB2D0D9B-6680-4EE0-AD7D-E7795D6F2F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0434050" y="1854201"/>
            <a:ext cx="1613370" cy="1539911"/>
          </a:xfrm>
          <a:prstGeom prst="rect">
            <a:avLst/>
          </a:prstGeom>
        </p:spPr>
      </p:pic>
      <p:grpSp>
        <p:nvGrpSpPr>
          <p:cNvPr id="8" name="Group 7">
            <a:extLst>
              <a:ext uri="{FF2B5EF4-FFF2-40B4-BE49-F238E27FC236}">
                <a16:creationId xmlns:a16="http://schemas.microsoft.com/office/drawing/2014/main" id="{3431907D-1DF3-457D-81AE-04A5D0170029}"/>
              </a:ext>
            </a:extLst>
          </p:cNvPr>
          <p:cNvGrpSpPr/>
          <p:nvPr/>
        </p:nvGrpSpPr>
        <p:grpSpPr>
          <a:xfrm>
            <a:off x="1708271" y="1426176"/>
            <a:ext cx="8636000" cy="1843757"/>
            <a:chOff x="-609600" y="711362"/>
            <a:chExt cx="12954000" cy="2765635"/>
          </a:xfrm>
        </p:grpSpPr>
        <p:sp>
          <p:nvSpPr>
            <p:cNvPr id="9" name="Rounded Rectangular Callout 12">
              <a:extLst>
                <a:ext uri="{FF2B5EF4-FFF2-40B4-BE49-F238E27FC236}">
                  <a16:creationId xmlns:a16="http://schemas.microsoft.com/office/drawing/2014/main" id="{43EE559E-D9BD-4307-9D48-8C3455307194}"/>
                </a:ext>
              </a:extLst>
            </p:cNvPr>
            <p:cNvSpPr/>
            <p:nvPr/>
          </p:nvSpPr>
          <p:spPr>
            <a:xfrm>
              <a:off x="2286000" y="876300"/>
              <a:ext cx="10058400" cy="2435761"/>
            </a:xfrm>
            <a:prstGeom prst="wedgeRoundRectCallout">
              <a:avLst>
                <a:gd name="adj1" fmla="val -55700"/>
                <a:gd name="adj2" fmla="val 28445"/>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mj-lt"/>
                  <a:cs typeface="Arial" panose="020B0604020202020204" pitchFamily="34" charset="0"/>
                </a:rPr>
                <a:t>C</a:t>
              </a:r>
              <a:r>
                <a:rPr lang="vi-VN" sz="2400" dirty="0">
                  <a:solidFill>
                    <a:schemeClr val="tx1"/>
                  </a:solidFill>
                  <a:latin typeface="+mj-lt"/>
                </a:rPr>
                <a:t>hia sẻ về những việc </a:t>
              </a:r>
              <a:r>
                <a:rPr lang="en-US" sz="2400" dirty="0" err="1">
                  <a:solidFill>
                    <a:schemeClr val="tx1"/>
                  </a:solidFill>
                  <a:latin typeface="+mj-lt"/>
                  <a:cs typeface="Arial" panose="020B0604020202020204" pitchFamily="34" charset="0"/>
                </a:rPr>
                <a:t>em</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đã</a:t>
              </a:r>
              <a:r>
                <a:rPr lang="en-US" sz="2400" dirty="0">
                  <a:solidFill>
                    <a:schemeClr val="tx1"/>
                  </a:solidFill>
                  <a:latin typeface="+mj-lt"/>
                  <a:cs typeface="Arial" panose="020B0604020202020204" pitchFamily="34" charset="0"/>
                </a:rPr>
                <a:t> </a:t>
              </a:r>
              <a:r>
                <a:rPr lang="vi-VN" sz="2400" dirty="0">
                  <a:solidFill>
                    <a:schemeClr val="tx1"/>
                  </a:solidFill>
                  <a:latin typeface="+mj-lt"/>
                </a:rPr>
                <a:t>làm thể hiện sự quan tâm, chăm sóc người</a:t>
              </a:r>
              <a:r>
                <a:rPr lang="en-US" sz="2400" dirty="0">
                  <a:solidFill>
                    <a:schemeClr val="tx1"/>
                  </a:solidFill>
                  <a:latin typeface="+mj-lt"/>
                </a:rPr>
                <a:t> </a:t>
              </a:r>
              <a:r>
                <a:rPr lang="en-US" sz="2400" dirty="0" err="1">
                  <a:solidFill>
                    <a:schemeClr val="tx1"/>
                  </a:solidFill>
                  <a:latin typeface="+mj-lt"/>
                  <a:cs typeface="Arial" panose="020B0604020202020204" pitchFamily="34" charset="0"/>
                </a:rPr>
                <a:t>thân</a:t>
              </a:r>
              <a:r>
                <a:rPr lang="en-US" sz="2400" dirty="0">
                  <a:solidFill>
                    <a:schemeClr val="tx1"/>
                  </a:solidFill>
                  <a:latin typeface="+mj-lt"/>
                  <a:cs typeface="Arial" panose="020B0604020202020204" pitchFamily="34" charset="0"/>
                </a:rPr>
                <a:t>.</a:t>
              </a:r>
              <a:endParaRPr lang="vi-VN" sz="2400" dirty="0">
                <a:solidFill>
                  <a:schemeClr val="tx1"/>
                </a:solidFill>
                <a:latin typeface="+mj-lt"/>
                <a:cs typeface="Arial" panose="020B0604020202020204" pitchFamily="34" charset="0"/>
              </a:endParaRPr>
            </a:p>
          </p:txBody>
        </p:sp>
        <p:pic>
          <p:nvPicPr>
            <p:cNvPr id="10" name="Picture 14">
              <a:extLst>
                <a:ext uri="{FF2B5EF4-FFF2-40B4-BE49-F238E27FC236}">
                  <a16:creationId xmlns:a16="http://schemas.microsoft.com/office/drawing/2014/main" id="{88125B81-CE3E-43FA-ACFD-A8FBB7E9FDB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609600" y="711362"/>
              <a:ext cx="1981200" cy="2765635"/>
            </a:xfrm>
            <a:prstGeom prst="rect">
              <a:avLst/>
            </a:prstGeom>
          </p:spPr>
        </p:pic>
      </p:grpSp>
    </p:spTree>
    <p:extLst>
      <p:ext uri="{BB962C8B-B14F-4D97-AF65-F5344CB8AC3E}">
        <p14:creationId xmlns:p14="http://schemas.microsoft.com/office/powerpoint/2010/main" val="252126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68AE5DE6-454D-4E0C-A309-9E6A35A19E32}"/>
              </a:ext>
            </a:extLst>
          </p:cNvPr>
          <p:cNvGrpSpPr/>
          <p:nvPr/>
        </p:nvGrpSpPr>
        <p:grpSpPr>
          <a:xfrm>
            <a:off x="4858274" y="5814831"/>
            <a:ext cx="2424651" cy="820823"/>
            <a:chOff x="0" y="0"/>
            <a:chExt cx="4849303" cy="1641646"/>
          </a:xfrm>
        </p:grpSpPr>
        <p:pic>
          <p:nvPicPr>
            <p:cNvPr id="3" name="Picture 4">
              <a:extLst>
                <a:ext uri="{FF2B5EF4-FFF2-40B4-BE49-F238E27FC236}">
                  <a16:creationId xmlns:a16="http://schemas.microsoft.com/office/drawing/2014/main" id="{209F1BF7-97C1-4743-A3AF-C9ABDBC853D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895077">
              <a:off x="182537" y="221308"/>
              <a:ext cx="1251360" cy="1199030"/>
            </a:xfrm>
            <a:prstGeom prst="rect">
              <a:avLst/>
            </a:prstGeom>
          </p:spPr>
        </p:pic>
        <p:pic>
          <p:nvPicPr>
            <p:cNvPr id="4" name="Picture 5">
              <a:extLst>
                <a:ext uri="{FF2B5EF4-FFF2-40B4-BE49-F238E27FC236}">
                  <a16:creationId xmlns:a16="http://schemas.microsoft.com/office/drawing/2014/main" id="{E730DB27-EB6D-41A5-A534-D2733CB458A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895077">
              <a:off x="1798972" y="221308"/>
              <a:ext cx="1251360" cy="1199030"/>
            </a:xfrm>
            <a:prstGeom prst="rect">
              <a:avLst/>
            </a:prstGeom>
          </p:spPr>
        </p:pic>
        <p:pic>
          <p:nvPicPr>
            <p:cNvPr id="5" name="Picture 6">
              <a:extLst>
                <a:ext uri="{FF2B5EF4-FFF2-40B4-BE49-F238E27FC236}">
                  <a16:creationId xmlns:a16="http://schemas.microsoft.com/office/drawing/2014/main" id="{0AB01936-241B-4FC3-AE2C-A0565DE768E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895077">
              <a:off x="3415406" y="221308"/>
              <a:ext cx="1251360" cy="1199030"/>
            </a:xfrm>
            <a:prstGeom prst="rect">
              <a:avLst/>
            </a:prstGeom>
          </p:spPr>
        </p:pic>
      </p:grpSp>
      <p:sp>
        <p:nvSpPr>
          <p:cNvPr id="6" name="Rounded Rectangle 9">
            <a:extLst>
              <a:ext uri="{FF2B5EF4-FFF2-40B4-BE49-F238E27FC236}">
                <a16:creationId xmlns:a16="http://schemas.microsoft.com/office/drawing/2014/main" id="{03FD6A3E-78E3-449E-90CC-7B55D066494E}"/>
              </a:ext>
            </a:extLst>
          </p:cNvPr>
          <p:cNvSpPr/>
          <p:nvPr/>
        </p:nvSpPr>
        <p:spPr>
          <a:xfrm>
            <a:off x="1295399" y="2685152"/>
            <a:ext cx="9550400" cy="294640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lnSpc>
                <a:spcPct val="150000"/>
              </a:lnSpc>
            </a:pPr>
            <a:r>
              <a:rPr lang="vi-VN" sz="2400" dirty="0">
                <a:solidFill>
                  <a:schemeClr val="tx1"/>
                </a:solidFill>
                <a:latin typeface="+mj-lt"/>
                <a:cs typeface="Arial" panose="020B0604020202020204" pitchFamily="34" charset="0"/>
              </a:rPr>
              <a:t>Các thành viên trong gia đình cần luôn yêu thương, gắn bó, chăm sóc lẫn nhau. Các em hãy thực hiện những việc làm cụ thể, phù hợp với lứa tuổi thể hiện sự quan tâm, chăm sóc người thân trong gia đình. </a:t>
            </a:r>
            <a:endParaRPr lang="en-US" sz="2400" dirty="0">
              <a:solidFill>
                <a:schemeClr val="tx1"/>
              </a:solidFill>
              <a:latin typeface="+mj-lt"/>
              <a:cs typeface="Arial" panose="020B0604020202020204" pitchFamily="34" charset="0"/>
            </a:endParaRPr>
          </a:p>
        </p:txBody>
      </p:sp>
      <p:sp>
        <p:nvSpPr>
          <p:cNvPr id="7" name="Rectangle 6">
            <a:extLst>
              <a:ext uri="{FF2B5EF4-FFF2-40B4-BE49-F238E27FC236}">
                <a16:creationId xmlns:a16="http://schemas.microsoft.com/office/drawing/2014/main" id="{C4A21150-4B0C-4BF2-96DB-52F822F6CC9F}"/>
              </a:ext>
            </a:extLst>
          </p:cNvPr>
          <p:cNvSpPr/>
          <p:nvPr/>
        </p:nvSpPr>
        <p:spPr>
          <a:xfrm>
            <a:off x="-25401" y="1570801"/>
            <a:ext cx="12192000" cy="93107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ctr"/>
            <a:r>
              <a:rPr lang="en-US" sz="3600" b="1" dirty="0">
                <a:solidFill>
                  <a:prstClr val="black"/>
                </a:solidFill>
                <a:latin typeface="+mj-lt"/>
                <a:cs typeface="Arial" panose="020B0604020202020204" pitchFamily="34" charset="0"/>
              </a:rPr>
              <a:t>KẾT LUẬN</a:t>
            </a:r>
          </a:p>
        </p:txBody>
      </p:sp>
    </p:spTree>
    <p:extLst>
      <p:ext uri="{BB962C8B-B14F-4D97-AF65-F5344CB8AC3E}">
        <p14:creationId xmlns:p14="http://schemas.microsoft.com/office/powerpoint/2010/main" val="22852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F04F135C-DD5A-4A4D-A649-A288D7350C8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18324">
            <a:off x="11420519" y="990495"/>
            <a:ext cx="466146" cy="1226701"/>
          </a:xfrm>
          <a:prstGeom prst="rect">
            <a:avLst/>
          </a:prstGeom>
        </p:spPr>
      </p:pic>
      <p:sp>
        <p:nvSpPr>
          <p:cNvPr id="4" name="TextBox 3">
            <a:extLst>
              <a:ext uri="{FF2B5EF4-FFF2-40B4-BE49-F238E27FC236}">
                <a16:creationId xmlns:a16="http://schemas.microsoft.com/office/drawing/2014/main" id="{C107A1DB-B6E6-404E-9774-BD5BCB74289A}"/>
              </a:ext>
            </a:extLst>
          </p:cNvPr>
          <p:cNvSpPr txBox="1"/>
          <p:nvPr/>
        </p:nvSpPr>
        <p:spPr>
          <a:xfrm>
            <a:off x="521241" y="1427705"/>
            <a:ext cx="9575338" cy="613373"/>
          </a:xfrm>
          <a:prstGeom prst="rect">
            <a:avLst/>
          </a:prstGeom>
          <a:noFill/>
        </p:spPr>
        <p:txBody>
          <a:bodyPr wrap="square" rtlCol="0">
            <a:spAutoFit/>
          </a:bodyPr>
          <a:lstStyle/>
          <a:p>
            <a:pPr lvl="0">
              <a:lnSpc>
                <a:spcPct val="150000"/>
              </a:lnSpc>
              <a:defRPr/>
            </a:pPr>
            <a:r>
              <a:rPr lang="en-US" sz="2600" b="1" dirty="0" err="1">
                <a:solidFill>
                  <a:srgbClr val="C00000"/>
                </a:solidFill>
                <a:latin typeface="+mj-lt"/>
                <a:cs typeface="Arial" panose="020B0604020202020204" pitchFamily="34" charset="0"/>
              </a:rPr>
              <a:t>Hoạt</a:t>
            </a:r>
            <a:r>
              <a:rPr lang="en-US" sz="2600" b="1" dirty="0">
                <a:solidFill>
                  <a:srgbClr val="C00000"/>
                </a:solidFill>
                <a:latin typeface="+mj-lt"/>
                <a:cs typeface="Arial" panose="020B0604020202020204" pitchFamily="34" charset="0"/>
              </a:rPr>
              <a:t> </a:t>
            </a:r>
            <a:r>
              <a:rPr lang="en-US" sz="2600" b="1" dirty="0" err="1">
                <a:solidFill>
                  <a:srgbClr val="C00000"/>
                </a:solidFill>
                <a:latin typeface="+mj-lt"/>
                <a:cs typeface="Arial" panose="020B0604020202020204" pitchFamily="34" charset="0"/>
              </a:rPr>
              <a:t>động</a:t>
            </a:r>
            <a:r>
              <a:rPr lang="en-US" sz="2600" b="1" dirty="0">
                <a:solidFill>
                  <a:srgbClr val="C00000"/>
                </a:solidFill>
                <a:latin typeface="+mj-lt"/>
                <a:cs typeface="Arial" panose="020B0604020202020204" pitchFamily="34" charset="0"/>
              </a:rPr>
              <a:t> 2:</a:t>
            </a:r>
            <a:r>
              <a:rPr lang="en-US" sz="2600" dirty="0">
                <a:solidFill>
                  <a:srgbClr val="C00000"/>
                </a:solidFill>
                <a:latin typeface="+mj-lt"/>
                <a:cs typeface="Arial" panose="020B0604020202020204" pitchFamily="34" charset="0"/>
              </a:rPr>
              <a:t> </a:t>
            </a:r>
            <a:r>
              <a:rPr lang="vi-VN" sz="2600" dirty="0">
                <a:solidFill>
                  <a:srgbClr val="C00000"/>
                </a:solidFill>
                <a:latin typeface="+mj-lt"/>
                <a:cs typeface="Arial" panose="020B0604020202020204" pitchFamily="34" charset="0"/>
              </a:rPr>
              <a:t>Thực hành quan tâm, chăm sóc người thân</a:t>
            </a:r>
          </a:p>
        </p:txBody>
      </p:sp>
      <p:sp>
        <p:nvSpPr>
          <p:cNvPr id="8" name="Google Shape;1573;p33">
            <a:extLst>
              <a:ext uri="{FF2B5EF4-FFF2-40B4-BE49-F238E27FC236}">
                <a16:creationId xmlns:a16="http://schemas.microsoft.com/office/drawing/2014/main" id="{BA191D70-3988-4311-9748-3952F73EE44F}"/>
              </a:ext>
            </a:extLst>
          </p:cNvPr>
          <p:cNvSpPr/>
          <p:nvPr/>
        </p:nvSpPr>
        <p:spPr>
          <a:xfrm>
            <a:off x="3412423" y="2350533"/>
            <a:ext cx="5537200" cy="848467"/>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BDE7F9"/>
          </a:solidFill>
          <a:ln>
            <a:noFill/>
          </a:ln>
        </p:spPr>
        <p:txBody>
          <a:bodyPr spcFirstLastPara="1" wrap="square" lIns="60950" tIns="60950" rIns="60950" bIns="60950" anchor="ctr" anchorCtr="0">
            <a:noAutofit/>
          </a:bodyPr>
          <a:lstStyle/>
          <a:p>
            <a:pPr algn="ctr" defTabSz="609630">
              <a:buClr>
                <a:srgbClr val="000000"/>
              </a:buClr>
              <a:defRPr/>
            </a:pPr>
            <a:r>
              <a:rPr lang="en-US" sz="2400" b="1" kern="0" dirty="0" err="1">
                <a:solidFill>
                  <a:srgbClr val="000000"/>
                </a:solidFill>
                <a:latin typeface="+mj-lt"/>
                <a:cs typeface="Arial"/>
                <a:sym typeface="Arial"/>
              </a:rPr>
              <a:t>Nhiệm</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vụ</a:t>
            </a:r>
            <a:r>
              <a:rPr lang="en-US" sz="2400" b="1" kern="0" dirty="0">
                <a:solidFill>
                  <a:srgbClr val="000000"/>
                </a:solidFill>
                <a:latin typeface="+mj-lt"/>
                <a:cs typeface="Arial"/>
                <a:sym typeface="Arial"/>
              </a:rPr>
              <a:t> 1: LÀM VIỆC NHÓM</a:t>
            </a:r>
            <a:endParaRPr sz="2400" b="1" kern="0" dirty="0">
              <a:solidFill>
                <a:srgbClr val="000000"/>
              </a:solidFill>
              <a:latin typeface="+mj-lt"/>
              <a:cs typeface="Arial"/>
              <a:sym typeface="Arial"/>
            </a:endParaRPr>
          </a:p>
        </p:txBody>
      </p:sp>
      <p:sp>
        <p:nvSpPr>
          <p:cNvPr id="9" name="Rectangle 8">
            <a:extLst>
              <a:ext uri="{FF2B5EF4-FFF2-40B4-BE49-F238E27FC236}">
                <a16:creationId xmlns:a16="http://schemas.microsoft.com/office/drawing/2014/main" id="{D994C0DD-6FF5-411C-A23D-A8D0A5088306}"/>
              </a:ext>
            </a:extLst>
          </p:cNvPr>
          <p:cNvSpPr/>
          <p:nvPr/>
        </p:nvSpPr>
        <p:spPr>
          <a:xfrm>
            <a:off x="1050223" y="3327400"/>
            <a:ext cx="10091553" cy="2281137"/>
          </a:xfrm>
          <a:prstGeom prst="rect">
            <a:avLst/>
          </a:prstGeom>
        </p:spPr>
        <p:txBody>
          <a:bodyPr wrap="square">
            <a:spAutoFit/>
          </a:bodyPr>
          <a:lstStyle/>
          <a:p>
            <a:pPr algn="just">
              <a:lnSpc>
                <a:spcPct val="150000"/>
              </a:lnSpc>
              <a:spcBef>
                <a:spcPts val="400"/>
              </a:spcBef>
            </a:pP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quan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tranh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thảo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luận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hiện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của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bằng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thức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đóng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vai</a:t>
            </a:r>
            <a:r>
              <a:rPr lang="fr-FR" sz="2400" dirty="0">
                <a:latin typeface="+mj-lt"/>
                <a:ea typeface="Calibri" panose="020F0502020204030204" pitchFamily="34" charset="0"/>
                <a:cs typeface="Arial" panose="020B0604020202020204" pitchFamily="34" charset="0"/>
              </a:rPr>
              <a:t>. </a:t>
            </a:r>
          </a:p>
          <a:p>
            <a:pPr algn="just">
              <a:lnSpc>
                <a:spcPct val="150000"/>
              </a:lnSpc>
              <a:spcBef>
                <a:spcPts val="400"/>
              </a:spcBef>
            </a:pP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được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đưa</a:t>
            </a:r>
            <a:r>
              <a:rPr lang="fr-FR" sz="2400" dirty="0">
                <a:latin typeface="+mj-lt"/>
                <a:ea typeface="Calibri" panose="020F0502020204030204" pitchFamily="34" charset="0"/>
                <a:cs typeface="Arial" panose="020B0604020202020204" pitchFamily="34" charset="0"/>
              </a:rPr>
              <a:t> ra là:</a:t>
            </a:r>
            <a:endParaRPr lang="en-US" sz="2400" dirty="0">
              <a:latin typeface="+mj-lt"/>
              <a:ea typeface="Calibri" panose="020F0502020204030204" pitchFamily="34" charset="0"/>
              <a:cs typeface="Arial" panose="020B0604020202020204" pitchFamily="34" charset="0"/>
            </a:endParaRPr>
          </a:p>
        </p:txBody>
      </p:sp>
      <p:grpSp>
        <p:nvGrpSpPr>
          <p:cNvPr id="11" name="Group 3">
            <a:extLst>
              <a:ext uri="{FF2B5EF4-FFF2-40B4-BE49-F238E27FC236}">
                <a16:creationId xmlns:a16="http://schemas.microsoft.com/office/drawing/2014/main" id="{8F0838C0-7801-48D2-846A-25F24B45009B}"/>
              </a:ext>
            </a:extLst>
          </p:cNvPr>
          <p:cNvGrpSpPr/>
          <p:nvPr/>
        </p:nvGrpSpPr>
        <p:grpSpPr>
          <a:xfrm>
            <a:off x="947027" y="5940137"/>
            <a:ext cx="1586831" cy="571726"/>
            <a:chOff x="0" y="0"/>
            <a:chExt cx="4849303" cy="1641646"/>
          </a:xfrm>
        </p:grpSpPr>
        <p:pic>
          <p:nvPicPr>
            <p:cNvPr id="12" name="Picture 4">
              <a:extLst>
                <a:ext uri="{FF2B5EF4-FFF2-40B4-BE49-F238E27FC236}">
                  <a16:creationId xmlns:a16="http://schemas.microsoft.com/office/drawing/2014/main" id="{AE30EFB6-663E-419D-8F6C-E3810D7B78F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895077">
              <a:off x="182537" y="221308"/>
              <a:ext cx="1251360" cy="1199030"/>
            </a:xfrm>
            <a:prstGeom prst="rect">
              <a:avLst/>
            </a:prstGeom>
          </p:spPr>
        </p:pic>
        <p:pic>
          <p:nvPicPr>
            <p:cNvPr id="13" name="Picture 5">
              <a:extLst>
                <a:ext uri="{FF2B5EF4-FFF2-40B4-BE49-F238E27FC236}">
                  <a16:creationId xmlns:a16="http://schemas.microsoft.com/office/drawing/2014/main" id="{B46E7CDC-016C-436F-941F-15DB2362104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895077">
              <a:off x="1798972" y="221308"/>
              <a:ext cx="1251360" cy="1199030"/>
            </a:xfrm>
            <a:prstGeom prst="rect">
              <a:avLst/>
            </a:prstGeom>
          </p:spPr>
        </p:pic>
        <p:pic>
          <p:nvPicPr>
            <p:cNvPr id="14" name="Picture 6">
              <a:extLst>
                <a:ext uri="{FF2B5EF4-FFF2-40B4-BE49-F238E27FC236}">
                  <a16:creationId xmlns:a16="http://schemas.microsoft.com/office/drawing/2014/main" id="{C34FB249-9C31-4C47-A486-CBA490E45D4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895077">
              <a:off x="3415406" y="221308"/>
              <a:ext cx="1251360" cy="1199030"/>
            </a:xfrm>
            <a:prstGeom prst="rect">
              <a:avLst/>
            </a:prstGeom>
          </p:spPr>
        </p:pic>
      </p:grpSp>
    </p:spTree>
    <p:extLst>
      <p:ext uri="{BB962C8B-B14F-4D97-AF65-F5344CB8AC3E}">
        <p14:creationId xmlns:p14="http://schemas.microsoft.com/office/powerpoint/2010/main" val="54716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7AD562-EC9F-43DF-93DB-884C8E65D527}"/>
              </a:ext>
            </a:extLst>
          </p:cNvPr>
          <p:cNvPicPr>
            <a:picLocks noChangeAspect="1"/>
          </p:cNvPicPr>
          <p:nvPr/>
        </p:nvPicPr>
        <p:blipFill>
          <a:blip r:embed="rId3"/>
          <a:stretch>
            <a:fillRect/>
          </a:stretch>
        </p:blipFill>
        <p:spPr>
          <a:xfrm>
            <a:off x="406401" y="1451233"/>
            <a:ext cx="3352800" cy="3570385"/>
          </a:xfrm>
          <a:prstGeom prst="rect">
            <a:avLst/>
          </a:prstGeom>
          <a:ln>
            <a:noFill/>
          </a:ln>
          <a:effectLst>
            <a:softEdge rad="112500"/>
          </a:effectLst>
        </p:spPr>
      </p:pic>
      <p:pic>
        <p:nvPicPr>
          <p:cNvPr id="10" name="Picture 9">
            <a:extLst>
              <a:ext uri="{FF2B5EF4-FFF2-40B4-BE49-F238E27FC236}">
                <a16:creationId xmlns:a16="http://schemas.microsoft.com/office/drawing/2014/main" id="{BB0B0570-8D02-4B34-A4DF-72434C1B74E8}"/>
              </a:ext>
            </a:extLst>
          </p:cNvPr>
          <p:cNvPicPr>
            <a:picLocks noChangeAspect="1"/>
          </p:cNvPicPr>
          <p:nvPr/>
        </p:nvPicPr>
        <p:blipFill>
          <a:blip r:embed="rId4"/>
          <a:stretch>
            <a:fillRect/>
          </a:stretch>
        </p:blipFill>
        <p:spPr>
          <a:xfrm>
            <a:off x="8763001" y="3009205"/>
            <a:ext cx="3200400" cy="3600449"/>
          </a:xfrm>
          <a:prstGeom prst="rect">
            <a:avLst/>
          </a:prstGeom>
        </p:spPr>
      </p:pic>
      <p:grpSp>
        <p:nvGrpSpPr>
          <p:cNvPr id="2" name="Group 1">
            <a:extLst>
              <a:ext uri="{FF2B5EF4-FFF2-40B4-BE49-F238E27FC236}">
                <a16:creationId xmlns:a16="http://schemas.microsoft.com/office/drawing/2014/main" id="{EC2C08F5-7BC4-4E3F-B57A-E37B5B16F321}"/>
              </a:ext>
            </a:extLst>
          </p:cNvPr>
          <p:cNvGrpSpPr/>
          <p:nvPr/>
        </p:nvGrpSpPr>
        <p:grpSpPr>
          <a:xfrm>
            <a:off x="3759201" y="920245"/>
            <a:ext cx="6604000" cy="2030684"/>
            <a:chOff x="3200400" y="3584814"/>
            <a:chExt cx="9906000" cy="3235086"/>
          </a:xfrm>
        </p:grpSpPr>
        <p:sp>
          <p:nvSpPr>
            <p:cNvPr id="3" name="Rounded Rectangular Callout 1">
              <a:extLst>
                <a:ext uri="{FF2B5EF4-FFF2-40B4-BE49-F238E27FC236}">
                  <a16:creationId xmlns:a16="http://schemas.microsoft.com/office/drawing/2014/main" id="{3B2D192F-028E-4CC7-AC6C-C6BEFEA3E121}"/>
                </a:ext>
              </a:extLst>
            </p:cNvPr>
            <p:cNvSpPr/>
            <p:nvPr/>
          </p:nvSpPr>
          <p:spPr>
            <a:xfrm>
              <a:off x="3200400" y="3584814"/>
              <a:ext cx="9906000" cy="3235086"/>
            </a:xfrm>
            <a:prstGeom prst="wedgeRoundRectCallout">
              <a:avLst>
                <a:gd name="adj1" fmla="val -49102"/>
                <a:gd name="adj2" fmla="val 65314"/>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4" name="Rectangle 3">
              <a:extLst>
                <a:ext uri="{FF2B5EF4-FFF2-40B4-BE49-F238E27FC236}">
                  <a16:creationId xmlns:a16="http://schemas.microsoft.com/office/drawing/2014/main" id="{147081EB-DAFF-428E-A1F3-5E250A299655}"/>
                </a:ext>
              </a:extLst>
            </p:cNvPr>
            <p:cNvSpPr/>
            <p:nvPr/>
          </p:nvSpPr>
          <p:spPr>
            <a:xfrm>
              <a:off x="3581400" y="3677654"/>
              <a:ext cx="9220200" cy="2669788"/>
            </a:xfrm>
            <a:prstGeom prst="rect">
              <a:avLst/>
            </a:prstGeom>
          </p:spPr>
          <p:txBody>
            <a:bodyPr wrap="square">
              <a:spAutoFit/>
            </a:bodyPr>
            <a:lstStyle/>
            <a:p>
              <a:pPr algn="just">
                <a:lnSpc>
                  <a:spcPct val="150000"/>
                </a:lnSpc>
                <a:spcBef>
                  <a:spcPts val="400"/>
                </a:spcBef>
              </a:pP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1: Minh </a:t>
              </a:r>
              <a:r>
                <a:rPr lang="fr-FR" sz="2400" dirty="0" err="1">
                  <a:latin typeface="+mj-lt"/>
                  <a:ea typeface="Calibri" panose="020F0502020204030204" pitchFamily="34" charset="0"/>
                  <a:cs typeface="Arial" panose="020B0604020202020204" pitchFamily="34" charset="0"/>
                </a:rPr>
                <a:t>đang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đưa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dạo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thì</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rủ</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đá</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bóng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Nếu</a:t>
              </a:r>
              <a:r>
                <a:rPr lang="fr-FR" sz="2400" dirty="0">
                  <a:latin typeface="+mj-lt"/>
                  <a:ea typeface="Calibri" panose="020F0502020204030204" pitchFamily="34" charset="0"/>
                  <a:cs typeface="Arial" panose="020B0604020202020204" pitchFamily="34" charset="0"/>
                </a:rPr>
                <a:t> là Minh,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gì</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grpSp>
      <p:grpSp>
        <p:nvGrpSpPr>
          <p:cNvPr id="7" name="Group 6">
            <a:extLst>
              <a:ext uri="{FF2B5EF4-FFF2-40B4-BE49-F238E27FC236}">
                <a16:creationId xmlns:a16="http://schemas.microsoft.com/office/drawing/2014/main" id="{6EF38E3C-D8CE-41EF-A059-9C1A2BFCC7FB}"/>
              </a:ext>
            </a:extLst>
          </p:cNvPr>
          <p:cNvGrpSpPr/>
          <p:nvPr/>
        </p:nvGrpSpPr>
        <p:grpSpPr>
          <a:xfrm>
            <a:off x="3987801" y="3657600"/>
            <a:ext cx="4445000" cy="3022601"/>
            <a:chOff x="3200400" y="3878858"/>
            <a:chExt cx="10700929" cy="2885504"/>
          </a:xfrm>
        </p:grpSpPr>
        <p:sp>
          <p:nvSpPr>
            <p:cNvPr id="8" name="Rounded Rectangular Callout 19">
              <a:extLst>
                <a:ext uri="{FF2B5EF4-FFF2-40B4-BE49-F238E27FC236}">
                  <a16:creationId xmlns:a16="http://schemas.microsoft.com/office/drawing/2014/main" id="{86724E1D-BEA4-4A53-B434-341211F24AA2}"/>
                </a:ext>
              </a:extLst>
            </p:cNvPr>
            <p:cNvSpPr/>
            <p:nvPr/>
          </p:nvSpPr>
          <p:spPr>
            <a:xfrm>
              <a:off x="3200400" y="3878858"/>
              <a:ext cx="10700929" cy="2885504"/>
            </a:xfrm>
            <a:prstGeom prst="wedgeRoundRectCallout">
              <a:avLst>
                <a:gd name="adj1" fmla="val 59260"/>
                <a:gd name="adj2" fmla="val 7384"/>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9" name="Rectangle 8">
              <a:extLst>
                <a:ext uri="{FF2B5EF4-FFF2-40B4-BE49-F238E27FC236}">
                  <a16:creationId xmlns:a16="http://schemas.microsoft.com/office/drawing/2014/main" id="{FF5AABA0-01FB-4215-96FB-B849847524D3}"/>
                </a:ext>
              </a:extLst>
            </p:cNvPr>
            <p:cNvSpPr/>
            <p:nvPr/>
          </p:nvSpPr>
          <p:spPr>
            <a:xfrm>
              <a:off x="3864796" y="3878858"/>
              <a:ext cx="9372134" cy="2657572"/>
            </a:xfrm>
            <a:prstGeom prst="rect">
              <a:avLst/>
            </a:prstGeom>
          </p:spPr>
          <p:txBody>
            <a:bodyPr wrap="square">
              <a:spAutoFit/>
            </a:bodyPr>
            <a:lstStyle/>
            <a:p>
              <a:pPr algn="just">
                <a:lnSpc>
                  <a:spcPct val="150000"/>
                </a:lnSpc>
                <a:spcBef>
                  <a:spcPts val="400"/>
                </a:spcBef>
              </a:pP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2: Lan </a:t>
              </a:r>
              <a:r>
                <a:rPr lang="fr-FR" sz="2400" dirty="0" err="1">
                  <a:latin typeface="+mj-lt"/>
                  <a:ea typeface="Calibri" panose="020F0502020204030204" pitchFamily="34" charset="0"/>
                  <a:cs typeface="Arial" panose="020B0604020202020204" pitchFamily="34" charset="0"/>
                </a:rPr>
                <a:t>đi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học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thấy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mẹ</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đang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lau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trông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mẹ</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vẻ</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rất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mệt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mỏi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Nếu</a:t>
              </a:r>
              <a:r>
                <a:rPr lang="fr-FR" sz="2400" dirty="0">
                  <a:latin typeface="+mj-lt"/>
                  <a:ea typeface="Calibri" panose="020F0502020204030204" pitchFamily="34" charset="0"/>
                  <a:cs typeface="Arial" panose="020B0604020202020204" pitchFamily="34" charset="0"/>
                </a:rPr>
                <a:t> là Lan,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gì</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5747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anim calcmode="lin" valueType="num">
                                      <p:cBhvr>
                                        <p:cTn id="16" dur="500" fill="hold"/>
                                        <p:tgtEl>
                                          <p:spTgt spid="7"/>
                                        </p:tgtEl>
                                        <p:attrNameLst>
                                          <p:attrName>ppt_x</p:attrName>
                                        </p:attrNameLst>
                                      </p:cBhvr>
                                      <p:tavLst>
                                        <p:tav tm="0">
                                          <p:val>
                                            <p:strVal val="#ppt_x"/>
                                          </p:val>
                                        </p:tav>
                                        <p:tav tm="100000">
                                          <p:val>
                                            <p:strVal val="#ppt_x"/>
                                          </p:val>
                                        </p:tav>
                                      </p:tavLst>
                                    </p:anim>
                                    <p:anim calcmode="lin" valueType="num">
                                      <p:cBhvr>
                                        <p:cTn id="17" dur="5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6309C5B-E177-401E-91A7-5D08707C528C}"/>
              </a:ext>
            </a:extLst>
          </p:cNvPr>
          <p:cNvGrpSpPr/>
          <p:nvPr/>
        </p:nvGrpSpPr>
        <p:grpSpPr>
          <a:xfrm>
            <a:off x="4171950" y="974172"/>
            <a:ext cx="6604000" cy="2030684"/>
            <a:chOff x="3200400" y="3584814"/>
            <a:chExt cx="9906000" cy="3235086"/>
          </a:xfrm>
        </p:grpSpPr>
        <p:sp>
          <p:nvSpPr>
            <p:cNvPr id="3" name="Rounded Rectangular Callout 12">
              <a:extLst>
                <a:ext uri="{FF2B5EF4-FFF2-40B4-BE49-F238E27FC236}">
                  <a16:creationId xmlns:a16="http://schemas.microsoft.com/office/drawing/2014/main" id="{8FCC0328-0277-4DDE-A723-FF3E7CFFB42C}"/>
                </a:ext>
              </a:extLst>
            </p:cNvPr>
            <p:cNvSpPr/>
            <p:nvPr/>
          </p:nvSpPr>
          <p:spPr>
            <a:xfrm>
              <a:off x="3200400" y="3584814"/>
              <a:ext cx="9906000" cy="3235086"/>
            </a:xfrm>
            <a:prstGeom prst="wedgeRoundRectCallout">
              <a:avLst>
                <a:gd name="adj1" fmla="val -49391"/>
                <a:gd name="adj2" fmla="val 74695"/>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4" name="Rectangle 3">
              <a:extLst>
                <a:ext uri="{FF2B5EF4-FFF2-40B4-BE49-F238E27FC236}">
                  <a16:creationId xmlns:a16="http://schemas.microsoft.com/office/drawing/2014/main" id="{3762BF65-2A2E-4527-8D1D-FCA4A4B26276}"/>
                </a:ext>
              </a:extLst>
            </p:cNvPr>
            <p:cNvSpPr/>
            <p:nvPr/>
          </p:nvSpPr>
          <p:spPr>
            <a:xfrm>
              <a:off x="3581400" y="3677654"/>
              <a:ext cx="9220200" cy="2669788"/>
            </a:xfrm>
            <a:prstGeom prst="rect">
              <a:avLst/>
            </a:prstGeom>
          </p:spPr>
          <p:txBody>
            <a:bodyPr wrap="square">
              <a:spAutoFit/>
            </a:bodyPr>
            <a:lstStyle/>
            <a:p>
              <a:pPr algn="just">
                <a:lnSpc>
                  <a:spcPct val="150000"/>
                </a:lnSpc>
                <a:spcBef>
                  <a:spcPts val="400"/>
                </a:spcBef>
              </a:pP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1: Minh </a:t>
              </a:r>
              <a:r>
                <a:rPr lang="fr-FR" sz="2400" dirty="0" err="1">
                  <a:latin typeface="+mj-lt"/>
                  <a:ea typeface="Calibri" panose="020F0502020204030204" pitchFamily="34" charset="0"/>
                  <a:cs typeface="Arial" panose="020B0604020202020204" pitchFamily="34" charset="0"/>
                </a:rPr>
                <a:t>đang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đưa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dạo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thì</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rủ</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đá</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bóng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Nếu</a:t>
              </a:r>
              <a:r>
                <a:rPr lang="fr-FR" sz="2400" dirty="0">
                  <a:latin typeface="+mj-lt"/>
                  <a:ea typeface="Calibri" panose="020F0502020204030204" pitchFamily="34" charset="0"/>
                  <a:cs typeface="Arial" panose="020B0604020202020204" pitchFamily="34" charset="0"/>
                </a:rPr>
                <a:t> là Minh,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gì</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grpSp>
      <p:pic>
        <p:nvPicPr>
          <p:cNvPr id="5" name="Picture 4">
            <a:extLst>
              <a:ext uri="{FF2B5EF4-FFF2-40B4-BE49-F238E27FC236}">
                <a16:creationId xmlns:a16="http://schemas.microsoft.com/office/drawing/2014/main" id="{523E0D71-2CF2-41F1-8B26-1B970D966708}"/>
              </a:ext>
            </a:extLst>
          </p:cNvPr>
          <p:cNvPicPr>
            <a:picLocks noChangeAspect="1"/>
          </p:cNvPicPr>
          <p:nvPr/>
        </p:nvPicPr>
        <p:blipFill>
          <a:blip r:embed="rId3"/>
          <a:stretch>
            <a:fillRect/>
          </a:stretch>
        </p:blipFill>
        <p:spPr>
          <a:xfrm>
            <a:off x="533400" y="1643807"/>
            <a:ext cx="3352800" cy="3570385"/>
          </a:xfrm>
          <a:prstGeom prst="rect">
            <a:avLst/>
          </a:prstGeom>
          <a:ln>
            <a:noFill/>
          </a:ln>
          <a:effectLst>
            <a:softEdge rad="112500"/>
          </a:effectLst>
        </p:spPr>
      </p:pic>
      <p:sp>
        <p:nvSpPr>
          <p:cNvPr id="6" name="Rectangle 5">
            <a:extLst>
              <a:ext uri="{FF2B5EF4-FFF2-40B4-BE49-F238E27FC236}">
                <a16:creationId xmlns:a16="http://schemas.microsoft.com/office/drawing/2014/main" id="{EBF6DFD5-63DA-41DD-BA60-13EA5F5BF002}"/>
              </a:ext>
            </a:extLst>
          </p:cNvPr>
          <p:cNvSpPr/>
          <p:nvPr/>
        </p:nvSpPr>
        <p:spPr>
          <a:xfrm>
            <a:off x="4425950" y="3966543"/>
            <a:ext cx="6807200" cy="1121846"/>
          </a:xfrm>
          <a:prstGeom prst="rect">
            <a:avLst/>
          </a:prstGeom>
        </p:spPr>
        <p:txBody>
          <a:bodyPr wrap="square">
            <a:spAutoFit/>
          </a:bodyPr>
          <a:lstStyle/>
          <a:p>
            <a:pPr>
              <a:lnSpc>
                <a:spcPct val="150000"/>
              </a:lnSpc>
            </a:pPr>
            <a:r>
              <a:rPr lang="nl-NL" sz="2400" dirty="0">
                <a:latin typeface="+mj-lt"/>
                <a:ea typeface="Calibri" panose="020F0502020204030204" pitchFamily="34" charset="0"/>
                <a:cs typeface="Arial" panose="020B0604020202020204" pitchFamily="34" charset="0"/>
              </a:rPr>
              <a:t>Nếu là Minh, em sẽ đưa bà về nhà, sau đó xin phép bà cho em đi đá bóng với bạn. </a:t>
            </a:r>
            <a:endParaRPr lang="en-US" sz="2400" dirty="0">
              <a:latin typeface="+mj-lt"/>
              <a:cs typeface="Arial" panose="020B0604020202020204" pitchFamily="34" charset="0"/>
            </a:endParaRPr>
          </a:p>
        </p:txBody>
      </p:sp>
      <p:pic>
        <p:nvPicPr>
          <p:cNvPr id="7" name="Picture 4">
            <a:extLst>
              <a:ext uri="{FF2B5EF4-FFF2-40B4-BE49-F238E27FC236}">
                <a16:creationId xmlns:a16="http://schemas.microsoft.com/office/drawing/2014/main" id="{C4CE0445-6D68-4C47-87A0-17252BE81C6F}"/>
              </a:ext>
            </a:extLst>
          </p:cNvPr>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629263">
            <a:off x="6981386" y="3289260"/>
            <a:ext cx="789963" cy="362597"/>
          </a:xfrm>
          <a:prstGeom prst="rect">
            <a:avLst/>
          </a:prstGeom>
        </p:spPr>
      </p:pic>
    </p:spTree>
    <p:extLst>
      <p:ext uri="{BB962C8B-B14F-4D97-AF65-F5344CB8AC3E}">
        <p14:creationId xmlns:p14="http://schemas.microsoft.com/office/powerpoint/2010/main" val="96638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22" presetClass="entr" presetSubtype="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BAC3A76-0A3D-46E2-8234-F93437981C20}"/>
              </a:ext>
            </a:extLst>
          </p:cNvPr>
          <p:cNvGrpSpPr/>
          <p:nvPr/>
        </p:nvGrpSpPr>
        <p:grpSpPr>
          <a:xfrm>
            <a:off x="802553" y="1758654"/>
            <a:ext cx="6604000" cy="2089739"/>
            <a:chOff x="3200400" y="3629755"/>
            <a:chExt cx="9906000" cy="3134608"/>
          </a:xfrm>
        </p:grpSpPr>
        <p:sp>
          <p:nvSpPr>
            <p:cNvPr id="4" name="Rounded Rectangular Callout 13">
              <a:extLst>
                <a:ext uri="{FF2B5EF4-FFF2-40B4-BE49-F238E27FC236}">
                  <a16:creationId xmlns:a16="http://schemas.microsoft.com/office/drawing/2014/main" id="{9EC0AC68-0860-4C5F-9E43-ACDC679856DC}"/>
                </a:ext>
              </a:extLst>
            </p:cNvPr>
            <p:cNvSpPr/>
            <p:nvPr/>
          </p:nvSpPr>
          <p:spPr>
            <a:xfrm>
              <a:off x="3200400" y="3629755"/>
              <a:ext cx="9906000" cy="3134608"/>
            </a:xfrm>
            <a:prstGeom prst="wedgeRoundRectCallout">
              <a:avLst>
                <a:gd name="adj1" fmla="val 61090"/>
                <a:gd name="adj2" fmla="val 33329"/>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5" name="Rectangle 4">
              <a:extLst>
                <a:ext uri="{FF2B5EF4-FFF2-40B4-BE49-F238E27FC236}">
                  <a16:creationId xmlns:a16="http://schemas.microsoft.com/office/drawing/2014/main" id="{E770BD3C-9586-4071-8831-FF3D04F2354C}"/>
                </a:ext>
              </a:extLst>
            </p:cNvPr>
            <p:cNvSpPr/>
            <p:nvPr/>
          </p:nvSpPr>
          <p:spPr>
            <a:xfrm>
              <a:off x="3581400" y="3749641"/>
              <a:ext cx="9220200" cy="2513764"/>
            </a:xfrm>
            <a:prstGeom prst="rect">
              <a:avLst/>
            </a:prstGeom>
          </p:spPr>
          <p:txBody>
            <a:bodyPr wrap="square">
              <a:spAutoFit/>
            </a:bodyPr>
            <a:lstStyle/>
            <a:p>
              <a:pPr algn="just">
                <a:lnSpc>
                  <a:spcPct val="150000"/>
                </a:lnSpc>
                <a:spcBef>
                  <a:spcPts val="400"/>
                </a:spcBef>
              </a:pP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huống</a:t>
              </a:r>
              <a:r>
                <a:rPr lang="fr-FR" sz="2400" dirty="0">
                  <a:latin typeface="+mj-lt"/>
                  <a:ea typeface="Calibri" panose="020F0502020204030204" pitchFamily="34" charset="0"/>
                  <a:cs typeface="Arial" panose="020B0604020202020204" pitchFamily="34" charset="0"/>
                </a:rPr>
                <a:t> 2: Lan </a:t>
              </a:r>
              <a:r>
                <a:rPr lang="fr-FR" sz="2400" dirty="0" err="1">
                  <a:latin typeface="+mj-lt"/>
                  <a:ea typeface="Calibri" panose="020F0502020204030204" pitchFamily="34" charset="0"/>
                  <a:cs typeface="Arial" panose="020B0604020202020204" pitchFamily="34" charset="0"/>
                </a:rPr>
                <a:t>đi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học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thấy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mẹ</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đang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lau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trông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mẹ</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vẻ</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rất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mệt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mỏi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Nếu</a:t>
              </a:r>
              <a:r>
                <a:rPr lang="fr-FR" sz="2400" dirty="0">
                  <a:latin typeface="+mj-lt"/>
                  <a:ea typeface="Calibri" panose="020F0502020204030204" pitchFamily="34" charset="0"/>
                  <a:cs typeface="Arial" panose="020B0604020202020204" pitchFamily="34" charset="0"/>
                </a:rPr>
                <a:t> là Lan,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gì</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grpSp>
      <p:pic>
        <p:nvPicPr>
          <p:cNvPr id="6" name="Picture 5">
            <a:extLst>
              <a:ext uri="{FF2B5EF4-FFF2-40B4-BE49-F238E27FC236}">
                <a16:creationId xmlns:a16="http://schemas.microsoft.com/office/drawing/2014/main" id="{5084536D-C348-468B-93E4-0B1C76ACFDA5}"/>
              </a:ext>
            </a:extLst>
          </p:cNvPr>
          <p:cNvPicPr>
            <a:picLocks noChangeAspect="1"/>
          </p:cNvPicPr>
          <p:nvPr/>
        </p:nvPicPr>
        <p:blipFill>
          <a:blip r:embed="rId3"/>
          <a:stretch>
            <a:fillRect/>
          </a:stretch>
        </p:blipFill>
        <p:spPr>
          <a:xfrm>
            <a:off x="8168553" y="889000"/>
            <a:ext cx="3403600" cy="3829049"/>
          </a:xfrm>
          <a:prstGeom prst="rect">
            <a:avLst/>
          </a:prstGeom>
        </p:spPr>
      </p:pic>
      <p:sp>
        <p:nvSpPr>
          <p:cNvPr id="7" name="Rectangle 6">
            <a:extLst>
              <a:ext uri="{FF2B5EF4-FFF2-40B4-BE49-F238E27FC236}">
                <a16:creationId xmlns:a16="http://schemas.microsoft.com/office/drawing/2014/main" id="{7F6FC73A-135E-44E8-981D-6432ABF2BF0C}"/>
              </a:ext>
            </a:extLst>
          </p:cNvPr>
          <p:cNvSpPr/>
          <p:nvPr/>
        </p:nvSpPr>
        <p:spPr>
          <a:xfrm>
            <a:off x="914401" y="4900077"/>
            <a:ext cx="6492152" cy="1121846"/>
          </a:xfrm>
          <a:prstGeom prst="rect">
            <a:avLst/>
          </a:prstGeom>
        </p:spPr>
        <p:txBody>
          <a:bodyPr wrap="square">
            <a:spAutoFit/>
          </a:bodyPr>
          <a:lstStyle/>
          <a:p>
            <a:pPr algn="ctr">
              <a:lnSpc>
                <a:spcPct val="150000"/>
              </a:lnSpc>
            </a:pPr>
            <a:r>
              <a:rPr lang="vi-VN" sz="2400" dirty="0">
                <a:latin typeface="+mj-lt"/>
                <a:ea typeface="Calibri" panose="020F0502020204030204" pitchFamily="34" charset="0"/>
                <a:cs typeface="Arial" panose="020B0604020202020204" pitchFamily="34" charset="0"/>
              </a:rPr>
              <a:t>Nếu là Lan, em sẽ bảo mẹ đi nghỉ ngơi và giúp mẹ lau nhà. </a:t>
            </a:r>
            <a:endParaRPr lang="en-US" sz="2400" dirty="0">
              <a:latin typeface="+mj-lt"/>
              <a:cs typeface="Arial" panose="020B0604020202020204" pitchFamily="34" charset="0"/>
            </a:endParaRPr>
          </a:p>
        </p:txBody>
      </p:sp>
      <p:pic>
        <p:nvPicPr>
          <p:cNvPr id="8" name="Picture 4">
            <a:extLst>
              <a:ext uri="{FF2B5EF4-FFF2-40B4-BE49-F238E27FC236}">
                <a16:creationId xmlns:a16="http://schemas.microsoft.com/office/drawing/2014/main" id="{F2EAF5E2-C51F-44E7-BE01-3A2B1481BCD9}"/>
              </a:ext>
            </a:extLst>
          </p:cNvPr>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629263">
            <a:off x="3495356" y="4153204"/>
            <a:ext cx="789963" cy="362597"/>
          </a:xfrm>
          <a:prstGeom prst="rect">
            <a:avLst/>
          </a:prstGeom>
        </p:spPr>
      </p:pic>
      <p:pic>
        <p:nvPicPr>
          <p:cNvPr id="9" name="Picture 8">
            <a:extLst>
              <a:ext uri="{FF2B5EF4-FFF2-40B4-BE49-F238E27FC236}">
                <a16:creationId xmlns:a16="http://schemas.microsoft.com/office/drawing/2014/main" id="{B96F91CB-0D6C-4B3F-B65E-494459C15890}"/>
              </a:ext>
            </a:extLst>
          </p:cNvPr>
          <p:cNvPicPr>
            <a:picLocks noChangeAspect="1"/>
          </p:cNvPicPr>
          <p:nvPr/>
        </p:nvPicPr>
        <p:blipFill>
          <a:blip r:embed="rId6"/>
          <a:stretch>
            <a:fillRect/>
          </a:stretch>
        </p:blipFill>
        <p:spPr>
          <a:xfrm>
            <a:off x="105751" y="4472929"/>
            <a:ext cx="514096" cy="535517"/>
          </a:xfrm>
          <a:prstGeom prst="rect">
            <a:avLst/>
          </a:prstGeom>
        </p:spPr>
      </p:pic>
      <p:grpSp>
        <p:nvGrpSpPr>
          <p:cNvPr id="10" name="Group 9">
            <a:extLst>
              <a:ext uri="{FF2B5EF4-FFF2-40B4-BE49-F238E27FC236}">
                <a16:creationId xmlns:a16="http://schemas.microsoft.com/office/drawing/2014/main" id="{C01A2EAE-483E-410B-9F13-331FFE292A27}"/>
              </a:ext>
            </a:extLst>
          </p:cNvPr>
          <p:cNvGrpSpPr/>
          <p:nvPr/>
        </p:nvGrpSpPr>
        <p:grpSpPr>
          <a:xfrm>
            <a:off x="6621161" y="1157191"/>
            <a:ext cx="1164383" cy="311090"/>
            <a:chOff x="11467127" y="6630123"/>
            <a:chExt cx="4592143" cy="1296605"/>
          </a:xfrm>
        </p:grpSpPr>
        <p:pic>
          <p:nvPicPr>
            <p:cNvPr id="11" name="Picture 6">
              <a:extLst>
                <a:ext uri="{FF2B5EF4-FFF2-40B4-BE49-F238E27FC236}">
                  <a16:creationId xmlns:a16="http://schemas.microsoft.com/office/drawing/2014/main" id="{9601C945-7027-46E3-9D61-5430B473ACD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895077">
              <a:off x="11440016" y="6657234"/>
              <a:ext cx="1296605" cy="1242383"/>
            </a:xfrm>
            <a:prstGeom prst="rect">
              <a:avLst/>
            </a:prstGeom>
          </p:spPr>
        </p:pic>
        <p:pic>
          <p:nvPicPr>
            <p:cNvPr id="12" name="Picture 7">
              <a:extLst>
                <a:ext uri="{FF2B5EF4-FFF2-40B4-BE49-F238E27FC236}">
                  <a16:creationId xmlns:a16="http://schemas.microsoft.com/office/drawing/2014/main" id="{B8FE562E-4CFA-4280-A220-7D4B9BE75DD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895077">
              <a:off x="13114896" y="6657234"/>
              <a:ext cx="1296605" cy="1242383"/>
            </a:xfrm>
            <a:prstGeom prst="rect">
              <a:avLst/>
            </a:prstGeom>
          </p:spPr>
        </p:pic>
        <p:pic>
          <p:nvPicPr>
            <p:cNvPr id="13" name="Picture 8">
              <a:extLst>
                <a:ext uri="{FF2B5EF4-FFF2-40B4-BE49-F238E27FC236}">
                  <a16:creationId xmlns:a16="http://schemas.microsoft.com/office/drawing/2014/main" id="{02949125-FBBF-4033-8718-235F637EB75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3895077">
              <a:off x="14789776" y="6657234"/>
              <a:ext cx="1296605" cy="1242383"/>
            </a:xfrm>
            <a:prstGeom prst="rect">
              <a:avLst/>
            </a:prstGeom>
          </p:spPr>
        </p:pic>
      </p:grpSp>
    </p:spTree>
    <p:extLst>
      <p:ext uri="{BB962C8B-B14F-4D97-AF65-F5344CB8AC3E}">
        <p14:creationId xmlns:p14="http://schemas.microsoft.com/office/powerpoint/2010/main" val="383134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2" presetClass="entr" presetSubtype="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F04F135C-DD5A-4A4D-A649-A288D7350C8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18324">
            <a:off x="11420519" y="990495"/>
            <a:ext cx="466146" cy="1226701"/>
          </a:xfrm>
          <a:prstGeom prst="rect">
            <a:avLst/>
          </a:prstGeom>
        </p:spPr>
      </p:pic>
      <p:sp>
        <p:nvSpPr>
          <p:cNvPr id="4" name="TextBox 3">
            <a:extLst>
              <a:ext uri="{FF2B5EF4-FFF2-40B4-BE49-F238E27FC236}">
                <a16:creationId xmlns:a16="http://schemas.microsoft.com/office/drawing/2014/main" id="{C107A1DB-B6E6-404E-9774-BD5BCB74289A}"/>
              </a:ext>
            </a:extLst>
          </p:cNvPr>
          <p:cNvSpPr txBox="1"/>
          <p:nvPr/>
        </p:nvSpPr>
        <p:spPr>
          <a:xfrm>
            <a:off x="521241" y="1427705"/>
            <a:ext cx="9575338" cy="613373"/>
          </a:xfrm>
          <a:prstGeom prst="rect">
            <a:avLst/>
          </a:prstGeom>
          <a:noFill/>
        </p:spPr>
        <p:txBody>
          <a:bodyPr wrap="square" rtlCol="0">
            <a:spAutoFit/>
          </a:bodyPr>
          <a:lstStyle/>
          <a:p>
            <a:pPr lvl="0">
              <a:lnSpc>
                <a:spcPct val="150000"/>
              </a:lnSpc>
              <a:defRPr/>
            </a:pPr>
            <a:r>
              <a:rPr lang="en-US" sz="2600" b="1" dirty="0" err="1">
                <a:solidFill>
                  <a:srgbClr val="C00000"/>
                </a:solidFill>
                <a:latin typeface="+mj-lt"/>
                <a:cs typeface="Arial" panose="020B0604020202020204" pitchFamily="34" charset="0"/>
              </a:rPr>
              <a:t>Hoạt</a:t>
            </a:r>
            <a:r>
              <a:rPr lang="en-US" sz="2600" b="1" dirty="0">
                <a:solidFill>
                  <a:srgbClr val="C00000"/>
                </a:solidFill>
                <a:latin typeface="+mj-lt"/>
                <a:cs typeface="Arial" panose="020B0604020202020204" pitchFamily="34" charset="0"/>
              </a:rPr>
              <a:t> </a:t>
            </a:r>
            <a:r>
              <a:rPr lang="en-US" sz="2600" b="1" dirty="0" err="1">
                <a:solidFill>
                  <a:srgbClr val="C00000"/>
                </a:solidFill>
                <a:latin typeface="+mj-lt"/>
                <a:cs typeface="Arial" panose="020B0604020202020204" pitchFamily="34" charset="0"/>
              </a:rPr>
              <a:t>động</a:t>
            </a:r>
            <a:r>
              <a:rPr lang="en-US" sz="2600" b="1" dirty="0">
                <a:solidFill>
                  <a:srgbClr val="C00000"/>
                </a:solidFill>
                <a:latin typeface="+mj-lt"/>
                <a:cs typeface="Arial" panose="020B0604020202020204" pitchFamily="34" charset="0"/>
              </a:rPr>
              <a:t> 2:</a:t>
            </a:r>
            <a:r>
              <a:rPr lang="en-US" sz="2600" dirty="0">
                <a:solidFill>
                  <a:srgbClr val="C00000"/>
                </a:solidFill>
                <a:latin typeface="+mj-lt"/>
                <a:cs typeface="Arial" panose="020B0604020202020204" pitchFamily="34" charset="0"/>
              </a:rPr>
              <a:t> </a:t>
            </a:r>
            <a:r>
              <a:rPr lang="vi-VN" sz="2600" dirty="0">
                <a:solidFill>
                  <a:srgbClr val="C00000"/>
                </a:solidFill>
                <a:latin typeface="+mj-lt"/>
                <a:cs typeface="Arial" panose="020B0604020202020204" pitchFamily="34" charset="0"/>
              </a:rPr>
              <a:t>Thực hành quan tâm, chăm sóc người thân</a:t>
            </a:r>
          </a:p>
        </p:txBody>
      </p:sp>
      <p:sp>
        <p:nvSpPr>
          <p:cNvPr id="8" name="Google Shape;1573;p33">
            <a:extLst>
              <a:ext uri="{FF2B5EF4-FFF2-40B4-BE49-F238E27FC236}">
                <a16:creationId xmlns:a16="http://schemas.microsoft.com/office/drawing/2014/main" id="{BA191D70-3988-4311-9748-3952F73EE44F}"/>
              </a:ext>
            </a:extLst>
          </p:cNvPr>
          <p:cNvSpPr/>
          <p:nvPr/>
        </p:nvSpPr>
        <p:spPr>
          <a:xfrm>
            <a:off x="3412423" y="2350533"/>
            <a:ext cx="5537200" cy="848467"/>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BDE7F9"/>
          </a:solidFill>
          <a:ln>
            <a:noFill/>
          </a:ln>
        </p:spPr>
        <p:txBody>
          <a:bodyPr spcFirstLastPara="1" wrap="square" lIns="60950" tIns="60950" rIns="60950" bIns="60950" anchor="ctr" anchorCtr="0">
            <a:noAutofit/>
          </a:bodyPr>
          <a:lstStyle/>
          <a:p>
            <a:pPr algn="ctr" defTabSz="609630">
              <a:buClr>
                <a:srgbClr val="000000"/>
              </a:buClr>
              <a:defRPr/>
            </a:pPr>
            <a:r>
              <a:rPr lang="en-US" sz="2400" b="1" kern="0" dirty="0" err="1">
                <a:solidFill>
                  <a:srgbClr val="000000"/>
                </a:solidFill>
                <a:latin typeface="+mj-lt"/>
                <a:cs typeface="Arial"/>
                <a:sym typeface="Arial"/>
              </a:rPr>
              <a:t>Nhiệm</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vụ</a:t>
            </a:r>
            <a:r>
              <a:rPr lang="en-US" sz="2400" b="1" kern="0" dirty="0">
                <a:solidFill>
                  <a:srgbClr val="000000"/>
                </a:solidFill>
                <a:latin typeface="+mj-lt"/>
                <a:cs typeface="Arial"/>
                <a:sym typeface="Arial"/>
              </a:rPr>
              <a:t> 2: </a:t>
            </a:r>
            <a:r>
              <a:rPr lang="en-US" sz="2400" b="1" kern="0" dirty="0">
                <a:solidFill>
                  <a:srgbClr val="000000"/>
                </a:solidFill>
                <a:latin typeface="Arial"/>
                <a:cs typeface="Arial"/>
                <a:sym typeface="Arial"/>
              </a:rPr>
              <a:t>LÀM VIỆC CẢ LỚP</a:t>
            </a:r>
            <a:endParaRPr sz="2400" b="1" kern="0" dirty="0">
              <a:solidFill>
                <a:srgbClr val="000000"/>
              </a:solidFill>
              <a:latin typeface="+mj-lt"/>
              <a:cs typeface="Arial"/>
              <a:sym typeface="Arial"/>
            </a:endParaRPr>
          </a:p>
        </p:txBody>
      </p:sp>
      <p:sp>
        <p:nvSpPr>
          <p:cNvPr id="10" name="Rectangle 9">
            <a:extLst>
              <a:ext uri="{FF2B5EF4-FFF2-40B4-BE49-F238E27FC236}">
                <a16:creationId xmlns:a16="http://schemas.microsoft.com/office/drawing/2014/main" id="{DECC0DCD-765C-4E3E-8FC9-C3D4C972FB38}"/>
              </a:ext>
            </a:extLst>
          </p:cNvPr>
          <p:cNvSpPr/>
          <p:nvPr/>
        </p:nvSpPr>
        <p:spPr>
          <a:xfrm>
            <a:off x="1075355" y="3675324"/>
            <a:ext cx="9370127" cy="629916"/>
          </a:xfrm>
          <a:prstGeom prst="rect">
            <a:avLst/>
          </a:prstGeom>
        </p:spPr>
        <p:txBody>
          <a:bodyPr wrap="square">
            <a:spAutoFit/>
          </a:bodyPr>
          <a:lstStyle/>
          <a:p>
            <a:pPr marL="381019" indent="-381019" algn="just">
              <a:lnSpc>
                <a:spcPct val="150000"/>
              </a:lnSpc>
              <a:spcBef>
                <a:spcPts val="400"/>
              </a:spcBef>
              <a:buFont typeface="Arial" panose="020B0604020202020204" pitchFamily="34" charset="0"/>
              <a:buChar char="•"/>
            </a:pPr>
            <a:r>
              <a:rPr lang="en-US" sz="2667">
                <a:solidFill>
                  <a:prstClr val="black"/>
                </a:solidFill>
                <a:ea typeface="Calibri" panose="020F0502020204030204" pitchFamily="34" charset="0"/>
                <a:cs typeface="Arial" panose="020B0604020202020204" pitchFamily="34" charset="0"/>
              </a:rPr>
              <a:t>Các </a:t>
            </a:r>
            <a:r>
              <a:rPr lang="vi-VN" sz="2667">
                <a:solidFill>
                  <a:prstClr val="black"/>
                </a:solidFill>
                <a:ea typeface="Calibri" panose="020F0502020204030204" pitchFamily="34" charset="0"/>
                <a:cs typeface="Arial" panose="020B0604020202020204" pitchFamily="34" charset="0"/>
              </a:rPr>
              <a:t>nhóm </a:t>
            </a:r>
            <a:r>
              <a:rPr lang="vi-VN" sz="2667" dirty="0">
                <a:solidFill>
                  <a:prstClr val="black"/>
                </a:solidFill>
                <a:ea typeface="Calibri" panose="020F0502020204030204" pitchFamily="34" charset="0"/>
                <a:cs typeface="Arial" panose="020B0604020202020204" pitchFamily="34" charset="0"/>
              </a:rPr>
              <a:t>lên đóng vai xử lí tình huống trước lớp</a:t>
            </a:r>
            <a:endParaRPr lang="en-US" sz="2667"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8504F0AA-4DF7-4049-8F31-0DA6FF38389A}"/>
              </a:ext>
            </a:extLst>
          </p:cNvPr>
          <p:cNvSpPr/>
          <p:nvPr/>
        </p:nvSpPr>
        <p:spPr>
          <a:xfrm>
            <a:off x="1050223" y="4456925"/>
            <a:ext cx="9370127" cy="1245597"/>
          </a:xfrm>
          <a:prstGeom prst="rect">
            <a:avLst/>
          </a:prstGeom>
        </p:spPr>
        <p:txBody>
          <a:bodyPr wrap="square">
            <a:spAutoFit/>
          </a:bodyPr>
          <a:lstStyle/>
          <a:p>
            <a:pPr marL="381019" indent="-381019" algn="just">
              <a:lnSpc>
                <a:spcPct val="150000"/>
              </a:lnSpc>
              <a:spcBef>
                <a:spcPts val="400"/>
              </a:spcBef>
              <a:buFont typeface="Arial" panose="020B0604020202020204" pitchFamily="34" charset="0"/>
              <a:buChar char="•"/>
            </a:pPr>
            <a:r>
              <a:rPr lang="en-US" sz="2667">
                <a:solidFill>
                  <a:prstClr val="black"/>
                </a:solidFill>
                <a:ea typeface="Calibri" panose="020F0502020204030204" pitchFamily="34" charset="0"/>
                <a:cs typeface="Arial" panose="020B0604020202020204" pitchFamily="34" charset="0"/>
              </a:rPr>
              <a:t>Các em hãy</a:t>
            </a:r>
            <a:r>
              <a:rPr lang="vi-VN" sz="2667">
                <a:solidFill>
                  <a:prstClr val="black"/>
                </a:solidFill>
                <a:ea typeface="Calibri" panose="020F0502020204030204" pitchFamily="34" charset="0"/>
                <a:cs typeface="Arial" panose="020B0604020202020204" pitchFamily="34" charset="0"/>
              </a:rPr>
              <a:t> chia </a:t>
            </a:r>
            <a:r>
              <a:rPr lang="vi-VN" sz="2667" dirty="0">
                <a:solidFill>
                  <a:prstClr val="black"/>
                </a:solidFill>
                <a:ea typeface="Calibri" panose="020F0502020204030204" pitchFamily="34" charset="0"/>
                <a:cs typeface="Arial" panose="020B0604020202020204" pitchFamily="34" charset="0"/>
              </a:rPr>
              <a:t>sẻ điều bản thân học được sau khi đóng vai xử lí tình huống. </a:t>
            </a:r>
            <a:endParaRPr lang="en-US" sz="2667"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7080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7">
            <a:extLst>
              <a:ext uri="{FF2B5EF4-FFF2-40B4-BE49-F238E27FC236}">
                <a16:creationId xmlns:a16="http://schemas.microsoft.com/office/drawing/2014/main" id="{7E4161CF-5E48-4FE3-86C7-4CB8854C5844}"/>
              </a:ext>
            </a:extLst>
          </p:cNvPr>
          <p:cNvSpPr/>
          <p:nvPr/>
        </p:nvSpPr>
        <p:spPr>
          <a:xfrm>
            <a:off x="943663" y="2843915"/>
            <a:ext cx="10185399" cy="3098801"/>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just">
              <a:lnSpc>
                <a:spcPct val="150000"/>
              </a:lnSpc>
            </a:pPr>
            <a:r>
              <a:rPr lang="vi-VN" sz="2400" dirty="0">
                <a:solidFill>
                  <a:prstClr val="black"/>
                </a:solidFill>
                <a:latin typeface="+mj-lt"/>
                <a:cs typeface="Arial" panose="020B0604020202020204" pitchFamily="34" charset="0"/>
              </a:rPr>
              <a:t>Có rất nhiều việc làm khác nhau thể hiện sự quan tâm, chăm sóc người thân. Các em hãy tích cực có những lời nói, việc làm cụ thể, phù hợp với lứa tuổi để thể hiện sự quan tâm, chăm sóc bố mẹ, người thân trong gia đình. </a:t>
            </a:r>
            <a:endParaRPr lang="en-US" sz="2400" dirty="0">
              <a:solidFill>
                <a:prstClr val="black"/>
              </a:solidFill>
              <a:latin typeface="+mj-lt"/>
              <a:cs typeface="Arial" panose="020B0604020202020204" pitchFamily="34" charset="0"/>
            </a:endParaRPr>
          </a:p>
        </p:txBody>
      </p:sp>
      <p:sp>
        <p:nvSpPr>
          <p:cNvPr id="3" name="Rectangle 2">
            <a:extLst>
              <a:ext uri="{FF2B5EF4-FFF2-40B4-BE49-F238E27FC236}">
                <a16:creationId xmlns:a16="http://schemas.microsoft.com/office/drawing/2014/main" id="{DF9B8FC4-4ABF-4B8F-BDAB-4DAE94BACCB7}"/>
              </a:ext>
            </a:extLst>
          </p:cNvPr>
          <p:cNvSpPr/>
          <p:nvPr/>
        </p:nvSpPr>
        <p:spPr>
          <a:xfrm>
            <a:off x="0" y="1782363"/>
            <a:ext cx="12192000" cy="93107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defTabSz="609630">
              <a:defRPr/>
            </a:pPr>
            <a:r>
              <a:rPr lang="en-US" sz="3600" b="1" dirty="0">
                <a:solidFill>
                  <a:prstClr val="black"/>
                </a:solidFill>
                <a:latin typeface="+mj-lt"/>
                <a:cs typeface="Arial" panose="020B0604020202020204" pitchFamily="34" charset="0"/>
              </a:rPr>
              <a:t>KẾT LUẬN</a:t>
            </a:r>
          </a:p>
        </p:txBody>
      </p:sp>
      <p:grpSp>
        <p:nvGrpSpPr>
          <p:cNvPr id="4" name="Group 2">
            <a:extLst>
              <a:ext uri="{FF2B5EF4-FFF2-40B4-BE49-F238E27FC236}">
                <a16:creationId xmlns:a16="http://schemas.microsoft.com/office/drawing/2014/main" id="{413F06FA-F93B-4D16-97E1-419B8D4FA174}"/>
              </a:ext>
            </a:extLst>
          </p:cNvPr>
          <p:cNvGrpSpPr/>
          <p:nvPr/>
        </p:nvGrpSpPr>
        <p:grpSpPr>
          <a:xfrm>
            <a:off x="664263" y="1509894"/>
            <a:ext cx="1676400" cy="544939"/>
            <a:chOff x="0" y="0"/>
            <a:chExt cx="4849303" cy="1641646"/>
          </a:xfrm>
        </p:grpSpPr>
        <p:pic>
          <p:nvPicPr>
            <p:cNvPr id="5" name="Picture 3">
              <a:extLst>
                <a:ext uri="{FF2B5EF4-FFF2-40B4-BE49-F238E27FC236}">
                  <a16:creationId xmlns:a16="http://schemas.microsoft.com/office/drawing/2014/main" id="{1C40B75A-02FA-4469-8A10-E5A647E6B01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895077">
              <a:off x="182537" y="221308"/>
              <a:ext cx="1251360" cy="1199030"/>
            </a:xfrm>
            <a:prstGeom prst="rect">
              <a:avLst/>
            </a:prstGeom>
          </p:spPr>
        </p:pic>
        <p:pic>
          <p:nvPicPr>
            <p:cNvPr id="6" name="Picture 4">
              <a:extLst>
                <a:ext uri="{FF2B5EF4-FFF2-40B4-BE49-F238E27FC236}">
                  <a16:creationId xmlns:a16="http://schemas.microsoft.com/office/drawing/2014/main" id="{C7E01142-9D0E-4603-BB80-A9DFE1CF7FA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895077">
              <a:off x="1798972" y="221308"/>
              <a:ext cx="1251360" cy="1199030"/>
            </a:xfrm>
            <a:prstGeom prst="rect">
              <a:avLst/>
            </a:prstGeom>
          </p:spPr>
        </p:pic>
        <p:pic>
          <p:nvPicPr>
            <p:cNvPr id="7" name="Picture 5">
              <a:extLst>
                <a:ext uri="{FF2B5EF4-FFF2-40B4-BE49-F238E27FC236}">
                  <a16:creationId xmlns:a16="http://schemas.microsoft.com/office/drawing/2014/main" id="{CB4B2486-1B9E-4450-927A-6964ACB76E0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895077">
              <a:off x="3415406" y="221308"/>
              <a:ext cx="1251360" cy="1199030"/>
            </a:xfrm>
            <a:prstGeom prst="rect">
              <a:avLst/>
            </a:prstGeom>
          </p:spPr>
        </p:pic>
      </p:grpSp>
    </p:spTree>
    <p:extLst>
      <p:ext uri="{BB962C8B-B14F-4D97-AF65-F5344CB8AC3E}">
        <p14:creationId xmlns:p14="http://schemas.microsoft.com/office/powerpoint/2010/main" val="109209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5F29300C-1D3E-4816-BA64-E0CE1FC86BBD}"/>
              </a:ext>
            </a:extLst>
          </p:cNvPr>
          <p:cNvGrpSpPr/>
          <p:nvPr/>
        </p:nvGrpSpPr>
        <p:grpSpPr>
          <a:xfrm>
            <a:off x="9232901" y="1573730"/>
            <a:ext cx="1716167" cy="534627"/>
            <a:chOff x="0" y="0"/>
            <a:chExt cx="4849303" cy="1641646"/>
          </a:xfrm>
        </p:grpSpPr>
        <p:pic>
          <p:nvPicPr>
            <p:cNvPr id="3" name="Picture 4">
              <a:extLst>
                <a:ext uri="{FF2B5EF4-FFF2-40B4-BE49-F238E27FC236}">
                  <a16:creationId xmlns:a16="http://schemas.microsoft.com/office/drawing/2014/main" id="{1ECD0E23-B02D-43E6-9D4A-F4098E44180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895077">
              <a:off x="182537" y="221308"/>
              <a:ext cx="1251360" cy="1199030"/>
            </a:xfrm>
            <a:prstGeom prst="rect">
              <a:avLst/>
            </a:prstGeom>
          </p:spPr>
        </p:pic>
        <p:pic>
          <p:nvPicPr>
            <p:cNvPr id="4" name="Picture 5">
              <a:extLst>
                <a:ext uri="{FF2B5EF4-FFF2-40B4-BE49-F238E27FC236}">
                  <a16:creationId xmlns:a16="http://schemas.microsoft.com/office/drawing/2014/main" id="{99F3F2FF-B9BA-4D71-A78C-974FA8D8AEB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895077">
              <a:off x="1798972" y="221308"/>
              <a:ext cx="1251360" cy="1199030"/>
            </a:xfrm>
            <a:prstGeom prst="rect">
              <a:avLst/>
            </a:prstGeom>
          </p:spPr>
        </p:pic>
        <p:pic>
          <p:nvPicPr>
            <p:cNvPr id="5" name="Picture 6">
              <a:extLst>
                <a:ext uri="{FF2B5EF4-FFF2-40B4-BE49-F238E27FC236}">
                  <a16:creationId xmlns:a16="http://schemas.microsoft.com/office/drawing/2014/main" id="{69E3BF80-145D-449C-A592-BD4FBE806D2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895077">
              <a:off x="3415406" y="221308"/>
              <a:ext cx="1251360" cy="1199030"/>
            </a:xfrm>
            <a:prstGeom prst="rect">
              <a:avLst/>
            </a:prstGeom>
          </p:spPr>
        </p:pic>
      </p:grpSp>
      <p:pic>
        <p:nvPicPr>
          <p:cNvPr id="6" name="Picture 7">
            <a:extLst>
              <a:ext uri="{FF2B5EF4-FFF2-40B4-BE49-F238E27FC236}">
                <a16:creationId xmlns:a16="http://schemas.microsoft.com/office/drawing/2014/main" id="{6EC36D52-47EF-4208-A64A-14118441ECBA}"/>
              </a:ext>
            </a:extLst>
          </p:cNvPr>
          <p:cNvPicPr>
            <a:picLocks noChangeAspect="1"/>
          </p:cNvPicPr>
          <p:nvPr/>
        </p:nvPicPr>
        <p:blipFill>
          <a:blip r:embed="rId9"/>
          <a:srcRect/>
          <a:stretch>
            <a:fillRect/>
          </a:stretch>
        </p:blipFill>
        <p:spPr>
          <a:xfrm rot="382013">
            <a:off x="311999" y="5519055"/>
            <a:ext cx="638041" cy="883102"/>
          </a:xfrm>
          <a:prstGeom prst="rect">
            <a:avLst/>
          </a:prstGeom>
        </p:spPr>
      </p:pic>
      <p:sp>
        <p:nvSpPr>
          <p:cNvPr id="7" name="Rounded Rectangular Callout 19">
            <a:extLst>
              <a:ext uri="{FF2B5EF4-FFF2-40B4-BE49-F238E27FC236}">
                <a16:creationId xmlns:a16="http://schemas.microsoft.com/office/drawing/2014/main" id="{D7366FC7-3E38-4E59-B209-1BFFDFFC1293}"/>
              </a:ext>
            </a:extLst>
          </p:cNvPr>
          <p:cNvSpPr/>
          <p:nvPr/>
        </p:nvSpPr>
        <p:spPr>
          <a:xfrm>
            <a:off x="908111" y="2063522"/>
            <a:ext cx="4864039" cy="2730955"/>
          </a:xfrm>
          <a:prstGeom prst="wedgeRoundRectCallout">
            <a:avLst>
              <a:gd name="adj1" fmla="val 66287"/>
              <a:gd name="adj2" fmla="val 30507"/>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rPr>
              <a:t>Hằng ngày, các em hãy thực hiện những việc làm thể hiện sự quan tâm, chăm sóc bố mẹ, người thân. </a:t>
            </a:r>
          </a:p>
        </p:txBody>
      </p:sp>
      <p:pic>
        <p:nvPicPr>
          <p:cNvPr id="8" name="Picture 7">
            <a:extLst>
              <a:ext uri="{FF2B5EF4-FFF2-40B4-BE49-F238E27FC236}">
                <a16:creationId xmlns:a16="http://schemas.microsoft.com/office/drawing/2014/main" id="{441D5A71-A6FF-4DBD-8487-8EA86B6F17F9}"/>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6702801" y="1802681"/>
            <a:ext cx="4639378" cy="3481543"/>
          </a:xfrm>
          <a:prstGeom prst="rect">
            <a:avLst/>
          </a:prstGeom>
        </p:spPr>
      </p:pic>
    </p:spTree>
    <p:extLst>
      <p:ext uri="{BB962C8B-B14F-4D97-AF65-F5344CB8AC3E}">
        <p14:creationId xmlns:p14="http://schemas.microsoft.com/office/powerpoint/2010/main" val="411657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23290" y="298537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5CF169-82B9-45B7-9647-90C92EDD97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732" y="1662681"/>
            <a:ext cx="11259318" cy="5148250"/>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4292442" y="5509519"/>
            <a:ext cx="335295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en-US" sz="2000" dirty="0" err="1"/>
              <a:t>Quốc</a:t>
            </a:r>
            <a:r>
              <a:rPr lang="en-US" sz="2000" dirty="0"/>
              <a:t> </a:t>
            </a:r>
            <a:r>
              <a:rPr lang="en-US" sz="2000" dirty="0" err="1"/>
              <a:t>tế</a:t>
            </a:r>
            <a:r>
              <a:rPr lang="en-US" sz="2000" dirty="0"/>
              <a:t> </a:t>
            </a:r>
            <a:r>
              <a:rPr lang="en-US" sz="2000" dirty="0" err="1"/>
              <a:t>phụ</a:t>
            </a:r>
            <a:r>
              <a:rPr lang="en-US" sz="2000" dirty="0"/>
              <a:t> </a:t>
            </a:r>
            <a:r>
              <a:rPr lang="en-US" sz="2000" dirty="0" err="1"/>
              <a:t>nữ</a:t>
            </a:r>
            <a:r>
              <a:rPr lang="en-US" sz="2000" dirty="0"/>
              <a:t>.</a:t>
            </a:r>
            <a:endParaRPr lang="en-US" sz="2000" dirty="0">
              <a:latin typeface="+mj-lt"/>
              <a:cs typeface="Times New Roman" pitchFamily="18" charset="0"/>
            </a:endParaRPr>
          </a:p>
        </p:txBody>
      </p:sp>
      <p:sp>
        <p:nvSpPr>
          <p:cNvPr id="17" name="dapanb"/>
          <p:cNvSpPr txBox="1"/>
          <p:nvPr/>
        </p:nvSpPr>
        <p:spPr>
          <a:xfrm>
            <a:off x="4292442" y="3762224"/>
            <a:ext cx="335295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 </a:t>
            </a:r>
            <a:r>
              <a:rPr lang="en-US" sz="2000" dirty="0" err="1"/>
              <a:t>Tết</a:t>
            </a:r>
            <a:r>
              <a:rPr lang="en-US" sz="2000" dirty="0"/>
              <a:t> </a:t>
            </a:r>
            <a:r>
              <a:rPr lang="en-US" sz="2000" dirty="0" err="1"/>
              <a:t>trung</a:t>
            </a:r>
            <a:r>
              <a:rPr lang="en-US" sz="2000" dirty="0"/>
              <a:t> </a:t>
            </a:r>
            <a:r>
              <a:rPr lang="en-US" sz="2000" dirty="0" err="1"/>
              <a:t>thu</a:t>
            </a:r>
            <a:r>
              <a:rPr lang="en-US" sz="2000" dirty="0"/>
              <a:t>.</a:t>
            </a:r>
            <a:endParaRPr lang="en-US" sz="2000" dirty="0">
              <a:latin typeface="+mj-lt"/>
              <a:cs typeface="Times New Roman" pitchFamily="18" charset="0"/>
            </a:endParaRPr>
          </a:p>
        </p:txBody>
      </p:sp>
      <p:sp>
        <p:nvSpPr>
          <p:cNvPr id="18" name="dapanc"/>
          <p:cNvSpPr txBox="1"/>
          <p:nvPr/>
        </p:nvSpPr>
        <p:spPr>
          <a:xfrm>
            <a:off x="4292442" y="4635871"/>
            <a:ext cx="335295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en-US" sz="2000" dirty="0" err="1"/>
              <a:t>Tết</a:t>
            </a:r>
            <a:r>
              <a:rPr lang="en-US" sz="2000" dirty="0"/>
              <a:t> </a:t>
            </a:r>
            <a:r>
              <a:rPr lang="en-US" sz="2000" dirty="0" err="1"/>
              <a:t>nguyên</a:t>
            </a:r>
            <a:r>
              <a:rPr lang="en-US" sz="2000" dirty="0"/>
              <a:t> </a:t>
            </a:r>
            <a:r>
              <a:rPr lang="en-US" sz="2000" dirty="0" err="1"/>
              <a:t>đán</a:t>
            </a:r>
            <a:r>
              <a:rPr lang="en-US" sz="2000" dirty="0"/>
              <a:t>.</a:t>
            </a:r>
            <a:endParaRPr lang="en-US" sz="2000" dirty="0">
              <a:latin typeface="+mj-lt"/>
              <a:cs typeface="Times New Roman" pitchFamily="18" charset="0"/>
            </a:endParaRPr>
          </a:p>
        </p:txBody>
      </p:sp>
      <p:sp>
        <p:nvSpPr>
          <p:cNvPr id="19" name="dapand"/>
          <p:cNvSpPr txBox="1"/>
          <p:nvPr/>
        </p:nvSpPr>
        <p:spPr>
          <a:xfrm>
            <a:off x="4292442" y="2888577"/>
            <a:ext cx="335295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en-US" sz="2000" dirty="0" err="1"/>
              <a:t>Quốc</a:t>
            </a:r>
            <a:r>
              <a:rPr lang="en-US" sz="2000" dirty="0"/>
              <a:t> </a:t>
            </a:r>
            <a:r>
              <a:rPr lang="en-US" sz="2000" dirty="0" err="1"/>
              <a:t>tế</a:t>
            </a:r>
            <a:r>
              <a:rPr lang="en-US" sz="2000" dirty="0"/>
              <a:t> </a:t>
            </a:r>
            <a:r>
              <a:rPr lang="en-US" sz="2000" dirty="0" err="1"/>
              <a:t>thiếu</a:t>
            </a:r>
            <a:r>
              <a:rPr lang="en-US" sz="2000" dirty="0"/>
              <a:t> </a:t>
            </a:r>
            <a:r>
              <a:rPr lang="en-US" sz="2000" dirty="0" err="1"/>
              <a:t>nhi</a:t>
            </a:r>
            <a:r>
              <a:rPr lang="en-US" sz="2000" dirty="0"/>
              <a:t>.</a:t>
            </a:r>
            <a:endParaRPr lang="en-US" sz="2000" dirty="0">
              <a:latin typeface="+mj-lt"/>
              <a:cs typeface="Times New Roman" pitchFamily="18" charset="0"/>
            </a:endParaRPr>
          </a:p>
        </p:txBody>
      </p:sp>
      <p:sp>
        <p:nvSpPr>
          <p:cNvPr id="22" name="cauhoi"/>
          <p:cNvSpPr/>
          <p:nvPr/>
        </p:nvSpPr>
        <p:spPr>
          <a:xfrm>
            <a:off x="2993745" y="533400"/>
            <a:ext cx="6019800" cy="1582044"/>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624346" y="855149"/>
            <a:ext cx="4724400" cy="954107"/>
          </a:xfrm>
          <a:prstGeom prst="rect">
            <a:avLst/>
          </a:prstGeom>
          <a:noFill/>
        </p:spPr>
        <p:txBody>
          <a:bodyPr wrap="square" rtlCol="0">
            <a:spAutoFit/>
          </a:bodyPr>
          <a:lstStyle/>
          <a:p>
            <a:pPr algn="ctr"/>
            <a:r>
              <a:rPr lang="en-US" sz="2800" dirty="0" err="1"/>
              <a:t>Câu</a:t>
            </a:r>
            <a:r>
              <a:rPr lang="en-US" sz="2800" dirty="0"/>
              <a:t> </a:t>
            </a:r>
            <a:r>
              <a:rPr lang="en-US" sz="2800" dirty="0" err="1"/>
              <a:t>hỏi</a:t>
            </a:r>
            <a:r>
              <a:rPr lang="en-US" sz="2800" dirty="0"/>
              <a:t> 1: </a:t>
            </a:r>
            <a:r>
              <a:rPr lang="en-US" sz="2800" dirty="0" err="1"/>
              <a:t>Ngày</a:t>
            </a:r>
            <a:r>
              <a:rPr lang="en-US" sz="2800" dirty="0"/>
              <a:t> 08/03 </a:t>
            </a:r>
            <a:r>
              <a:rPr lang="en-US" sz="2800" dirty="0" err="1"/>
              <a:t>là</a:t>
            </a:r>
            <a:r>
              <a:rPr lang="en-US" sz="2800" dirty="0"/>
              <a:t> </a:t>
            </a:r>
            <a:r>
              <a:rPr lang="en-US" sz="2800" dirty="0" err="1"/>
              <a:t>ngày</a:t>
            </a:r>
            <a:r>
              <a:rPr lang="en-US" sz="2800" dirty="0"/>
              <a:t> </a:t>
            </a:r>
            <a:r>
              <a:rPr lang="en-US" sz="2800" dirty="0" err="1"/>
              <a:t>gì</a:t>
            </a:r>
            <a:r>
              <a:rPr lang="en-US" sz="2800" dirty="0"/>
              <a:t>?</a:t>
            </a:r>
            <a:endParaRPr lang="en-US" sz="54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296634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FF000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3603458" y="2754087"/>
            <a:ext cx="516956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vi-VN" sz="2000" dirty="0"/>
              <a:t>Giúp bà qua đường</a:t>
            </a:r>
            <a:r>
              <a:rPr lang="en-US" sz="2000" dirty="0"/>
              <a:t>.</a:t>
            </a:r>
            <a:endParaRPr lang="en-US" sz="2000" dirty="0">
              <a:latin typeface="+mj-lt"/>
              <a:cs typeface="Times New Roman" pitchFamily="18" charset="0"/>
            </a:endParaRPr>
          </a:p>
        </p:txBody>
      </p:sp>
      <p:sp>
        <p:nvSpPr>
          <p:cNvPr id="17" name="dapanb"/>
          <p:cNvSpPr txBox="1"/>
          <p:nvPr/>
        </p:nvSpPr>
        <p:spPr>
          <a:xfrm>
            <a:off x="3603458" y="3694917"/>
            <a:ext cx="5169566"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 </a:t>
            </a:r>
            <a:r>
              <a:rPr lang="pt-BR" sz="2000" dirty="0"/>
              <a:t>Em chăm chỉ làm bài tập</a:t>
            </a:r>
            <a:r>
              <a:rPr lang="vi-VN" sz="2000" dirty="0">
                <a:latin typeface="+mj-lt"/>
              </a:rPr>
              <a:t>.</a:t>
            </a:r>
            <a:endParaRPr lang="en-US" sz="2000" dirty="0">
              <a:latin typeface="+mj-lt"/>
              <a:cs typeface="Times New Roman" pitchFamily="18" charset="0"/>
            </a:endParaRPr>
          </a:p>
        </p:txBody>
      </p:sp>
      <p:sp>
        <p:nvSpPr>
          <p:cNvPr id="18" name="dapanc"/>
          <p:cNvSpPr txBox="1"/>
          <p:nvPr/>
        </p:nvSpPr>
        <p:spPr>
          <a:xfrm>
            <a:off x="3603460" y="4635747"/>
            <a:ext cx="516956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en-US" sz="2000" dirty="0" err="1"/>
              <a:t>Em</a:t>
            </a:r>
            <a:r>
              <a:rPr lang="en-US" sz="2000" dirty="0"/>
              <a:t> </a:t>
            </a:r>
            <a:r>
              <a:rPr lang="en-US" sz="2000" dirty="0" err="1"/>
              <a:t>dọn</a:t>
            </a:r>
            <a:r>
              <a:rPr lang="en-US" sz="2000" dirty="0"/>
              <a:t> </a:t>
            </a:r>
            <a:r>
              <a:rPr lang="en-US" sz="2000" dirty="0" err="1"/>
              <a:t>góc</a:t>
            </a:r>
            <a:r>
              <a:rPr lang="en-US" sz="2000" dirty="0"/>
              <a:t> </a:t>
            </a:r>
            <a:r>
              <a:rPr lang="en-US" sz="2000" dirty="0" err="1"/>
              <a:t>học</a:t>
            </a:r>
            <a:r>
              <a:rPr lang="en-US" sz="2000" dirty="0"/>
              <a:t> </a:t>
            </a:r>
            <a:r>
              <a:rPr lang="en-US" sz="2000" dirty="0" err="1"/>
              <a:t>tập</a:t>
            </a:r>
            <a:r>
              <a:rPr lang="en-US" sz="2000" dirty="0"/>
              <a:t> </a:t>
            </a:r>
            <a:r>
              <a:rPr lang="en-US" sz="2000" dirty="0" err="1"/>
              <a:t>của</a:t>
            </a:r>
            <a:r>
              <a:rPr lang="en-US" sz="2000" dirty="0"/>
              <a:t> </a:t>
            </a:r>
            <a:r>
              <a:rPr lang="en-US" sz="2000" dirty="0" err="1"/>
              <a:t>mình</a:t>
            </a:r>
            <a:r>
              <a:rPr lang="vi-VN" sz="2000" dirty="0">
                <a:latin typeface="+mj-lt"/>
              </a:rPr>
              <a:t>.</a:t>
            </a:r>
            <a:endParaRPr lang="en-US" sz="2000" dirty="0">
              <a:latin typeface="+mj-lt"/>
              <a:cs typeface="Times New Roman" pitchFamily="18" charset="0"/>
            </a:endParaRPr>
          </a:p>
        </p:txBody>
      </p:sp>
      <p:sp>
        <p:nvSpPr>
          <p:cNvPr id="19" name="dapand"/>
          <p:cNvSpPr txBox="1"/>
          <p:nvPr/>
        </p:nvSpPr>
        <p:spPr>
          <a:xfrm>
            <a:off x="3603460" y="5576577"/>
            <a:ext cx="516956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pt-BR" sz="2000" dirty="0"/>
              <a:t>Em tắm rửa sạch sẽ</a:t>
            </a:r>
            <a:r>
              <a:rPr lang="vi-VN" sz="2000" dirty="0">
                <a:latin typeface="+mj-lt"/>
              </a:rPr>
              <a:t>.</a:t>
            </a:r>
            <a:endParaRPr lang="en-US" sz="2000" dirty="0">
              <a:latin typeface="+mj-lt"/>
              <a:cs typeface="Times New Roman" pitchFamily="18" charset="0"/>
            </a:endParaRPr>
          </a:p>
        </p:txBody>
      </p:sp>
      <p:pic>
        <p:nvPicPr>
          <p:cNvPr id="20" name="Picture 19">
            <a:extLst>
              <a:ext uri="{FF2B5EF4-FFF2-40B4-BE49-F238E27FC236}">
                <a16:creationId xmlns:a16="http://schemas.microsoft.com/office/drawing/2014/main" id="{E45997B1-1714-4ED1-9087-70955DE512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
        <p:nvSpPr>
          <p:cNvPr id="9" name="cauhoi">
            <a:extLst>
              <a:ext uri="{FF2B5EF4-FFF2-40B4-BE49-F238E27FC236}">
                <a16:creationId xmlns:a16="http://schemas.microsoft.com/office/drawing/2014/main" id="{B9D20DF1-8451-4092-9EDA-52B18CADA57F}"/>
              </a:ext>
            </a:extLst>
          </p:cNvPr>
          <p:cNvSpPr/>
          <p:nvPr/>
        </p:nvSpPr>
        <p:spPr>
          <a:xfrm>
            <a:off x="2711930" y="441835"/>
            <a:ext cx="6410984" cy="206381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10" name="cauhoi">
            <a:extLst>
              <a:ext uri="{FF2B5EF4-FFF2-40B4-BE49-F238E27FC236}">
                <a16:creationId xmlns:a16="http://schemas.microsoft.com/office/drawing/2014/main" id="{140A2562-EF03-4A89-9D7E-69E4FBA8AC9F}"/>
              </a:ext>
            </a:extLst>
          </p:cNvPr>
          <p:cNvSpPr txBox="1"/>
          <p:nvPr/>
        </p:nvSpPr>
        <p:spPr>
          <a:xfrm>
            <a:off x="3269065" y="673177"/>
            <a:ext cx="5474513" cy="1384995"/>
          </a:xfrm>
          <a:prstGeom prst="rect">
            <a:avLst/>
          </a:prstGeom>
          <a:noFill/>
        </p:spPr>
        <p:txBody>
          <a:bodyPr wrap="square" rtlCol="0">
            <a:spAutoFit/>
          </a:bodyPr>
          <a:lstStyle/>
          <a:p>
            <a:pPr algn="ctr"/>
            <a:r>
              <a:rPr lang="vi-VN" sz="2800" dirty="0"/>
              <a:t>Câu hỏi 2: Việc làm nào dưới đây thể hiện sự quan tâm, chăm sóc người thân?</a:t>
            </a:r>
            <a:endParaRPr lang="en-US" sz="5400" dirty="0">
              <a:latin typeface="UTM Avo" panose="02040603050506020204" pitchFamily="18" charset="0"/>
              <a:cs typeface="Times New Roman" pitchFamily="18" charset="0"/>
            </a:endParaRPr>
          </a:p>
        </p:txBody>
      </p:sp>
    </p:spTree>
    <p:extLst>
      <p:ext uri="{BB962C8B-B14F-4D97-AF65-F5344CB8AC3E}">
        <p14:creationId xmlns:p14="http://schemas.microsoft.com/office/powerpoint/2010/main" val="428123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16" presetClass="entr" presetSubtype="2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1000"/>
                                        <p:tgtEl>
                                          <p:spTgt spid="10"/>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6"/>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withEffect">
                                  <p:stCondLst>
                                    <p:cond delay="0"/>
                                  </p:stCondLst>
                                  <p:childTnLst>
                                    <p:animClr clrSpc="rgb" dir="cw">
                                      <p:cBhvr>
                                        <p:cTn id="35" dur="2000" fill="hold"/>
                                        <p:tgtEl>
                                          <p:spTgt spid="16"/>
                                        </p:tgtEl>
                                        <p:attrNameLst>
                                          <p:attrName>fillcolor</p:attrName>
                                        </p:attrNameLst>
                                      </p:cBhvr>
                                      <p:to>
                                        <a:srgbClr val="00B050"/>
                                      </p:to>
                                    </p:animClr>
                                    <p:set>
                                      <p:cBhvr>
                                        <p:cTn id="36" dur="2000" fill="hold"/>
                                        <p:tgtEl>
                                          <p:spTgt spid="16"/>
                                        </p:tgtEl>
                                        <p:attrNameLst>
                                          <p:attrName>fill.type</p:attrName>
                                        </p:attrNameLst>
                                      </p:cBhvr>
                                      <p:to>
                                        <p:strVal val="solid"/>
                                      </p:to>
                                    </p:set>
                                    <p:set>
                                      <p:cBhvr>
                                        <p:cTn id="37" dur="2000" fill="hold"/>
                                        <p:tgtEl>
                                          <p:spTgt spid="16"/>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000" fill="hold"/>
                                        <p:tgtEl>
                                          <p:spTgt spid="17"/>
                                        </p:tgtEl>
                                        <p:attrNameLst>
                                          <p:attrName>fillcolor</p:attrName>
                                        </p:attrNameLst>
                                      </p:cBhvr>
                                      <p:to>
                                        <a:srgbClr val="FF0000"/>
                                      </p:to>
                                    </p:animClr>
                                    <p:set>
                                      <p:cBhvr>
                                        <p:cTn id="43" dur="2000" fill="hold"/>
                                        <p:tgtEl>
                                          <p:spTgt spid="17"/>
                                        </p:tgtEl>
                                        <p:attrNameLst>
                                          <p:attrName>fill.type</p:attrName>
                                        </p:attrNameLst>
                                      </p:cBhvr>
                                      <p:to>
                                        <p:strVal val="solid"/>
                                      </p:to>
                                    </p:set>
                                    <p:set>
                                      <p:cBhvr>
                                        <p:cTn id="44" dur="2000" fill="hold"/>
                                        <p:tgtEl>
                                          <p:spTgt spid="17"/>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5" restart="whenNotActive" fill="hold" evtFilter="cancelBubble" nodeType="interactiveSeq">
                <p:stCondLst>
                  <p:cond evt="onClick" delay="0">
                    <p:tgtEl>
                      <p:spTgt spid="18"/>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2000" fill="hold"/>
                                        <p:tgtEl>
                                          <p:spTgt spid="18"/>
                                        </p:tgtEl>
                                        <p:attrNameLst>
                                          <p:attrName>fillcolor</p:attrName>
                                        </p:attrNameLst>
                                      </p:cBhvr>
                                      <p:to>
                                        <a:srgbClr val="FF0000"/>
                                      </p:to>
                                    </p:animClr>
                                    <p:set>
                                      <p:cBhvr>
                                        <p:cTn id="50" dur="2000" fill="hold"/>
                                        <p:tgtEl>
                                          <p:spTgt spid="18"/>
                                        </p:tgtEl>
                                        <p:attrNameLst>
                                          <p:attrName>fill.type</p:attrName>
                                        </p:attrNameLst>
                                      </p:cBhvr>
                                      <p:to>
                                        <p:strVal val="solid"/>
                                      </p:to>
                                    </p:set>
                                    <p:set>
                                      <p:cBhvr>
                                        <p:cTn id="51" dur="2000" fill="hold"/>
                                        <p:tgtEl>
                                          <p:spTgt spid="18"/>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9"/>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2000" fill="hold"/>
                                        <p:tgtEl>
                                          <p:spTgt spid="19"/>
                                        </p:tgtEl>
                                        <p:attrNameLst>
                                          <p:attrName>fillcolor</p:attrName>
                                        </p:attrNameLst>
                                      </p:cBhvr>
                                      <p:to>
                                        <a:srgbClr val="FF0000"/>
                                      </p:to>
                                    </p:animClr>
                                    <p:set>
                                      <p:cBhvr>
                                        <p:cTn id="57" dur="2000" fill="hold"/>
                                        <p:tgtEl>
                                          <p:spTgt spid="19"/>
                                        </p:tgtEl>
                                        <p:attrNameLst>
                                          <p:attrName>fill.type</p:attrName>
                                        </p:attrNameLst>
                                      </p:cBhvr>
                                      <p:to>
                                        <p:strVal val="solid"/>
                                      </p:to>
                                    </p:set>
                                    <p:set>
                                      <p:cBhvr>
                                        <p:cTn id="58" dur="2000" fill="hold"/>
                                        <p:tgtEl>
                                          <p:spTgt spid="19"/>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9"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3403600" y="5645956"/>
            <a:ext cx="538480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en-US" sz="2000" dirty="0" err="1">
                <a:latin typeface="+mj-lt"/>
              </a:rPr>
              <a:t>Trêu</a:t>
            </a:r>
            <a:r>
              <a:rPr lang="en-US" sz="2000" dirty="0">
                <a:latin typeface="+mj-lt"/>
              </a:rPr>
              <a:t> </a:t>
            </a:r>
            <a:r>
              <a:rPr lang="en-US" sz="2000" dirty="0" err="1">
                <a:latin typeface="+mj-lt"/>
              </a:rPr>
              <a:t>em</a:t>
            </a:r>
            <a:r>
              <a:rPr lang="en-US" sz="2000" dirty="0">
                <a:latin typeface="+mj-lt"/>
              </a:rPr>
              <a:t> </a:t>
            </a:r>
            <a:r>
              <a:rPr lang="en-US" sz="2000" dirty="0" err="1">
                <a:latin typeface="+mj-lt"/>
              </a:rPr>
              <a:t>bé</a:t>
            </a:r>
            <a:r>
              <a:rPr lang="en-US" sz="2000" dirty="0">
                <a:latin typeface="+mj-lt"/>
              </a:rPr>
              <a:t> </a:t>
            </a:r>
            <a:r>
              <a:rPr lang="en-US" sz="2000" dirty="0" err="1">
                <a:latin typeface="+mj-lt"/>
              </a:rPr>
              <a:t>khóc</a:t>
            </a:r>
            <a:r>
              <a:rPr lang="en-US" sz="2000" dirty="0">
                <a:latin typeface="+mj-lt"/>
              </a:rPr>
              <a:t> </a:t>
            </a:r>
            <a:r>
              <a:rPr lang="en-US" sz="2000" dirty="0" err="1">
                <a:latin typeface="+mj-lt"/>
              </a:rPr>
              <a:t>và</a:t>
            </a:r>
            <a:r>
              <a:rPr lang="en-US" sz="2000" dirty="0">
                <a:latin typeface="+mj-lt"/>
              </a:rPr>
              <a:t> </a:t>
            </a:r>
            <a:r>
              <a:rPr lang="en-US" sz="2000" dirty="0" err="1">
                <a:latin typeface="+mj-lt"/>
              </a:rPr>
              <a:t>không</a:t>
            </a:r>
            <a:r>
              <a:rPr lang="en-US" sz="2000" dirty="0">
                <a:latin typeface="+mj-lt"/>
              </a:rPr>
              <a:t> </a:t>
            </a:r>
            <a:r>
              <a:rPr lang="en-US" sz="2000" dirty="0" err="1">
                <a:latin typeface="+mj-lt"/>
              </a:rPr>
              <a:t>dỗ</a:t>
            </a:r>
            <a:r>
              <a:rPr lang="vi-VN" sz="2000" dirty="0">
                <a:latin typeface="+mj-lt"/>
              </a:rPr>
              <a:t>.</a:t>
            </a:r>
            <a:endParaRPr lang="en-US" sz="2000" dirty="0">
              <a:latin typeface="+mj-lt"/>
              <a:cs typeface="Times New Roman" pitchFamily="18" charset="0"/>
            </a:endParaRPr>
          </a:p>
        </p:txBody>
      </p:sp>
      <p:sp>
        <p:nvSpPr>
          <p:cNvPr id="17" name="dapanb"/>
          <p:cNvSpPr txBox="1"/>
          <p:nvPr/>
        </p:nvSpPr>
        <p:spPr>
          <a:xfrm>
            <a:off x="3403599" y="3865637"/>
            <a:ext cx="538480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a:t>
            </a:r>
            <a:r>
              <a:rPr lang="vi-VN" sz="2000" dirty="0">
                <a:latin typeface="+mj-lt"/>
                <a:cs typeface="Times New Roman" pitchFamily="18" charset="0"/>
              </a:rPr>
              <a:t>. </a:t>
            </a:r>
            <a:r>
              <a:rPr lang="vi-VN" sz="2000" dirty="0">
                <a:latin typeface="+mj-lt"/>
              </a:rPr>
              <a:t>Đấm lưng cho ông bà.</a:t>
            </a:r>
            <a:endParaRPr lang="en-US" sz="2000" dirty="0">
              <a:latin typeface="+mj-lt"/>
              <a:cs typeface="Times New Roman" pitchFamily="18" charset="0"/>
            </a:endParaRPr>
          </a:p>
        </p:txBody>
      </p:sp>
      <p:sp>
        <p:nvSpPr>
          <p:cNvPr id="18" name="dapanc"/>
          <p:cNvSpPr txBox="1"/>
          <p:nvPr/>
        </p:nvSpPr>
        <p:spPr>
          <a:xfrm>
            <a:off x="3403600" y="4755797"/>
            <a:ext cx="538480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en-US" sz="2000" dirty="0" err="1">
                <a:latin typeface="+mj-lt"/>
              </a:rPr>
              <a:t>Sắp</a:t>
            </a:r>
            <a:r>
              <a:rPr lang="en-US" sz="2000" dirty="0">
                <a:latin typeface="+mj-lt"/>
              </a:rPr>
              <a:t> </a:t>
            </a:r>
            <a:r>
              <a:rPr lang="en-US" sz="2000" dirty="0" err="1">
                <a:latin typeface="+mj-lt"/>
              </a:rPr>
              <a:t>xếp</a:t>
            </a:r>
            <a:r>
              <a:rPr lang="en-US" sz="2000" dirty="0">
                <a:latin typeface="+mj-lt"/>
              </a:rPr>
              <a:t> </a:t>
            </a:r>
            <a:r>
              <a:rPr lang="en-US" sz="2000" dirty="0" err="1">
                <a:latin typeface="+mj-lt"/>
              </a:rPr>
              <a:t>bàn</a:t>
            </a:r>
            <a:r>
              <a:rPr lang="en-US" sz="2000" dirty="0">
                <a:latin typeface="+mj-lt"/>
              </a:rPr>
              <a:t> </a:t>
            </a:r>
            <a:r>
              <a:rPr lang="en-US" sz="2000" dirty="0" err="1">
                <a:latin typeface="+mj-lt"/>
              </a:rPr>
              <a:t>làm</a:t>
            </a:r>
            <a:r>
              <a:rPr lang="en-US" sz="2000" dirty="0">
                <a:latin typeface="+mj-lt"/>
              </a:rPr>
              <a:t> </a:t>
            </a:r>
            <a:r>
              <a:rPr lang="en-US" sz="2000" dirty="0" err="1">
                <a:latin typeface="+mj-lt"/>
              </a:rPr>
              <a:t>việc</a:t>
            </a:r>
            <a:r>
              <a:rPr lang="en-US" sz="2000" dirty="0">
                <a:latin typeface="+mj-lt"/>
              </a:rPr>
              <a:t> </a:t>
            </a:r>
            <a:r>
              <a:rPr lang="en-US" sz="2000" dirty="0" err="1">
                <a:latin typeface="+mj-lt"/>
              </a:rPr>
              <a:t>của</a:t>
            </a:r>
            <a:r>
              <a:rPr lang="en-US" sz="2000" dirty="0">
                <a:latin typeface="+mj-lt"/>
              </a:rPr>
              <a:t> </a:t>
            </a:r>
            <a:r>
              <a:rPr lang="en-US" sz="2000" dirty="0" err="1">
                <a:latin typeface="+mj-lt"/>
              </a:rPr>
              <a:t>bố</a:t>
            </a:r>
            <a:r>
              <a:rPr lang="en-US" sz="2000" dirty="0">
                <a:latin typeface="+mj-lt"/>
              </a:rPr>
              <a:t>.</a:t>
            </a:r>
            <a:endParaRPr lang="en-US" sz="2000" dirty="0">
              <a:latin typeface="+mj-lt"/>
              <a:cs typeface="Times New Roman" pitchFamily="18" charset="0"/>
            </a:endParaRPr>
          </a:p>
        </p:txBody>
      </p:sp>
      <p:sp>
        <p:nvSpPr>
          <p:cNvPr id="19" name="dapand"/>
          <p:cNvSpPr txBox="1"/>
          <p:nvPr/>
        </p:nvSpPr>
        <p:spPr>
          <a:xfrm>
            <a:off x="3403599" y="2975477"/>
            <a:ext cx="538480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vi-VN" sz="2000" dirty="0">
                <a:latin typeface="+mj-lt"/>
              </a:rPr>
              <a:t>Nấu cơm, dọn dẹp nhà cửa giúp mẹ.</a:t>
            </a:r>
            <a:endParaRPr lang="en-US" sz="2000" dirty="0">
              <a:latin typeface="+mj-lt"/>
              <a:cs typeface="Times New Roman" pitchFamily="18" charset="0"/>
            </a:endParaRPr>
          </a:p>
        </p:txBody>
      </p:sp>
      <p:sp>
        <p:nvSpPr>
          <p:cNvPr id="22" name="cauhoi"/>
          <p:cNvSpPr/>
          <p:nvPr/>
        </p:nvSpPr>
        <p:spPr>
          <a:xfrm>
            <a:off x="2711930" y="441835"/>
            <a:ext cx="6410984" cy="206381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169074" y="824634"/>
            <a:ext cx="5853849" cy="1200329"/>
          </a:xfrm>
          <a:prstGeom prst="rect">
            <a:avLst/>
          </a:prstGeom>
          <a:noFill/>
        </p:spPr>
        <p:txBody>
          <a:bodyPr wrap="square" rtlCol="0">
            <a:spAutoFit/>
          </a:bodyPr>
          <a:lstStyle/>
          <a:p>
            <a:pPr algn="ctr"/>
            <a:r>
              <a:rPr lang="vi-VN" sz="2400" dirty="0"/>
              <a:t>Câu hỏi 3: Em có thể làm những việc gì để thể hiện sự quan tâm, chăm sóc người thân trong gia đình?</a:t>
            </a:r>
            <a:endParaRPr lang="en-US" sz="66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30366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FF000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00B05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00B05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00B05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6" name="danana"/>
          <p:cNvSpPr txBox="1"/>
          <p:nvPr/>
        </p:nvSpPr>
        <p:spPr>
          <a:xfrm>
            <a:off x="3635850" y="4450335"/>
            <a:ext cx="577485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C. </a:t>
            </a:r>
            <a:r>
              <a:rPr lang="vi-VN" sz="2000" dirty="0"/>
              <a:t>Đòi tiền mẹ để mua đồ chơi</a:t>
            </a:r>
            <a:r>
              <a:rPr lang="en-US" sz="2000" dirty="0"/>
              <a:t>.</a:t>
            </a:r>
            <a:endParaRPr lang="en-US" sz="2000" dirty="0">
              <a:latin typeface="+mj-lt"/>
              <a:cs typeface="Times New Roman" pitchFamily="18" charset="0"/>
            </a:endParaRPr>
          </a:p>
        </p:txBody>
      </p:sp>
      <p:sp>
        <p:nvSpPr>
          <p:cNvPr id="17" name="dapanb"/>
          <p:cNvSpPr txBox="1"/>
          <p:nvPr/>
        </p:nvSpPr>
        <p:spPr>
          <a:xfrm>
            <a:off x="3635848" y="3564078"/>
            <a:ext cx="577485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B. </a:t>
            </a:r>
            <a:r>
              <a:rPr lang="en-US" sz="2000" dirty="0"/>
              <a:t>Lau </a:t>
            </a:r>
            <a:r>
              <a:rPr lang="en-US" sz="2000" dirty="0" err="1"/>
              <a:t>kính</a:t>
            </a:r>
            <a:r>
              <a:rPr lang="en-US" sz="2000" dirty="0"/>
              <a:t> </a:t>
            </a:r>
            <a:r>
              <a:rPr lang="en-US" sz="2000" dirty="0" err="1"/>
              <a:t>giúp</a:t>
            </a:r>
            <a:r>
              <a:rPr lang="en-US" sz="2000" dirty="0"/>
              <a:t> </a:t>
            </a:r>
            <a:r>
              <a:rPr lang="en-US" sz="2000" dirty="0" err="1"/>
              <a:t>ông</a:t>
            </a:r>
            <a:r>
              <a:rPr lang="en-US" sz="2000" dirty="0"/>
              <a:t>.</a:t>
            </a:r>
            <a:endParaRPr lang="en-US" sz="2000" dirty="0">
              <a:latin typeface="+mj-lt"/>
              <a:cs typeface="Times New Roman" pitchFamily="18" charset="0"/>
            </a:endParaRPr>
          </a:p>
        </p:txBody>
      </p:sp>
      <p:sp>
        <p:nvSpPr>
          <p:cNvPr id="18" name="dapanc"/>
          <p:cNvSpPr txBox="1"/>
          <p:nvPr/>
        </p:nvSpPr>
        <p:spPr>
          <a:xfrm>
            <a:off x="3635848" y="2677821"/>
            <a:ext cx="577485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A. </a:t>
            </a:r>
            <a:r>
              <a:rPr lang="en-US" sz="2000" dirty="0" err="1"/>
              <a:t>Sắp</a:t>
            </a:r>
            <a:r>
              <a:rPr lang="en-US" sz="2000" dirty="0"/>
              <a:t> </a:t>
            </a:r>
            <a:r>
              <a:rPr lang="en-US" sz="2000" dirty="0" err="1"/>
              <a:t>xếp</a:t>
            </a:r>
            <a:r>
              <a:rPr lang="en-US" sz="2000" dirty="0"/>
              <a:t> </a:t>
            </a:r>
            <a:r>
              <a:rPr lang="en-US" sz="2000" dirty="0" err="1"/>
              <a:t>các</a:t>
            </a:r>
            <a:r>
              <a:rPr lang="en-US" sz="2000" dirty="0"/>
              <a:t> </a:t>
            </a:r>
            <a:r>
              <a:rPr lang="en-US" sz="2000" dirty="0" err="1"/>
              <a:t>khuôn</a:t>
            </a:r>
            <a:r>
              <a:rPr lang="en-US" sz="2000" dirty="0"/>
              <a:t> </a:t>
            </a:r>
            <a:r>
              <a:rPr lang="en-US" sz="2000" dirty="0" err="1"/>
              <a:t>làm</a:t>
            </a:r>
            <a:r>
              <a:rPr lang="en-US" sz="2000" dirty="0"/>
              <a:t> </a:t>
            </a:r>
            <a:r>
              <a:rPr lang="en-US" sz="2000" dirty="0" err="1"/>
              <a:t>bánh</a:t>
            </a:r>
            <a:r>
              <a:rPr lang="en-US" sz="2000" dirty="0"/>
              <a:t> </a:t>
            </a:r>
            <a:r>
              <a:rPr lang="en-US" sz="2000" dirty="0" err="1"/>
              <a:t>giúp</a:t>
            </a:r>
            <a:r>
              <a:rPr lang="en-US" sz="2000" dirty="0"/>
              <a:t> </a:t>
            </a:r>
            <a:r>
              <a:rPr lang="en-US" sz="2000" dirty="0" err="1"/>
              <a:t>mẹ</a:t>
            </a:r>
            <a:r>
              <a:rPr lang="vi-VN" sz="2000" dirty="0">
                <a:latin typeface="+mj-lt"/>
              </a:rPr>
              <a:t>.</a:t>
            </a:r>
            <a:endParaRPr lang="en-US" sz="2000" dirty="0">
              <a:latin typeface="+mj-lt"/>
              <a:cs typeface="Times New Roman" pitchFamily="18" charset="0"/>
            </a:endParaRPr>
          </a:p>
        </p:txBody>
      </p:sp>
      <p:sp>
        <p:nvSpPr>
          <p:cNvPr id="19" name="dapand"/>
          <p:cNvSpPr txBox="1"/>
          <p:nvPr/>
        </p:nvSpPr>
        <p:spPr>
          <a:xfrm>
            <a:off x="3635848" y="5336591"/>
            <a:ext cx="577485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en-US" sz="2000" dirty="0">
                <a:latin typeface="+mj-lt"/>
                <a:cs typeface="Times New Roman" pitchFamily="18" charset="0"/>
              </a:rPr>
              <a:t>D. </a:t>
            </a:r>
            <a:r>
              <a:rPr lang="vi-VN" sz="2000" dirty="0"/>
              <a:t>Rót nước mời bố khi bố đi làm về mệt</a:t>
            </a:r>
            <a:r>
              <a:rPr lang="en-US" sz="2000" dirty="0"/>
              <a:t>.</a:t>
            </a:r>
            <a:endParaRPr lang="en-US" sz="2000" dirty="0">
              <a:latin typeface="+mj-lt"/>
              <a:cs typeface="Times New Roman" pitchFamily="18" charset="0"/>
            </a:endParaRPr>
          </a:p>
        </p:txBody>
      </p:sp>
      <p:sp>
        <p:nvSpPr>
          <p:cNvPr id="22" name="cauhoi"/>
          <p:cNvSpPr/>
          <p:nvPr/>
        </p:nvSpPr>
        <p:spPr>
          <a:xfrm>
            <a:off x="3269526" y="353192"/>
            <a:ext cx="6263388" cy="2081556"/>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655347" y="600329"/>
            <a:ext cx="5491745" cy="1384995"/>
          </a:xfrm>
          <a:prstGeom prst="rect">
            <a:avLst/>
          </a:prstGeom>
          <a:noFill/>
        </p:spPr>
        <p:txBody>
          <a:bodyPr wrap="square" rtlCol="0">
            <a:spAutoFit/>
          </a:bodyPr>
          <a:lstStyle/>
          <a:p>
            <a:pPr algn="ctr"/>
            <a:r>
              <a:rPr lang="vi-VN" sz="2800" dirty="0"/>
              <a:t>Câu hỏi 4: Chọn việc làm không thể hiện sự quan tâm chăm sóc đến người thân?</a:t>
            </a:r>
            <a:endParaRPr lang="en-US" sz="54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95316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18"/>
                                        </p:tgtEl>
                                        <p:attrNameLst>
                                          <p:attrName>fillcolor</p:attrName>
                                        </p:attrNameLst>
                                      </p:cBhvr>
                                      <p:to>
                                        <a:srgbClr val="FF0000"/>
                                      </p:to>
                                    </p:animClr>
                                    <p:set>
                                      <p:cBhvr>
                                        <p:cTn id="39" dur="2000" fill="hold"/>
                                        <p:tgtEl>
                                          <p:spTgt spid="18"/>
                                        </p:tgtEl>
                                        <p:attrNameLst>
                                          <p:attrName>fill.type</p:attrName>
                                        </p:attrNameLst>
                                      </p:cBhvr>
                                      <p:to>
                                        <p:strVal val="solid"/>
                                      </p:to>
                                    </p:set>
                                    <p:set>
                                      <p:cBhvr>
                                        <p:cTn id="40" dur="2000" fill="hold"/>
                                        <p:tgtEl>
                                          <p:spTgt spid="1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2000" fill="hold"/>
                                        <p:tgtEl>
                                          <p:spTgt spid="17"/>
                                        </p:tgtEl>
                                        <p:attrNameLst>
                                          <p:attrName>fillcolor</p:attrName>
                                        </p:attrNameLst>
                                      </p:cBhvr>
                                      <p:to>
                                        <a:srgbClr val="FF0000"/>
                                      </p:to>
                                    </p:animClr>
                                    <p:set>
                                      <p:cBhvr>
                                        <p:cTn id="46" dur="2000" fill="hold"/>
                                        <p:tgtEl>
                                          <p:spTgt spid="17"/>
                                        </p:tgtEl>
                                        <p:attrNameLst>
                                          <p:attrName>fill.type</p:attrName>
                                        </p:attrNameLst>
                                      </p:cBhvr>
                                      <p:to>
                                        <p:strVal val="solid"/>
                                      </p:to>
                                    </p:set>
                                    <p:set>
                                      <p:cBhvr>
                                        <p:cTn id="47" dur="2000" fill="hold"/>
                                        <p:tgtEl>
                                          <p:spTgt spid="1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4" name="Group 4">
            <a:extLst>
              <a:ext uri="{FF2B5EF4-FFF2-40B4-BE49-F238E27FC236}">
                <a16:creationId xmlns:a16="http://schemas.microsoft.com/office/drawing/2014/main" id="{16C248DE-46FE-42F6-8E2D-A15186DECA42}"/>
              </a:ext>
            </a:extLst>
          </p:cNvPr>
          <p:cNvGrpSpPr/>
          <p:nvPr/>
        </p:nvGrpSpPr>
        <p:grpSpPr>
          <a:xfrm>
            <a:off x="5230084" y="5918200"/>
            <a:ext cx="1881917" cy="601581"/>
            <a:chOff x="0" y="0"/>
            <a:chExt cx="4849303" cy="1641646"/>
          </a:xfrm>
        </p:grpSpPr>
        <p:pic>
          <p:nvPicPr>
            <p:cNvPr id="5" name="Picture 5">
              <a:extLst>
                <a:ext uri="{FF2B5EF4-FFF2-40B4-BE49-F238E27FC236}">
                  <a16:creationId xmlns:a16="http://schemas.microsoft.com/office/drawing/2014/main" id="{622F5346-0481-4A40-9031-ADA5DF036C7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895077">
              <a:off x="182537" y="221308"/>
              <a:ext cx="1251360" cy="1199030"/>
            </a:xfrm>
            <a:prstGeom prst="rect">
              <a:avLst/>
            </a:prstGeom>
          </p:spPr>
        </p:pic>
        <p:pic>
          <p:nvPicPr>
            <p:cNvPr id="6" name="Picture 6">
              <a:extLst>
                <a:ext uri="{FF2B5EF4-FFF2-40B4-BE49-F238E27FC236}">
                  <a16:creationId xmlns:a16="http://schemas.microsoft.com/office/drawing/2014/main" id="{0425D01F-1CA1-4376-9899-1C6DBA5B0C1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3895077">
              <a:off x="1798972" y="221308"/>
              <a:ext cx="1251360" cy="1199030"/>
            </a:xfrm>
            <a:prstGeom prst="rect">
              <a:avLst/>
            </a:prstGeom>
          </p:spPr>
        </p:pic>
        <p:pic>
          <p:nvPicPr>
            <p:cNvPr id="7" name="Picture 7">
              <a:extLst>
                <a:ext uri="{FF2B5EF4-FFF2-40B4-BE49-F238E27FC236}">
                  <a16:creationId xmlns:a16="http://schemas.microsoft.com/office/drawing/2014/main" id="{59F97419-854F-434A-8E97-543B5D4CB73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895077">
              <a:off x="3415406" y="221308"/>
              <a:ext cx="1251360" cy="1199030"/>
            </a:xfrm>
            <a:prstGeom prst="rect">
              <a:avLst/>
            </a:prstGeom>
          </p:spPr>
        </p:pic>
      </p:grpSp>
      <p:grpSp>
        <p:nvGrpSpPr>
          <p:cNvPr id="8" name="Group 7">
            <a:extLst>
              <a:ext uri="{FF2B5EF4-FFF2-40B4-BE49-F238E27FC236}">
                <a16:creationId xmlns:a16="http://schemas.microsoft.com/office/drawing/2014/main" id="{98DA64A0-A0C7-4263-8F82-CCF89CBEA4DD}"/>
              </a:ext>
            </a:extLst>
          </p:cNvPr>
          <p:cNvGrpSpPr/>
          <p:nvPr/>
        </p:nvGrpSpPr>
        <p:grpSpPr>
          <a:xfrm>
            <a:off x="1981200" y="2574815"/>
            <a:ext cx="3604365" cy="2486715"/>
            <a:chOff x="924909" y="3568797"/>
            <a:chExt cx="5411428" cy="4241703"/>
          </a:xfrm>
          <a:solidFill>
            <a:schemeClr val="accent6">
              <a:lumMod val="60000"/>
              <a:lumOff val="40000"/>
            </a:schemeClr>
          </a:solidFill>
        </p:grpSpPr>
        <p:grpSp>
          <p:nvGrpSpPr>
            <p:cNvPr id="9" name="Group 3">
              <a:extLst>
                <a:ext uri="{FF2B5EF4-FFF2-40B4-BE49-F238E27FC236}">
                  <a16:creationId xmlns:a16="http://schemas.microsoft.com/office/drawing/2014/main" id="{43F6167E-F489-4C46-A260-C2A933516D58}"/>
                </a:ext>
              </a:extLst>
            </p:cNvPr>
            <p:cNvGrpSpPr/>
            <p:nvPr/>
          </p:nvGrpSpPr>
          <p:grpSpPr>
            <a:xfrm>
              <a:off x="924909" y="3568797"/>
              <a:ext cx="5411428" cy="4241703"/>
              <a:chOff x="0" y="0"/>
              <a:chExt cx="3183193" cy="3101958"/>
            </a:xfrm>
            <a:grpFill/>
          </p:grpSpPr>
          <p:sp>
            <p:nvSpPr>
              <p:cNvPr id="11" name="Freeform 4">
                <a:extLst>
                  <a:ext uri="{FF2B5EF4-FFF2-40B4-BE49-F238E27FC236}">
                    <a16:creationId xmlns:a16="http://schemas.microsoft.com/office/drawing/2014/main" id="{EED5C5DE-48BD-4795-A3D6-5511FCE55E39}"/>
                  </a:ext>
                </a:extLst>
              </p:cNvPr>
              <p:cNvSpPr/>
              <p:nvPr/>
            </p:nvSpPr>
            <p:spPr>
              <a:xfrm>
                <a:off x="10160" y="16510"/>
                <a:ext cx="3160333" cy="3074018"/>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p:spPr>
            <p:style>
              <a:lnRef idx="1">
                <a:schemeClr val="accent4"/>
              </a:lnRef>
              <a:fillRef idx="2">
                <a:schemeClr val="accent4"/>
              </a:fillRef>
              <a:effectRef idx="1">
                <a:schemeClr val="accent4"/>
              </a:effectRef>
              <a:fontRef idx="minor">
                <a:schemeClr val="dk1"/>
              </a:fontRef>
            </p:style>
            <p:txBody>
              <a:bodyPr/>
              <a:lstStyle/>
              <a:p>
                <a:endParaRPr lang="en-US"/>
              </a:p>
            </p:txBody>
          </p:sp>
          <p:sp>
            <p:nvSpPr>
              <p:cNvPr id="12" name="Freeform 5">
                <a:extLst>
                  <a:ext uri="{FF2B5EF4-FFF2-40B4-BE49-F238E27FC236}">
                    <a16:creationId xmlns:a16="http://schemas.microsoft.com/office/drawing/2014/main" id="{1361D1BC-3FD7-4F30-A4C4-D82C7A34847D}"/>
                  </a:ext>
                </a:extLst>
              </p:cNvPr>
              <p:cNvSpPr/>
              <p:nvPr/>
            </p:nvSpPr>
            <p:spPr>
              <a:xfrm>
                <a:off x="-3810" y="0"/>
                <a:ext cx="3189543" cy="3100688"/>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p:spPr>
            <p:style>
              <a:lnRef idx="1">
                <a:schemeClr val="accent4"/>
              </a:lnRef>
              <a:fillRef idx="2">
                <a:schemeClr val="accent4"/>
              </a:fillRef>
              <a:effectRef idx="1">
                <a:schemeClr val="accent4"/>
              </a:effectRef>
              <a:fontRef idx="minor">
                <a:schemeClr val="dk1"/>
              </a:fontRef>
            </p:style>
            <p:txBody>
              <a:bodyPr/>
              <a:lstStyle/>
              <a:p>
                <a:endParaRPr lang="en-US"/>
              </a:p>
            </p:txBody>
          </p:sp>
        </p:grpSp>
        <p:sp>
          <p:nvSpPr>
            <p:cNvPr id="10" name="Rectangle 9">
              <a:extLst>
                <a:ext uri="{FF2B5EF4-FFF2-40B4-BE49-F238E27FC236}">
                  <a16:creationId xmlns:a16="http://schemas.microsoft.com/office/drawing/2014/main" id="{CA40A7B2-838B-4979-AB12-0C904EC6CE90}"/>
                </a:ext>
              </a:extLst>
            </p:cNvPr>
            <p:cNvSpPr/>
            <p:nvPr/>
          </p:nvSpPr>
          <p:spPr>
            <a:xfrm>
              <a:off x="972895" y="4544951"/>
              <a:ext cx="5323175" cy="285856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buClr>
                  <a:srgbClr val="000000"/>
                </a:buClr>
                <a:buFont typeface="Arial"/>
                <a:buNone/>
              </a:pPr>
              <a:r>
                <a:rPr lang="pt-BR" sz="2400" kern="0" dirty="0">
                  <a:latin typeface="+mj-lt"/>
                  <a:ea typeface="Calibri" panose="020F0502020204030204" pitchFamily="34" charset="0"/>
                  <a:cs typeface="Times New Roman" panose="02020603050405020304" pitchFamily="18" charset="0"/>
                  <a:sym typeface="Arial"/>
                </a:rPr>
                <a:t>* Ôn tập lại nội dung bài học ngày hôm nay </a:t>
              </a:r>
            </a:p>
          </p:txBody>
        </p:sp>
      </p:grpSp>
      <p:grpSp>
        <p:nvGrpSpPr>
          <p:cNvPr id="13" name="Group 12">
            <a:extLst>
              <a:ext uri="{FF2B5EF4-FFF2-40B4-BE49-F238E27FC236}">
                <a16:creationId xmlns:a16="http://schemas.microsoft.com/office/drawing/2014/main" id="{A70F2958-9693-4AA1-A0A7-1684B153565D}"/>
              </a:ext>
            </a:extLst>
          </p:cNvPr>
          <p:cNvGrpSpPr/>
          <p:nvPr/>
        </p:nvGrpSpPr>
        <p:grpSpPr>
          <a:xfrm>
            <a:off x="6705600" y="2540690"/>
            <a:ext cx="3653538" cy="2462501"/>
            <a:chOff x="6840639" y="3553166"/>
            <a:chExt cx="5422223" cy="5001862"/>
          </a:xfrm>
          <a:solidFill>
            <a:schemeClr val="accent6">
              <a:lumMod val="60000"/>
              <a:lumOff val="40000"/>
            </a:schemeClr>
          </a:solidFill>
        </p:grpSpPr>
        <p:grpSp>
          <p:nvGrpSpPr>
            <p:cNvPr id="14" name="Group 3">
              <a:extLst>
                <a:ext uri="{FF2B5EF4-FFF2-40B4-BE49-F238E27FC236}">
                  <a16:creationId xmlns:a16="http://schemas.microsoft.com/office/drawing/2014/main" id="{AB1B9B55-5E2A-418D-A4E1-80A64C173026}"/>
                </a:ext>
              </a:extLst>
            </p:cNvPr>
            <p:cNvGrpSpPr/>
            <p:nvPr/>
          </p:nvGrpSpPr>
          <p:grpSpPr>
            <a:xfrm>
              <a:off x="6840639" y="3553166"/>
              <a:ext cx="5422223" cy="5001862"/>
              <a:chOff x="-3810" y="-1"/>
              <a:chExt cx="3189543" cy="3657863"/>
            </a:xfrm>
            <a:grpFill/>
          </p:grpSpPr>
          <p:sp>
            <p:nvSpPr>
              <p:cNvPr id="16" name="Freeform 4">
                <a:extLst>
                  <a:ext uri="{FF2B5EF4-FFF2-40B4-BE49-F238E27FC236}">
                    <a16:creationId xmlns:a16="http://schemas.microsoft.com/office/drawing/2014/main" id="{B4A4307F-7EAC-4CEA-B055-E194E0AA90C2}"/>
                  </a:ext>
                </a:extLst>
              </p:cNvPr>
              <p:cNvSpPr/>
              <p:nvPr/>
            </p:nvSpPr>
            <p:spPr>
              <a:xfrm>
                <a:off x="10160" y="16510"/>
                <a:ext cx="3160333" cy="3641352"/>
              </a:xfrm>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p:spPr>
            <p:style>
              <a:lnRef idx="1">
                <a:schemeClr val="accent4"/>
              </a:lnRef>
              <a:fillRef idx="2">
                <a:schemeClr val="accent4"/>
              </a:fillRef>
              <a:effectRef idx="1">
                <a:schemeClr val="accent4"/>
              </a:effectRef>
              <a:fontRef idx="minor">
                <a:schemeClr val="dk1"/>
              </a:fontRef>
            </p:style>
            <p:txBody>
              <a:bodyPr/>
              <a:lstStyle/>
              <a:p>
                <a:endParaRPr lang="en-US"/>
              </a:p>
            </p:txBody>
          </p:sp>
          <p:sp>
            <p:nvSpPr>
              <p:cNvPr id="17" name="Freeform 5">
                <a:extLst>
                  <a:ext uri="{FF2B5EF4-FFF2-40B4-BE49-F238E27FC236}">
                    <a16:creationId xmlns:a16="http://schemas.microsoft.com/office/drawing/2014/main" id="{9A467BD5-86C4-40A2-BA5A-142E42670B3C}"/>
                  </a:ext>
                </a:extLst>
              </p:cNvPr>
              <p:cNvSpPr/>
              <p:nvPr/>
            </p:nvSpPr>
            <p:spPr>
              <a:xfrm>
                <a:off x="-3810" y="-1"/>
                <a:ext cx="3189543" cy="3657862"/>
              </a:xfrm>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p:spPr>
            <p:style>
              <a:lnRef idx="1">
                <a:schemeClr val="accent4"/>
              </a:lnRef>
              <a:fillRef idx="2">
                <a:schemeClr val="accent4"/>
              </a:fillRef>
              <a:effectRef idx="1">
                <a:schemeClr val="accent4"/>
              </a:effectRef>
              <a:fontRef idx="minor">
                <a:schemeClr val="dk1"/>
              </a:fontRef>
            </p:style>
            <p:txBody>
              <a:bodyPr/>
              <a:lstStyle/>
              <a:p>
                <a:endParaRPr lang="en-US"/>
              </a:p>
            </p:txBody>
          </p:sp>
        </p:grpSp>
        <p:sp>
          <p:nvSpPr>
            <p:cNvPr id="15" name="Rectangle 14">
              <a:extLst>
                <a:ext uri="{FF2B5EF4-FFF2-40B4-BE49-F238E27FC236}">
                  <a16:creationId xmlns:a16="http://schemas.microsoft.com/office/drawing/2014/main" id="{8A9734A8-8B4C-4A87-9DEC-5F68AE01A8A5}"/>
                </a:ext>
              </a:extLst>
            </p:cNvPr>
            <p:cNvSpPr/>
            <p:nvPr/>
          </p:nvSpPr>
          <p:spPr>
            <a:xfrm>
              <a:off x="7072129" y="3866290"/>
              <a:ext cx="4957083" cy="340399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spcBef>
                  <a:spcPts val="400"/>
                </a:spcBef>
                <a:spcAft>
                  <a:spcPts val="400"/>
                </a:spcAft>
                <a:buClr>
                  <a:srgbClr val="000000"/>
                </a:buClr>
              </a:pPr>
              <a:r>
                <a:rPr lang="pt-BR" sz="2400" kern="0" dirty="0">
                  <a:latin typeface="+mj-lt"/>
                  <a:ea typeface="Calibri" panose="020F0502020204030204" pitchFamily="34" charset="0"/>
                  <a:cs typeface="Times New Roman" panose="02020603050405020304" pitchFamily="18" charset="0"/>
                  <a:sym typeface="Arial"/>
                </a:rPr>
                <a:t>* </a:t>
              </a:r>
              <a:r>
                <a:rPr lang="vi-VN" sz="2400" kern="0" dirty="0">
                  <a:latin typeface="+mj-lt"/>
                  <a:ea typeface="Calibri" panose="020F0502020204030204" pitchFamily="34" charset="0"/>
                  <a:cs typeface="Times New Roman" panose="02020603050405020304" pitchFamily="18" charset="0"/>
                  <a:sym typeface="Arial"/>
                </a:rPr>
                <a:t>Chuẩn bị tiết sinh hoạt theo hướng dẫn của giáo viên</a:t>
              </a:r>
            </a:p>
          </p:txBody>
        </p:sp>
      </p:grpSp>
      <p:pic>
        <p:nvPicPr>
          <p:cNvPr id="18" name="Picture 3">
            <a:extLst>
              <a:ext uri="{FF2B5EF4-FFF2-40B4-BE49-F238E27FC236}">
                <a16:creationId xmlns:a16="http://schemas.microsoft.com/office/drawing/2014/main" id="{6087E63B-CFA5-4DC7-89B3-BDCFF9A76497}"/>
              </a:ext>
            </a:extLst>
          </p:cNvPr>
          <p:cNvPicPr>
            <a:picLocks noChangeAspect="1"/>
          </p:cNvPicPr>
          <p:nvPr/>
        </p:nvPicPr>
        <p:blipFill>
          <a:blip r:embed="rId10"/>
          <a:srcRect/>
          <a:stretch>
            <a:fillRect/>
          </a:stretch>
        </p:blipFill>
        <p:spPr>
          <a:xfrm flipH="1">
            <a:off x="3312928" y="1848680"/>
            <a:ext cx="827273" cy="996941"/>
          </a:xfrm>
          <a:prstGeom prst="rect">
            <a:avLst/>
          </a:prstGeom>
        </p:spPr>
      </p:pic>
      <p:pic>
        <p:nvPicPr>
          <p:cNvPr id="19" name="Picture 3">
            <a:extLst>
              <a:ext uri="{FF2B5EF4-FFF2-40B4-BE49-F238E27FC236}">
                <a16:creationId xmlns:a16="http://schemas.microsoft.com/office/drawing/2014/main" id="{A71780D8-5B5C-47D1-908C-211D26D85FF1}"/>
              </a:ext>
            </a:extLst>
          </p:cNvPr>
          <p:cNvPicPr>
            <a:picLocks noChangeAspect="1"/>
          </p:cNvPicPr>
          <p:nvPr/>
        </p:nvPicPr>
        <p:blipFill>
          <a:blip r:embed="rId10"/>
          <a:srcRect/>
          <a:stretch>
            <a:fillRect/>
          </a:stretch>
        </p:blipFill>
        <p:spPr>
          <a:xfrm flipH="1">
            <a:off x="8140243" y="4670056"/>
            <a:ext cx="782797" cy="943345"/>
          </a:xfrm>
          <a:prstGeom prst="rect">
            <a:avLst/>
          </a:prstGeom>
        </p:spPr>
      </p:pic>
      <p:sp>
        <p:nvSpPr>
          <p:cNvPr id="20" name="TextBox 4">
            <a:extLst>
              <a:ext uri="{FF2B5EF4-FFF2-40B4-BE49-F238E27FC236}">
                <a16:creationId xmlns:a16="http://schemas.microsoft.com/office/drawing/2014/main" id="{CEDAC148-8D76-47AC-8E24-FE314FCD21EC}"/>
              </a:ext>
            </a:extLst>
          </p:cNvPr>
          <p:cNvSpPr txBox="1"/>
          <p:nvPr/>
        </p:nvSpPr>
        <p:spPr>
          <a:xfrm>
            <a:off x="3199242" y="1248547"/>
            <a:ext cx="5943600" cy="642805"/>
          </a:xfrm>
          <a:prstGeom prst="rect">
            <a:avLst/>
          </a:prstGeom>
          <a:ln>
            <a:solidFill>
              <a:schemeClr val="tx1"/>
            </a:solidFill>
            <a:prstDash val="lgDash"/>
          </a:ln>
        </p:spPr>
        <p:txBody>
          <a:bodyPr wrap="square" lIns="0" tIns="0" rIns="0" bIns="0" rtlCol="0" anchor="t">
            <a:spAutoFit/>
          </a:bodyPr>
          <a:lstStyle/>
          <a:p>
            <a:pPr algn="ctr" defTabSz="609630">
              <a:lnSpc>
                <a:spcPct val="150000"/>
              </a:lnSpc>
              <a:defRPr/>
            </a:pPr>
            <a:r>
              <a:rPr lang="en-US" sz="3200" b="1" dirty="0">
                <a:solidFill>
                  <a:srgbClr val="1F497D"/>
                </a:solidFill>
                <a:latin typeface="+mj-lt"/>
                <a:cs typeface="Arial" panose="020B0604020202020204" pitchFamily="34" charset="0"/>
              </a:rPr>
              <a:t>HƯỚNG DẪN VỀ NHÀ</a:t>
            </a:r>
          </a:p>
        </p:txBody>
      </p:sp>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17" presetClass="entr" presetSubtype="2"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ppt_w/2"/>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strVal val="#ppt_h"/>
                                          </p:val>
                                        </p:tav>
                                        <p:tav tm="100000">
                                          <p:val>
                                            <p:strVal val="#ppt_h"/>
                                          </p:val>
                                        </p:tav>
                                      </p:tavLst>
                                    </p:anim>
                                  </p:childTnLst>
                                </p:cTn>
                              </p:par>
                              <p:par>
                                <p:cTn id="24" presetID="17" presetClass="entr" presetSubtype="2"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ppt_x</p:attrName>
                                        </p:attrNameLst>
                                      </p:cBhvr>
                                      <p:tavLst>
                                        <p:tav tm="0">
                                          <p:val>
                                            <p:strVal val="#ppt_x+#ppt_w/2"/>
                                          </p:val>
                                        </p:tav>
                                        <p:tav tm="100000">
                                          <p:val>
                                            <p:strVal val="#ppt_x"/>
                                          </p:val>
                                        </p:tav>
                                      </p:tavLst>
                                    </p:anim>
                                    <p:anim calcmode="lin" valueType="num">
                                      <p:cBhvr>
                                        <p:cTn id="27" dur="500" fill="hold"/>
                                        <p:tgtEl>
                                          <p:spTgt spid="19"/>
                                        </p:tgtEl>
                                        <p:attrNameLst>
                                          <p:attrName>ppt_y</p:attrName>
                                        </p:attrNameLst>
                                      </p:cBhvr>
                                      <p:tavLst>
                                        <p:tav tm="0">
                                          <p:val>
                                            <p:strVal val="#ppt_y"/>
                                          </p:val>
                                        </p:tav>
                                        <p:tav tm="100000">
                                          <p:val>
                                            <p:strVal val="#ppt_y"/>
                                          </p:val>
                                        </p:tav>
                                      </p:tavLst>
                                    </p:anim>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132</TotalTime>
  <Words>1047</Words>
  <Application>Microsoft Office PowerPoint</Application>
  <PresentationFormat>Widescreen</PresentationFormat>
  <Paragraphs>83</Paragraphs>
  <Slides>27</Slides>
  <Notes>4</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Calibri Light</vt:lpstr>
      <vt:lpstr>UTM Avo</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13</cp:revision>
  <dcterms:created xsi:type="dcterms:W3CDTF">2023-03-28T03:35:09Z</dcterms:created>
  <dcterms:modified xsi:type="dcterms:W3CDTF">2023-08-21T03:56:48Z</dcterms:modified>
</cp:coreProperties>
</file>