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30"/>
  </p:notesMasterIdLst>
  <p:sldIdLst>
    <p:sldId id="257" r:id="rId4"/>
    <p:sldId id="364" r:id="rId5"/>
    <p:sldId id="256" r:id="rId6"/>
    <p:sldId id="267" r:id="rId7"/>
    <p:sldId id="260" r:id="rId8"/>
    <p:sldId id="373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259" r:id="rId17"/>
    <p:sldId id="263" r:id="rId18"/>
    <p:sldId id="261" r:id="rId19"/>
    <p:sldId id="258" r:id="rId20"/>
    <p:sldId id="274" r:id="rId21"/>
    <p:sldId id="272" r:id="rId22"/>
    <p:sldId id="273" r:id="rId23"/>
    <p:sldId id="268" r:id="rId24"/>
    <p:sldId id="375" r:id="rId25"/>
    <p:sldId id="376" r:id="rId26"/>
    <p:sldId id="374" r:id="rId27"/>
    <p:sldId id="266" r:id="rId28"/>
    <p:sldId id="38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7"/>
            <p14:sldId id="378"/>
            <p14:sldId id="379"/>
            <p14:sldId id="380"/>
            <p14:sldId id="381"/>
            <p14:sldId id="382"/>
            <p14:sldId id="383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61"/>
            <p14:sldId id="258"/>
            <p14:sldId id="274"/>
            <p14:sldId id="272"/>
            <p14:sldId id="273"/>
            <p14:sldId id="268"/>
          </p14:sldIdLst>
        </p14:section>
        <p14:section name="Tự đánh giá" id="{7E3EA2DB-4ECA-46C4-AE99-1BDB6E5D3586}">
          <p14:sldIdLst>
            <p14:sldId id="375"/>
            <p14:sldId id="376"/>
          </p14:sldIdLst>
        </p14:section>
        <p14:section name="END" id="{09D271F4-F85F-46E8-ACF3-54DB7682D3DB}">
          <p14:sldIdLst>
            <p14:sldId id="374"/>
            <p14:sldId id="266"/>
            <p14:sldId id="3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38" autoAdjust="0"/>
    <p:restoredTop sz="94660"/>
  </p:normalViewPr>
  <p:slideViewPr>
    <p:cSldViewPr snapToGrid="0">
      <p:cViewPr varScale="1">
        <p:scale>
          <a:sx n="65" d="100"/>
          <a:sy n="65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04421-B4D3-4D34-AC94-DE6D901D5C5F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81E0E-0CA0-4410-8398-17008B23DB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57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51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7537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251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49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4310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25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73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4215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795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6845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3246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925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998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485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4004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82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37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471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8469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021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0051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09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92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261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5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5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8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7/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76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audio" Target="../media/audio2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7:</a:t>
            </a:r>
          </a:p>
          <a:p>
            <a:pPr>
              <a:lnSpc>
                <a:spcPct val="150000"/>
              </a:lnSpc>
            </a:pP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Gia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đình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th</a:t>
            </a:r>
            <a:r>
              <a:rPr lang="vi-VN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ư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DDC52D3B-8E55-4FBE-9030-3EBE74A45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45" b="59960"/>
          <a:stretch>
            <a:fillRect/>
          </a:stretch>
        </p:blipFill>
        <p:spPr>
          <a:xfrm>
            <a:off x="11379200" y="1381458"/>
            <a:ext cx="313089" cy="29869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D45A74-433E-457A-AAC7-6E4618766985}"/>
              </a:ext>
            </a:extLst>
          </p:cNvPr>
          <p:cNvSpPr/>
          <p:nvPr/>
        </p:nvSpPr>
        <p:spPr>
          <a:xfrm>
            <a:off x="4629388" y="547200"/>
            <a:ext cx="3179075" cy="952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858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+mj-lt"/>
                <a:cs typeface="Arial" panose="020B0604020202020204" pitchFamily="34" charset="0"/>
              </a:rPr>
              <a:t>KHỞI ĐỘNG </a:t>
            </a:r>
          </a:p>
        </p:txBody>
      </p:sp>
      <p:sp>
        <p:nvSpPr>
          <p:cNvPr id="10" name="Google Shape;1573;p33">
            <a:extLst>
              <a:ext uri="{FF2B5EF4-FFF2-40B4-BE49-F238E27FC236}">
                <a16:creationId xmlns:a16="http://schemas.microsoft.com/office/drawing/2014/main" id="{DAF49995-6C9E-49CD-BC26-8B718B3BB463}"/>
              </a:ext>
            </a:extLst>
          </p:cNvPr>
          <p:cNvSpPr/>
          <p:nvPr/>
        </p:nvSpPr>
        <p:spPr>
          <a:xfrm>
            <a:off x="3480607" y="1563909"/>
            <a:ext cx="5537200" cy="84846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BDE7F9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>
              <a:buClr>
                <a:srgbClr val="000000"/>
              </a:buClr>
              <a:defRPr/>
            </a:pP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THẢO LUẬN THEO CẶP</a:t>
            </a:r>
            <a:endParaRPr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2EBD95-6FCE-4569-85A5-9A8917DC375B}"/>
              </a:ext>
            </a:extLst>
          </p:cNvPr>
          <p:cNvGrpSpPr/>
          <p:nvPr/>
        </p:nvGrpSpPr>
        <p:grpSpPr>
          <a:xfrm>
            <a:off x="1158253" y="2390339"/>
            <a:ext cx="8646147" cy="1189353"/>
            <a:chOff x="1401834" y="3663063"/>
            <a:chExt cx="12969220" cy="1784030"/>
          </a:xfrm>
        </p:grpSpPr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3980DB84-C2EC-4CC4-8ABE-4D0B74A9D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401834" y="3696119"/>
              <a:ext cx="2018414" cy="1750974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66392B0-4BE9-4BED-93F0-16190FE3EBA5}"/>
                </a:ext>
              </a:extLst>
            </p:cNvPr>
            <p:cNvSpPr/>
            <p:nvPr/>
          </p:nvSpPr>
          <p:spPr>
            <a:xfrm>
              <a:off x="4065769" y="3663063"/>
              <a:ext cx="10305285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50000"/>
                </a:lnSpc>
              </a:pP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Theo em, tại sao chúng ta cần phải tiết kiệm điện, nước trong gia đình?</a:t>
              </a:r>
              <a:endParaRPr lang="en-US" sz="2400" dirty="0">
                <a:solidFill>
                  <a:prstClr val="black"/>
                </a:solidFill>
                <a:latin typeface="+mj-lt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52DB980-20DB-447A-BB1C-785AB1C57233}"/>
              </a:ext>
            </a:extLst>
          </p:cNvPr>
          <p:cNvSpPr/>
          <p:nvPr/>
        </p:nvSpPr>
        <p:spPr>
          <a:xfrm>
            <a:off x="581036" y="4691797"/>
            <a:ext cx="10136320" cy="112184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vi-VN" sz="2400" dirty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Tiết kiệm điện, nước để tiết kiệm tiền, tránh lãng phí điện, nước bảo vệ nguồn điện năng, nguồn nước, tránh gây nguy hiểm,...</a:t>
            </a:r>
            <a:endParaRPr lang="en-US" sz="2400" dirty="0">
              <a:solidFill>
                <a:prstClr val="black"/>
              </a:solidFill>
              <a:latin typeface="+mj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56D65C-C5C5-482F-91EC-72A5D4720506}"/>
              </a:ext>
            </a:extLst>
          </p:cNvPr>
          <p:cNvSpPr txBox="1"/>
          <p:nvPr/>
        </p:nvSpPr>
        <p:spPr>
          <a:xfrm>
            <a:off x="304800" y="3947444"/>
            <a:ext cx="162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+mj-lt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 animBg="1"/>
      <p:bldP spid="14" grpId="0" animBg="1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702547" y="290944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8565EF-055C-458A-928C-7556E10D9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66" y="1684779"/>
            <a:ext cx="10987284" cy="5253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702547" y="290944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37786D5-1928-4FCB-B817-D92EE3A10B58}"/>
              </a:ext>
            </a:extLst>
          </p:cNvPr>
          <p:cNvSpPr txBox="1"/>
          <p:nvPr/>
        </p:nvSpPr>
        <p:spPr>
          <a:xfrm>
            <a:off x="450850" y="1562817"/>
            <a:ext cx="90899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Chia sẻ việc tiết kiệm điện, nước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54D218-166F-438A-9401-A2AB89E1FA6F}"/>
              </a:ext>
            </a:extLst>
          </p:cNvPr>
          <p:cNvGrpSpPr/>
          <p:nvPr/>
        </p:nvGrpSpPr>
        <p:grpSpPr>
          <a:xfrm>
            <a:off x="450850" y="2225583"/>
            <a:ext cx="8709086" cy="669607"/>
            <a:chOff x="3274966" y="2806699"/>
            <a:chExt cx="13063629" cy="100441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04A4C9-DDE8-4949-B396-B2673ADC1192}"/>
                </a:ext>
              </a:extLst>
            </p:cNvPr>
            <p:cNvSpPr/>
            <p:nvPr/>
          </p:nvSpPr>
          <p:spPr>
            <a:xfrm>
              <a:off x="4451395" y="2806699"/>
              <a:ext cx="11887200" cy="8517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Arial" panose="020B0604020202020204" pitchFamily="34" charset="0"/>
                </a:rPr>
                <a:t>Q</a:t>
              </a: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uan sát tranh trong SGK trang 75</a:t>
              </a:r>
              <a:endParaRPr lang="en-US" sz="2400" dirty="0">
                <a:latin typeface="+mj-lt"/>
                <a:ea typeface="Arial" panose="020B060402020202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25">
              <a:extLst>
                <a:ext uri="{FF2B5EF4-FFF2-40B4-BE49-F238E27FC236}">
                  <a16:creationId xmlns:a16="http://schemas.microsoft.com/office/drawing/2014/main" id="{3F7D2239-108E-44ED-8C6D-2FDCAF2CE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274966" y="2871587"/>
              <a:ext cx="916034" cy="93952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0675994-1FF6-4C82-B101-89208B9940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468" y="2895190"/>
            <a:ext cx="7082435" cy="36873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FBA163-A247-4070-846E-B5CDD3597940}"/>
              </a:ext>
            </a:extLst>
          </p:cNvPr>
          <p:cNvSpPr/>
          <p:nvPr/>
        </p:nvSpPr>
        <p:spPr>
          <a:xfrm>
            <a:off x="7252337" y="3065342"/>
            <a:ext cx="3815197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nl-NL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Tự liên hệ bản thân và chia sẻ về những việc mình đã làm để tiết kiệm điện, nước.</a:t>
            </a:r>
            <a:endParaRPr lang="en-US" sz="2400" dirty="0">
              <a:solidFill>
                <a:prstClr val="black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D50E07F-BDFF-4640-854D-393DC2D42B3C}"/>
              </a:ext>
            </a:extLst>
          </p:cNvPr>
          <p:cNvGrpSpPr/>
          <p:nvPr/>
        </p:nvGrpSpPr>
        <p:grpSpPr>
          <a:xfrm>
            <a:off x="1005041" y="2806201"/>
            <a:ext cx="10181918" cy="1245597"/>
            <a:chOff x="1059582" y="3214732"/>
            <a:chExt cx="15272877" cy="1868396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CB2949A-BC4C-4457-B5B5-B72852056786}"/>
                </a:ext>
              </a:extLst>
            </p:cNvPr>
            <p:cNvSpPr/>
            <p:nvPr/>
          </p:nvSpPr>
          <p:spPr>
            <a:xfrm>
              <a:off x="2510991" y="3214732"/>
              <a:ext cx="13821468" cy="1868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vi-VN" sz="2667" dirty="0">
                  <a:solidFill>
                    <a:srgbClr val="000000"/>
                  </a:solidFill>
                  <a:ea typeface="Arial" panose="020B0604020202020204" pitchFamily="34" charset="0"/>
                  <a:cs typeface="Arial" panose="020B0604020202020204" pitchFamily="34" charset="0"/>
                </a:rPr>
                <a:t>Những ích lợi của việc tiết kiệm điện, nước trong gia đình</a:t>
              </a:r>
              <a:r>
                <a:rPr lang="en-US" sz="2667" dirty="0">
                  <a:solidFill>
                    <a:srgbClr val="000000"/>
                  </a:solidFill>
                  <a:ea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vi-VN" sz="2667" dirty="0"/>
                <a:t>trình bày bằng sơ đồ tư duy</a:t>
              </a:r>
              <a:r>
                <a:rPr lang="en-US" sz="2667" dirty="0"/>
                <a:t>).</a:t>
              </a:r>
              <a:r>
                <a:rPr lang="en-US" sz="2667" dirty="0">
                  <a:solidFill>
                    <a:srgbClr val="000000"/>
                  </a:solidFill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2667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20">
              <a:extLst>
                <a:ext uri="{FF2B5EF4-FFF2-40B4-BE49-F238E27FC236}">
                  <a16:creationId xmlns:a16="http://schemas.microsoft.com/office/drawing/2014/main" id="{9F5F60F3-80DB-4E74-871A-BDF037D2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059582" y="3390900"/>
              <a:ext cx="1451409" cy="970630"/>
            </a:xfrm>
            <a:prstGeom prst="rect">
              <a:avLst/>
            </a:prstGeom>
          </p:spPr>
        </p:pic>
      </p:grpSp>
      <p:pic>
        <p:nvPicPr>
          <p:cNvPr id="5" name="Picture 9">
            <a:extLst>
              <a:ext uri="{FF2B5EF4-FFF2-40B4-BE49-F238E27FC236}">
                <a16:creationId xmlns:a16="http://schemas.microsoft.com/office/drawing/2014/main" id="{6A2C3646-58CE-40FA-A0A9-C7926B6160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720063" y="4470749"/>
            <a:ext cx="2751874" cy="2387251"/>
          </a:xfrm>
          <a:prstGeom prst="rect">
            <a:avLst/>
          </a:prstGeom>
        </p:spPr>
      </p:pic>
      <p:sp>
        <p:nvSpPr>
          <p:cNvPr id="6" name="Google Shape;1573;p33">
            <a:extLst>
              <a:ext uri="{FF2B5EF4-FFF2-40B4-BE49-F238E27FC236}">
                <a16:creationId xmlns:a16="http://schemas.microsoft.com/office/drawing/2014/main" id="{7F0DFA3A-7F30-46D2-960F-3FFF20477F64}"/>
              </a:ext>
            </a:extLst>
          </p:cNvPr>
          <p:cNvSpPr/>
          <p:nvPr/>
        </p:nvSpPr>
        <p:spPr>
          <a:xfrm>
            <a:off x="3499147" y="1748258"/>
            <a:ext cx="5537200" cy="84846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BDE7F9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>
              <a:buClr>
                <a:srgbClr val="000000"/>
              </a:buClr>
              <a:defRPr/>
            </a:pPr>
            <a:r>
              <a:rPr lang="en-US" sz="2667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THẢO LUẬN THEO CẶP</a:t>
            </a:r>
            <a:endParaRPr sz="2667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312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681703-87FB-41B0-A84D-E99ED17FA0F8}"/>
              </a:ext>
            </a:extLst>
          </p:cNvPr>
          <p:cNvSpPr/>
          <p:nvPr/>
        </p:nvSpPr>
        <p:spPr>
          <a:xfrm>
            <a:off x="-2" y="1538342"/>
            <a:ext cx="12304295" cy="70955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KẾT LUẬN</a:t>
            </a: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8A379FA0-D939-459F-9BDD-93092EC46315}"/>
              </a:ext>
            </a:extLst>
          </p:cNvPr>
          <p:cNvSpPr/>
          <p:nvPr/>
        </p:nvSpPr>
        <p:spPr>
          <a:xfrm>
            <a:off x="544092" y="2532009"/>
            <a:ext cx="11216105" cy="4003782"/>
          </a:xfrm>
          <a:prstGeom prst="roundRect">
            <a:avLst/>
          </a:prstGeom>
          <a:solidFill>
            <a:srgbClr val="FFFF99"/>
          </a:solidFill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- </a:t>
            </a:r>
            <a:r>
              <a:rPr lang="vi-VN" sz="2400" dirty="0">
                <a:solidFill>
                  <a:schemeClr val="tx1"/>
                </a:solidFill>
                <a:latin typeface="+mj-lt"/>
              </a:rPr>
              <a:t>Các em hãy cùng thực hiện tiết kiệm điện, nước ở gia đình bằng những việc làm như: tắt hết các thiết bị điện khi không sử dụng, khoá vòi nước sau khi rửa tay,... 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j-lt"/>
              </a:rPr>
              <a:t>Đây là những việc làm thiết thực mà các em nên thực hiện hằng ngày. 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+mj-lt"/>
              </a:rPr>
              <a:t>- </a:t>
            </a:r>
            <a:r>
              <a:rPr lang="vi-VN" sz="2400" dirty="0">
                <a:solidFill>
                  <a:schemeClr val="tx1"/>
                </a:solidFill>
                <a:latin typeface="+mj-lt"/>
              </a:rPr>
              <a:t>Tiết kiệm điện, nước mang lại nhiều ích lợi cho cuộc sống; giúp giảm bớt chi phí cho việc sử dụng điện, nước; làm tăng độ bền của các thiết bị điện, nước;...</a:t>
            </a:r>
            <a:endParaRPr lang="en-US" sz="240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6002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FBD39D-888D-45A7-A11E-FAFDC2B810B0}"/>
              </a:ext>
            </a:extLst>
          </p:cNvPr>
          <p:cNvSpPr txBox="1"/>
          <p:nvPr/>
        </p:nvSpPr>
        <p:spPr>
          <a:xfrm>
            <a:off x="793350" y="1526003"/>
            <a:ext cx="106874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2:</a:t>
            </a:r>
            <a:r>
              <a:rPr lang="en-US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Thực hành sử dụng tiết kiệm điện, nước</a:t>
            </a:r>
          </a:p>
        </p:txBody>
      </p:sp>
      <p:sp>
        <p:nvSpPr>
          <p:cNvPr id="3" name="Google Shape;1573;p33">
            <a:extLst>
              <a:ext uri="{FF2B5EF4-FFF2-40B4-BE49-F238E27FC236}">
                <a16:creationId xmlns:a16="http://schemas.microsoft.com/office/drawing/2014/main" id="{32E0B7C8-A884-4DAE-B76B-6FA89315029C}"/>
              </a:ext>
            </a:extLst>
          </p:cNvPr>
          <p:cNvSpPr/>
          <p:nvPr/>
        </p:nvSpPr>
        <p:spPr>
          <a:xfrm>
            <a:off x="3687613" y="2068693"/>
            <a:ext cx="5537200" cy="84846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BDE7F9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>
              <a:buClr>
                <a:srgbClr val="000000"/>
              </a:buClr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Nhiệm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vụ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1: LÀM VIỆC NHÓM</a:t>
            </a:r>
            <a:endParaRPr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64634A-1ED1-4838-A18C-C90F75793B43}"/>
              </a:ext>
            </a:extLst>
          </p:cNvPr>
          <p:cNvSpPr/>
          <p:nvPr/>
        </p:nvSpPr>
        <p:spPr>
          <a:xfrm>
            <a:off x="645867" y="2917160"/>
            <a:ext cx="11398650" cy="48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400"/>
              </a:spcBef>
            </a:pP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SGK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76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mô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tả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0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fr-FR" sz="20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840569-4D04-0CBF-627A-828947B1B36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7" t="5270" r="14273" b="9142"/>
          <a:stretch/>
        </p:blipFill>
        <p:spPr>
          <a:xfrm>
            <a:off x="793350" y="3457894"/>
            <a:ext cx="4738095" cy="28759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11597-9095-46F6-E153-1F24BF93DCF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3" t="-510" r="12457" b="4464"/>
          <a:stretch/>
        </p:blipFill>
        <p:spPr>
          <a:xfrm>
            <a:off x="6660557" y="3361506"/>
            <a:ext cx="4418545" cy="300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07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BB3D1D-27E6-43FC-8D34-F71715939B08}"/>
              </a:ext>
            </a:extLst>
          </p:cNvPr>
          <p:cNvSpPr txBox="1"/>
          <p:nvPr/>
        </p:nvSpPr>
        <p:spPr>
          <a:xfrm>
            <a:off x="391094" y="1512783"/>
            <a:ext cx="157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+mj-lt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DFA836-FF83-4471-93E9-23B85125DB71}"/>
              </a:ext>
            </a:extLst>
          </p:cNvPr>
          <p:cNvGrpSpPr/>
          <p:nvPr/>
        </p:nvGrpSpPr>
        <p:grpSpPr>
          <a:xfrm>
            <a:off x="1965894" y="1515191"/>
            <a:ext cx="4825790" cy="2030684"/>
            <a:chOff x="3200400" y="3584814"/>
            <a:chExt cx="9032820" cy="3235086"/>
          </a:xfrm>
        </p:grpSpPr>
        <p:sp>
          <p:nvSpPr>
            <p:cNvPr id="5" name="Rounded Rectangular Callout 9">
              <a:extLst>
                <a:ext uri="{FF2B5EF4-FFF2-40B4-BE49-F238E27FC236}">
                  <a16:creationId xmlns:a16="http://schemas.microsoft.com/office/drawing/2014/main" id="{AD450461-64D4-4AB9-9B43-ED91977CE10E}"/>
                </a:ext>
              </a:extLst>
            </p:cNvPr>
            <p:cNvSpPr/>
            <p:nvPr/>
          </p:nvSpPr>
          <p:spPr>
            <a:xfrm>
              <a:off x="3200400" y="3584814"/>
              <a:ext cx="9032820" cy="3235086"/>
            </a:xfrm>
            <a:prstGeom prst="wedgeRoundRectCallout">
              <a:avLst>
                <a:gd name="adj1" fmla="val 40370"/>
                <a:gd name="adj2" fmla="val 69067"/>
                <a:gd name="adj3" fmla="val 16667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+mj-lt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621C14A-B89C-4849-8206-9B42DA7D71D9}"/>
                </a:ext>
              </a:extLst>
            </p:cNvPr>
            <p:cNvSpPr/>
            <p:nvPr/>
          </p:nvSpPr>
          <p:spPr>
            <a:xfrm>
              <a:off x="3581400" y="3677654"/>
              <a:ext cx="8270821" cy="2669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400"/>
                </a:spcBef>
              </a:pP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1: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Hùng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đi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đá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bóng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về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liền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chạy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vào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mở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tủ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lạnh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đứng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đó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cho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fr-FR" sz="2400" dirty="0" err="1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mát</a:t>
              </a:r>
              <a:r>
                <a:rPr lang="fr-FR" sz="2400" dirty="0"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80F2D686-9684-4BB7-BE71-AC073AD4C1C4}"/>
              </a:ext>
            </a:extLst>
          </p:cNvPr>
          <p:cNvSpPr/>
          <p:nvPr/>
        </p:nvSpPr>
        <p:spPr>
          <a:xfrm>
            <a:off x="965200" y="3776465"/>
            <a:ext cx="4825790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Nhắc nhở em Hùng đóng tủ lạnh vào, rồi bật quạt để cho mát chứ không được lãng phí điện ở tủ lạnh như thế. </a:t>
            </a: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AF1357A4-823E-4DF8-AA24-859A1459E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158024" flipV="1">
            <a:off x="1086159" y="2939174"/>
            <a:ext cx="789963" cy="73911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9B25EA84-E7D2-4020-9EC6-BEF7A12CEA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91094" y="4546384"/>
            <a:ext cx="538191" cy="456790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7E8B9EF8-44BA-0E7A-C993-F57CAE170E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49" y="3545875"/>
            <a:ext cx="5757617" cy="3258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41C84EB-290E-4C60-AA48-37F081613002}"/>
              </a:ext>
            </a:extLst>
          </p:cNvPr>
          <p:cNvSpPr/>
          <p:nvPr/>
        </p:nvSpPr>
        <p:spPr>
          <a:xfrm>
            <a:off x="1366940" y="4191943"/>
            <a:ext cx="3993882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Nhắc nhở anh 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Nam</a:t>
            </a:r>
            <a:r>
              <a:rPr lang="vi-VN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vặn vòi nước vào vì như thế sẽ tiết kiệm nước không bị lãng phí.</a:t>
            </a:r>
            <a:endParaRPr lang="en-US" sz="2400" dirty="0">
              <a:solidFill>
                <a:prstClr val="black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47C586C-D94C-455D-B140-5F12BF0E8A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6677336">
            <a:off x="5388686" y="4568883"/>
            <a:ext cx="789963" cy="362597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AB9D5096-A3C2-4CE8-AE37-6F341CB5A9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2250" y="4430384"/>
            <a:ext cx="843201" cy="71566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E3D4B6E-65C6-4B60-8E69-63803E2DCFBE}"/>
              </a:ext>
            </a:extLst>
          </p:cNvPr>
          <p:cNvGrpSpPr/>
          <p:nvPr/>
        </p:nvGrpSpPr>
        <p:grpSpPr>
          <a:xfrm>
            <a:off x="1065451" y="2005241"/>
            <a:ext cx="5575216" cy="2030684"/>
            <a:chOff x="3200400" y="3584814"/>
            <a:chExt cx="9032821" cy="3235086"/>
          </a:xfrm>
        </p:grpSpPr>
        <p:sp>
          <p:nvSpPr>
            <p:cNvPr id="4" name="Rounded Rectangular Callout 9">
              <a:extLst>
                <a:ext uri="{FF2B5EF4-FFF2-40B4-BE49-F238E27FC236}">
                  <a16:creationId xmlns:a16="http://schemas.microsoft.com/office/drawing/2014/main" id="{6BE647F8-2436-4DAF-951A-0FAFDFD2F283}"/>
                </a:ext>
              </a:extLst>
            </p:cNvPr>
            <p:cNvSpPr/>
            <p:nvPr/>
          </p:nvSpPr>
          <p:spPr>
            <a:xfrm>
              <a:off x="3200400" y="3584814"/>
              <a:ext cx="9032821" cy="3235086"/>
            </a:xfrm>
            <a:prstGeom prst="wedgeRoundRectCallout">
              <a:avLst>
                <a:gd name="adj1" fmla="val 39988"/>
                <a:gd name="adj2" fmla="val 63438"/>
                <a:gd name="adj3" fmla="val 16667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>
                <a:defRPr/>
              </a:pPr>
              <a:endParaRPr lang="en-US" sz="2400">
                <a:solidFill>
                  <a:prstClr val="white"/>
                </a:solidFill>
                <a:latin typeface="+mj-lt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E00A60A-DC5B-4888-9FBE-17A65A8B73A7}"/>
                </a:ext>
              </a:extLst>
            </p:cNvPr>
            <p:cNvSpPr/>
            <p:nvPr/>
          </p:nvSpPr>
          <p:spPr>
            <a:xfrm>
              <a:off x="3581400" y="3677654"/>
              <a:ext cx="8270821" cy="26697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400"/>
                </a:spcBef>
              </a:pP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Hình 2: Anh </a:t>
              </a:r>
              <a:r>
                <a:rPr lang="en-US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Nam</a:t>
              </a:r>
              <a:r>
                <a:rPr lang="vi-VN" sz="2400" dirty="0">
                  <a:solidFill>
                    <a:prstClr val="black"/>
                  </a:solidFill>
                  <a:latin typeface="+mj-lt"/>
                  <a:ea typeface="Calibri" panose="020F0502020204030204" pitchFamily="34" charset="0"/>
                  <a:cs typeface="Arial" panose="020B0604020202020204" pitchFamily="34" charset="0"/>
                </a:rPr>
                <a:t> vừa đọc truyện, vừa mở nước rất to để rửa chân, nước chảy lênh láng khắp sân. </a:t>
              </a:r>
              <a:endParaRPr lang="en-US" sz="2400" dirty="0">
                <a:solidFill>
                  <a:prstClr val="black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87052243-F6C3-3F08-352A-BE0E42C7C1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701" y="2238478"/>
            <a:ext cx="5120650" cy="33406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36B6EB-BC2D-8E59-5283-42EC24B914E9}"/>
              </a:ext>
            </a:extLst>
          </p:cNvPr>
          <p:cNvSpPr txBox="1"/>
          <p:nvPr/>
        </p:nvSpPr>
        <p:spPr>
          <a:xfrm>
            <a:off x="391094" y="1512783"/>
            <a:ext cx="1574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+mj-lt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+mj-lt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60594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9260BF-8855-49A5-8C0C-855B84D929AE}"/>
              </a:ext>
            </a:extLst>
          </p:cNvPr>
          <p:cNvSpPr txBox="1"/>
          <p:nvPr/>
        </p:nvSpPr>
        <p:spPr>
          <a:xfrm>
            <a:off x="533451" y="1531264"/>
            <a:ext cx="918333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2:</a:t>
            </a:r>
            <a:r>
              <a:rPr lang="en-US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vi-VN" sz="2600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Thực hành sử dụng tiết kiệm điện, nước</a:t>
            </a:r>
          </a:p>
        </p:txBody>
      </p:sp>
      <p:sp>
        <p:nvSpPr>
          <p:cNvPr id="3" name="Google Shape;1573;p33">
            <a:extLst>
              <a:ext uri="{FF2B5EF4-FFF2-40B4-BE49-F238E27FC236}">
                <a16:creationId xmlns:a16="http://schemas.microsoft.com/office/drawing/2014/main" id="{8250E569-93C7-4063-8EF9-C7DEAE17B2B5}"/>
              </a:ext>
            </a:extLst>
          </p:cNvPr>
          <p:cNvSpPr/>
          <p:nvPr/>
        </p:nvSpPr>
        <p:spPr>
          <a:xfrm>
            <a:off x="3483142" y="2301163"/>
            <a:ext cx="5664200" cy="848467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BDE7F9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30">
              <a:buClr>
                <a:srgbClr val="000000"/>
              </a:buClr>
              <a:defRPr/>
            </a:pPr>
            <a:r>
              <a:rPr lang="en-US" sz="2400" b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Nhiệm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+mj-lt"/>
                <a:cs typeface="Arial"/>
                <a:sym typeface="Arial"/>
              </a:rPr>
              <a:t>vụ</a:t>
            </a:r>
            <a:r>
              <a:rPr lang="en-US" sz="2400" b="1" kern="0" dirty="0">
                <a:solidFill>
                  <a:srgbClr val="000000"/>
                </a:solidFill>
                <a:latin typeface="+mj-lt"/>
                <a:cs typeface="Arial"/>
                <a:sym typeface="Arial"/>
              </a:rPr>
              <a:t> 2: LÀM VIỆC CẢ LỚP</a:t>
            </a:r>
            <a:endParaRPr sz="2400" b="1" kern="0" dirty="0">
              <a:solidFill>
                <a:srgbClr val="000000"/>
              </a:solidFill>
              <a:latin typeface="+mj-lt"/>
              <a:cs typeface="Arial"/>
              <a:sym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BCE7CE-74BC-4911-9E4F-C9844F5201AE}"/>
              </a:ext>
            </a:extLst>
          </p:cNvPr>
          <p:cNvSpPr/>
          <p:nvPr/>
        </p:nvSpPr>
        <p:spPr>
          <a:xfrm>
            <a:off x="672237" y="3107489"/>
            <a:ext cx="11176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</a:t>
            </a:r>
            <a:r>
              <a:rPr lang="vi-VN" sz="2400" dirty="0">
                <a:solidFill>
                  <a:prstClr val="black"/>
                </a:solidFill>
                <a:latin typeface="+mj-lt"/>
              </a:rPr>
              <a:t>ác nhóm lên trước lớp trình bày cách xử lí tình huống được giao. </a:t>
            </a:r>
            <a:endParaRPr lang="en-US" sz="2400" dirty="0">
              <a:solidFill>
                <a:prstClr val="black"/>
              </a:solidFill>
              <a:latin typeface="+mj-lt"/>
            </a:endParaRP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c</a:t>
            </a:r>
            <a:r>
              <a:rPr lang="vi-VN" sz="2400" dirty="0">
                <a:solidFill>
                  <a:prstClr val="black"/>
                </a:solidFill>
                <a:latin typeface="+mj-lt"/>
              </a:rPr>
              <a:t>hia sẻ điều bản thân học được sau khi xử lí tình huống. </a:t>
            </a:r>
            <a:endParaRPr lang="en-US" sz="2400" dirty="0">
              <a:solidFill>
                <a:prstClr val="black"/>
              </a:solidFill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EFB3F0-6394-4EBB-A2C6-3C2B2EC1D1B5}"/>
              </a:ext>
            </a:extLst>
          </p:cNvPr>
          <p:cNvGrpSpPr/>
          <p:nvPr/>
        </p:nvGrpSpPr>
        <p:grpSpPr>
          <a:xfrm>
            <a:off x="1743242" y="4940688"/>
            <a:ext cx="9144000" cy="1587112"/>
            <a:chOff x="457200" y="5808167"/>
            <a:chExt cx="13716000" cy="2380668"/>
          </a:xfrm>
        </p:grpSpPr>
        <p:sp>
          <p:nvSpPr>
            <p:cNvPr id="6" name="Rounded Rectangle 18">
              <a:extLst>
                <a:ext uri="{FF2B5EF4-FFF2-40B4-BE49-F238E27FC236}">
                  <a16:creationId xmlns:a16="http://schemas.microsoft.com/office/drawing/2014/main" id="{9073330B-5034-48AC-97D6-1E687C164EF4}"/>
                </a:ext>
              </a:extLst>
            </p:cNvPr>
            <p:cNvSpPr/>
            <p:nvPr/>
          </p:nvSpPr>
          <p:spPr>
            <a:xfrm>
              <a:off x="457200" y="5808167"/>
              <a:ext cx="13716000" cy="2380668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latin typeface="+mj-lt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B18CCF9-55D4-4EB1-81EB-9B17CE297D22}"/>
                </a:ext>
              </a:extLst>
            </p:cNvPr>
            <p:cNvSpPr/>
            <p:nvPr/>
          </p:nvSpPr>
          <p:spPr>
            <a:xfrm>
              <a:off x="990600" y="6054743"/>
              <a:ext cx="12484185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vi-VN" sz="2400" dirty="0">
                  <a:solidFill>
                    <a:srgbClr val="000000"/>
                  </a:solidFill>
                  <a:latin typeface="+mj-lt"/>
                  <a:ea typeface="Arial" panose="020B0604020202020204" pitchFamily="34" charset="0"/>
                  <a:cs typeface="Times New Roman" panose="02020603050405020304" pitchFamily="18" charset="0"/>
                </a:rPr>
                <a:t>Tránh lãng phí điện, nước trong gia đình mà phải dùng tiết kiệm. </a:t>
              </a:r>
            </a:p>
          </p:txBody>
        </p:sp>
      </p:grpSp>
      <p:pic>
        <p:nvPicPr>
          <p:cNvPr id="8" name="Picture 6">
            <a:extLst>
              <a:ext uri="{FF2B5EF4-FFF2-40B4-BE49-F238E27FC236}">
                <a16:creationId xmlns:a16="http://schemas.microsoft.com/office/drawing/2014/main" id="{1FABA84D-BBEC-4B13-8342-EC024E6EAE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908515" y="4840401"/>
            <a:ext cx="1274875" cy="664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1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9AD004-7477-4AC5-960D-DE52490DCDAD}"/>
              </a:ext>
            </a:extLst>
          </p:cNvPr>
          <p:cNvSpPr/>
          <p:nvPr/>
        </p:nvSpPr>
        <p:spPr>
          <a:xfrm>
            <a:off x="4912888" y="1286803"/>
            <a:ext cx="2366225" cy="9520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7858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+mj-lt"/>
                <a:cs typeface="Arial" panose="020B0604020202020204" pitchFamily="34" charset="0"/>
              </a:rPr>
              <a:t>KẾT LUẬN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7CDE94-8995-4392-85BD-EA8F255F15D2}"/>
              </a:ext>
            </a:extLst>
          </p:cNvPr>
          <p:cNvGrpSpPr/>
          <p:nvPr/>
        </p:nvGrpSpPr>
        <p:grpSpPr>
          <a:xfrm>
            <a:off x="635024" y="2120208"/>
            <a:ext cx="10166326" cy="3450989"/>
            <a:chOff x="780364" y="2933700"/>
            <a:chExt cx="15909845" cy="56388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1E6ABBA-8232-43D6-8373-76CC80DF26CE}"/>
                </a:ext>
              </a:extLst>
            </p:cNvPr>
            <p:cNvGrpSpPr/>
            <p:nvPr/>
          </p:nvGrpSpPr>
          <p:grpSpPr>
            <a:xfrm>
              <a:off x="2024515" y="3390900"/>
              <a:ext cx="14665694" cy="5181600"/>
              <a:chOff x="1905000" y="3604450"/>
              <a:chExt cx="14665694" cy="5181600"/>
            </a:xfrm>
          </p:grpSpPr>
          <p:sp>
            <p:nvSpPr>
              <p:cNvPr id="7" name="Freeform 4">
                <a:extLst>
                  <a:ext uri="{FF2B5EF4-FFF2-40B4-BE49-F238E27FC236}">
                    <a16:creationId xmlns:a16="http://schemas.microsoft.com/office/drawing/2014/main" id="{90C665EE-0849-440A-8BE1-8CCE5655D87B}"/>
                  </a:ext>
                </a:extLst>
              </p:cNvPr>
              <p:cNvSpPr/>
              <p:nvPr/>
            </p:nvSpPr>
            <p:spPr>
              <a:xfrm>
                <a:off x="1905000" y="3604450"/>
                <a:ext cx="14665694" cy="5181600"/>
              </a:xfrm>
              <a:custGeom>
                <a:avLst/>
                <a:gdLst/>
                <a:ahLst/>
                <a:cxnLst/>
                <a:rect l="l" t="t" r="r" b="b"/>
                <a:pathLst>
                  <a:path w="2638578" h="558734">
                    <a:moveTo>
                      <a:pt x="2604288" y="21590"/>
                    </a:moveTo>
                    <a:cubicBezTo>
                      <a:pt x="2605558" y="34290"/>
                      <a:pt x="2605558" y="44450"/>
                      <a:pt x="2606828" y="54610"/>
                    </a:cubicBezTo>
                    <a:cubicBezTo>
                      <a:pt x="2609368" y="71037"/>
                      <a:pt x="2610638" y="80724"/>
                      <a:pt x="2613178" y="90065"/>
                    </a:cubicBezTo>
                    <a:cubicBezTo>
                      <a:pt x="2613178" y="103558"/>
                      <a:pt x="2625878" y="369614"/>
                      <a:pt x="2632228" y="383107"/>
                    </a:cubicBezTo>
                    <a:cubicBezTo>
                      <a:pt x="2638578" y="403520"/>
                      <a:pt x="2634768" y="424278"/>
                      <a:pt x="2634768" y="444691"/>
                    </a:cubicBezTo>
                    <a:cubicBezTo>
                      <a:pt x="2634768" y="462682"/>
                      <a:pt x="2636038" y="479289"/>
                      <a:pt x="2637308" y="497774"/>
                    </a:cubicBezTo>
                    <a:cubicBezTo>
                      <a:pt x="2637308" y="519364"/>
                      <a:pt x="2637308" y="533334"/>
                      <a:pt x="2637308" y="557464"/>
                    </a:cubicBezTo>
                    <a:cubicBezTo>
                      <a:pt x="2614448" y="557464"/>
                      <a:pt x="2594128" y="558734"/>
                      <a:pt x="2570811" y="557464"/>
                    </a:cubicBezTo>
                    <a:cubicBezTo>
                      <a:pt x="2440625" y="552384"/>
                      <a:pt x="2308437" y="558734"/>
                      <a:pt x="2178252" y="553654"/>
                    </a:cubicBezTo>
                    <a:cubicBezTo>
                      <a:pt x="2100141" y="549844"/>
                      <a:pt x="2024033" y="552384"/>
                      <a:pt x="1945921" y="549844"/>
                    </a:cubicBezTo>
                    <a:cubicBezTo>
                      <a:pt x="1909870" y="548574"/>
                      <a:pt x="1873819" y="547304"/>
                      <a:pt x="1837768" y="546034"/>
                    </a:cubicBezTo>
                    <a:cubicBezTo>
                      <a:pt x="1815736" y="546034"/>
                      <a:pt x="1795708" y="547304"/>
                      <a:pt x="1773676" y="547304"/>
                    </a:cubicBezTo>
                    <a:cubicBezTo>
                      <a:pt x="1717597" y="546034"/>
                      <a:pt x="1563377" y="547304"/>
                      <a:pt x="1507297" y="546034"/>
                    </a:cubicBezTo>
                    <a:cubicBezTo>
                      <a:pt x="1467240" y="544764"/>
                      <a:pt x="666100" y="553654"/>
                      <a:pt x="626043" y="552384"/>
                    </a:cubicBezTo>
                    <a:cubicBezTo>
                      <a:pt x="616029" y="552384"/>
                      <a:pt x="604012" y="553654"/>
                      <a:pt x="593998" y="553654"/>
                    </a:cubicBezTo>
                    <a:cubicBezTo>
                      <a:pt x="569964" y="553654"/>
                      <a:pt x="547932" y="554924"/>
                      <a:pt x="523898" y="554924"/>
                    </a:cubicBezTo>
                    <a:cubicBezTo>
                      <a:pt x="463813" y="554924"/>
                      <a:pt x="405730" y="553654"/>
                      <a:pt x="345644" y="552384"/>
                    </a:cubicBezTo>
                    <a:cubicBezTo>
                      <a:pt x="309593" y="551114"/>
                      <a:pt x="273542" y="549844"/>
                      <a:pt x="239493" y="548574"/>
                    </a:cubicBezTo>
                    <a:cubicBezTo>
                      <a:pt x="175402" y="547304"/>
                      <a:pt x="111311" y="546034"/>
                      <a:pt x="48260" y="546034"/>
                    </a:cubicBezTo>
                    <a:cubicBezTo>
                      <a:pt x="38100" y="546034"/>
                      <a:pt x="29210" y="546034"/>
                      <a:pt x="19050" y="544764"/>
                    </a:cubicBezTo>
                    <a:cubicBezTo>
                      <a:pt x="10160" y="543494"/>
                      <a:pt x="5080" y="537144"/>
                      <a:pt x="7620" y="528254"/>
                    </a:cubicBezTo>
                    <a:cubicBezTo>
                      <a:pt x="16510" y="496587"/>
                      <a:pt x="12700" y="487938"/>
                      <a:pt x="11430" y="478943"/>
                    </a:cubicBezTo>
                    <a:cubicBezTo>
                      <a:pt x="10160" y="460606"/>
                      <a:pt x="6350" y="442615"/>
                      <a:pt x="7620" y="424278"/>
                    </a:cubicBezTo>
                    <a:cubicBezTo>
                      <a:pt x="5080" y="401444"/>
                      <a:pt x="0" y="118781"/>
                      <a:pt x="7620" y="95601"/>
                    </a:cubicBezTo>
                    <a:cubicBezTo>
                      <a:pt x="8890" y="91103"/>
                      <a:pt x="7620" y="86260"/>
                      <a:pt x="8890" y="81762"/>
                    </a:cubicBezTo>
                    <a:cubicBezTo>
                      <a:pt x="10160" y="74496"/>
                      <a:pt x="12700" y="66539"/>
                      <a:pt x="13970" y="44450"/>
                    </a:cubicBezTo>
                    <a:cubicBezTo>
                      <a:pt x="13970" y="41910"/>
                      <a:pt x="15240" y="39370"/>
                      <a:pt x="16510" y="38100"/>
                    </a:cubicBezTo>
                    <a:cubicBezTo>
                      <a:pt x="38100" y="35560"/>
                      <a:pt x="61240" y="30480"/>
                      <a:pt x="93285" y="29210"/>
                    </a:cubicBezTo>
                    <a:cubicBezTo>
                      <a:pt x="147362" y="25400"/>
                      <a:pt x="201439" y="22860"/>
                      <a:pt x="257519" y="20320"/>
                    </a:cubicBezTo>
                    <a:cubicBezTo>
                      <a:pt x="295573" y="17780"/>
                      <a:pt x="333627" y="16510"/>
                      <a:pt x="369679" y="13970"/>
                    </a:cubicBezTo>
                    <a:cubicBezTo>
                      <a:pt x="405730" y="11430"/>
                      <a:pt x="443784" y="8890"/>
                      <a:pt x="479835" y="8890"/>
                    </a:cubicBezTo>
                    <a:cubicBezTo>
                      <a:pt x="519892" y="7620"/>
                      <a:pt x="559949" y="10160"/>
                      <a:pt x="600006" y="8890"/>
                    </a:cubicBezTo>
                    <a:cubicBezTo>
                      <a:pt x="650078" y="8890"/>
                      <a:pt x="1557369" y="6350"/>
                      <a:pt x="1607440" y="5080"/>
                    </a:cubicBezTo>
                    <a:cubicBezTo>
                      <a:pt x="1655508" y="3810"/>
                      <a:pt x="1703577" y="2540"/>
                      <a:pt x="1753648" y="2540"/>
                    </a:cubicBezTo>
                    <a:cubicBezTo>
                      <a:pt x="1835765" y="1270"/>
                      <a:pt x="1915879" y="0"/>
                      <a:pt x="1997996" y="0"/>
                    </a:cubicBezTo>
                    <a:cubicBezTo>
                      <a:pt x="2032044" y="0"/>
                      <a:pt x="2068095" y="2540"/>
                      <a:pt x="2102144" y="2540"/>
                    </a:cubicBezTo>
                    <a:cubicBezTo>
                      <a:pt x="2196278" y="3810"/>
                      <a:pt x="2292414" y="5080"/>
                      <a:pt x="2386548" y="7620"/>
                    </a:cubicBezTo>
                    <a:cubicBezTo>
                      <a:pt x="2436620" y="8890"/>
                      <a:pt x="2486691" y="12700"/>
                      <a:pt x="2536762" y="16510"/>
                    </a:cubicBezTo>
                    <a:cubicBezTo>
                      <a:pt x="2548779" y="16510"/>
                      <a:pt x="2560796" y="16510"/>
                      <a:pt x="2570811" y="16510"/>
                    </a:cubicBezTo>
                    <a:cubicBezTo>
                      <a:pt x="2585238" y="17780"/>
                      <a:pt x="2594128" y="20320"/>
                      <a:pt x="2604288" y="21590"/>
                    </a:cubicBezTo>
                    <a:close/>
                    <a:moveTo>
                      <a:pt x="2614448" y="540954"/>
                    </a:moveTo>
                    <a:cubicBezTo>
                      <a:pt x="2615718" y="524444"/>
                      <a:pt x="2616988" y="511744"/>
                      <a:pt x="2616988" y="499044"/>
                    </a:cubicBezTo>
                    <a:cubicBezTo>
                      <a:pt x="2615718" y="477559"/>
                      <a:pt x="2614448" y="459222"/>
                      <a:pt x="2614448" y="439501"/>
                    </a:cubicBezTo>
                    <a:cubicBezTo>
                      <a:pt x="2614448" y="430506"/>
                      <a:pt x="2616988" y="421511"/>
                      <a:pt x="2615718" y="412515"/>
                    </a:cubicBezTo>
                    <a:cubicBezTo>
                      <a:pt x="2615718" y="404212"/>
                      <a:pt x="2614448" y="395562"/>
                      <a:pt x="2613178" y="387259"/>
                    </a:cubicBezTo>
                    <a:cubicBezTo>
                      <a:pt x="2608098" y="374458"/>
                      <a:pt x="2596668" y="109440"/>
                      <a:pt x="2596668" y="96639"/>
                    </a:cubicBezTo>
                    <a:cubicBezTo>
                      <a:pt x="2594128" y="85914"/>
                      <a:pt x="2591588" y="74842"/>
                      <a:pt x="2589048" y="63500"/>
                    </a:cubicBezTo>
                    <a:cubicBezTo>
                      <a:pt x="2587778" y="44450"/>
                      <a:pt x="2586508" y="43180"/>
                      <a:pt x="2564802" y="41910"/>
                    </a:cubicBezTo>
                    <a:cubicBezTo>
                      <a:pt x="2558794" y="41910"/>
                      <a:pt x="2554788" y="41910"/>
                      <a:pt x="2548779" y="40640"/>
                    </a:cubicBezTo>
                    <a:cubicBezTo>
                      <a:pt x="2498708" y="36830"/>
                      <a:pt x="2446634" y="31750"/>
                      <a:pt x="2396563" y="30480"/>
                    </a:cubicBezTo>
                    <a:cubicBezTo>
                      <a:pt x="2274389" y="26670"/>
                      <a:pt x="2150212" y="25400"/>
                      <a:pt x="2028038" y="22860"/>
                    </a:cubicBezTo>
                    <a:cubicBezTo>
                      <a:pt x="2010013" y="22860"/>
                      <a:pt x="1989984" y="22860"/>
                      <a:pt x="1971959" y="22860"/>
                    </a:cubicBezTo>
                    <a:cubicBezTo>
                      <a:pt x="1941916" y="22860"/>
                      <a:pt x="1911873" y="22860"/>
                      <a:pt x="1883833" y="22860"/>
                    </a:cubicBezTo>
                    <a:cubicBezTo>
                      <a:pt x="1819742" y="22860"/>
                      <a:pt x="1755651" y="22860"/>
                      <a:pt x="1693562" y="24130"/>
                    </a:cubicBezTo>
                    <a:cubicBezTo>
                      <a:pt x="1639485" y="25400"/>
                      <a:pt x="728189" y="29210"/>
                      <a:pt x="674112" y="29210"/>
                    </a:cubicBezTo>
                    <a:cubicBezTo>
                      <a:pt x="585986" y="29210"/>
                      <a:pt x="497861" y="26670"/>
                      <a:pt x="409736" y="33020"/>
                    </a:cubicBezTo>
                    <a:cubicBezTo>
                      <a:pt x="363670" y="36830"/>
                      <a:pt x="319607" y="36830"/>
                      <a:pt x="275545" y="38100"/>
                    </a:cubicBezTo>
                    <a:cubicBezTo>
                      <a:pt x="199436" y="41910"/>
                      <a:pt x="123328" y="45720"/>
                      <a:pt x="49530" y="50800"/>
                    </a:cubicBezTo>
                    <a:cubicBezTo>
                      <a:pt x="36830" y="50800"/>
                      <a:pt x="34290" y="53340"/>
                      <a:pt x="33020" y="65501"/>
                    </a:cubicBezTo>
                    <a:cubicBezTo>
                      <a:pt x="31750" y="71729"/>
                      <a:pt x="31750" y="77956"/>
                      <a:pt x="30480" y="84184"/>
                    </a:cubicBezTo>
                    <a:cubicBezTo>
                      <a:pt x="29210" y="94563"/>
                      <a:pt x="26670" y="104596"/>
                      <a:pt x="25400" y="114976"/>
                    </a:cubicBezTo>
                    <a:cubicBezTo>
                      <a:pt x="20320" y="126047"/>
                      <a:pt x="26670" y="396600"/>
                      <a:pt x="29210" y="407671"/>
                    </a:cubicBezTo>
                    <a:cubicBezTo>
                      <a:pt x="29210" y="419435"/>
                      <a:pt x="29210" y="431544"/>
                      <a:pt x="30480" y="443307"/>
                    </a:cubicBezTo>
                    <a:cubicBezTo>
                      <a:pt x="30480" y="451956"/>
                      <a:pt x="33020" y="460606"/>
                      <a:pt x="33020" y="469255"/>
                    </a:cubicBezTo>
                    <a:cubicBezTo>
                      <a:pt x="33020" y="478597"/>
                      <a:pt x="33020" y="487938"/>
                      <a:pt x="31750" y="499044"/>
                    </a:cubicBezTo>
                    <a:cubicBezTo>
                      <a:pt x="31750" y="502854"/>
                      <a:pt x="31750" y="505394"/>
                      <a:pt x="31750" y="509204"/>
                    </a:cubicBezTo>
                    <a:cubicBezTo>
                      <a:pt x="31750" y="519364"/>
                      <a:pt x="35560" y="523174"/>
                      <a:pt x="44450" y="523174"/>
                    </a:cubicBezTo>
                    <a:cubicBezTo>
                      <a:pt x="65245" y="523174"/>
                      <a:pt x="93285" y="524444"/>
                      <a:pt x="119322" y="524444"/>
                    </a:cubicBezTo>
                    <a:cubicBezTo>
                      <a:pt x="157377" y="524444"/>
                      <a:pt x="197434" y="521904"/>
                      <a:pt x="235488" y="524444"/>
                    </a:cubicBezTo>
                    <a:cubicBezTo>
                      <a:pt x="297576" y="528254"/>
                      <a:pt x="359664" y="530794"/>
                      <a:pt x="421753" y="529524"/>
                    </a:cubicBezTo>
                    <a:cubicBezTo>
                      <a:pt x="461810" y="528254"/>
                      <a:pt x="499864" y="530794"/>
                      <a:pt x="539921" y="530794"/>
                    </a:cubicBezTo>
                    <a:cubicBezTo>
                      <a:pt x="598003" y="530794"/>
                      <a:pt x="656086" y="529524"/>
                      <a:pt x="714169" y="530794"/>
                    </a:cubicBezTo>
                    <a:cubicBezTo>
                      <a:pt x="800291" y="532064"/>
                      <a:pt x="1745636" y="521904"/>
                      <a:pt x="1833762" y="524444"/>
                    </a:cubicBezTo>
                    <a:cubicBezTo>
                      <a:pt x="1871816" y="525714"/>
                      <a:pt x="1909870" y="526984"/>
                      <a:pt x="1945921" y="526984"/>
                    </a:cubicBezTo>
                    <a:cubicBezTo>
                      <a:pt x="2012016" y="529524"/>
                      <a:pt x="2076107" y="525714"/>
                      <a:pt x="2142201" y="529524"/>
                    </a:cubicBezTo>
                    <a:cubicBezTo>
                      <a:pt x="2196278" y="532064"/>
                      <a:pt x="2250355" y="532064"/>
                      <a:pt x="2304432" y="534604"/>
                    </a:cubicBezTo>
                    <a:cubicBezTo>
                      <a:pt x="2384546" y="538414"/>
                      <a:pt x="2464660" y="540954"/>
                      <a:pt x="2544774" y="542224"/>
                    </a:cubicBezTo>
                    <a:cubicBezTo>
                      <a:pt x="2574816" y="542224"/>
                      <a:pt x="2594128" y="540954"/>
                      <a:pt x="2614448" y="540954"/>
                    </a:cubicBezTo>
                    <a:close/>
                  </a:path>
                </a:pathLst>
              </a:custGeom>
              <a:solidFill>
                <a:srgbClr val="F3C58E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7B26D78-0EA9-4F46-A37F-AC5E3920B423}"/>
                  </a:ext>
                </a:extLst>
              </p:cNvPr>
              <p:cNvSpPr/>
              <p:nvPr/>
            </p:nvSpPr>
            <p:spPr>
              <a:xfrm>
                <a:off x="2671134" y="4274324"/>
                <a:ext cx="13133425" cy="28898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400" dirty="0">
                    <a:latin typeface="+mj-lt"/>
                    <a:ea typeface="Arial" panose="020B0604020202020204" pitchFamily="34" charset="0"/>
                  </a:rPr>
                  <a:t>Điện và nước đều có vai trò quan trọng trong cuộc sống. Chúng ta không nên sử dụng lãng phí. Các em hãy thực hiện tiết kiệm điện, nước ở gia đình và nhắc nhở mọi người cùng thực hiện.</a:t>
                </a:r>
                <a:endParaRPr lang="en-US" sz="2400" dirty="0">
                  <a:latin typeface="+mj-lt"/>
                </a:endParaRPr>
              </a:p>
            </p:txBody>
          </p:sp>
        </p:grpSp>
        <p:pic>
          <p:nvPicPr>
            <p:cNvPr id="6" name="Picture 32">
              <a:extLst>
                <a:ext uri="{FF2B5EF4-FFF2-40B4-BE49-F238E27FC236}">
                  <a16:creationId xmlns:a16="http://schemas.microsoft.com/office/drawing/2014/main" id="{4400C70C-7455-46D6-BA2B-414DCAC12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flipH="1">
              <a:off x="780364" y="2933700"/>
              <a:ext cx="1951128" cy="37794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9007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702547" y="290944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E58F35-6E28-4343-92A0-AA0177007D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2" b="8743"/>
          <a:stretch/>
        </p:blipFill>
        <p:spPr>
          <a:xfrm>
            <a:off x="4210050" y="1676399"/>
            <a:ext cx="8515350" cy="53471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68B5ED-B9DF-48C5-B245-9861EC443A94}"/>
              </a:ext>
            </a:extLst>
          </p:cNvPr>
          <p:cNvSpPr txBox="1"/>
          <p:nvPr/>
        </p:nvSpPr>
        <p:spPr>
          <a:xfrm>
            <a:off x="285750" y="1676399"/>
            <a:ext cx="4400550" cy="4999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Chuẩn</a:t>
            </a:r>
            <a:r>
              <a:rPr lang="en-US" sz="2400" dirty="0"/>
              <a:t> </a:t>
            </a:r>
            <a:r>
              <a:rPr lang="en-US" sz="2400" dirty="0" err="1"/>
              <a:t>bị</a:t>
            </a:r>
            <a:r>
              <a:rPr lang="en-US" sz="2400" dirty="0"/>
              <a:t>: </a:t>
            </a:r>
            <a:r>
              <a:rPr lang="en-US" sz="2400" dirty="0" err="1"/>
              <a:t>Tấm</a:t>
            </a:r>
            <a:r>
              <a:rPr lang="en-US" sz="2400" dirty="0"/>
              <a:t> </a:t>
            </a:r>
            <a:r>
              <a:rPr lang="en-US" sz="2400" dirty="0" err="1"/>
              <a:t>bìa</a:t>
            </a:r>
            <a:r>
              <a:rPr lang="en-US" sz="2400" dirty="0"/>
              <a:t> </a:t>
            </a:r>
            <a:r>
              <a:rPr lang="en-US" sz="2400" dirty="0" err="1"/>
              <a:t>cứng</a:t>
            </a:r>
            <a:r>
              <a:rPr lang="en-US" sz="2400" dirty="0"/>
              <a:t>, </a:t>
            </a:r>
            <a:r>
              <a:rPr lang="en-US" sz="2400" dirty="0" err="1"/>
              <a:t>giấy</a:t>
            </a:r>
            <a:r>
              <a:rPr lang="en-US" sz="2400" dirty="0"/>
              <a:t>, </a:t>
            </a:r>
            <a:r>
              <a:rPr lang="en-US" sz="2400" dirty="0" err="1"/>
              <a:t>bút</a:t>
            </a:r>
            <a:r>
              <a:rPr lang="en-US" sz="2400" dirty="0"/>
              <a:t> </a:t>
            </a:r>
            <a:r>
              <a:rPr lang="en-US" sz="2400" dirty="0" err="1"/>
              <a:t>màu</a:t>
            </a:r>
            <a:r>
              <a:rPr lang="en-US" sz="2400" dirty="0"/>
              <a:t>,…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/>
              <a:t>Thiết</a:t>
            </a:r>
            <a:r>
              <a:rPr lang="en-US" sz="2400" dirty="0"/>
              <a:t> </a:t>
            </a:r>
            <a:r>
              <a:rPr lang="en-US" sz="2400" dirty="0" err="1"/>
              <a:t>kế</a:t>
            </a:r>
            <a:r>
              <a:rPr lang="en-US" sz="2400" dirty="0"/>
              <a:t> </a:t>
            </a:r>
            <a:r>
              <a:rPr lang="en-US" sz="2400" dirty="0" err="1"/>
              <a:t>tấm</a:t>
            </a:r>
            <a:r>
              <a:rPr lang="en-US" sz="2400" dirty="0"/>
              <a:t> </a:t>
            </a:r>
            <a:r>
              <a:rPr lang="en-US" sz="2400" dirty="0" err="1"/>
              <a:t>biển</a:t>
            </a:r>
            <a:r>
              <a:rPr lang="en-US" sz="2400" dirty="0"/>
              <a:t>, </a:t>
            </a:r>
            <a:r>
              <a:rPr lang="en-US" sz="2400" dirty="0" err="1"/>
              <a:t>vẽ</a:t>
            </a:r>
            <a:r>
              <a:rPr lang="en-US" sz="2400" dirty="0"/>
              <a:t> </a:t>
            </a:r>
            <a:r>
              <a:rPr lang="en-US" sz="2400" dirty="0" err="1"/>
              <a:t>tranh</a:t>
            </a:r>
            <a:r>
              <a:rPr lang="en-US" sz="2400" dirty="0"/>
              <a:t>,… </a:t>
            </a:r>
            <a:r>
              <a:rPr lang="en-US" sz="2400" dirty="0" err="1"/>
              <a:t>Nhắc</a:t>
            </a:r>
            <a:r>
              <a:rPr lang="en-US" sz="2400" dirty="0"/>
              <a:t> </a:t>
            </a:r>
            <a:r>
              <a:rPr lang="en-US" sz="2400" dirty="0" err="1"/>
              <a:t>nhở</a:t>
            </a:r>
            <a:r>
              <a:rPr lang="en-US" sz="2400" dirty="0"/>
              <a:t> </a:t>
            </a:r>
            <a:r>
              <a:rPr lang="en-US" sz="2400" dirty="0" err="1"/>
              <a:t>mọi</a:t>
            </a:r>
            <a:r>
              <a:rPr lang="en-US" sz="2400" dirty="0"/>
              <a:t> ng</a:t>
            </a:r>
            <a:r>
              <a:rPr lang="vi-VN" sz="2400" dirty="0"/>
              <a:t>ư</a:t>
            </a:r>
            <a:r>
              <a:rPr lang="en-US" sz="2400" dirty="0" err="1"/>
              <a:t>ời</a:t>
            </a:r>
            <a:r>
              <a:rPr lang="en-US" sz="2400" dirty="0"/>
              <a:t> </a:t>
            </a:r>
            <a:r>
              <a:rPr lang="en-US" sz="2400" dirty="0" err="1"/>
              <a:t>tiết</a:t>
            </a:r>
            <a:r>
              <a:rPr lang="en-US" sz="2400" dirty="0"/>
              <a:t> </a:t>
            </a:r>
            <a:r>
              <a:rPr lang="en-US" sz="2400" dirty="0" err="1"/>
              <a:t>kiệm</a:t>
            </a:r>
            <a:r>
              <a:rPr lang="en-US" sz="2400" dirty="0"/>
              <a:t> </a:t>
            </a:r>
            <a:r>
              <a:rPr lang="en-US" sz="2400" dirty="0" err="1"/>
              <a:t>điện</a:t>
            </a:r>
            <a:r>
              <a:rPr lang="en-US" sz="2400" dirty="0"/>
              <a:t> n</a:t>
            </a:r>
            <a:r>
              <a:rPr lang="vi-VN" sz="2400" dirty="0"/>
              <a:t>ư</a:t>
            </a:r>
            <a:r>
              <a:rPr lang="en-US" sz="2400" dirty="0" err="1"/>
              <a:t>ớc</a:t>
            </a:r>
            <a:r>
              <a:rPr lang="en-US" sz="24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Tr</a:t>
            </a:r>
            <a:r>
              <a:rPr lang="vi-VN" sz="2400" dirty="0"/>
              <a:t>ư</a:t>
            </a:r>
            <a:r>
              <a:rPr lang="en-US" sz="2400" dirty="0"/>
              <a:t>ng </a:t>
            </a:r>
            <a:r>
              <a:rPr lang="en-US" sz="2400" dirty="0" err="1"/>
              <a:t>bày</a:t>
            </a:r>
            <a:r>
              <a:rPr lang="en-US" sz="2400" dirty="0"/>
              <a:t> </a:t>
            </a:r>
            <a:r>
              <a:rPr lang="en-US" sz="2400" dirty="0" err="1"/>
              <a:t>và</a:t>
            </a:r>
            <a:r>
              <a:rPr lang="en-US" sz="2400" dirty="0"/>
              <a:t> </a:t>
            </a:r>
            <a:r>
              <a:rPr lang="en-US" sz="2400" dirty="0" err="1"/>
              <a:t>giới</a:t>
            </a:r>
            <a:r>
              <a:rPr lang="en-US" sz="2400" dirty="0"/>
              <a:t> </a:t>
            </a:r>
            <a:r>
              <a:rPr lang="en-US" sz="2400" dirty="0" err="1"/>
              <a:t>thiệu</a:t>
            </a:r>
            <a:r>
              <a:rPr lang="en-US" sz="2400" dirty="0"/>
              <a:t> </a:t>
            </a:r>
            <a:r>
              <a:rPr lang="en-US" sz="2400" dirty="0" err="1"/>
              <a:t>sản</a:t>
            </a:r>
            <a:r>
              <a:rPr lang="en-US" sz="2400" dirty="0"/>
              <a:t> </a:t>
            </a:r>
            <a:r>
              <a:rPr lang="en-US" sz="2400" dirty="0" err="1"/>
              <a:t>phẩm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702547" y="2909445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E134A-82AF-F6EB-99BF-6E3006FFF9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0" t="25133" r="6492" b="34284"/>
          <a:stretch/>
        </p:blipFill>
        <p:spPr>
          <a:xfrm>
            <a:off x="1371600" y="2507226"/>
            <a:ext cx="10028903" cy="15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151792" y="5557174"/>
            <a:ext cx="8497158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D. </a:t>
            </a:r>
            <a:r>
              <a:rPr lang="vi-VN" sz="2400" dirty="0"/>
              <a:t>Khoá vòi nước sau khi rửa tay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151792" y="3254511"/>
            <a:ext cx="8497158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B. </a:t>
            </a:r>
            <a:r>
              <a:rPr lang="en-US" sz="2400" dirty="0" err="1"/>
              <a:t>Tắt</a:t>
            </a:r>
            <a:r>
              <a:rPr lang="en-US" sz="2400" dirty="0"/>
              <a:t> </a:t>
            </a:r>
            <a:r>
              <a:rPr lang="en-US" sz="2400" dirty="0" err="1"/>
              <a:t>đèn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</a:t>
            </a:r>
            <a:r>
              <a:rPr lang="en-US" sz="2400" dirty="0" err="1"/>
              <a:t>học</a:t>
            </a:r>
            <a:r>
              <a:rPr lang="en-US" sz="2400" dirty="0"/>
              <a:t> </a:t>
            </a:r>
            <a:r>
              <a:rPr lang="en-US" sz="2400" dirty="0" err="1"/>
              <a:t>bài</a:t>
            </a:r>
            <a:r>
              <a:rPr lang="en-US" sz="2400" dirty="0"/>
              <a:t> </a:t>
            </a:r>
            <a:r>
              <a:rPr lang="en-US" sz="2400" dirty="0" err="1"/>
              <a:t>xong</a:t>
            </a:r>
            <a:r>
              <a:rPr lang="en-US" sz="2400" dirty="0"/>
              <a:t> </a:t>
            </a:r>
            <a:r>
              <a:rPr lang="en-US" sz="2400" dirty="0" err="1"/>
              <a:t>hoặc</a:t>
            </a:r>
            <a:r>
              <a:rPr lang="en-US" sz="2400" dirty="0"/>
              <a:t> </a:t>
            </a:r>
            <a:r>
              <a:rPr lang="en-US" sz="2400" dirty="0" err="1"/>
              <a:t>khi</a:t>
            </a:r>
            <a:r>
              <a:rPr lang="en-US" sz="2400" dirty="0"/>
              <a:t> ra </a:t>
            </a:r>
            <a:r>
              <a:rPr lang="en-US" sz="2400" dirty="0" err="1"/>
              <a:t>khỏi</a:t>
            </a:r>
            <a:r>
              <a:rPr lang="en-US" sz="2400" dirty="0"/>
              <a:t> </a:t>
            </a:r>
            <a:r>
              <a:rPr lang="en-US" sz="2400" dirty="0" err="1"/>
              <a:t>phòng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151792" y="4405842"/>
            <a:ext cx="8497158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C. </a:t>
            </a:r>
            <a:r>
              <a:rPr lang="en-US" sz="2400" dirty="0" err="1"/>
              <a:t>Bật</a:t>
            </a:r>
            <a:r>
              <a:rPr lang="en-US" sz="2400" dirty="0"/>
              <a:t> </a:t>
            </a:r>
            <a:r>
              <a:rPr lang="en-US" sz="2400" dirty="0" err="1"/>
              <a:t>hết</a:t>
            </a:r>
            <a:r>
              <a:rPr lang="en-US" sz="2400" dirty="0"/>
              <a:t> </a:t>
            </a:r>
            <a:r>
              <a:rPr lang="en-US" sz="2400" dirty="0" err="1"/>
              <a:t>đèn</a:t>
            </a:r>
            <a:r>
              <a:rPr lang="en-US" sz="2400" dirty="0"/>
              <a:t> ở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phòng</a:t>
            </a:r>
            <a:r>
              <a:rPr lang="en-US" sz="2400" dirty="0"/>
              <a:t> </a:t>
            </a:r>
            <a:r>
              <a:rPr lang="en-US" sz="2400" dirty="0" err="1"/>
              <a:t>trong</a:t>
            </a:r>
            <a:r>
              <a:rPr lang="en-US" sz="2400" dirty="0"/>
              <a:t> </a:t>
            </a:r>
            <a:r>
              <a:rPr lang="en-US" sz="2400" dirty="0" err="1"/>
              <a:t>nhà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151792" y="2103180"/>
            <a:ext cx="8497158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A. </a:t>
            </a:r>
            <a:r>
              <a:rPr lang="en-US" sz="2400" dirty="0" err="1"/>
              <a:t>Tận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ánh</a:t>
            </a:r>
            <a:r>
              <a:rPr lang="en-US" sz="2400" dirty="0"/>
              <a:t> </a:t>
            </a:r>
            <a:r>
              <a:rPr lang="en-US" sz="2400" dirty="0" err="1"/>
              <a:t>sáng</a:t>
            </a:r>
            <a:r>
              <a:rPr lang="en-US" sz="2400" dirty="0"/>
              <a:t> </a:t>
            </a:r>
            <a:r>
              <a:rPr lang="en-US" sz="2400" dirty="0" err="1"/>
              <a:t>tự</a:t>
            </a:r>
            <a:r>
              <a:rPr lang="en-US" sz="2400" dirty="0"/>
              <a:t> </a:t>
            </a:r>
            <a:r>
              <a:rPr lang="en-US" sz="2400" dirty="0" err="1"/>
              <a:t>nhiên</a:t>
            </a:r>
            <a:r>
              <a:rPr lang="en-US" sz="2400" dirty="0"/>
              <a:t> </a:t>
            </a:r>
            <a:r>
              <a:rPr lang="en-US" sz="2400" dirty="0" err="1"/>
              <a:t>từ</a:t>
            </a:r>
            <a:r>
              <a:rPr lang="en-US" sz="2400" dirty="0"/>
              <a:t> </a:t>
            </a:r>
            <a:r>
              <a:rPr lang="en-US" sz="2400" dirty="0" err="1"/>
              <a:t>cửa</a:t>
            </a:r>
            <a:r>
              <a:rPr lang="en-US" sz="2400" dirty="0"/>
              <a:t> </a:t>
            </a:r>
            <a:r>
              <a:rPr lang="en-US" sz="2400" dirty="0" err="1"/>
              <a:t>sổ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608134" y="29022"/>
            <a:ext cx="6440616" cy="17426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433550" y="144694"/>
            <a:ext cx="4940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1: Những việc nào dưới đây em có thể làm để tiết kiệm điện, nước?</a:t>
            </a:r>
            <a:endParaRPr lang="en-US" sz="6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1575536" y="2311895"/>
            <a:ext cx="8793271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800" dirty="0"/>
              <a:t>A</a:t>
            </a:r>
            <a:r>
              <a:rPr lang="en-US" sz="2800" dirty="0"/>
              <a:t>. </a:t>
            </a:r>
            <a:r>
              <a:rPr lang="vi-VN" sz="2800" dirty="0"/>
              <a:t>Giúp giảm chi phí điện, nước hàng tháng</a:t>
            </a:r>
            <a:r>
              <a:rPr lang="en-US" sz="2800" dirty="0"/>
              <a:t>.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1543046" y="3412822"/>
            <a:ext cx="8793267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dirty="0"/>
              <a:t>B. </a:t>
            </a:r>
            <a:r>
              <a:rPr lang="en-US" sz="2800" dirty="0" err="1"/>
              <a:t>Tăng</a:t>
            </a:r>
            <a:r>
              <a:rPr lang="en-US" sz="2800" dirty="0"/>
              <a:t> </a:t>
            </a:r>
            <a:r>
              <a:rPr lang="en-US" sz="2800" dirty="0" err="1"/>
              <a:t>tuổi</a:t>
            </a:r>
            <a:r>
              <a:rPr lang="en-US" sz="2800" dirty="0"/>
              <a:t> </a:t>
            </a:r>
            <a:r>
              <a:rPr lang="en-US" sz="2800" dirty="0" err="1"/>
              <a:t>thọ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các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bị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pt-BR" sz="2800" dirty="0"/>
              <a:t>.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1575536" y="4513749"/>
            <a:ext cx="8760782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800" dirty="0"/>
              <a:t>C. Bảo vệ môi trường .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1575536" y="5614677"/>
            <a:ext cx="8760782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800" dirty="0"/>
              <a:t>D. Giúp ngôi nhà mới mẻ hơn.</a:t>
            </a:r>
            <a:endParaRPr lang="en-US" sz="28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3" y="29022"/>
            <a:ext cx="7442429" cy="20093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767768" y="533400"/>
            <a:ext cx="56946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2: Tiết kiệm điện, nước mang lại những lợi ích gì?</a:t>
            </a:r>
            <a:endParaRPr lang="en-US" sz="6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057269" y="5554334"/>
            <a:ext cx="7543929" cy="83099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  <a:r>
              <a:rPr lang="vi-VN" sz="2400" dirty="0"/>
              <a:t>. </a:t>
            </a:r>
            <a:r>
              <a:rPr lang="en-US" sz="2400" dirty="0" err="1"/>
              <a:t>Sử</a:t>
            </a:r>
            <a:r>
              <a:rPr lang="en-US" sz="2400" dirty="0"/>
              <a:t> </a:t>
            </a:r>
            <a:r>
              <a:rPr lang="en-US" sz="2400" dirty="0" err="1"/>
              <a:t>dụng</a:t>
            </a:r>
            <a:r>
              <a:rPr lang="en-US" sz="2400" dirty="0"/>
              <a:t> </a:t>
            </a:r>
            <a:r>
              <a:rPr lang="en-US" sz="2400" dirty="0" err="1"/>
              <a:t>ánh</a:t>
            </a:r>
            <a:r>
              <a:rPr lang="en-US" sz="2400" dirty="0"/>
              <a:t> </a:t>
            </a:r>
            <a:r>
              <a:rPr lang="en-US" sz="2400" dirty="0" err="1"/>
              <a:t>sáng</a:t>
            </a:r>
            <a:r>
              <a:rPr lang="en-US" sz="2400" dirty="0"/>
              <a:t> </a:t>
            </a:r>
            <a:r>
              <a:rPr lang="en-US" sz="2400" dirty="0" err="1"/>
              <a:t>mặt</a:t>
            </a:r>
            <a:r>
              <a:rPr lang="en-US" sz="2400" dirty="0"/>
              <a:t> </a:t>
            </a:r>
            <a:r>
              <a:rPr lang="en-US" sz="2400" dirty="0" err="1"/>
              <a:t>trời</a:t>
            </a:r>
            <a:r>
              <a:rPr lang="en-US" sz="2400" dirty="0"/>
              <a:t> </a:t>
            </a:r>
            <a:r>
              <a:rPr lang="en-US" sz="2400" dirty="0" err="1"/>
              <a:t>thay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đèn</a:t>
            </a:r>
            <a:r>
              <a:rPr lang="en-US" sz="2400" dirty="0"/>
              <a:t> </a:t>
            </a:r>
            <a:r>
              <a:rPr lang="en-US" sz="2400" dirty="0" err="1"/>
              <a:t>vào</a:t>
            </a:r>
            <a:r>
              <a:rPr lang="en-US" sz="2400" dirty="0"/>
              <a:t> </a:t>
            </a:r>
            <a:r>
              <a:rPr lang="en-US" sz="2400"/>
              <a:t>ban ngày.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057267" y="3522137"/>
            <a:ext cx="7543930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B. </a:t>
            </a:r>
            <a:r>
              <a:rPr lang="en-US" sz="2400" err="1"/>
              <a:t>Bật</a:t>
            </a:r>
            <a:r>
              <a:rPr lang="en-US" sz="2400"/>
              <a:t> quạt </a:t>
            </a:r>
            <a:r>
              <a:rPr lang="en-US" sz="2400" dirty="0" err="1"/>
              <a:t>cả</a:t>
            </a:r>
            <a:r>
              <a:rPr lang="en-US" sz="2400" dirty="0"/>
              <a:t> </a:t>
            </a:r>
            <a:r>
              <a:rPr lang="en-US" sz="2400" dirty="0" err="1"/>
              <a:t>ngày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057269" y="4538236"/>
            <a:ext cx="7543929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C. </a:t>
            </a:r>
            <a:r>
              <a:rPr lang="vi-VN" sz="2400" dirty="0"/>
              <a:t>Bật hết điện ở mọi nơi </a:t>
            </a:r>
            <a:r>
              <a:rPr lang="vi-VN" sz="2400"/>
              <a:t>trong nhà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057270" y="2506038"/>
            <a:ext cx="7543930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A. </a:t>
            </a:r>
            <a:r>
              <a:rPr lang="en-US" sz="2400" dirty="0" err="1"/>
              <a:t>Bật</a:t>
            </a:r>
            <a:r>
              <a:rPr lang="en-US" sz="2400" dirty="0"/>
              <a:t> </a:t>
            </a:r>
            <a:r>
              <a:rPr lang="en-US" sz="2400" dirty="0" err="1"/>
              <a:t>điện</a:t>
            </a:r>
            <a:r>
              <a:rPr lang="en-US" sz="2400" dirty="0"/>
              <a:t> </a:t>
            </a:r>
            <a:r>
              <a:rPr lang="en-US" sz="2400" dirty="0" err="1"/>
              <a:t>cả</a:t>
            </a:r>
            <a:r>
              <a:rPr lang="en-US" sz="2400" dirty="0"/>
              <a:t> </a:t>
            </a:r>
            <a:r>
              <a:rPr lang="en-US" sz="2400" dirty="0" err="1"/>
              <a:t>ngày</a:t>
            </a:r>
            <a:r>
              <a:rPr lang="en-US" sz="2400" dirty="0"/>
              <a:t>.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707316" cy="19712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3" y="292897"/>
            <a:ext cx="54548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3: Hành động nào dưới đây thể hiện em biết tiết kiệm điện?</a:t>
            </a:r>
            <a:endParaRPr lang="en-US" sz="8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1539074" y="4603203"/>
            <a:ext cx="9522215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C. </a:t>
            </a:r>
            <a:r>
              <a:rPr lang="vi-VN" sz="2400" dirty="0"/>
              <a:t>Tận dụng nước rửa hoa quả sạch để tráng bát trước khi rửa 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1539074" y="3542441"/>
            <a:ext cx="9522211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B</a:t>
            </a:r>
            <a:r>
              <a:rPr lang="vi-VN" sz="2400" dirty="0"/>
              <a:t>. Không khóa van vòi nước kỹ, để nước chảy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1539074" y="2481679"/>
            <a:ext cx="9522211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A. Đánh răng xả nước không dùng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1539074" y="5663964"/>
            <a:ext cx="9522211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D. </a:t>
            </a:r>
            <a:r>
              <a:rPr lang="vi-VN" sz="2400" dirty="0"/>
              <a:t>Để nước chảy mà không sử dụng</a:t>
            </a:r>
            <a:endParaRPr lang="en-US" sz="2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971798" y="116428"/>
            <a:ext cx="6629401" cy="190753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297545" y="402541"/>
            <a:ext cx="59226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4: Hành động nào dưới đây thể hiện em biết cách tiết kiệm nước?</a:t>
            </a:r>
            <a:endParaRPr lang="en-US" sz="6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5491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10CC1C-BAE3-44AD-AAA3-462980A41B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33" y="1751073"/>
            <a:ext cx="10836279" cy="472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407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0F3B1C93-6BDF-433A-B9A2-B8B9AEA5A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355601" y="3632200"/>
            <a:ext cx="2634211" cy="3353740"/>
          </a:xfrm>
          <a:prstGeom prst="rect">
            <a:avLst/>
          </a:prstGeom>
        </p:spPr>
      </p:pic>
      <p:sp>
        <p:nvSpPr>
          <p:cNvPr id="5" name="Pentagon 9">
            <a:extLst>
              <a:ext uri="{FF2B5EF4-FFF2-40B4-BE49-F238E27FC236}">
                <a16:creationId xmlns:a16="http://schemas.microsoft.com/office/drawing/2014/main" id="{898EA179-1F28-4094-A29C-525F849E30A6}"/>
              </a:ext>
            </a:extLst>
          </p:cNvPr>
          <p:cNvSpPr/>
          <p:nvPr/>
        </p:nvSpPr>
        <p:spPr>
          <a:xfrm>
            <a:off x="3454400" y="2057400"/>
            <a:ext cx="5435661" cy="1495683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Thực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sử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kiệm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điện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cụ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Pentagon 10">
            <a:extLst>
              <a:ext uri="{FF2B5EF4-FFF2-40B4-BE49-F238E27FC236}">
                <a16:creationId xmlns:a16="http://schemas.microsoft.com/office/drawing/2014/main" id="{21F49B20-5188-4E5F-AEFF-D10D133BCD31}"/>
              </a:ext>
            </a:extLst>
          </p:cNvPr>
          <p:cNvSpPr/>
          <p:nvPr/>
        </p:nvSpPr>
        <p:spPr>
          <a:xfrm>
            <a:off x="3454400" y="4137982"/>
            <a:ext cx="5421249" cy="1501336"/>
          </a:xfrm>
          <a:prstGeom prst="homePlat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chemeClr val="tx1"/>
                </a:solidFill>
                <a:cs typeface="Arial" panose="020B0604020202020204" pitchFamily="34" charset="0"/>
              </a:rPr>
              <a:t>Chuẩn bị tiết sinh hoạt theo hướng dẫn của giáo viên</a:t>
            </a: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E4C02CD1-B95A-4CD1-98CD-58D6DDCD7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-8100000">
            <a:off x="9917757" y="-291620"/>
            <a:ext cx="1096464" cy="20885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E948F9-612D-4F18-AEE1-AB1052D7FB14}"/>
              </a:ext>
            </a:extLst>
          </p:cNvPr>
          <p:cNvSpPr txBox="1"/>
          <p:nvPr/>
        </p:nvSpPr>
        <p:spPr>
          <a:xfrm>
            <a:off x="3416300" y="990600"/>
            <a:ext cx="7981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H</a:t>
            </a:r>
            <a:r>
              <a:rPr lang="vi-VN" sz="3600" b="1" dirty="0"/>
              <a:t>Ư</a:t>
            </a:r>
            <a:r>
              <a:rPr lang="en-US" sz="3600" b="1" dirty="0"/>
              <a:t>ỚNG DẪN VỀ NHÀ</a:t>
            </a:r>
          </a:p>
        </p:txBody>
      </p:sp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132</TotalTime>
  <Words>937</Words>
  <Application>Microsoft Office PowerPoint</Application>
  <PresentationFormat>Widescreen</PresentationFormat>
  <Paragraphs>79</Paragraphs>
  <Slides>26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UTM Avo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15</cp:revision>
  <dcterms:created xsi:type="dcterms:W3CDTF">2023-03-28T03:35:09Z</dcterms:created>
  <dcterms:modified xsi:type="dcterms:W3CDTF">2023-08-21T04:12:26Z</dcterms:modified>
</cp:coreProperties>
</file>