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4"/>
  </p:notesMasterIdLst>
  <p:sldIdLst>
    <p:sldId id="257" r:id="rId4"/>
    <p:sldId id="364" r:id="rId5"/>
    <p:sldId id="256" r:id="rId6"/>
    <p:sldId id="267" r:id="rId7"/>
    <p:sldId id="260" r:id="rId8"/>
    <p:sldId id="373" r:id="rId9"/>
    <p:sldId id="380" r:id="rId10"/>
    <p:sldId id="381" r:id="rId11"/>
    <p:sldId id="382" r:id="rId12"/>
    <p:sldId id="383" r:id="rId13"/>
    <p:sldId id="384" r:id="rId14"/>
    <p:sldId id="385" r:id="rId15"/>
    <p:sldId id="386" r:id="rId16"/>
    <p:sldId id="387" r:id="rId17"/>
    <p:sldId id="388" r:id="rId18"/>
    <p:sldId id="392" r:id="rId19"/>
    <p:sldId id="389" r:id="rId20"/>
    <p:sldId id="261" r:id="rId21"/>
    <p:sldId id="258" r:id="rId22"/>
    <p:sldId id="259" r:id="rId23"/>
    <p:sldId id="263" r:id="rId24"/>
    <p:sldId id="375" r:id="rId25"/>
    <p:sldId id="273" r:id="rId26"/>
    <p:sldId id="272" r:id="rId27"/>
    <p:sldId id="268" r:id="rId28"/>
    <p:sldId id="378" r:id="rId29"/>
    <p:sldId id="379" r:id="rId30"/>
    <p:sldId id="374" r:id="rId31"/>
    <p:sldId id="266" r:id="rId32"/>
    <p:sldId id="39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80"/>
            <p14:sldId id="381"/>
            <p14:sldId id="382"/>
            <p14:sldId id="383"/>
            <p14:sldId id="384"/>
            <p14:sldId id="385"/>
            <p14:sldId id="386"/>
            <p14:sldId id="387"/>
            <p14:sldId id="388"/>
            <p14:sldId id="392"/>
            <p14:sldId id="389"/>
          </p14:sldIdLst>
        </p14:section>
        <p14:section name="SHL" id="{A13DB347-C564-4436-BE85-EF03CBD32C2D}">
          <p14:sldIdLst>
            <p14:sldId id="261"/>
            <p14:sldId id="258"/>
            <p14:sldId id="259"/>
            <p14:sldId id="263"/>
          </p14:sldIdLst>
        </p14:section>
        <p14:section name="HĐ nối tiếp" id="{3ADF448C-8E95-45D1-860C-1D3CE70BC927}">
          <p14:sldIdLst>
            <p14:sldId id="375"/>
            <p14:sldId id="273"/>
            <p14:sldId id="272"/>
            <p14:sldId id="268"/>
          </p14:sldIdLst>
        </p14:section>
        <p14:section name="Tự đánh giá" id="{7E3EA2DB-4ECA-46C4-AE99-1BDB6E5D3586}">
          <p14:sldIdLst>
            <p14:sldId id="378"/>
            <p14:sldId id="379"/>
          </p14:sldIdLst>
        </p14:section>
        <p14:section name="END" id="{09D271F4-F85F-46E8-ACF3-54DB7682D3DB}">
          <p14:sldIdLst>
            <p14:sldId id="374"/>
            <p14:sldId id="266"/>
            <p14:sldId id="3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94660"/>
  </p:normalViewPr>
  <p:slideViewPr>
    <p:cSldViewPr snapToGrid="0">
      <p:cViewPr varScale="1">
        <p:scale>
          <a:sx n="65" d="100"/>
          <a:sy n="65" d="100"/>
        </p:scale>
        <p:origin x="10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02487-EC1A-4A1F-8244-B17C5C26AC24}"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874B05-3314-4067-8972-23491B3064D1}" type="slidenum">
              <a:rPr lang="en-US" smtClean="0"/>
              <a:t>‹#›</a:t>
            </a:fld>
            <a:endParaRPr lang="en-US"/>
          </a:p>
        </p:txBody>
      </p:sp>
    </p:spTree>
    <p:extLst>
      <p:ext uri="{BB962C8B-B14F-4D97-AF65-F5344CB8AC3E}">
        <p14:creationId xmlns:p14="http://schemas.microsoft.com/office/powerpoint/2010/main" val="3327210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22</a:t>
            </a:fld>
            <a:endParaRPr lang="en-US"/>
          </a:p>
        </p:txBody>
      </p:sp>
    </p:spTree>
    <p:extLst>
      <p:ext uri="{BB962C8B-B14F-4D97-AF65-F5344CB8AC3E}">
        <p14:creationId xmlns:p14="http://schemas.microsoft.com/office/powerpoint/2010/main" val="428054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23</a:t>
            </a:fld>
            <a:endParaRPr lang="en-US"/>
          </a:p>
        </p:txBody>
      </p:sp>
    </p:spTree>
    <p:extLst>
      <p:ext uri="{BB962C8B-B14F-4D97-AF65-F5344CB8AC3E}">
        <p14:creationId xmlns:p14="http://schemas.microsoft.com/office/powerpoint/2010/main" val="2959353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24</a:t>
            </a:fld>
            <a:endParaRPr lang="en-US"/>
          </a:p>
        </p:txBody>
      </p:sp>
    </p:spTree>
    <p:extLst>
      <p:ext uri="{BB962C8B-B14F-4D97-AF65-F5344CB8AC3E}">
        <p14:creationId xmlns:p14="http://schemas.microsoft.com/office/powerpoint/2010/main" val="2635619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25</a:t>
            </a:fld>
            <a:endParaRPr lang="en-US"/>
          </a:p>
        </p:txBody>
      </p:sp>
    </p:spTree>
    <p:extLst>
      <p:ext uri="{BB962C8B-B14F-4D97-AF65-F5344CB8AC3E}">
        <p14:creationId xmlns:p14="http://schemas.microsoft.com/office/powerpoint/2010/main" val="397128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45108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71368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2289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92420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786209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1540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808176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381918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017225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188187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780572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354263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822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710385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028650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79444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187200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9725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26678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099073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3320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82844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41055247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3680805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86/"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86/"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24.svg"/><Relationship Id="rId12" Type="http://schemas.openxmlformats.org/officeDocument/2006/relationships/image" Target="../media/image28.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image" Target="../media/image22.svg"/><Relationship Id="rId10" Type="http://schemas.openxmlformats.org/officeDocument/2006/relationships/image" Target="../media/image26.svg"/><Relationship Id="rId4" Type="http://schemas.openxmlformats.org/officeDocument/2006/relationships/image" Target="../media/image21.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1.sv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28.svg"/><Relationship Id="rId12" Type="http://schemas.openxmlformats.org/officeDocument/2006/relationships/image" Target="../media/image24.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23.png"/><Relationship Id="rId5" Type="http://schemas.openxmlformats.org/officeDocument/2006/relationships/image" Target="../media/image26.svg"/><Relationship Id="rId10" Type="http://schemas.openxmlformats.org/officeDocument/2006/relationships/image" Target="../media/image22.svg"/><Relationship Id="rId4" Type="http://schemas.openxmlformats.org/officeDocument/2006/relationships/image" Target="../media/image25.png"/><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hoat-dong-trai-nghiem-3/1/136/87/" TargetMode="External"/><Relationship Id="rId2" Type="http://schemas.openxmlformats.org/officeDocument/2006/relationships/image" Target="../media/image35.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hoat-dong-trai-nghiem-3/1/136/88/" TargetMode="External"/><Relationship Id="rId2" Type="http://schemas.openxmlformats.org/officeDocument/2006/relationships/image" Target="../media/image38.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audio" Target="../media/audio2.wav"/></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audio" Target="../media/audio2.wav"/></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audio" Target="../media/audio2.wav"/></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audio" Target="../media/audio2.wav"/></Relationships>
</file>

<file path=ppt/slides/_rels/slide2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24.xml"/><Relationship Id="rId6" Type="http://schemas.microsoft.com/office/2007/relationships/hdphoto" Target="../media/hdphoto3.wdp"/><Relationship Id="rId5" Type="http://schemas.openxmlformats.org/officeDocument/2006/relationships/image" Target="../media/image5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8:</a:t>
            </a:r>
          </a:p>
          <a:p>
            <a:pPr>
              <a:lnSpc>
                <a:spcPct val="150000"/>
              </a:lnSpc>
            </a:pP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ng</a:t>
            </a:r>
            <a:r>
              <a:rPr lang="vi-VN" sz="5200" b="1" dirty="0">
                <a:solidFill>
                  <a:srgbClr val="002060"/>
                </a:solidFill>
                <a:latin typeface="UTM Avo" panose="02040603050506020204" pitchFamily="18" charset="0"/>
              </a:rPr>
              <a:t>ư</a:t>
            </a:r>
            <a:r>
              <a:rPr lang="en-US" sz="5200" b="1" dirty="0" err="1">
                <a:solidFill>
                  <a:srgbClr val="002060"/>
                </a:solidFill>
                <a:latin typeface="UTM Avo" panose="02040603050506020204" pitchFamily="18" charset="0"/>
              </a:rPr>
              <a:t>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bạn</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32</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4" name="Group 3">
            <a:extLst>
              <a:ext uri="{FF2B5EF4-FFF2-40B4-BE49-F238E27FC236}">
                <a16:creationId xmlns:a16="http://schemas.microsoft.com/office/drawing/2014/main" id="{938A0162-56CF-4944-BBE7-30D48323C266}"/>
              </a:ext>
            </a:extLst>
          </p:cNvPr>
          <p:cNvGrpSpPr/>
          <p:nvPr/>
        </p:nvGrpSpPr>
        <p:grpSpPr>
          <a:xfrm>
            <a:off x="3692024" y="503641"/>
            <a:ext cx="4115855" cy="1983083"/>
            <a:chOff x="5421767" y="504661"/>
            <a:chExt cx="7477648" cy="3323031"/>
          </a:xfrm>
        </p:grpSpPr>
        <p:grpSp>
          <p:nvGrpSpPr>
            <p:cNvPr id="5" name="Group 5">
              <a:extLst>
                <a:ext uri="{FF2B5EF4-FFF2-40B4-BE49-F238E27FC236}">
                  <a16:creationId xmlns:a16="http://schemas.microsoft.com/office/drawing/2014/main" id="{432FB778-5B20-4515-8C5A-D2A77F65EE59}"/>
                </a:ext>
              </a:extLst>
            </p:cNvPr>
            <p:cNvGrpSpPr/>
            <p:nvPr/>
          </p:nvGrpSpPr>
          <p:grpSpPr>
            <a:xfrm>
              <a:off x="5421767" y="504661"/>
              <a:ext cx="7477648" cy="3323031"/>
              <a:chOff x="1016777" y="271198"/>
              <a:chExt cx="8947282" cy="4231762"/>
            </a:xfrm>
          </p:grpSpPr>
          <p:pic>
            <p:nvPicPr>
              <p:cNvPr id="7" name="Picture 6">
                <a:extLst>
                  <a:ext uri="{FF2B5EF4-FFF2-40B4-BE49-F238E27FC236}">
                    <a16:creationId xmlns:a16="http://schemas.microsoft.com/office/drawing/2014/main" id="{B6FAE150-04F9-4E2A-BD0D-613BC8B0F80A}"/>
                  </a:ext>
                </a:extLst>
              </p:cNvPr>
              <p:cNvPicPr>
                <a:picLocks noChangeAspect="1"/>
              </p:cNvPicPr>
              <p:nvPr/>
            </p:nvPicPr>
            <p:blipFill>
              <a:blip r:embed="rId4"/>
              <a:srcRect l="11784" t="14673" r="2087" b="54814"/>
              <a:stretch>
                <a:fillRect/>
              </a:stretch>
            </p:blipFill>
            <p:spPr>
              <a:xfrm rot="-78066">
                <a:off x="1340288" y="1203407"/>
                <a:ext cx="8420231" cy="2278268"/>
              </a:xfrm>
              <a:prstGeom prst="rect">
                <a:avLst/>
              </a:prstGeom>
            </p:spPr>
          </p:pic>
          <p:pic>
            <p:nvPicPr>
              <p:cNvPr id="8" name="Picture 7">
                <a:extLst>
                  <a:ext uri="{FF2B5EF4-FFF2-40B4-BE49-F238E27FC236}">
                    <a16:creationId xmlns:a16="http://schemas.microsoft.com/office/drawing/2014/main" id="{966114F2-F1F9-4A93-A5BA-9B49EE689684}"/>
                  </a:ext>
                </a:extLst>
              </p:cNvPr>
              <p:cNvPicPr>
                <a:picLocks noChangeAspect="1"/>
              </p:cNvPicPr>
              <p:nvPr/>
            </p:nvPicPr>
            <p:blipFill>
              <a:blip r:embed="rId5"/>
              <a:srcRect/>
              <a:stretch>
                <a:fillRect/>
              </a:stretch>
            </p:blipFill>
            <p:spPr>
              <a:xfrm rot="3029350">
                <a:off x="8266390" y="915536"/>
                <a:ext cx="2342008" cy="1053331"/>
              </a:xfrm>
              <a:prstGeom prst="rect">
                <a:avLst/>
              </a:prstGeom>
            </p:spPr>
          </p:pic>
          <p:pic>
            <p:nvPicPr>
              <p:cNvPr id="9" name="Picture 8">
                <a:extLst>
                  <a:ext uri="{FF2B5EF4-FFF2-40B4-BE49-F238E27FC236}">
                    <a16:creationId xmlns:a16="http://schemas.microsoft.com/office/drawing/2014/main" id="{94FE1589-0F42-4CE3-B185-F361D522B102}"/>
                  </a:ext>
                </a:extLst>
              </p:cNvPr>
              <p:cNvPicPr>
                <a:picLocks noChangeAspect="1"/>
              </p:cNvPicPr>
              <p:nvPr/>
            </p:nvPicPr>
            <p:blipFill>
              <a:blip r:embed="rId5"/>
              <a:srcRect/>
              <a:stretch>
                <a:fillRect/>
              </a:stretch>
            </p:blipFill>
            <p:spPr>
              <a:xfrm rot="2700000">
                <a:off x="342370" y="2726069"/>
                <a:ext cx="2451298" cy="1102484"/>
              </a:xfrm>
              <a:prstGeom prst="rect">
                <a:avLst/>
              </a:prstGeom>
            </p:spPr>
          </p:pic>
        </p:grpSp>
        <p:sp>
          <p:nvSpPr>
            <p:cNvPr id="6" name="Hộp Văn bản 106">
              <a:extLst>
                <a:ext uri="{FF2B5EF4-FFF2-40B4-BE49-F238E27FC236}">
                  <a16:creationId xmlns:a16="http://schemas.microsoft.com/office/drawing/2014/main" id="{338258F6-8CB8-4284-9492-9A514EC271A4}"/>
                </a:ext>
              </a:extLst>
            </p:cNvPr>
            <p:cNvSpPr txBox="1"/>
            <p:nvPr/>
          </p:nvSpPr>
          <p:spPr>
            <a:xfrm>
              <a:off x="6577367" y="1596544"/>
              <a:ext cx="5315530" cy="877163"/>
            </a:xfrm>
            <a:prstGeom prst="rect">
              <a:avLst/>
            </a:prstGeom>
            <a:noFill/>
          </p:spPr>
          <p:txBody>
            <a:bodyPr wrap="square" rtlCol="0">
              <a:spAutoFit/>
            </a:bodyPr>
            <a:lstStyle/>
            <a:p>
              <a:pPr algn="ctr"/>
              <a:r>
                <a:rPr lang="en-US" sz="3200" b="1" dirty="0">
                  <a:latin typeface="+mj-lt"/>
                  <a:cs typeface="Arial" panose="020B0604020202020204" pitchFamily="34" charset="0"/>
                </a:rPr>
                <a:t>KHỞI ĐỘNG</a:t>
              </a:r>
            </a:p>
          </p:txBody>
        </p:sp>
      </p:grpSp>
      <p:sp>
        <p:nvSpPr>
          <p:cNvPr id="10" name="Rectangle 9">
            <a:extLst>
              <a:ext uri="{FF2B5EF4-FFF2-40B4-BE49-F238E27FC236}">
                <a16:creationId xmlns:a16="http://schemas.microsoft.com/office/drawing/2014/main" id="{16C26322-1233-432E-8ABC-59C899A03C12}"/>
              </a:ext>
            </a:extLst>
          </p:cNvPr>
          <p:cNvSpPr/>
          <p:nvPr/>
        </p:nvSpPr>
        <p:spPr>
          <a:xfrm>
            <a:off x="173596" y="2526961"/>
            <a:ext cx="5419751" cy="2229841"/>
          </a:xfrm>
          <a:prstGeom prst="rect">
            <a:avLst/>
          </a:prstGeom>
        </p:spPr>
        <p:txBody>
          <a:bodyPr wrap="square">
            <a:spAutoFit/>
          </a:bodyPr>
          <a:lstStyle/>
          <a:p>
            <a:pPr algn="just">
              <a:lnSpc>
                <a:spcPct val="150000"/>
              </a:lnSpc>
              <a:spcBef>
                <a:spcPts val="400"/>
              </a:spcBef>
            </a:pPr>
            <a:r>
              <a:rPr lang="nl-NL" sz="2400" dirty="0">
                <a:latin typeface="+mj-lt"/>
                <a:ea typeface="Times New Roman" panose="02020603050405020304" pitchFamily="18" charset="0"/>
                <a:cs typeface="Arial" panose="020B0604020202020204" pitchFamily="34" charset="0"/>
              </a:rPr>
              <a:t>* Các em hãy quan sát 4 bức tranh và sắp xếp lại thứ tự các bước thực hiện hòa giải bất đồng với bạn bè:</a:t>
            </a:r>
            <a:endParaRPr lang="en-US" sz="2400" dirty="0">
              <a:latin typeface="+mj-lt"/>
              <a:ea typeface="Times New Roman" panose="02020603050405020304" pitchFamily="18" charset="0"/>
              <a:cs typeface="Arial" panose="020B0604020202020204" pitchFamily="34" charset="0"/>
            </a:endParaRPr>
          </a:p>
        </p:txBody>
      </p:sp>
      <p:pic>
        <p:nvPicPr>
          <p:cNvPr id="11" name="Picture 10" descr="1. Sắp xếp các tranh theo thứ tự các bước thực hiện hòa giải bất đồng với bạn bè. (ảnh 1)">
            <a:extLst>
              <a:ext uri="{FF2B5EF4-FFF2-40B4-BE49-F238E27FC236}">
                <a16:creationId xmlns:a16="http://schemas.microsoft.com/office/drawing/2014/main" id="{37DE0EF6-DA3F-4B78-9ED5-2257900E5554}"/>
              </a:ext>
            </a:extLst>
          </p:cNvPr>
          <p:cNvPicPr/>
          <p:nvPr/>
        </p:nvPicPr>
        <p:blipFill>
          <a:blip r:embed="rId6" cstate="print">
            <a:extLst>
              <a:ext uri="{BEBA8EAE-BF5A-486C-A8C5-ECC9F3942E4B}">
                <a14:imgProps xmlns:a14="http://schemas.microsoft.com/office/drawing/2010/main">
                  <a14:imgLayer r:embed="rId7">
                    <a14:imgEffect>
                      <a14:sharpenSoften amount="50000"/>
                    </a14:imgEffect>
                    <a14:imgEffect>
                      <a14:colorTemperature colorTemp="47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979886" y="2310560"/>
            <a:ext cx="6038518" cy="4501005"/>
          </a:xfrm>
          <a:prstGeom prst="rect">
            <a:avLst/>
          </a:prstGeom>
          <a:noFill/>
          <a:ln>
            <a:noFill/>
          </a:ln>
        </p:spPr>
      </p:pic>
      <p:grpSp>
        <p:nvGrpSpPr>
          <p:cNvPr id="12" name="Group 11">
            <a:extLst>
              <a:ext uri="{FF2B5EF4-FFF2-40B4-BE49-F238E27FC236}">
                <a16:creationId xmlns:a16="http://schemas.microsoft.com/office/drawing/2014/main" id="{CC193586-79B7-4BFA-8023-C904D117E69D}"/>
              </a:ext>
            </a:extLst>
          </p:cNvPr>
          <p:cNvGrpSpPr/>
          <p:nvPr/>
        </p:nvGrpSpPr>
        <p:grpSpPr>
          <a:xfrm>
            <a:off x="830311" y="5448223"/>
            <a:ext cx="3449345" cy="595717"/>
            <a:chOff x="1314887" y="7200900"/>
            <a:chExt cx="5174017" cy="893576"/>
          </a:xfrm>
        </p:grpSpPr>
        <p:sp>
          <p:nvSpPr>
            <p:cNvPr id="13" name="Rectangle 12">
              <a:extLst>
                <a:ext uri="{FF2B5EF4-FFF2-40B4-BE49-F238E27FC236}">
                  <a16:creationId xmlns:a16="http://schemas.microsoft.com/office/drawing/2014/main" id="{393F2E78-6886-46FA-8E95-D5DC32455800}"/>
                </a:ext>
              </a:extLst>
            </p:cNvPr>
            <p:cNvSpPr/>
            <p:nvPr/>
          </p:nvSpPr>
          <p:spPr>
            <a:xfrm>
              <a:off x="2317458" y="7227987"/>
              <a:ext cx="4171446" cy="86648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spcBef>
                  <a:spcPts val="400"/>
                </a:spcBef>
                <a:spcAft>
                  <a:spcPts val="800"/>
                </a:spcAft>
              </a:pPr>
              <a:r>
                <a:rPr lang="nl-NL" sz="2400" dirty="0">
                  <a:latin typeface="+mj-lt"/>
                  <a:ea typeface="Calibri" panose="020F0502020204030204" pitchFamily="34" charset="0"/>
                  <a:cs typeface="Arial" panose="020B0604020202020204" pitchFamily="34" charset="0"/>
                </a:rPr>
                <a:t>d – c – a – b</a:t>
              </a:r>
              <a:endParaRPr lang="en-US" sz="2400" dirty="0">
                <a:latin typeface="+mj-lt"/>
                <a:ea typeface="Calibri" panose="020F0502020204030204" pitchFamily="34" charset="0"/>
                <a:cs typeface="Arial" panose="020B0604020202020204" pitchFamily="34" charset="0"/>
              </a:endParaRPr>
            </a:p>
          </p:txBody>
        </p:sp>
        <p:pic>
          <p:nvPicPr>
            <p:cNvPr id="14" name="Picture 4">
              <a:extLst>
                <a:ext uri="{FF2B5EF4-FFF2-40B4-BE49-F238E27FC236}">
                  <a16:creationId xmlns:a16="http://schemas.microsoft.com/office/drawing/2014/main" id="{DF2F9AD2-2726-4D20-8918-3D1BE81DC0B6}"/>
                </a:ext>
              </a:extLst>
            </p:cNvPr>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14887" y="7200900"/>
              <a:ext cx="1320788" cy="534919"/>
            </a:xfrm>
            <a:prstGeom prst="rect">
              <a:avLst/>
            </a:prstGeom>
          </p:spPr>
        </p:pic>
      </p:grpSp>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66371" y="285565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304380-F63B-41BB-A51B-3F967A5D2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036" y="1667641"/>
            <a:ext cx="11694964" cy="5190359"/>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66371" y="285565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AA5A0E6-841E-41F0-9832-8190EE58BB7D}"/>
              </a:ext>
            </a:extLst>
          </p:cNvPr>
          <p:cNvSpPr/>
          <p:nvPr/>
        </p:nvSpPr>
        <p:spPr>
          <a:xfrm>
            <a:off x="3744242" y="2149642"/>
            <a:ext cx="5487287" cy="574388"/>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a:lnSpc>
                <a:spcPct val="150000"/>
              </a:lnSpc>
            </a:pPr>
            <a:r>
              <a:rPr lang="en-US" sz="2400" b="1" dirty="0" err="1">
                <a:solidFill>
                  <a:schemeClr val="bg1"/>
                </a:solidFill>
                <a:latin typeface="+mj-lt"/>
                <a:ea typeface="Arial" panose="020B0604020202020204" pitchFamily="34" charset="0"/>
                <a:cs typeface="Arial" panose="020B0604020202020204" pitchFamily="34" charset="0"/>
              </a:rPr>
              <a:t>Nhiệm</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vụ</a:t>
            </a:r>
            <a:r>
              <a:rPr lang="en-US" sz="2400" b="1" dirty="0">
                <a:solidFill>
                  <a:schemeClr val="bg1"/>
                </a:solidFill>
                <a:latin typeface="+mj-lt"/>
                <a:ea typeface="Arial" panose="020B0604020202020204" pitchFamily="34" charset="0"/>
                <a:cs typeface="Arial" panose="020B0604020202020204" pitchFamily="34" charset="0"/>
              </a:rPr>
              <a:t> 1: LÀM VIỆC NHÓM</a:t>
            </a:r>
          </a:p>
        </p:txBody>
      </p:sp>
      <p:sp>
        <p:nvSpPr>
          <p:cNvPr id="6" name="Rectangle 5">
            <a:extLst>
              <a:ext uri="{FF2B5EF4-FFF2-40B4-BE49-F238E27FC236}">
                <a16:creationId xmlns:a16="http://schemas.microsoft.com/office/drawing/2014/main" id="{CD9DEA67-A18C-4D3A-910E-AB24358311D6}"/>
              </a:ext>
            </a:extLst>
          </p:cNvPr>
          <p:cNvSpPr/>
          <p:nvPr/>
        </p:nvSpPr>
        <p:spPr>
          <a:xfrm>
            <a:off x="512742" y="2793980"/>
            <a:ext cx="11444954" cy="567848"/>
          </a:xfrm>
          <a:prstGeom prst="rect">
            <a:avLst/>
          </a:prstGeom>
        </p:spPr>
        <p:txBody>
          <a:bodyPr wrap="square">
            <a:spAutoFit/>
          </a:bodyPr>
          <a:lstStyle/>
          <a:p>
            <a:pPr algn="just">
              <a:lnSpc>
                <a:spcPct val="150000"/>
              </a:lnSpc>
              <a:spcBef>
                <a:spcPts val="400"/>
              </a:spcBef>
              <a:spcAft>
                <a:spcPts val="800"/>
              </a:spcAft>
            </a:pP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SGK </a:t>
            </a:r>
            <a:r>
              <a:rPr lang="fr-FR" sz="2400" dirty="0" err="1">
                <a:latin typeface="+mj-lt"/>
                <a:ea typeface="Calibri" panose="020F0502020204030204" pitchFamily="34" charset="0"/>
                <a:cs typeface="Arial" panose="020B0604020202020204" pitchFamily="34" charset="0"/>
              </a:rPr>
              <a:t>trang</a:t>
            </a:r>
            <a:r>
              <a:rPr lang="fr-FR" sz="2400" dirty="0">
                <a:latin typeface="+mj-lt"/>
                <a:ea typeface="Calibri" panose="020F0502020204030204" pitchFamily="34" charset="0"/>
                <a:cs typeface="Arial" panose="020B0604020202020204" pitchFamily="34" charset="0"/>
              </a:rPr>
              <a:t> 86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gặp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đồng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7FD3CDD-B567-4A31-A037-012F7E026BCC}"/>
              </a:ext>
            </a:extLst>
          </p:cNvPr>
          <p:cNvPicPr>
            <a:picLocks noChangeAspect="1"/>
          </p:cNvPicPr>
          <p:nvPr/>
        </p:nvPicPr>
        <p:blipFill>
          <a:blip r:embed="rId3"/>
          <a:stretch>
            <a:fillRect/>
          </a:stretch>
        </p:blipFill>
        <p:spPr>
          <a:xfrm>
            <a:off x="3186453" y="3599081"/>
            <a:ext cx="5819093" cy="3056865"/>
          </a:xfrm>
          <a:prstGeom prst="rect">
            <a:avLst/>
          </a:prstGeom>
        </p:spPr>
      </p:pic>
      <p:sp>
        <p:nvSpPr>
          <p:cNvPr id="8" name="TextBox 7">
            <a:extLst>
              <a:ext uri="{FF2B5EF4-FFF2-40B4-BE49-F238E27FC236}">
                <a16:creationId xmlns:a16="http://schemas.microsoft.com/office/drawing/2014/main" id="{BA88AF91-6FA5-4F7D-944F-482F050DB912}"/>
              </a:ext>
            </a:extLst>
          </p:cNvPr>
          <p:cNvSpPr txBox="1"/>
          <p:nvPr/>
        </p:nvSpPr>
        <p:spPr>
          <a:xfrm>
            <a:off x="512742" y="1587249"/>
            <a:ext cx="9144000" cy="492443"/>
          </a:xfrm>
          <a:prstGeom prst="rect">
            <a:avLst/>
          </a:prstGeom>
          <a:noFill/>
        </p:spPr>
        <p:txBody>
          <a:bodyPr wrap="square" rtlCol="0">
            <a:spAutoFit/>
          </a:bodyPr>
          <a:lstStyle/>
          <a:p>
            <a:pPr lvl="0">
              <a:defRPr/>
            </a:pPr>
            <a:r>
              <a:rPr lang="pt-BR" sz="2600" b="1" dirty="0">
                <a:solidFill>
                  <a:srgbClr val="FF0000"/>
                </a:solidFill>
                <a:latin typeface="+mj-lt"/>
                <a:cs typeface="Arial" panose="020B0604020202020204" pitchFamily="34" charset="0"/>
              </a:rPr>
              <a:t>Hoạt động 3:</a:t>
            </a:r>
            <a:r>
              <a:rPr lang="pt-BR" sz="2600" dirty="0">
                <a:solidFill>
                  <a:srgbClr val="FF0000"/>
                </a:solidFill>
                <a:latin typeface="+mj-lt"/>
                <a:cs typeface="Arial" panose="020B0604020202020204" pitchFamily="34" charset="0"/>
              </a:rPr>
              <a:t> Nhận xét về cách xử lí bất đồng</a:t>
            </a:r>
          </a:p>
        </p:txBody>
      </p:sp>
    </p:spTree>
    <p:extLst>
      <p:ext uri="{BB962C8B-B14F-4D97-AF65-F5344CB8AC3E}">
        <p14:creationId xmlns:p14="http://schemas.microsoft.com/office/powerpoint/2010/main" val="102341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625E87-BD32-4E16-A324-6DB37D4D3DA0}"/>
              </a:ext>
            </a:extLst>
          </p:cNvPr>
          <p:cNvSpPr/>
          <p:nvPr/>
        </p:nvSpPr>
        <p:spPr>
          <a:xfrm>
            <a:off x="793168" y="1651001"/>
            <a:ext cx="10005461" cy="4445832"/>
          </a:xfrm>
          <a:prstGeom prst="rect">
            <a:avLst/>
          </a:prstGeom>
        </p:spPr>
        <p:txBody>
          <a:bodyPr wrap="square">
            <a:spAutoFit/>
          </a:bodyPr>
          <a:lstStyle/>
          <a:p>
            <a:pPr marL="381019" indent="-381019" algn="just">
              <a:lnSpc>
                <a:spcPct val="150000"/>
              </a:lnSpc>
              <a:buFont typeface="Arial" panose="020B0604020202020204" pitchFamily="34" charset="0"/>
              <a:buChar char="•"/>
            </a:pP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xét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gặp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đồng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mỗi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bức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đồng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điều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gì</a:t>
            </a:r>
            <a:r>
              <a:rPr lang="fr-FR" sz="2400" dirty="0">
                <a:latin typeface="+mj-lt"/>
                <a:ea typeface="Calibri" panose="020F0502020204030204" pitchFamily="34" charset="0"/>
                <a:cs typeface="Arial" panose="020B0604020202020204" pitchFamily="34" charset="0"/>
              </a:rPr>
              <a:t>?</a:t>
            </a:r>
          </a:p>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xét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gì</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gặp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đồng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thích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nào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Vì</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sao</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Nếu</a:t>
            </a:r>
            <a:r>
              <a:rPr lang="fr-FR" sz="2400" dirty="0">
                <a:latin typeface="+mj-lt"/>
                <a:ea typeface="Calibri" panose="020F0502020204030204" pitchFamily="34" charset="0"/>
                <a:cs typeface="Arial" panose="020B0604020202020204" pitchFamily="34" charset="0"/>
              </a:rPr>
              <a:t> là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thế</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nào</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gặp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đồng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tương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tự</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680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up)">
                                      <p:cBhvr>
                                        <p:cTn id="11" dur="500"/>
                                        <p:tgtEl>
                                          <p:spTgt spid="2">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up)">
                                      <p:cBhvr>
                                        <p:cTn id="15" dur="500"/>
                                        <p:tgtEl>
                                          <p:spTgt spid="2">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up)">
                                      <p:cBhvr>
                                        <p:cTn id="19" dur="500"/>
                                        <p:tgtEl>
                                          <p:spTgt spid="2">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up)">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E6AAB1-9339-4CC1-93CF-300A1F97BB6F}"/>
              </a:ext>
            </a:extLst>
          </p:cNvPr>
          <p:cNvPicPr>
            <a:picLocks noChangeAspect="1"/>
          </p:cNvPicPr>
          <p:nvPr/>
        </p:nvPicPr>
        <p:blipFill>
          <a:blip r:embed="rId3"/>
          <a:stretch>
            <a:fillRect/>
          </a:stretch>
        </p:blipFill>
        <p:spPr>
          <a:xfrm>
            <a:off x="7406851" y="2104872"/>
            <a:ext cx="3887893" cy="4165600"/>
          </a:xfrm>
          <a:prstGeom prst="rect">
            <a:avLst/>
          </a:prstGeom>
        </p:spPr>
      </p:pic>
      <p:sp>
        <p:nvSpPr>
          <p:cNvPr id="3" name="Rectangle 2">
            <a:extLst>
              <a:ext uri="{FF2B5EF4-FFF2-40B4-BE49-F238E27FC236}">
                <a16:creationId xmlns:a16="http://schemas.microsoft.com/office/drawing/2014/main" id="{DC47690B-4927-44AB-AA7A-AE9D7B05CD88}"/>
              </a:ext>
            </a:extLst>
          </p:cNvPr>
          <p:cNvSpPr/>
          <p:nvPr/>
        </p:nvSpPr>
        <p:spPr>
          <a:xfrm>
            <a:off x="560255" y="2160705"/>
            <a:ext cx="6696889" cy="3491725"/>
          </a:xfrm>
          <a:prstGeom prst="rect">
            <a:avLst/>
          </a:prstGeom>
        </p:spPr>
        <p:txBody>
          <a:bodyPr wrap="square">
            <a:spAutoFit/>
          </a:bodyPr>
          <a:lstStyle/>
          <a:p>
            <a:pPr algn="just">
              <a:lnSpc>
                <a:spcPct val="150000"/>
              </a:lnSpc>
              <a:spcBef>
                <a:spcPts val="400"/>
              </a:spcBef>
              <a:spcAft>
                <a:spcPts val="800"/>
              </a:spcAft>
            </a:pPr>
            <a:r>
              <a:rPr lang="nl-NL" sz="2400" b="1" dirty="0">
                <a:latin typeface="+mj-lt"/>
                <a:ea typeface="Calibri" panose="020F0502020204030204" pitchFamily="34" charset="0"/>
                <a:cs typeface="Arial" panose="020B0604020202020204" pitchFamily="34" charset="0"/>
              </a:rPr>
              <a:t>Tình huống 1: </a:t>
            </a:r>
            <a:r>
              <a:rPr lang="nl-NL" sz="2400" dirty="0">
                <a:latin typeface="+mj-lt"/>
                <a:ea typeface="Calibri" panose="020F0502020204030204" pitchFamily="34" charset="0"/>
                <a:cs typeface="Arial" panose="020B0604020202020204" pitchFamily="34" charset="0"/>
              </a:rPr>
              <a:t>Bạn nữ đang giận bạn nam và không nghe bạn nam giải thích. </a:t>
            </a:r>
          </a:p>
          <a:p>
            <a:pPr marL="381019" indent="-381019" algn="just">
              <a:lnSpc>
                <a:spcPct val="150000"/>
              </a:lnSpc>
              <a:spcBef>
                <a:spcPts val="400"/>
              </a:spcBef>
              <a:spcAft>
                <a:spcPts val="800"/>
              </a:spcAft>
              <a:buFontTx/>
              <a:buChar char="-"/>
            </a:pPr>
            <a:r>
              <a:rPr lang="nl-NL" sz="2400" dirty="0">
                <a:latin typeface="+mj-lt"/>
                <a:ea typeface="Calibri" panose="020F0502020204030204" pitchFamily="34" charset="0"/>
                <a:cs typeface="Arial" panose="020B0604020202020204" pitchFamily="34" charset="0"/>
              </a:rPr>
              <a:t>Nếu là em trong tình huống này, em sẽ xin lỗi bạn, xin bạn cơ hội giải thích, còn bạn nữ nên lắng nghe xem bạn nam giải thích đầu đuôi câu chuyện cho rõ ràng. </a:t>
            </a:r>
          </a:p>
        </p:txBody>
      </p:sp>
      <p:sp>
        <p:nvSpPr>
          <p:cNvPr id="4" name="TextBox 3">
            <a:extLst>
              <a:ext uri="{FF2B5EF4-FFF2-40B4-BE49-F238E27FC236}">
                <a16:creationId xmlns:a16="http://schemas.microsoft.com/office/drawing/2014/main" id="{129ECB0E-8EAA-4351-956C-52A5624A8844}"/>
              </a:ext>
            </a:extLst>
          </p:cNvPr>
          <p:cNvSpPr txBox="1"/>
          <p:nvPr/>
        </p:nvSpPr>
        <p:spPr>
          <a:xfrm>
            <a:off x="560255" y="1592733"/>
            <a:ext cx="1429408" cy="461665"/>
          </a:xfrm>
          <a:prstGeom prst="rect">
            <a:avLst/>
          </a:prstGeom>
          <a:noFill/>
        </p:spPr>
        <p:txBody>
          <a:bodyPr wrap="square" rtlCol="0">
            <a:spAutoFit/>
          </a:bodyPr>
          <a:lstStyle/>
          <a:p>
            <a:pPr algn="ctr"/>
            <a:r>
              <a:rPr lang="en-US" sz="2400" b="1" u="sng" dirty="0" err="1">
                <a:latin typeface="+mj-lt"/>
                <a:cs typeface="Arial" panose="020B0604020202020204" pitchFamily="34" charset="0"/>
              </a:rPr>
              <a:t>Trả</a:t>
            </a:r>
            <a:r>
              <a:rPr lang="en-US" sz="2400" b="1" u="sng" dirty="0">
                <a:latin typeface="+mj-lt"/>
                <a:cs typeface="Arial" panose="020B0604020202020204" pitchFamily="34" charset="0"/>
              </a:rPr>
              <a:t> </a:t>
            </a:r>
            <a:r>
              <a:rPr lang="en-US" sz="2400" b="1" u="sng" dirty="0" err="1">
                <a:latin typeface="+mj-lt"/>
                <a:cs typeface="Arial" panose="020B0604020202020204" pitchFamily="34" charset="0"/>
              </a:rPr>
              <a:t>lời</a:t>
            </a:r>
            <a:r>
              <a:rPr lang="en-US" sz="2400" b="1" u="sng" dirty="0">
                <a:latin typeface="+mj-lt"/>
                <a:cs typeface="Arial" panose="020B0604020202020204" pitchFamily="34" charset="0"/>
              </a:rPr>
              <a:t>:</a:t>
            </a:r>
          </a:p>
        </p:txBody>
      </p:sp>
    </p:spTree>
    <p:extLst>
      <p:ext uri="{BB962C8B-B14F-4D97-AF65-F5344CB8AC3E}">
        <p14:creationId xmlns:p14="http://schemas.microsoft.com/office/powerpoint/2010/main" val="125954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anim calcmode="lin" valueType="num">
                                      <p:cBhvr>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7F0787-C5E8-417B-BE73-466F94FD6422}"/>
              </a:ext>
            </a:extLst>
          </p:cNvPr>
          <p:cNvSpPr/>
          <p:nvPr/>
        </p:nvSpPr>
        <p:spPr>
          <a:xfrm>
            <a:off x="522514" y="2141201"/>
            <a:ext cx="6900089" cy="4045723"/>
          </a:xfrm>
          <a:prstGeom prst="rect">
            <a:avLst/>
          </a:prstGeom>
        </p:spPr>
        <p:txBody>
          <a:bodyPr wrap="square">
            <a:spAutoFit/>
          </a:bodyPr>
          <a:lstStyle/>
          <a:p>
            <a:pPr algn="just">
              <a:lnSpc>
                <a:spcPct val="150000"/>
              </a:lnSpc>
              <a:spcBef>
                <a:spcPts val="400"/>
              </a:spcBef>
              <a:spcAft>
                <a:spcPts val="800"/>
              </a:spcAft>
            </a:pPr>
            <a:r>
              <a:rPr lang="nl-NL" sz="2400" b="1" dirty="0">
                <a:solidFill>
                  <a:prstClr val="black"/>
                </a:solidFill>
                <a:latin typeface="+mj-lt"/>
                <a:ea typeface="Calibri" panose="020F0502020204030204" pitchFamily="34" charset="0"/>
                <a:cs typeface="Arial" panose="020B0604020202020204" pitchFamily="34" charset="0"/>
              </a:rPr>
              <a:t>Tình huống 2: </a:t>
            </a:r>
            <a:r>
              <a:rPr lang="nl-NL" sz="2400" dirty="0">
                <a:solidFill>
                  <a:prstClr val="black"/>
                </a:solidFill>
                <a:latin typeface="+mj-lt"/>
                <a:ea typeface="Calibri" panose="020F0502020204030204" pitchFamily="34" charset="0"/>
                <a:cs typeface="Arial" panose="020B0604020202020204" pitchFamily="34" charset="0"/>
              </a:rPr>
              <a:t>Hai bạn cãi nhau, bạn nam đổ lỗi cho bạn nữ, còn bạn nữ lại bảo không muốn nói chuyện với bạn nam nữa.</a:t>
            </a:r>
          </a:p>
          <a:p>
            <a:pPr marL="381019" indent="-381019" algn="just">
              <a:lnSpc>
                <a:spcPct val="150000"/>
              </a:lnSpc>
              <a:spcBef>
                <a:spcPts val="400"/>
              </a:spcBef>
              <a:spcAft>
                <a:spcPts val="800"/>
              </a:spcAft>
              <a:buFontTx/>
              <a:buChar char="-"/>
            </a:pPr>
            <a:r>
              <a:rPr lang="nl-NL" sz="2400" dirty="0">
                <a:solidFill>
                  <a:prstClr val="black"/>
                </a:solidFill>
                <a:latin typeface="+mj-lt"/>
                <a:ea typeface="Calibri" panose="020F0502020204030204" pitchFamily="34" charset="0"/>
                <a:cs typeface="Arial" panose="020B0604020202020204" pitchFamily="34" charset="0"/>
              </a:rPr>
              <a:t>Nếu là em trong tình huống này, em sẽ bình tĩnh, bảo bạn cùng ngồi xuống giải quyết vấn đề một cách nhẹ nhàng, lắng nghe nhau nói. </a:t>
            </a:r>
          </a:p>
        </p:txBody>
      </p:sp>
      <p:sp>
        <p:nvSpPr>
          <p:cNvPr id="3" name="TextBox 2">
            <a:extLst>
              <a:ext uri="{FF2B5EF4-FFF2-40B4-BE49-F238E27FC236}">
                <a16:creationId xmlns:a16="http://schemas.microsoft.com/office/drawing/2014/main" id="{60DF2B9E-58A5-4264-A9A4-6A61B858DAB7}"/>
              </a:ext>
            </a:extLst>
          </p:cNvPr>
          <p:cNvSpPr txBox="1"/>
          <p:nvPr/>
        </p:nvSpPr>
        <p:spPr>
          <a:xfrm>
            <a:off x="410429" y="1590790"/>
            <a:ext cx="1429408" cy="461665"/>
          </a:xfrm>
          <a:prstGeom prst="rect">
            <a:avLst/>
          </a:prstGeom>
          <a:noFill/>
        </p:spPr>
        <p:txBody>
          <a:bodyPr wrap="square" rtlCol="0">
            <a:spAutoFit/>
          </a:bodyPr>
          <a:lstStyle/>
          <a:p>
            <a:pPr algn="ctr" defTabSz="609630">
              <a:defRPr/>
            </a:pPr>
            <a:r>
              <a:rPr lang="en-US" sz="2400" b="1" u="sng" dirty="0" err="1">
                <a:solidFill>
                  <a:prstClr val="black"/>
                </a:solidFill>
                <a:latin typeface="+mj-lt"/>
                <a:cs typeface="Arial" panose="020B0604020202020204" pitchFamily="34" charset="0"/>
              </a:rPr>
              <a:t>Trả</a:t>
            </a:r>
            <a:r>
              <a:rPr lang="en-US" sz="2400" b="1" u="sng" dirty="0">
                <a:solidFill>
                  <a:prstClr val="black"/>
                </a:solidFill>
                <a:latin typeface="+mj-lt"/>
                <a:cs typeface="Arial" panose="020B0604020202020204" pitchFamily="34" charset="0"/>
              </a:rPr>
              <a:t> </a:t>
            </a:r>
            <a:r>
              <a:rPr lang="en-US" sz="2400" b="1" u="sng" dirty="0" err="1">
                <a:solidFill>
                  <a:prstClr val="black"/>
                </a:solidFill>
                <a:latin typeface="+mj-lt"/>
                <a:cs typeface="Arial" panose="020B0604020202020204" pitchFamily="34" charset="0"/>
              </a:rPr>
              <a:t>lời</a:t>
            </a:r>
            <a:r>
              <a:rPr lang="en-US" sz="2400" b="1" u="sng" dirty="0">
                <a:solidFill>
                  <a:prstClr val="black"/>
                </a:solidFill>
                <a:latin typeface="+mj-lt"/>
                <a:cs typeface="Arial" panose="020B0604020202020204" pitchFamily="34" charset="0"/>
              </a:rPr>
              <a:t>:</a:t>
            </a:r>
          </a:p>
        </p:txBody>
      </p:sp>
      <p:pic>
        <p:nvPicPr>
          <p:cNvPr id="4" name="Picture 3">
            <a:extLst>
              <a:ext uri="{FF2B5EF4-FFF2-40B4-BE49-F238E27FC236}">
                <a16:creationId xmlns:a16="http://schemas.microsoft.com/office/drawing/2014/main" id="{4A0E1E34-18A6-4B40-8E4E-A3E3439D9D40}"/>
              </a:ext>
            </a:extLst>
          </p:cNvPr>
          <p:cNvPicPr>
            <a:picLocks noChangeAspect="1"/>
          </p:cNvPicPr>
          <p:nvPr/>
        </p:nvPicPr>
        <p:blipFill>
          <a:blip r:embed="rId3"/>
          <a:stretch>
            <a:fillRect/>
          </a:stretch>
        </p:blipFill>
        <p:spPr>
          <a:xfrm>
            <a:off x="7683111" y="2008434"/>
            <a:ext cx="3986375" cy="417849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1406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par>
                                <p:cTn id="12" presetID="22" presetClass="entr" presetSubtype="1"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up)">
                                      <p:cBhvr>
                                        <p:cTn id="1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5D3208-C242-4529-B8B8-6F8EABB8C95C}"/>
              </a:ext>
            </a:extLst>
          </p:cNvPr>
          <p:cNvSpPr/>
          <p:nvPr/>
        </p:nvSpPr>
        <p:spPr>
          <a:xfrm>
            <a:off x="3262083" y="2176448"/>
            <a:ext cx="5667834" cy="574388"/>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2: LÀM VIỆC CẢ LỚP</a:t>
            </a:r>
          </a:p>
        </p:txBody>
      </p:sp>
      <p:sp>
        <p:nvSpPr>
          <p:cNvPr id="6" name="Rectangle 5">
            <a:extLst>
              <a:ext uri="{FF2B5EF4-FFF2-40B4-BE49-F238E27FC236}">
                <a16:creationId xmlns:a16="http://schemas.microsoft.com/office/drawing/2014/main" id="{11960F22-67CA-4B36-B06A-6F8BE6D752C1}"/>
              </a:ext>
            </a:extLst>
          </p:cNvPr>
          <p:cNvSpPr/>
          <p:nvPr/>
        </p:nvSpPr>
        <p:spPr>
          <a:xfrm>
            <a:off x="2209800" y="3046260"/>
            <a:ext cx="7772400" cy="1121846"/>
          </a:xfrm>
          <a:prstGeom prst="rect">
            <a:avLst/>
          </a:prstGeom>
        </p:spPr>
        <p:txBody>
          <a:bodyPr wrap="square">
            <a:spAutoFit/>
          </a:bodyPr>
          <a:lstStyle/>
          <a:p>
            <a:pPr algn="just">
              <a:lnSpc>
                <a:spcPct val="150000"/>
              </a:lnSpc>
              <a:spcBef>
                <a:spcPts val="400"/>
              </a:spcBef>
              <a:spcAft>
                <a:spcPts val="800"/>
              </a:spcAft>
            </a:pPr>
            <a:r>
              <a:rPr lang="en-US" sz="2400" dirty="0">
                <a:solidFill>
                  <a:prstClr val="black"/>
                </a:solidFill>
                <a:latin typeface="+mj-lt"/>
                <a:ea typeface="Calibri" panose="020F0502020204030204" pitchFamily="34" charset="0"/>
                <a:cs typeface="Arial" panose="020B0604020202020204" pitchFamily="34" charset="0"/>
              </a:rPr>
              <a:t>* </a:t>
            </a:r>
            <a:r>
              <a:rPr lang="vi-VN" sz="2400" dirty="0">
                <a:solidFill>
                  <a:prstClr val="black"/>
                </a:solidFill>
                <a:latin typeface="+mj-lt"/>
                <a:ea typeface="Calibri" panose="020F0502020204030204" pitchFamily="34" charset="0"/>
                <a:cs typeface="Arial" panose="020B0604020202020204" pitchFamily="34" charset="0"/>
              </a:rPr>
              <a:t>Đại diện một số nhóm chia sẻ kết quả trước lớp, HS khác lắng nghe và cho ý kiến.</a:t>
            </a:r>
            <a:endParaRPr lang="en-US" sz="2400" dirty="0">
              <a:solidFill>
                <a:prstClr val="black"/>
              </a:solidFill>
              <a:latin typeface="+mj-lt"/>
              <a:ea typeface="Calibri" panose="020F0502020204030204" pitchFamily="34" charset="0"/>
              <a:cs typeface="Arial" panose="020B0604020202020204" pitchFamily="34" charset="0"/>
            </a:endParaRPr>
          </a:p>
        </p:txBody>
      </p:sp>
      <p:pic>
        <p:nvPicPr>
          <p:cNvPr id="7" name="Picture 22">
            <a:extLst>
              <a:ext uri="{FF2B5EF4-FFF2-40B4-BE49-F238E27FC236}">
                <a16:creationId xmlns:a16="http://schemas.microsoft.com/office/drawing/2014/main" id="{38CA0D95-8423-49B0-880A-9F71F9600F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400242" y="4839250"/>
            <a:ext cx="3391517" cy="1844137"/>
          </a:xfrm>
          <a:prstGeom prst="rect">
            <a:avLst/>
          </a:prstGeom>
        </p:spPr>
      </p:pic>
      <p:sp>
        <p:nvSpPr>
          <p:cNvPr id="8" name="TextBox 7">
            <a:extLst>
              <a:ext uri="{FF2B5EF4-FFF2-40B4-BE49-F238E27FC236}">
                <a16:creationId xmlns:a16="http://schemas.microsoft.com/office/drawing/2014/main" id="{BE6643C8-EA45-4481-A8C7-EECCEAA0FB4F}"/>
              </a:ext>
            </a:extLst>
          </p:cNvPr>
          <p:cNvSpPr txBox="1"/>
          <p:nvPr/>
        </p:nvSpPr>
        <p:spPr>
          <a:xfrm>
            <a:off x="512742" y="1587249"/>
            <a:ext cx="9144000" cy="492443"/>
          </a:xfrm>
          <a:prstGeom prst="rect">
            <a:avLst/>
          </a:prstGeom>
          <a:noFill/>
        </p:spPr>
        <p:txBody>
          <a:bodyPr wrap="square" rtlCol="0">
            <a:spAutoFit/>
          </a:bodyPr>
          <a:lstStyle/>
          <a:p>
            <a:pPr lvl="0">
              <a:defRPr/>
            </a:pPr>
            <a:r>
              <a:rPr lang="pt-BR" sz="2600" b="1" dirty="0">
                <a:solidFill>
                  <a:srgbClr val="FF0000"/>
                </a:solidFill>
                <a:latin typeface="+mj-lt"/>
                <a:cs typeface="Arial" panose="020B0604020202020204" pitchFamily="34" charset="0"/>
              </a:rPr>
              <a:t>Hoạt động 3:</a:t>
            </a:r>
            <a:r>
              <a:rPr lang="pt-BR" sz="2600" dirty="0">
                <a:solidFill>
                  <a:srgbClr val="FF0000"/>
                </a:solidFill>
                <a:latin typeface="+mj-lt"/>
                <a:cs typeface="Arial" panose="020B0604020202020204" pitchFamily="34" charset="0"/>
              </a:rPr>
              <a:t> Nhận xét về cách xử lí bất đồng</a:t>
            </a:r>
          </a:p>
        </p:txBody>
      </p:sp>
    </p:spTree>
    <p:extLst>
      <p:ext uri="{BB962C8B-B14F-4D97-AF65-F5344CB8AC3E}">
        <p14:creationId xmlns:p14="http://schemas.microsoft.com/office/powerpoint/2010/main" val="179048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par>
                                <p:cTn id="12" presetID="16" presetClass="entr" presetSubtype="21"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0E154CC-7204-49E8-B6D6-E50617C4A339}"/>
              </a:ext>
            </a:extLst>
          </p:cNvPr>
          <p:cNvGrpSpPr/>
          <p:nvPr/>
        </p:nvGrpSpPr>
        <p:grpSpPr>
          <a:xfrm>
            <a:off x="1420203" y="1762610"/>
            <a:ext cx="9785684" cy="5095390"/>
            <a:chOff x="1953807" y="2324101"/>
            <a:chExt cx="14678526" cy="7643085"/>
          </a:xfrm>
        </p:grpSpPr>
        <p:pic>
          <p:nvPicPr>
            <p:cNvPr id="8" name="Picture 3">
              <a:extLst>
                <a:ext uri="{FF2B5EF4-FFF2-40B4-BE49-F238E27FC236}">
                  <a16:creationId xmlns:a16="http://schemas.microsoft.com/office/drawing/2014/main" id="{06573E73-9B78-4A0A-822D-6D0646A983C7}"/>
                </a:ext>
              </a:extLst>
            </p:cNvPr>
            <p:cNvPicPr>
              <a:picLocks noChangeAspect="1"/>
            </p:cNvPicPr>
            <p:nvPr/>
          </p:nvPicPr>
          <p:blipFill>
            <a:blip r:embed="rId3"/>
            <a:srcRect t="428" r="36161" b="4617"/>
            <a:stretch>
              <a:fillRect/>
            </a:stretch>
          </p:blipFill>
          <p:spPr>
            <a:xfrm>
              <a:off x="1953807" y="2324101"/>
              <a:ext cx="14429193" cy="7643085"/>
            </a:xfrm>
            <a:prstGeom prst="rect">
              <a:avLst/>
            </a:prstGeom>
          </p:spPr>
        </p:pic>
        <p:pic>
          <p:nvPicPr>
            <p:cNvPr id="9" name="Picture 4">
              <a:extLst>
                <a:ext uri="{FF2B5EF4-FFF2-40B4-BE49-F238E27FC236}">
                  <a16:creationId xmlns:a16="http://schemas.microsoft.com/office/drawing/2014/main" id="{A00E18FF-704E-4D04-B89E-B2F541E9506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334807" y="3719552"/>
              <a:ext cx="548388" cy="1073358"/>
            </a:xfrm>
            <a:prstGeom prst="rect">
              <a:avLst/>
            </a:prstGeom>
          </p:spPr>
        </p:pic>
        <p:pic>
          <p:nvPicPr>
            <p:cNvPr id="10" name="Picture 10">
              <a:extLst>
                <a:ext uri="{FF2B5EF4-FFF2-40B4-BE49-F238E27FC236}">
                  <a16:creationId xmlns:a16="http://schemas.microsoft.com/office/drawing/2014/main" id="{DAF7F75B-0408-4704-96DD-C26D1510F78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724165" y="3112042"/>
              <a:ext cx="1908168" cy="1693065"/>
            </a:xfrm>
            <a:prstGeom prst="rect">
              <a:avLst/>
            </a:prstGeom>
          </p:spPr>
        </p:pic>
        <p:sp>
          <p:nvSpPr>
            <p:cNvPr id="11" name="Rectangle 10">
              <a:extLst>
                <a:ext uri="{FF2B5EF4-FFF2-40B4-BE49-F238E27FC236}">
                  <a16:creationId xmlns:a16="http://schemas.microsoft.com/office/drawing/2014/main" id="{E2B89888-9225-4B8A-9B52-0EC6FF9A954B}"/>
                </a:ext>
              </a:extLst>
            </p:cNvPr>
            <p:cNvSpPr/>
            <p:nvPr/>
          </p:nvSpPr>
          <p:spPr>
            <a:xfrm>
              <a:off x="2648532" y="5006518"/>
              <a:ext cx="13048668" cy="4175759"/>
            </a:xfrm>
            <a:prstGeom prst="rect">
              <a:avLst/>
            </a:prstGeom>
          </p:spPr>
          <p:txBody>
            <a:bodyPr wrap="square">
              <a:spAutoFit/>
            </a:bodyPr>
            <a:lstStyle/>
            <a:p>
              <a:pPr algn="just">
                <a:lnSpc>
                  <a:spcPct val="150000"/>
                </a:lnSpc>
                <a:spcBef>
                  <a:spcPts val="400"/>
                </a:spcBef>
                <a:spcAft>
                  <a:spcPts val="800"/>
                </a:spcAft>
              </a:pP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cuộc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hằng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ngày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đồng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học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tập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vui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chơi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hoặc</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tham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hoạt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động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tập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Mỗi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lựa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chọn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một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giải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quyết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khác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nhau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Nhưng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hãy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nhớ</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phải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tĩnh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hoà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giải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hợp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069CC08F-BD52-4925-90D6-97DE88C18D0F}"/>
              </a:ext>
            </a:extLst>
          </p:cNvPr>
          <p:cNvGrpSpPr/>
          <p:nvPr/>
        </p:nvGrpSpPr>
        <p:grpSpPr>
          <a:xfrm>
            <a:off x="3753548" y="1544758"/>
            <a:ext cx="5032885" cy="1505939"/>
            <a:chOff x="5334000" y="1184769"/>
            <a:chExt cx="7549327" cy="2258908"/>
          </a:xfrm>
        </p:grpSpPr>
        <p:pic>
          <p:nvPicPr>
            <p:cNvPr id="3" name="Picture 3">
              <a:extLst>
                <a:ext uri="{FF2B5EF4-FFF2-40B4-BE49-F238E27FC236}">
                  <a16:creationId xmlns:a16="http://schemas.microsoft.com/office/drawing/2014/main" id="{04F35402-B158-4CB4-955C-262306F7601D}"/>
                </a:ext>
              </a:extLst>
            </p:cNvPr>
            <p:cNvPicPr>
              <a:picLocks noChangeAspect="1"/>
            </p:cNvPicPr>
            <p:nvPr/>
          </p:nvPicPr>
          <p:blipFill>
            <a:blip r:embed="rId8"/>
            <a:srcRect l="11784" t="14673" r="2087" b="50882"/>
            <a:stretch>
              <a:fillRect/>
            </a:stretch>
          </p:blipFill>
          <p:spPr>
            <a:xfrm>
              <a:off x="5334000" y="1562100"/>
              <a:ext cx="7549327" cy="1881577"/>
            </a:xfrm>
            <a:prstGeom prst="rect">
              <a:avLst/>
            </a:prstGeom>
          </p:spPr>
        </p:pic>
        <p:pic>
          <p:nvPicPr>
            <p:cNvPr id="4" name="Picture 4">
              <a:extLst>
                <a:ext uri="{FF2B5EF4-FFF2-40B4-BE49-F238E27FC236}">
                  <a16:creationId xmlns:a16="http://schemas.microsoft.com/office/drawing/2014/main" id="{94849638-8748-4E26-BC3F-E87853777BF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699596">
              <a:off x="5679838" y="1184769"/>
              <a:ext cx="862925" cy="812718"/>
            </a:xfrm>
            <a:prstGeom prst="rect">
              <a:avLst/>
            </a:prstGeom>
          </p:spPr>
        </p:pic>
        <p:pic>
          <p:nvPicPr>
            <p:cNvPr id="5" name="Picture 20">
              <a:extLst>
                <a:ext uri="{FF2B5EF4-FFF2-40B4-BE49-F238E27FC236}">
                  <a16:creationId xmlns:a16="http://schemas.microsoft.com/office/drawing/2014/main" id="{F88279F3-5612-496D-AA65-1831984741B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546427">
              <a:off x="11487060" y="1655053"/>
              <a:ext cx="813183" cy="680117"/>
            </a:xfrm>
            <a:prstGeom prst="rect">
              <a:avLst/>
            </a:prstGeom>
          </p:spPr>
        </p:pic>
        <p:sp>
          <p:nvSpPr>
            <p:cNvPr id="6" name="Hộp Văn bản 104">
              <a:extLst>
                <a:ext uri="{FF2B5EF4-FFF2-40B4-BE49-F238E27FC236}">
                  <a16:creationId xmlns:a16="http://schemas.microsoft.com/office/drawing/2014/main" id="{38A9789F-6C0A-4D9A-A652-6865E933F5D1}"/>
                </a:ext>
              </a:extLst>
            </p:cNvPr>
            <p:cNvSpPr txBox="1"/>
            <p:nvPr/>
          </p:nvSpPr>
          <p:spPr>
            <a:xfrm>
              <a:off x="6657409" y="1672275"/>
              <a:ext cx="4856959" cy="1343637"/>
            </a:xfrm>
            <a:prstGeom prst="rect">
              <a:avLst/>
            </a:prstGeom>
            <a:noFill/>
          </p:spPr>
          <p:txBody>
            <a:bodyPr wrap="square" rtlCol="0">
              <a:spAutoFit/>
            </a:bodyPr>
            <a:lstStyle/>
            <a:p>
              <a:pPr algn="ctr">
                <a:lnSpc>
                  <a:spcPct val="150000"/>
                </a:lnSpc>
              </a:pPr>
              <a:r>
                <a:rPr lang="en-US" sz="4000" b="1" dirty="0">
                  <a:latin typeface="+mj-lt"/>
                  <a:cs typeface="Arial" panose="020B0604020202020204" pitchFamily="34" charset="0"/>
                </a:rPr>
                <a:t>KẾT LUẬN</a:t>
              </a:r>
            </a:p>
          </p:txBody>
        </p:sp>
      </p:grpSp>
    </p:spTree>
    <p:extLst>
      <p:ext uri="{BB962C8B-B14F-4D97-AF65-F5344CB8AC3E}">
        <p14:creationId xmlns:p14="http://schemas.microsoft.com/office/powerpoint/2010/main" val="340689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A21C70-09D6-4238-800A-EE484C325C7E}"/>
              </a:ext>
            </a:extLst>
          </p:cNvPr>
          <p:cNvSpPr txBox="1"/>
          <p:nvPr/>
        </p:nvSpPr>
        <p:spPr>
          <a:xfrm>
            <a:off x="520046" y="1497895"/>
            <a:ext cx="8319597" cy="492443"/>
          </a:xfrm>
          <a:prstGeom prst="rect">
            <a:avLst/>
          </a:prstGeom>
          <a:noFill/>
        </p:spPr>
        <p:txBody>
          <a:bodyPr wrap="square" rtlCol="0">
            <a:spAutoFit/>
          </a:bodyPr>
          <a:lstStyle/>
          <a:p>
            <a:pPr lvl="0">
              <a:defRPr/>
            </a:pPr>
            <a:r>
              <a:rPr lang="pt-BR" sz="2600" b="1" dirty="0">
                <a:solidFill>
                  <a:srgbClr val="FF0000"/>
                </a:solidFill>
                <a:latin typeface="+mj-lt"/>
                <a:cs typeface="Arial" panose="020B0604020202020204" pitchFamily="34" charset="0"/>
              </a:rPr>
              <a:t>Hoạt động 4:</a:t>
            </a:r>
            <a:r>
              <a:rPr lang="pt-BR" sz="2600" dirty="0">
                <a:solidFill>
                  <a:srgbClr val="FF0000"/>
                </a:solidFill>
                <a:latin typeface="+mj-lt"/>
                <a:cs typeface="Arial" panose="020B0604020202020204" pitchFamily="34" charset="0"/>
              </a:rPr>
              <a:t> Thực hành hòa giải bất đồng</a:t>
            </a:r>
          </a:p>
        </p:txBody>
      </p:sp>
      <p:sp>
        <p:nvSpPr>
          <p:cNvPr id="5" name="Rectangle 4">
            <a:extLst>
              <a:ext uri="{FF2B5EF4-FFF2-40B4-BE49-F238E27FC236}">
                <a16:creationId xmlns:a16="http://schemas.microsoft.com/office/drawing/2014/main" id="{CD381C5A-461F-4294-A6B3-7D9A9A9955DB}"/>
              </a:ext>
            </a:extLst>
          </p:cNvPr>
          <p:cNvSpPr/>
          <p:nvPr/>
        </p:nvSpPr>
        <p:spPr>
          <a:xfrm>
            <a:off x="3352356" y="2201371"/>
            <a:ext cx="5487287" cy="574388"/>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1: LÀM VIỆC NHÓM</a:t>
            </a:r>
          </a:p>
        </p:txBody>
      </p:sp>
      <p:sp>
        <p:nvSpPr>
          <p:cNvPr id="6" name="Rectangle 5">
            <a:extLst>
              <a:ext uri="{FF2B5EF4-FFF2-40B4-BE49-F238E27FC236}">
                <a16:creationId xmlns:a16="http://schemas.microsoft.com/office/drawing/2014/main" id="{2A0DC7CB-574A-437A-A4A9-52AAFF3E8B19}"/>
              </a:ext>
            </a:extLst>
          </p:cNvPr>
          <p:cNvSpPr/>
          <p:nvPr/>
        </p:nvSpPr>
        <p:spPr>
          <a:xfrm>
            <a:off x="1379300" y="3044372"/>
            <a:ext cx="9144000" cy="2937727"/>
          </a:xfrm>
          <a:prstGeom prst="rect">
            <a:avLst/>
          </a:prstGeom>
        </p:spPr>
        <p:txBody>
          <a:bodyPr wrap="square">
            <a:spAutoFit/>
          </a:bodyPr>
          <a:lstStyle/>
          <a:p>
            <a:pPr marL="381019" indent="-381019" algn="just">
              <a:lnSpc>
                <a:spcPct val="150000"/>
              </a:lnSpc>
              <a:spcBef>
                <a:spcPts val="400"/>
              </a:spcBef>
              <a:spcAft>
                <a:spcPts val="800"/>
              </a:spcAft>
              <a:buFont typeface="Arial" panose="020B0604020202020204" pitchFamily="34" charset="0"/>
              <a:buChar char="•"/>
            </a:pPr>
            <a:r>
              <a:rPr lang="fr-FR" sz="2400" dirty="0" err="1">
                <a:solidFill>
                  <a:prstClr val="black"/>
                </a:solidFill>
                <a:latin typeface="+mj-lt"/>
                <a:ea typeface="Calibri" panose="020F0502020204030204" pitchFamily="34" charset="0"/>
                <a:cs typeface="Arial" panose="020B0604020202020204" pitchFamily="34" charset="0"/>
              </a:rPr>
              <a:t>Mỗi</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nhóm</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quan</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sát</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một</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bức</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tranh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trong</a:t>
            </a:r>
            <a:r>
              <a:rPr lang="fr-FR" sz="2400" dirty="0">
                <a:solidFill>
                  <a:prstClr val="black"/>
                </a:solidFill>
                <a:latin typeface="+mj-lt"/>
                <a:ea typeface="Calibri" panose="020F0502020204030204" pitchFamily="34" charset="0"/>
                <a:cs typeface="Arial" panose="020B0604020202020204" pitchFamily="34" charset="0"/>
              </a:rPr>
              <a:t> SGK </a:t>
            </a:r>
            <a:r>
              <a:rPr lang="fr-FR" sz="2400" dirty="0" err="1">
                <a:solidFill>
                  <a:prstClr val="black"/>
                </a:solidFill>
                <a:latin typeface="+mj-lt"/>
                <a:ea typeface="Calibri" panose="020F0502020204030204" pitchFamily="34" charset="0"/>
                <a:cs typeface="Arial" panose="020B0604020202020204" pitchFamily="34" charset="0"/>
              </a:rPr>
              <a:t>trang</a:t>
            </a:r>
            <a:r>
              <a:rPr lang="fr-FR" sz="2400" dirty="0">
                <a:solidFill>
                  <a:prstClr val="black"/>
                </a:solidFill>
                <a:latin typeface="+mj-lt"/>
                <a:ea typeface="Calibri" panose="020F0502020204030204" pitchFamily="34" charset="0"/>
                <a:cs typeface="Arial" panose="020B0604020202020204" pitchFamily="34" charset="0"/>
              </a:rPr>
              <a:t> 87 </a:t>
            </a:r>
            <a:r>
              <a:rPr lang="fr-FR" sz="2400" dirty="0" err="1">
                <a:solidFill>
                  <a:prstClr val="black"/>
                </a:solidFill>
                <a:latin typeface="+mj-lt"/>
                <a:ea typeface="Calibri" panose="020F0502020204030204" pitchFamily="34" charset="0"/>
                <a:cs typeface="Arial" panose="020B0604020202020204" pitchFamily="34" charset="0"/>
              </a:rPr>
              <a:t>và</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mô</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tả</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lại</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tình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huống</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trong</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tranh</a:t>
            </a:r>
            <a:r>
              <a:rPr lang="fr-FR" sz="2400" dirty="0">
                <a:solidFill>
                  <a:prstClr val="black"/>
                </a:solidFill>
                <a:latin typeface="+mj-lt"/>
                <a:ea typeface="Calibri" panose="020F0502020204030204" pitchFamily="34" charset="0"/>
                <a:cs typeface="Arial" panose="020B0604020202020204" pitchFamily="34" charset="0"/>
              </a:rPr>
              <a:t>.</a:t>
            </a:r>
          </a:p>
          <a:p>
            <a:pPr marL="381019" indent="-381019" algn="just">
              <a:lnSpc>
                <a:spcPct val="150000"/>
              </a:lnSpc>
              <a:spcBef>
                <a:spcPts val="400"/>
              </a:spcBef>
              <a:spcAft>
                <a:spcPts val="800"/>
              </a:spcAft>
              <a:buFont typeface="Arial" panose="020B0604020202020204" pitchFamily="34" charset="0"/>
              <a:buChar char="•"/>
            </a:pPr>
            <a:r>
              <a:rPr lang="fr-FR" sz="2400" dirty="0" err="1">
                <a:solidFill>
                  <a:prstClr val="black"/>
                </a:solidFill>
                <a:latin typeface="+mj-lt"/>
                <a:ea typeface="Calibri" panose="020F0502020204030204" pitchFamily="34" charset="0"/>
                <a:cs typeface="Arial" panose="020B0604020202020204" pitchFamily="34" charset="0"/>
              </a:rPr>
              <a:t>Thảo</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luận</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về</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cách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hòa</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giải</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bất</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đồng</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với</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bạn</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trong</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tình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huống</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đó</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Các</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nhóm</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sẽ</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thể</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hiện</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cách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hòa</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giải</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của</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nhóm</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mình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thông</a:t>
            </a:r>
            <a:r>
              <a:rPr lang="fr-FR" sz="2400" dirty="0">
                <a:solidFill>
                  <a:prstClr val="black"/>
                </a:solidFill>
                <a:latin typeface="+mj-lt"/>
                <a:ea typeface="Calibri" panose="020F0502020204030204" pitchFamily="34" charset="0"/>
                <a:cs typeface="Arial" panose="020B0604020202020204" pitchFamily="34" charset="0"/>
              </a:rPr>
              <a:t> qua </a:t>
            </a:r>
            <a:r>
              <a:rPr lang="fr-FR" sz="2400" dirty="0" err="1">
                <a:solidFill>
                  <a:prstClr val="black"/>
                </a:solidFill>
                <a:latin typeface="+mj-lt"/>
                <a:ea typeface="Calibri" panose="020F0502020204030204" pitchFamily="34" charset="0"/>
                <a:cs typeface="Arial" panose="020B0604020202020204" pitchFamily="34" charset="0"/>
              </a:rPr>
              <a:t>hình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thức</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đóng</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vai</a:t>
            </a:r>
            <a:r>
              <a:rPr lang="fr-FR" sz="2400" dirty="0">
                <a:solidFill>
                  <a:prstClr val="black"/>
                </a:solidFill>
                <a:latin typeface="+mj-lt"/>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02228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08EBC0-65AC-4A8B-AC20-98E78D1CF01D}"/>
              </a:ext>
            </a:extLst>
          </p:cNvPr>
          <p:cNvSpPr/>
          <p:nvPr/>
        </p:nvSpPr>
        <p:spPr>
          <a:xfrm>
            <a:off x="707055" y="1567721"/>
            <a:ext cx="6064335" cy="1675843"/>
          </a:xfrm>
          <a:prstGeom prst="rect">
            <a:avLst/>
          </a:prstGeom>
        </p:spPr>
        <p:txBody>
          <a:bodyPr wrap="square">
            <a:spAutoFit/>
          </a:bodyPr>
          <a:lstStyle/>
          <a:p>
            <a:pPr algn="just">
              <a:lnSpc>
                <a:spcPct val="150000"/>
              </a:lnSpc>
              <a:spcBef>
                <a:spcPts val="400"/>
              </a:spcBef>
              <a:spcAft>
                <a:spcPts val="800"/>
              </a:spcAft>
            </a:pPr>
            <a:r>
              <a:rPr lang="vi-VN" sz="2400" b="1" dirty="0">
                <a:solidFill>
                  <a:prstClr val="black"/>
                </a:solidFill>
                <a:latin typeface="+mj-lt"/>
                <a:ea typeface="Calibri" panose="020F0502020204030204" pitchFamily="34" charset="0"/>
                <a:cs typeface="Arial" panose="020B0604020202020204" pitchFamily="34" charset="0"/>
              </a:rPr>
              <a:t>Tình huống 1: </a:t>
            </a:r>
            <a:r>
              <a:rPr lang="vi-VN" sz="2400" dirty="0">
                <a:solidFill>
                  <a:prstClr val="black"/>
                </a:solidFill>
                <a:latin typeface="+mj-lt"/>
                <a:ea typeface="Calibri" panose="020F0502020204030204" pitchFamily="34" charset="0"/>
                <a:cs typeface="Arial" panose="020B0604020202020204" pitchFamily="34" charset="0"/>
              </a:rPr>
              <a:t>Trong giờ thảo luận, Hùng và Thư đưa ra ý kiến khác nhau, không ai chịu nghe ai. </a:t>
            </a:r>
            <a:endParaRPr lang="nl-NL" sz="2400" dirty="0">
              <a:solidFill>
                <a:prstClr val="black"/>
              </a:solidFill>
              <a:latin typeface="+mj-lt"/>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2F4C0BA-8241-4623-9EB3-800DDC77C91C}"/>
              </a:ext>
            </a:extLst>
          </p:cNvPr>
          <p:cNvPicPr>
            <a:picLocks noChangeAspect="1"/>
          </p:cNvPicPr>
          <p:nvPr/>
        </p:nvPicPr>
        <p:blipFill>
          <a:blip r:embed="rId3"/>
          <a:stretch>
            <a:fillRect/>
          </a:stretch>
        </p:blipFill>
        <p:spPr>
          <a:xfrm>
            <a:off x="7402286" y="1962465"/>
            <a:ext cx="4013200" cy="4424577"/>
          </a:xfrm>
          <a:prstGeom prst="rect">
            <a:avLst/>
          </a:prstGeom>
        </p:spPr>
      </p:pic>
      <p:grpSp>
        <p:nvGrpSpPr>
          <p:cNvPr id="4" name="Group 3">
            <a:extLst>
              <a:ext uri="{FF2B5EF4-FFF2-40B4-BE49-F238E27FC236}">
                <a16:creationId xmlns:a16="http://schemas.microsoft.com/office/drawing/2014/main" id="{867D998D-CD82-414F-8510-CE47D8D1BAF3}"/>
              </a:ext>
            </a:extLst>
          </p:cNvPr>
          <p:cNvGrpSpPr/>
          <p:nvPr/>
        </p:nvGrpSpPr>
        <p:grpSpPr>
          <a:xfrm>
            <a:off x="626233" y="3810420"/>
            <a:ext cx="6225979" cy="2594173"/>
            <a:chOff x="961120" y="4859969"/>
            <a:chExt cx="9338968" cy="3891259"/>
          </a:xfrm>
        </p:grpSpPr>
        <p:sp>
          <p:nvSpPr>
            <p:cNvPr id="5" name="Rectangle 4">
              <a:extLst>
                <a:ext uri="{FF2B5EF4-FFF2-40B4-BE49-F238E27FC236}">
                  <a16:creationId xmlns:a16="http://schemas.microsoft.com/office/drawing/2014/main" id="{5AE35297-5FEA-42E9-9FF2-349DE3C90ECC}"/>
                </a:ext>
              </a:extLst>
            </p:cNvPr>
            <p:cNvSpPr/>
            <p:nvPr/>
          </p:nvSpPr>
          <p:spPr>
            <a:xfrm>
              <a:off x="961120" y="5406467"/>
              <a:ext cx="9338968" cy="3344761"/>
            </a:xfrm>
            <a:prstGeom prst="rect">
              <a:avLst/>
            </a:prstGeom>
            <a:noFill/>
            <a:ln>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spcBef>
                  <a:spcPts val="400"/>
                </a:spcBef>
                <a:spcAft>
                  <a:spcPts val="800"/>
                </a:spcAft>
              </a:pPr>
              <a:r>
                <a:rPr lang="nl-NL" sz="2400" dirty="0">
                  <a:latin typeface="+mj-lt"/>
                  <a:ea typeface="Calibri" panose="020F0502020204030204" pitchFamily="34" charset="0"/>
                  <a:cs typeface="Arial" panose="020B0604020202020204" pitchFamily="34" charset="0"/>
                </a:rPr>
                <a:t>Em sẽ nói với hai  bạn nên bình tĩnh lại lắng nghe ý kiến của nhau thật kĩ trước, tìm ra nguyên nhân, phương án đúng nhất đi đến thống nhất kết quả chung. </a:t>
              </a:r>
              <a:endParaRPr lang="en-US" sz="2400" dirty="0">
                <a:latin typeface="+mj-lt"/>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07A4C9A-D39B-4FD3-AF8C-CE6AFD314F8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74317" y="4859969"/>
              <a:ext cx="906883" cy="671094"/>
            </a:xfrm>
            <a:prstGeom prst="rect">
              <a:avLst/>
            </a:prstGeom>
          </p:spPr>
        </p:pic>
      </p:grpSp>
    </p:spTree>
    <p:extLst>
      <p:ext uri="{BB962C8B-B14F-4D97-AF65-F5344CB8AC3E}">
        <p14:creationId xmlns:p14="http://schemas.microsoft.com/office/powerpoint/2010/main" val="264664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14F832-AE66-441E-96AA-B03F2B18E9FB}"/>
              </a:ext>
            </a:extLst>
          </p:cNvPr>
          <p:cNvSpPr/>
          <p:nvPr/>
        </p:nvSpPr>
        <p:spPr>
          <a:xfrm>
            <a:off x="736083" y="1563915"/>
            <a:ext cx="6064335" cy="1675843"/>
          </a:xfrm>
          <a:prstGeom prst="rect">
            <a:avLst/>
          </a:prstGeom>
        </p:spPr>
        <p:txBody>
          <a:bodyPr wrap="square">
            <a:spAutoFit/>
          </a:bodyPr>
          <a:lstStyle/>
          <a:p>
            <a:pPr algn="just">
              <a:lnSpc>
                <a:spcPct val="150000"/>
              </a:lnSpc>
              <a:spcBef>
                <a:spcPts val="400"/>
              </a:spcBef>
              <a:spcAft>
                <a:spcPts val="800"/>
              </a:spcAft>
            </a:pPr>
            <a:r>
              <a:rPr lang="vi-VN" sz="2400" b="1" dirty="0">
                <a:solidFill>
                  <a:prstClr val="black"/>
                </a:solidFill>
                <a:latin typeface="+mj-lt"/>
                <a:ea typeface="Calibri" panose="020F0502020204030204" pitchFamily="34" charset="0"/>
                <a:cs typeface="Arial" panose="020B0604020202020204" pitchFamily="34" charset="0"/>
              </a:rPr>
              <a:t>Tình huống </a:t>
            </a:r>
            <a:r>
              <a:rPr lang="en-US" sz="2400" b="1" dirty="0">
                <a:solidFill>
                  <a:prstClr val="black"/>
                </a:solidFill>
                <a:latin typeface="+mj-lt"/>
                <a:ea typeface="Calibri" panose="020F0502020204030204" pitchFamily="34" charset="0"/>
                <a:cs typeface="Arial" panose="020B0604020202020204" pitchFamily="34" charset="0"/>
              </a:rPr>
              <a:t>2</a:t>
            </a:r>
            <a:r>
              <a:rPr lang="vi-VN" sz="2400" b="1" dirty="0">
                <a:solidFill>
                  <a:prstClr val="black"/>
                </a:solidFill>
                <a:latin typeface="+mj-lt"/>
                <a:ea typeface="Calibri" panose="020F0502020204030204" pitchFamily="34" charset="0"/>
                <a:cs typeface="Arial" panose="020B0604020202020204" pitchFamily="34" charset="0"/>
              </a:rPr>
              <a:t>: </a:t>
            </a:r>
            <a:r>
              <a:rPr lang="vi-VN" sz="2400" dirty="0">
                <a:solidFill>
                  <a:prstClr val="black"/>
                </a:solidFill>
                <a:latin typeface="+mj-lt"/>
                <a:ea typeface="Calibri" panose="020F0502020204030204" pitchFamily="34" charset="0"/>
                <a:cs typeface="Arial" panose="020B0604020202020204" pitchFamily="34" charset="0"/>
              </a:rPr>
              <a:t>Khi phân nhóm chuẩn bị đồ đi tham quan, Lan tỏ ra không thích cùng nhóm với Vũ. </a:t>
            </a:r>
            <a:endParaRPr lang="nl-NL" sz="2400" dirty="0">
              <a:solidFill>
                <a:prstClr val="black"/>
              </a:solidFill>
              <a:latin typeface="+mj-lt"/>
              <a:ea typeface="Calibri" panose="020F050202020403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BE638B97-C13A-403E-B6EF-128D7BC8F21A}"/>
              </a:ext>
            </a:extLst>
          </p:cNvPr>
          <p:cNvGrpSpPr/>
          <p:nvPr/>
        </p:nvGrpSpPr>
        <p:grpSpPr>
          <a:xfrm>
            <a:off x="655261" y="3806615"/>
            <a:ext cx="6225979" cy="2594173"/>
            <a:chOff x="961120" y="4859969"/>
            <a:chExt cx="9338968" cy="3891259"/>
          </a:xfrm>
        </p:grpSpPr>
        <p:sp>
          <p:nvSpPr>
            <p:cNvPr id="4" name="Rectangle 3">
              <a:extLst>
                <a:ext uri="{FF2B5EF4-FFF2-40B4-BE49-F238E27FC236}">
                  <a16:creationId xmlns:a16="http://schemas.microsoft.com/office/drawing/2014/main" id="{D46047B4-B90A-40B3-AFFA-253433300418}"/>
                </a:ext>
              </a:extLst>
            </p:cNvPr>
            <p:cNvSpPr/>
            <p:nvPr/>
          </p:nvSpPr>
          <p:spPr>
            <a:xfrm>
              <a:off x="961120" y="5406467"/>
              <a:ext cx="9338968" cy="3344761"/>
            </a:xfrm>
            <a:prstGeom prst="rect">
              <a:avLst/>
            </a:prstGeom>
            <a:noFill/>
            <a:ln>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spcBef>
                  <a:spcPts val="400"/>
                </a:spcBef>
                <a:spcAft>
                  <a:spcPts val="800"/>
                </a:spcAft>
              </a:pPr>
              <a:r>
                <a:rPr lang="vi-VN" sz="2400" dirty="0">
                  <a:solidFill>
                    <a:prstClr val="black"/>
                  </a:solidFill>
                  <a:latin typeface="+mj-lt"/>
                  <a:ea typeface="Calibri" panose="020F0502020204030204" pitchFamily="34" charset="0"/>
                  <a:cs typeface="Arial" panose="020B0604020202020204" pitchFamily="34" charset="0"/>
                </a:rPr>
                <a:t>Em sẽ nói với bạn Lan nên xin lỗi bạn Vũ vì không nên tỏ thái độ và nói ghét bạn trước mặt như vậy, đồng thời, bảo bạn Vũ đừng buồn.</a:t>
              </a:r>
              <a:r>
                <a:rPr lang="nl-NL" sz="2400" dirty="0">
                  <a:solidFill>
                    <a:prstClr val="black"/>
                  </a:solidFill>
                  <a:latin typeface="+mj-lt"/>
                  <a:ea typeface="Calibri" panose="020F0502020204030204" pitchFamily="34" charset="0"/>
                  <a:cs typeface="Arial" panose="020B0604020202020204" pitchFamily="34" charset="0"/>
                </a:rPr>
                <a:t>. </a:t>
              </a:r>
              <a:endParaRPr lang="en-US" sz="2400" dirty="0">
                <a:solidFill>
                  <a:prstClr val="black"/>
                </a:solidFill>
                <a:latin typeface="+mj-lt"/>
                <a:ea typeface="Calibri" panose="020F0502020204030204" pitchFamily="34" charset="0"/>
                <a:cs typeface="Arial" panose="020B0604020202020204" pitchFamily="34" charset="0"/>
              </a:endParaRPr>
            </a:p>
          </p:txBody>
        </p:sp>
        <p:pic>
          <p:nvPicPr>
            <p:cNvPr id="5" name="Picture 5">
              <a:extLst>
                <a:ext uri="{FF2B5EF4-FFF2-40B4-BE49-F238E27FC236}">
                  <a16:creationId xmlns:a16="http://schemas.microsoft.com/office/drawing/2014/main" id="{99574654-729F-43D3-9B27-D09DB516E74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74317" y="4859969"/>
              <a:ext cx="906883" cy="671094"/>
            </a:xfrm>
            <a:prstGeom prst="rect">
              <a:avLst/>
            </a:prstGeom>
          </p:spPr>
        </p:pic>
      </p:grpSp>
      <p:pic>
        <p:nvPicPr>
          <p:cNvPr id="6" name="Picture 5">
            <a:extLst>
              <a:ext uri="{FF2B5EF4-FFF2-40B4-BE49-F238E27FC236}">
                <a16:creationId xmlns:a16="http://schemas.microsoft.com/office/drawing/2014/main" id="{32F73659-4E3A-402D-8982-A1F76D62A189}"/>
              </a:ext>
            </a:extLst>
          </p:cNvPr>
          <p:cNvPicPr>
            <a:picLocks noChangeAspect="1"/>
          </p:cNvPicPr>
          <p:nvPr/>
        </p:nvPicPr>
        <p:blipFill>
          <a:blip r:embed="rId5"/>
          <a:stretch>
            <a:fillRect/>
          </a:stretch>
        </p:blipFill>
        <p:spPr>
          <a:xfrm>
            <a:off x="7393779" y="1895394"/>
            <a:ext cx="3859556" cy="4717235"/>
          </a:xfrm>
          <a:prstGeom prst="rect">
            <a:avLst/>
          </a:prstGeom>
        </p:spPr>
      </p:pic>
    </p:spTree>
    <p:extLst>
      <p:ext uri="{BB962C8B-B14F-4D97-AF65-F5344CB8AC3E}">
        <p14:creationId xmlns:p14="http://schemas.microsoft.com/office/powerpoint/2010/main" val="281655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93DA7C-7003-4E90-A3A6-743B5635279F}"/>
              </a:ext>
            </a:extLst>
          </p:cNvPr>
          <p:cNvSpPr/>
          <p:nvPr/>
        </p:nvSpPr>
        <p:spPr>
          <a:xfrm>
            <a:off x="662014" y="1663812"/>
            <a:ext cx="10403631" cy="1121846"/>
          </a:xfrm>
          <a:prstGeom prst="rect">
            <a:avLst/>
          </a:prstGeom>
        </p:spPr>
        <p:txBody>
          <a:bodyPr wrap="square">
            <a:spAutoFit/>
          </a:bodyPr>
          <a:lstStyle/>
          <a:p>
            <a:pPr algn="just">
              <a:lnSpc>
                <a:spcPct val="150000"/>
              </a:lnSpc>
              <a:spcBef>
                <a:spcPts val="400"/>
              </a:spcBef>
              <a:spcAft>
                <a:spcPts val="800"/>
              </a:spcAft>
            </a:pPr>
            <a:r>
              <a:rPr lang="vi-VN" sz="2400" b="1" dirty="0">
                <a:solidFill>
                  <a:prstClr val="black"/>
                </a:solidFill>
                <a:latin typeface="+mj-lt"/>
                <a:ea typeface="Calibri" panose="020F0502020204030204" pitchFamily="34" charset="0"/>
                <a:cs typeface="Arial" panose="020B0604020202020204" pitchFamily="34" charset="0"/>
              </a:rPr>
              <a:t>Tình huống </a:t>
            </a:r>
            <a:r>
              <a:rPr lang="en-US" sz="2400" b="1" dirty="0">
                <a:solidFill>
                  <a:prstClr val="black"/>
                </a:solidFill>
                <a:latin typeface="+mj-lt"/>
                <a:ea typeface="Calibri" panose="020F0502020204030204" pitchFamily="34" charset="0"/>
                <a:cs typeface="Arial" panose="020B0604020202020204" pitchFamily="34" charset="0"/>
              </a:rPr>
              <a:t>3</a:t>
            </a:r>
            <a:r>
              <a:rPr lang="vi-VN" sz="2400" b="1" dirty="0">
                <a:solidFill>
                  <a:prstClr val="black"/>
                </a:solidFill>
                <a:latin typeface="+mj-lt"/>
                <a:ea typeface="Calibri" panose="020F0502020204030204" pitchFamily="34" charset="0"/>
                <a:cs typeface="Arial" panose="020B0604020202020204" pitchFamily="34" charset="0"/>
              </a:rPr>
              <a:t>: </a:t>
            </a:r>
            <a:r>
              <a:rPr lang="vi-VN" sz="2400" dirty="0">
                <a:solidFill>
                  <a:prstClr val="black"/>
                </a:solidFill>
                <a:latin typeface="+mj-lt"/>
                <a:ea typeface="Calibri" panose="020F0502020204030204" pitchFamily="34" charset="0"/>
                <a:cs typeface="Arial" panose="020B0604020202020204" pitchFamily="34" charset="0"/>
              </a:rPr>
              <a:t>Trong giờ ra chơi, Hưng và Nhi tranh cãi với nhau về việc lựa chọn trò chơi. </a:t>
            </a:r>
            <a:endParaRPr lang="nl-NL" sz="2400" dirty="0">
              <a:solidFill>
                <a:prstClr val="black"/>
              </a:solidFill>
              <a:latin typeface="+mj-lt"/>
              <a:ea typeface="Calibri" panose="020F050202020403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ED8774C0-9F18-4430-8C1B-072A317889DC}"/>
              </a:ext>
            </a:extLst>
          </p:cNvPr>
          <p:cNvGrpSpPr/>
          <p:nvPr/>
        </p:nvGrpSpPr>
        <p:grpSpPr>
          <a:xfrm>
            <a:off x="379360" y="3429000"/>
            <a:ext cx="5470762" cy="2367697"/>
            <a:chOff x="1142999" y="7239242"/>
            <a:chExt cx="15605447" cy="2233001"/>
          </a:xfrm>
        </p:grpSpPr>
        <p:sp>
          <p:nvSpPr>
            <p:cNvPr id="4" name="Rectangle 3">
              <a:extLst>
                <a:ext uri="{FF2B5EF4-FFF2-40B4-BE49-F238E27FC236}">
                  <a16:creationId xmlns:a16="http://schemas.microsoft.com/office/drawing/2014/main" id="{8EE99628-5D63-4C25-8476-AEF07DD58CB8}"/>
                </a:ext>
              </a:extLst>
            </p:cNvPr>
            <p:cNvSpPr/>
            <p:nvPr/>
          </p:nvSpPr>
          <p:spPr>
            <a:xfrm>
              <a:off x="1142999" y="7789474"/>
              <a:ext cx="15605447" cy="1682769"/>
            </a:xfrm>
            <a:prstGeom prst="rect">
              <a:avLst/>
            </a:prstGeom>
            <a:noFill/>
            <a:ln>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spcBef>
                  <a:spcPts val="400"/>
                </a:spcBef>
                <a:spcAft>
                  <a:spcPts val="800"/>
                </a:spcAft>
              </a:pPr>
              <a:r>
                <a:rPr lang="vi-VN" sz="2400" dirty="0">
                  <a:solidFill>
                    <a:prstClr val="black"/>
                  </a:solidFill>
                  <a:latin typeface="+mj-lt"/>
                  <a:ea typeface="Calibri" panose="020F0502020204030204" pitchFamily="34" charset="0"/>
                  <a:cs typeface="Arial" panose="020B0604020202020204" pitchFamily="34" charset="0"/>
                </a:rPr>
                <a:t>Em sẽ bảo hai bạn cùng nhau bình tĩnh nói chuyện, lựa chọn một cách nhẹ nhàng. </a:t>
              </a:r>
              <a:endParaRPr lang="en-US" sz="2400" dirty="0">
                <a:solidFill>
                  <a:prstClr val="black"/>
                </a:solidFill>
                <a:latin typeface="+mj-lt"/>
                <a:ea typeface="Calibri" panose="020F0502020204030204" pitchFamily="34" charset="0"/>
                <a:cs typeface="Arial" panose="020B0604020202020204" pitchFamily="34" charset="0"/>
              </a:endParaRPr>
            </a:p>
          </p:txBody>
        </p:sp>
        <p:pic>
          <p:nvPicPr>
            <p:cNvPr id="5" name="Picture 5">
              <a:extLst>
                <a:ext uri="{FF2B5EF4-FFF2-40B4-BE49-F238E27FC236}">
                  <a16:creationId xmlns:a16="http://schemas.microsoft.com/office/drawing/2014/main" id="{7A9A684A-A344-42F2-A262-A7FFA4A7B95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97176" y="7239242"/>
              <a:ext cx="906883" cy="671094"/>
            </a:xfrm>
            <a:prstGeom prst="rect">
              <a:avLst/>
            </a:prstGeom>
          </p:spPr>
        </p:pic>
      </p:grpSp>
      <p:pic>
        <p:nvPicPr>
          <p:cNvPr id="6" name="Picture 5">
            <a:extLst>
              <a:ext uri="{FF2B5EF4-FFF2-40B4-BE49-F238E27FC236}">
                <a16:creationId xmlns:a16="http://schemas.microsoft.com/office/drawing/2014/main" id="{21A02C7B-0BD9-4873-AC11-D005FF7FC452}"/>
              </a:ext>
            </a:extLst>
          </p:cNvPr>
          <p:cNvPicPr>
            <a:picLocks noChangeAspect="1"/>
          </p:cNvPicPr>
          <p:nvPr/>
        </p:nvPicPr>
        <p:blipFill>
          <a:blip r:embed="rId5"/>
          <a:stretch>
            <a:fillRect/>
          </a:stretch>
        </p:blipFill>
        <p:spPr>
          <a:xfrm>
            <a:off x="5850122" y="3077369"/>
            <a:ext cx="6121951" cy="3057115"/>
          </a:xfrm>
          <a:prstGeom prst="rect">
            <a:avLst/>
          </a:prstGeom>
        </p:spPr>
      </p:pic>
    </p:spTree>
    <p:extLst>
      <p:ext uri="{BB962C8B-B14F-4D97-AF65-F5344CB8AC3E}">
        <p14:creationId xmlns:p14="http://schemas.microsoft.com/office/powerpoint/2010/main" val="373458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A21C70-09D6-4238-800A-EE484C325C7E}"/>
              </a:ext>
            </a:extLst>
          </p:cNvPr>
          <p:cNvSpPr txBox="1"/>
          <p:nvPr/>
        </p:nvSpPr>
        <p:spPr>
          <a:xfrm>
            <a:off x="520046" y="1497895"/>
            <a:ext cx="8319597" cy="492443"/>
          </a:xfrm>
          <a:prstGeom prst="rect">
            <a:avLst/>
          </a:prstGeom>
          <a:noFill/>
        </p:spPr>
        <p:txBody>
          <a:bodyPr wrap="square" rtlCol="0">
            <a:spAutoFit/>
          </a:bodyPr>
          <a:lstStyle/>
          <a:p>
            <a:pPr lvl="0">
              <a:defRPr/>
            </a:pPr>
            <a:r>
              <a:rPr lang="pt-BR" sz="2600" b="1" dirty="0">
                <a:solidFill>
                  <a:srgbClr val="FF0000"/>
                </a:solidFill>
                <a:latin typeface="+mj-lt"/>
                <a:cs typeface="Arial" panose="020B0604020202020204" pitchFamily="34" charset="0"/>
              </a:rPr>
              <a:t>Hoạt động 4:</a:t>
            </a:r>
            <a:r>
              <a:rPr lang="pt-BR" sz="2600" dirty="0">
                <a:solidFill>
                  <a:srgbClr val="FF0000"/>
                </a:solidFill>
                <a:latin typeface="+mj-lt"/>
                <a:cs typeface="Arial" panose="020B0604020202020204" pitchFamily="34" charset="0"/>
              </a:rPr>
              <a:t> Thực hành hòa giải bất đồng</a:t>
            </a:r>
          </a:p>
        </p:txBody>
      </p:sp>
      <p:sp>
        <p:nvSpPr>
          <p:cNvPr id="7" name="Rectangle 6">
            <a:extLst>
              <a:ext uri="{FF2B5EF4-FFF2-40B4-BE49-F238E27FC236}">
                <a16:creationId xmlns:a16="http://schemas.microsoft.com/office/drawing/2014/main" id="{7B5DD126-DE62-4D41-9D96-1A03DCFB6E74}"/>
              </a:ext>
            </a:extLst>
          </p:cNvPr>
          <p:cNvSpPr/>
          <p:nvPr/>
        </p:nvSpPr>
        <p:spPr>
          <a:xfrm>
            <a:off x="3276600" y="2421954"/>
            <a:ext cx="5638800" cy="574388"/>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2: LÀM VIỆC CẢ LỚP</a:t>
            </a:r>
          </a:p>
        </p:txBody>
      </p:sp>
      <p:sp>
        <p:nvSpPr>
          <p:cNvPr id="8" name="Rectangle 7">
            <a:extLst>
              <a:ext uri="{FF2B5EF4-FFF2-40B4-BE49-F238E27FC236}">
                <a16:creationId xmlns:a16="http://schemas.microsoft.com/office/drawing/2014/main" id="{6625D77A-A656-4BE8-9AC3-36C229673472}"/>
              </a:ext>
            </a:extLst>
          </p:cNvPr>
          <p:cNvSpPr/>
          <p:nvPr/>
        </p:nvSpPr>
        <p:spPr>
          <a:xfrm>
            <a:off x="1422621" y="3427959"/>
            <a:ext cx="9346757" cy="2383729"/>
          </a:xfrm>
          <a:prstGeom prst="rect">
            <a:avLst/>
          </a:prstGeom>
        </p:spPr>
        <p:txBody>
          <a:bodyPr wrap="square">
            <a:spAutoFit/>
          </a:bodyPr>
          <a:lstStyle/>
          <a:p>
            <a:pPr marL="381019" indent="-381019" algn="just">
              <a:lnSpc>
                <a:spcPct val="150000"/>
              </a:lnSpc>
              <a:spcBef>
                <a:spcPts val="400"/>
              </a:spcBef>
              <a:spcAft>
                <a:spcPts val="800"/>
              </a:spcAft>
              <a:buFont typeface="Arial" panose="020B0604020202020204" pitchFamily="34" charset="0"/>
              <a:buChar char="•"/>
            </a:pPr>
            <a:r>
              <a:rPr lang="en-US" sz="2400" dirty="0">
                <a:solidFill>
                  <a:prstClr val="black"/>
                </a:solidFill>
                <a:latin typeface="+mj-lt"/>
                <a:ea typeface="Calibri" panose="020F0502020204030204" pitchFamily="34" charset="0"/>
                <a:cs typeface="Arial" panose="020B0604020202020204" pitchFamily="34" charset="0"/>
              </a:rPr>
              <a:t>C</a:t>
            </a:r>
            <a:r>
              <a:rPr lang="vi-VN" sz="2400" dirty="0">
                <a:solidFill>
                  <a:prstClr val="black"/>
                </a:solidFill>
                <a:latin typeface="+mj-lt"/>
                <a:ea typeface="Calibri" panose="020F0502020204030204" pitchFamily="34" charset="0"/>
                <a:cs typeface="Arial" panose="020B0604020202020204" pitchFamily="34" charset="0"/>
              </a:rPr>
              <a:t>ác nhóm đóng vai thực hành hòa giải trước lớp, yêu cầu các nhóm còn lại theo dõi và đóng góp ý kiến. </a:t>
            </a:r>
            <a:endParaRPr lang="en-US" sz="2400" dirty="0">
              <a:solidFill>
                <a:prstClr val="black"/>
              </a:solidFill>
              <a:latin typeface="+mj-lt"/>
              <a:ea typeface="Calibri" panose="020F0502020204030204" pitchFamily="34" charset="0"/>
              <a:cs typeface="Arial" panose="020B0604020202020204" pitchFamily="34" charset="0"/>
            </a:endParaRPr>
          </a:p>
          <a:p>
            <a:pPr marL="381019" indent="-381019" algn="just">
              <a:lnSpc>
                <a:spcPct val="150000"/>
              </a:lnSpc>
              <a:spcBef>
                <a:spcPts val="400"/>
              </a:spcBef>
              <a:spcAft>
                <a:spcPts val="800"/>
              </a:spcAft>
              <a:buFont typeface="Arial" panose="020B0604020202020204" pitchFamily="34" charset="0"/>
              <a:buChar char="•"/>
            </a:pPr>
            <a:r>
              <a:rPr lang="en-US" sz="2400" dirty="0">
                <a:solidFill>
                  <a:prstClr val="black"/>
                </a:solidFill>
                <a:latin typeface="+mj-lt"/>
                <a:ea typeface="Calibri" panose="020F0502020204030204" pitchFamily="34" charset="0"/>
                <a:cs typeface="Arial" panose="020B0604020202020204" pitchFamily="34" charset="0"/>
              </a:rPr>
              <a:t>M</a:t>
            </a:r>
            <a:r>
              <a:rPr lang="vi-VN" sz="2400" dirty="0">
                <a:solidFill>
                  <a:prstClr val="black"/>
                </a:solidFill>
                <a:latin typeface="+mj-lt"/>
                <a:ea typeface="Calibri" panose="020F0502020204030204" pitchFamily="34" charset="0"/>
                <a:cs typeface="Arial" panose="020B0604020202020204" pitchFamily="34" charset="0"/>
              </a:rPr>
              <a:t>ời một số HS chia sẻ về điều bản thân học được sau khi thực hành hóa giải bất đồng với bạn. </a:t>
            </a:r>
            <a:endParaRPr lang="fr-FR" sz="2400" dirty="0">
              <a:solidFill>
                <a:prstClr val="black"/>
              </a:solidFill>
              <a:latin typeface="+mj-lt"/>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BD2575E1-4E06-429F-B339-6FB9CDC4CCF1}"/>
              </a:ext>
            </a:extLst>
          </p:cNvPr>
          <p:cNvPicPr>
            <a:picLocks noChangeAspect="1"/>
          </p:cNvPicPr>
          <p:nvPr/>
        </p:nvPicPr>
        <p:blipFill>
          <a:blip r:embed="rId3"/>
          <a:srcRect/>
          <a:stretch>
            <a:fillRect/>
          </a:stretch>
        </p:blipFill>
        <p:spPr>
          <a:xfrm>
            <a:off x="228822" y="4890273"/>
            <a:ext cx="1168400" cy="1741714"/>
          </a:xfrm>
          <a:prstGeom prst="rect">
            <a:avLst/>
          </a:prstGeom>
        </p:spPr>
      </p:pic>
    </p:spTree>
    <p:extLst>
      <p:ext uri="{BB962C8B-B14F-4D97-AF65-F5344CB8AC3E}">
        <p14:creationId xmlns:p14="http://schemas.microsoft.com/office/powerpoint/2010/main" val="12879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anim calcmode="lin" valueType="num">
                                      <p:cBhvr>
                                        <p:cTn id="17" dur="500" fill="hold"/>
                                        <p:tgtEl>
                                          <p:spTgt spid="9"/>
                                        </p:tgtEl>
                                        <p:attrNameLst>
                                          <p:attrName>ppt_x</p:attrName>
                                        </p:attrNameLst>
                                      </p:cBhvr>
                                      <p:tavLst>
                                        <p:tav tm="0">
                                          <p:val>
                                            <p:strVal val="#ppt_x"/>
                                          </p:val>
                                        </p:tav>
                                        <p:tav tm="100000">
                                          <p:val>
                                            <p:strVal val="#ppt_x"/>
                                          </p:val>
                                        </p:tav>
                                      </p:tavLst>
                                    </p:anim>
                                    <p:anim calcmode="lin" valueType="num">
                                      <p:cBhvr>
                                        <p:cTn id="18"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CCC2FE8-9400-4DDD-B8B3-5B06D811D5A0}"/>
              </a:ext>
            </a:extLst>
          </p:cNvPr>
          <p:cNvGrpSpPr/>
          <p:nvPr/>
        </p:nvGrpSpPr>
        <p:grpSpPr>
          <a:xfrm>
            <a:off x="3653913" y="1387302"/>
            <a:ext cx="5032885" cy="1505939"/>
            <a:chOff x="5334000" y="1184769"/>
            <a:chExt cx="7549327" cy="2258908"/>
          </a:xfrm>
        </p:grpSpPr>
        <p:pic>
          <p:nvPicPr>
            <p:cNvPr id="3" name="Picture 3">
              <a:extLst>
                <a:ext uri="{FF2B5EF4-FFF2-40B4-BE49-F238E27FC236}">
                  <a16:creationId xmlns:a16="http://schemas.microsoft.com/office/drawing/2014/main" id="{F8D371AF-3B40-4656-BFA2-ED7ED604523C}"/>
                </a:ext>
              </a:extLst>
            </p:cNvPr>
            <p:cNvPicPr>
              <a:picLocks noChangeAspect="1"/>
            </p:cNvPicPr>
            <p:nvPr/>
          </p:nvPicPr>
          <p:blipFill>
            <a:blip r:embed="rId3"/>
            <a:srcRect l="11784" t="14673" r="2087" b="50882"/>
            <a:stretch>
              <a:fillRect/>
            </a:stretch>
          </p:blipFill>
          <p:spPr>
            <a:xfrm>
              <a:off x="5334000" y="1562100"/>
              <a:ext cx="7549327" cy="1881577"/>
            </a:xfrm>
            <a:prstGeom prst="rect">
              <a:avLst/>
            </a:prstGeom>
          </p:spPr>
        </p:pic>
        <p:pic>
          <p:nvPicPr>
            <p:cNvPr id="4" name="Picture 4">
              <a:extLst>
                <a:ext uri="{FF2B5EF4-FFF2-40B4-BE49-F238E27FC236}">
                  <a16:creationId xmlns:a16="http://schemas.microsoft.com/office/drawing/2014/main" id="{C2F5F277-B7CF-4F8C-85C3-F34A51B1647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699596">
              <a:off x="5679838" y="1184769"/>
              <a:ext cx="862925" cy="812718"/>
            </a:xfrm>
            <a:prstGeom prst="rect">
              <a:avLst/>
            </a:prstGeom>
          </p:spPr>
        </p:pic>
        <p:pic>
          <p:nvPicPr>
            <p:cNvPr id="5" name="Picture 20">
              <a:extLst>
                <a:ext uri="{FF2B5EF4-FFF2-40B4-BE49-F238E27FC236}">
                  <a16:creationId xmlns:a16="http://schemas.microsoft.com/office/drawing/2014/main" id="{3E67C1BA-2F06-43A1-8028-8797206DF6C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46427">
              <a:off x="11487060" y="1655053"/>
              <a:ext cx="813183" cy="680117"/>
            </a:xfrm>
            <a:prstGeom prst="rect">
              <a:avLst/>
            </a:prstGeom>
          </p:spPr>
        </p:pic>
        <p:sp>
          <p:nvSpPr>
            <p:cNvPr id="6" name="Hộp Văn bản 104">
              <a:extLst>
                <a:ext uri="{FF2B5EF4-FFF2-40B4-BE49-F238E27FC236}">
                  <a16:creationId xmlns:a16="http://schemas.microsoft.com/office/drawing/2014/main" id="{5900292A-48DC-4E56-B88C-DF0316176CDC}"/>
                </a:ext>
              </a:extLst>
            </p:cNvPr>
            <p:cNvSpPr txBox="1"/>
            <p:nvPr/>
          </p:nvSpPr>
          <p:spPr>
            <a:xfrm>
              <a:off x="6657409" y="1672275"/>
              <a:ext cx="4856959" cy="1473769"/>
            </a:xfrm>
            <a:prstGeom prst="rect">
              <a:avLst/>
            </a:prstGeom>
            <a:noFill/>
          </p:spPr>
          <p:txBody>
            <a:bodyPr wrap="square" rtlCol="0">
              <a:spAutoFit/>
            </a:bodyPr>
            <a:lstStyle/>
            <a:p>
              <a:pPr algn="ctr" defTabSz="609630">
                <a:lnSpc>
                  <a:spcPct val="150000"/>
                </a:lnSpc>
                <a:defRPr/>
              </a:pPr>
              <a:r>
                <a:rPr lang="en-US" sz="4400" b="1" dirty="0">
                  <a:solidFill>
                    <a:prstClr val="black"/>
                  </a:solidFill>
                  <a:latin typeface="Arial" panose="020B0604020202020204" pitchFamily="34" charset="0"/>
                  <a:cs typeface="Arial" panose="020B0604020202020204" pitchFamily="34" charset="0"/>
                </a:rPr>
                <a:t>KẾT LUẬN</a:t>
              </a:r>
            </a:p>
          </p:txBody>
        </p:sp>
      </p:grpSp>
      <p:grpSp>
        <p:nvGrpSpPr>
          <p:cNvPr id="7" name="Group 6">
            <a:extLst>
              <a:ext uri="{FF2B5EF4-FFF2-40B4-BE49-F238E27FC236}">
                <a16:creationId xmlns:a16="http://schemas.microsoft.com/office/drawing/2014/main" id="{5862D566-B03C-43AE-ADF5-085C3477E4FF}"/>
              </a:ext>
            </a:extLst>
          </p:cNvPr>
          <p:cNvGrpSpPr/>
          <p:nvPr/>
        </p:nvGrpSpPr>
        <p:grpSpPr>
          <a:xfrm>
            <a:off x="1339516" y="2606605"/>
            <a:ext cx="9785684" cy="4129008"/>
            <a:chOff x="1953807" y="2757877"/>
            <a:chExt cx="14678526" cy="8955762"/>
          </a:xfrm>
        </p:grpSpPr>
        <p:pic>
          <p:nvPicPr>
            <p:cNvPr id="8" name="Picture 3">
              <a:extLst>
                <a:ext uri="{FF2B5EF4-FFF2-40B4-BE49-F238E27FC236}">
                  <a16:creationId xmlns:a16="http://schemas.microsoft.com/office/drawing/2014/main" id="{F2D83822-2B0C-468E-808A-E161291BFE5A}"/>
                </a:ext>
              </a:extLst>
            </p:cNvPr>
            <p:cNvPicPr>
              <a:picLocks noChangeAspect="1"/>
            </p:cNvPicPr>
            <p:nvPr/>
          </p:nvPicPr>
          <p:blipFill>
            <a:blip r:embed="rId8"/>
            <a:srcRect t="428" r="36161" b="4617"/>
            <a:stretch>
              <a:fillRect/>
            </a:stretch>
          </p:blipFill>
          <p:spPr>
            <a:xfrm>
              <a:off x="1953807" y="2757877"/>
              <a:ext cx="14429193" cy="8955762"/>
            </a:xfrm>
            <a:prstGeom prst="rect">
              <a:avLst/>
            </a:prstGeom>
          </p:spPr>
        </p:pic>
        <p:pic>
          <p:nvPicPr>
            <p:cNvPr id="9" name="Picture 4">
              <a:extLst>
                <a:ext uri="{FF2B5EF4-FFF2-40B4-BE49-F238E27FC236}">
                  <a16:creationId xmlns:a16="http://schemas.microsoft.com/office/drawing/2014/main" id="{0832F445-A3E7-4131-8824-17A74869230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611533" y="3982498"/>
              <a:ext cx="548388" cy="1073358"/>
            </a:xfrm>
            <a:prstGeom prst="rect">
              <a:avLst/>
            </a:prstGeom>
          </p:spPr>
        </p:pic>
        <p:pic>
          <p:nvPicPr>
            <p:cNvPr id="10" name="Picture 10">
              <a:extLst>
                <a:ext uri="{FF2B5EF4-FFF2-40B4-BE49-F238E27FC236}">
                  <a16:creationId xmlns:a16="http://schemas.microsoft.com/office/drawing/2014/main" id="{595E67F4-CFDB-4DA2-AAE0-743BE63D3F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4724165" y="3393419"/>
              <a:ext cx="1908168" cy="1693065"/>
            </a:xfrm>
            <a:prstGeom prst="rect">
              <a:avLst/>
            </a:prstGeom>
          </p:spPr>
        </p:pic>
        <p:sp>
          <p:nvSpPr>
            <p:cNvPr id="11" name="Rectangle 10">
              <a:extLst>
                <a:ext uri="{FF2B5EF4-FFF2-40B4-BE49-F238E27FC236}">
                  <a16:creationId xmlns:a16="http://schemas.microsoft.com/office/drawing/2014/main" id="{FC4DE6C9-DA0B-4CD2-9B46-C7B8F8AA2252}"/>
                </a:ext>
              </a:extLst>
            </p:cNvPr>
            <p:cNvSpPr/>
            <p:nvPr/>
          </p:nvSpPr>
          <p:spPr>
            <a:xfrm>
              <a:off x="2919816" y="5360739"/>
              <a:ext cx="12497174" cy="5372492"/>
            </a:xfrm>
            <a:prstGeom prst="rect">
              <a:avLst/>
            </a:prstGeom>
          </p:spPr>
          <p:txBody>
            <a:bodyPr wrap="square">
              <a:spAutoFit/>
            </a:bodyPr>
            <a:lstStyle/>
            <a:p>
              <a:pPr algn="just">
                <a:lnSpc>
                  <a:spcPct val="150000"/>
                </a:lnSpc>
                <a:spcBef>
                  <a:spcPts val="400"/>
                </a:spcBef>
                <a:spcAft>
                  <a:spcPts val="800"/>
                </a:spcAft>
              </a:pPr>
              <a:r>
                <a:rPr lang="vi-VN" sz="2667" dirty="0">
                  <a:solidFill>
                    <a:prstClr val="black"/>
                  </a:solidFill>
                  <a:ea typeface="Calibri" panose="020F0502020204030204" pitchFamily="34" charset="0"/>
                  <a:cs typeface="Arial" panose="020B0604020202020204" pitchFamily="34" charset="0"/>
                </a:rPr>
                <a:t>Trong mỗi tình huống xảy ra, các em hãy vận dụng hợp lí những điều đã học tục về các chìa khoá hoà giải để có thể giải quyết được những bất đồng với bạn. </a:t>
              </a:r>
              <a:endParaRPr lang="en-US" sz="2667"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00902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66371" y="285565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680905-A9D6-157B-9603-29A34DB089B9}"/>
              </a:ext>
            </a:extLst>
          </p:cNvPr>
          <p:cNvPicPr>
            <a:picLocks noChangeAspect="1"/>
          </p:cNvPicPr>
          <p:nvPr/>
        </p:nvPicPr>
        <p:blipFill rotWithShape="1">
          <a:blip r:embed="rId3">
            <a:extLst>
              <a:ext uri="{28A0092B-C50C-407E-A947-70E740481C1C}">
                <a14:useLocalDpi xmlns:a14="http://schemas.microsoft.com/office/drawing/2010/main" val="0"/>
              </a:ext>
            </a:extLst>
          </a:blip>
          <a:srcRect l="11734" t="19538" r="9032" b="35815"/>
          <a:stretch/>
        </p:blipFill>
        <p:spPr>
          <a:xfrm>
            <a:off x="1430594" y="2462981"/>
            <a:ext cx="9660193" cy="1415845"/>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66371" y="285565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DCEF66-23D6-4483-810D-536D794F25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82"/>
          <a:stretch/>
        </p:blipFill>
        <p:spPr>
          <a:xfrm>
            <a:off x="5049877" y="1349828"/>
            <a:ext cx="7254072" cy="5508172"/>
          </a:xfrm>
          <a:prstGeom prst="rect">
            <a:avLst/>
          </a:prstGeom>
        </p:spPr>
      </p:pic>
      <p:sp>
        <p:nvSpPr>
          <p:cNvPr id="4" name="TextBox 3">
            <a:extLst>
              <a:ext uri="{FF2B5EF4-FFF2-40B4-BE49-F238E27FC236}">
                <a16:creationId xmlns:a16="http://schemas.microsoft.com/office/drawing/2014/main" id="{414F2A0F-8314-4C35-863F-8D1E4CB9D66D}"/>
              </a:ext>
            </a:extLst>
          </p:cNvPr>
          <p:cNvSpPr txBox="1"/>
          <p:nvPr/>
        </p:nvSpPr>
        <p:spPr>
          <a:xfrm>
            <a:off x="508000" y="1698172"/>
            <a:ext cx="4541877" cy="2783839"/>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400" dirty="0" err="1"/>
              <a:t>Tham</a:t>
            </a:r>
            <a:r>
              <a:rPr lang="en-US" sz="2400" dirty="0"/>
              <a:t> </a:t>
            </a:r>
            <a:r>
              <a:rPr lang="en-US" sz="2400" dirty="0" err="1"/>
              <a:t>gia</a:t>
            </a:r>
            <a:r>
              <a:rPr lang="en-US" sz="2400" dirty="0"/>
              <a:t> </a:t>
            </a:r>
            <a:r>
              <a:rPr lang="en-US" sz="2400" dirty="0" err="1"/>
              <a:t>trình</a:t>
            </a:r>
            <a:r>
              <a:rPr lang="en-US" sz="2400" dirty="0"/>
              <a:t> </a:t>
            </a:r>
            <a:r>
              <a:rPr lang="en-US" sz="2400" dirty="0" err="1"/>
              <a:t>diễn</a:t>
            </a:r>
            <a:r>
              <a:rPr lang="en-US" sz="2400" dirty="0"/>
              <a:t> </a:t>
            </a:r>
            <a:r>
              <a:rPr lang="en-US" sz="2400" dirty="0" err="1"/>
              <a:t>tiểu</a:t>
            </a:r>
            <a:r>
              <a:rPr lang="en-US" sz="2400" dirty="0"/>
              <a:t> </a:t>
            </a:r>
            <a:r>
              <a:rPr lang="en-US" sz="2400" dirty="0" err="1"/>
              <a:t>phẩm</a:t>
            </a:r>
            <a:r>
              <a:rPr lang="en-US" sz="2400" dirty="0"/>
              <a:t> </a:t>
            </a:r>
            <a:r>
              <a:rPr lang="en-US" sz="2400" i="1" dirty="0" err="1"/>
              <a:t>Hãy</a:t>
            </a:r>
            <a:r>
              <a:rPr lang="en-US" sz="2400" i="1" dirty="0"/>
              <a:t> </a:t>
            </a:r>
            <a:r>
              <a:rPr lang="en-US" sz="2400" i="1" dirty="0" err="1"/>
              <a:t>biết</a:t>
            </a:r>
            <a:r>
              <a:rPr lang="en-US" sz="2400" i="1" dirty="0"/>
              <a:t> </a:t>
            </a:r>
            <a:r>
              <a:rPr lang="en-US" sz="2400" i="1" dirty="0" err="1"/>
              <a:t>lắng</a:t>
            </a:r>
            <a:r>
              <a:rPr lang="en-US" sz="2400" i="1" dirty="0"/>
              <a:t> </a:t>
            </a:r>
            <a:r>
              <a:rPr lang="en-US" sz="2400" i="1" dirty="0" err="1"/>
              <a:t>nghe</a:t>
            </a:r>
            <a:r>
              <a:rPr lang="en-US" sz="2400" i="1" dirty="0"/>
              <a:t>.</a:t>
            </a:r>
          </a:p>
          <a:p>
            <a:pPr marL="342900" indent="-342900" algn="just">
              <a:lnSpc>
                <a:spcPct val="150000"/>
              </a:lnSpc>
              <a:buFont typeface="Arial" panose="020B0604020202020204" pitchFamily="34" charset="0"/>
              <a:buChar char="•"/>
            </a:pPr>
            <a:endParaRPr lang="en-US" sz="2400" i="1" dirty="0"/>
          </a:p>
          <a:p>
            <a:pPr marL="342900" indent="-342900" algn="just">
              <a:lnSpc>
                <a:spcPct val="150000"/>
              </a:lnSpc>
              <a:buFont typeface="Arial" panose="020B0604020202020204" pitchFamily="34" charset="0"/>
              <a:buChar char="•"/>
            </a:pPr>
            <a:r>
              <a:rPr lang="en-US" sz="2400" dirty="0"/>
              <a:t>Chia </a:t>
            </a:r>
            <a:r>
              <a:rPr lang="en-US" sz="2400" dirty="0" err="1"/>
              <a:t>sẻ</a:t>
            </a:r>
            <a:r>
              <a:rPr lang="en-US" sz="2400" dirty="0"/>
              <a:t> </a:t>
            </a:r>
            <a:r>
              <a:rPr lang="en-US" sz="2400" dirty="0" err="1"/>
              <a:t>điều</a:t>
            </a:r>
            <a:r>
              <a:rPr lang="en-US" sz="2400" dirty="0"/>
              <a:t> </a:t>
            </a:r>
            <a:r>
              <a:rPr lang="en-US" sz="2400" dirty="0" err="1"/>
              <a:t>em</a:t>
            </a:r>
            <a:r>
              <a:rPr lang="en-US" sz="2400" dirty="0"/>
              <a:t> </a:t>
            </a:r>
            <a:r>
              <a:rPr lang="en-US" sz="2400" dirty="0" err="1"/>
              <a:t>học</a:t>
            </a:r>
            <a:r>
              <a:rPr lang="en-US" sz="2400" dirty="0"/>
              <a:t> đ</a:t>
            </a:r>
            <a:r>
              <a:rPr lang="vi-VN" sz="2400" dirty="0"/>
              <a:t>ư</a:t>
            </a:r>
            <a:r>
              <a:rPr lang="en-US" sz="2400" dirty="0" err="1"/>
              <a:t>ợc</a:t>
            </a:r>
            <a:r>
              <a:rPr lang="en-US" sz="2400" dirty="0"/>
              <a:t> qua </a:t>
            </a:r>
            <a:r>
              <a:rPr lang="en-US" sz="2400" dirty="0" err="1"/>
              <a:t>tiểu</a:t>
            </a:r>
            <a:r>
              <a:rPr lang="en-US" sz="2400" dirty="0"/>
              <a:t> </a:t>
            </a:r>
            <a:r>
              <a:rPr lang="en-US" sz="2400" dirty="0" err="1"/>
              <a:t>phẩm</a:t>
            </a:r>
            <a:r>
              <a:rPr lang="en-US" sz="2400" dirty="0"/>
              <a:t>.</a:t>
            </a:r>
          </a:p>
        </p:txBody>
      </p:sp>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fade">
                                      <p:cBhvr>
                                        <p:cTn id="1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2587483" y="5509519"/>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vi-VN" dirty="0"/>
              <a:t>Khuyên hai bạn bình tĩnh nói chuyện, cùng nhau chơi</a:t>
            </a:r>
            <a:r>
              <a:rPr lang="vi-VN" sz="2000" dirty="0">
                <a:latin typeface="+mj-lt"/>
              </a:rPr>
              <a:t>. </a:t>
            </a:r>
            <a:endParaRPr lang="en-US" sz="2000" dirty="0">
              <a:latin typeface="+mj-lt"/>
              <a:cs typeface="Times New Roman" pitchFamily="18" charset="0"/>
            </a:endParaRPr>
          </a:p>
        </p:txBody>
      </p:sp>
      <p:sp>
        <p:nvSpPr>
          <p:cNvPr id="17" name="dapanb"/>
          <p:cNvSpPr txBox="1"/>
          <p:nvPr/>
        </p:nvSpPr>
        <p:spPr>
          <a:xfrm>
            <a:off x="2587483" y="3762224"/>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 </a:t>
            </a:r>
            <a:r>
              <a:rPr lang="vi-VN" dirty="0"/>
              <a:t>Đứng ngoài cười nhạo khi hai bạn cãi nhau</a:t>
            </a:r>
            <a:r>
              <a:rPr lang="vi-VN" sz="2000" dirty="0">
                <a:latin typeface="+mj-lt"/>
              </a:rPr>
              <a:t>.</a:t>
            </a:r>
            <a:endParaRPr lang="en-US" sz="2000" dirty="0">
              <a:latin typeface="+mj-lt"/>
              <a:cs typeface="Times New Roman" pitchFamily="18" charset="0"/>
            </a:endParaRPr>
          </a:p>
        </p:txBody>
      </p:sp>
      <p:sp>
        <p:nvSpPr>
          <p:cNvPr id="18" name="dapanc"/>
          <p:cNvSpPr txBox="1"/>
          <p:nvPr/>
        </p:nvSpPr>
        <p:spPr>
          <a:xfrm>
            <a:off x="2587483" y="4635871"/>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vi-VN" dirty="0"/>
              <a:t>Hùa theo Hùng nói đá cầu vui hơn</a:t>
            </a:r>
            <a:r>
              <a:rPr lang="vi-VN" sz="2000" dirty="0">
                <a:latin typeface="+mj-lt"/>
              </a:rPr>
              <a:t>.</a:t>
            </a:r>
            <a:endParaRPr lang="en-US" sz="2000" dirty="0">
              <a:latin typeface="+mj-lt"/>
              <a:cs typeface="Times New Roman" pitchFamily="18" charset="0"/>
            </a:endParaRPr>
          </a:p>
        </p:txBody>
      </p:sp>
      <p:sp>
        <p:nvSpPr>
          <p:cNvPr id="19" name="dapand"/>
          <p:cNvSpPr txBox="1"/>
          <p:nvPr/>
        </p:nvSpPr>
        <p:spPr>
          <a:xfrm>
            <a:off x="2587483" y="2888577"/>
            <a:ext cx="676287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vi-VN" dirty="0"/>
              <a:t>Hùa theo Hà nói chơi nhảy dây vui hơn</a:t>
            </a:r>
            <a:r>
              <a:rPr lang="vi-VN" sz="2000" dirty="0">
                <a:latin typeface="+mj-lt"/>
              </a:rPr>
              <a:t>.</a:t>
            </a:r>
            <a:endParaRPr lang="en-US" sz="2000" dirty="0">
              <a:latin typeface="+mj-lt"/>
              <a:cs typeface="Times New Roman" pitchFamily="18" charset="0"/>
            </a:endParaRPr>
          </a:p>
        </p:txBody>
      </p:sp>
      <p:sp>
        <p:nvSpPr>
          <p:cNvPr id="22" name="cauhoi"/>
          <p:cNvSpPr/>
          <p:nvPr/>
        </p:nvSpPr>
        <p:spPr>
          <a:xfrm>
            <a:off x="2761517" y="157349"/>
            <a:ext cx="6588842" cy="225769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232993" y="501364"/>
            <a:ext cx="5726013" cy="1569660"/>
          </a:xfrm>
          <a:prstGeom prst="rect">
            <a:avLst/>
          </a:prstGeom>
          <a:noFill/>
        </p:spPr>
        <p:txBody>
          <a:bodyPr wrap="square" rtlCol="0">
            <a:spAutoFit/>
          </a:bodyPr>
          <a:lstStyle/>
          <a:p>
            <a:pPr algn="ctr"/>
            <a:r>
              <a:rPr lang="vi-VN" sz="2400" dirty="0"/>
              <a:t>Câu hỏi 1: Trong giờ ra chơi, Hà và Hùng đang tranh cãi nhau về việc chơi đá cầu hay nhảy dây vui hơn. Em sẽ làm gì?</a:t>
            </a:r>
            <a:endParaRPr lang="en-US" sz="48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96634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3639456" y="5607864"/>
            <a:ext cx="4183744" cy="70788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en-US" dirty="0" err="1"/>
              <a:t>Bình</a:t>
            </a:r>
            <a:r>
              <a:rPr lang="en-US" dirty="0"/>
              <a:t> </a:t>
            </a:r>
            <a:r>
              <a:rPr lang="en-US" dirty="0" err="1"/>
              <a:t>tĩnh</a:t>
            </a:r>
            <a:r>
              <a:rPr lang="en-US" dirty="0"/>
              <a:t> </a:t>
            </a:r>
            <a:r>
              <a:rPr lang="en-US" dirty="0" err="1"/>
              <a:t>giải</a:t>
            </a:r>
            <a:r>
              <a:rPr lang="en-US" dirty="0"/>
              <a:t> </a:t>
            </a:r>
            <a:r>
              <a:rPr lang="en-US" dirty="0" err="1"/>
              <a:t>thích</a:t>
            </a:r>
            <a:r>
              <a:rPr lang="en-US" dirty="0"/>
              <a:t> </a:t>
            </a:r>
            <a:r>
              <a:rPr lang="en-US" dirty="0" err="1"/>
              <a:t>cho</a:t>
            </a:r>
            <a:r>
              <a:rPr lang="en-US" dirty="0"/>
              <a:t> Nam </a:t>
            </a:r>
            <a:r>
              <a:rPr lang="en-US" dirty="0" err="1"/>
              <a:t>hiểu</a:t>
            </a:r>
            <a:r>
              <a:rPr lang="en-US" dirty="0"/>
              <a:t> </a:t>
            </a:r>
            <a:r>
              <a:rPr lang="en-US" dirty="0" err="1"/>
              <a:t>em</a:t>
            </a:r>
            <a:r>
              <a:rPr lang="en-US" dirty="0"/>
              <a:t> </a:t>
            </a:r>
            <a:r>
              <a:rPr lang="en-US" dirty="0" err="1"/>
              <a:t>không</a:t>
            </a:r>
            <a:r>
              <a:rPr lang="en-US" dirty="0"/>
              <a:t> </a:t>
            </a:r>
            <a:r>
              <a:rPr lang="en-US" dirty="0" err="1"/>
              <a:t>lấy</a:t>
            </a:r>
            <a:r>
              <a:rPr lang="en-US" dirty="0"/>
              <a:t> </a:t>
            </a:r>
            <a:r>
              <a:rPr lang="en-US" dirty="0" err="1"/>
              <a:t>bút</a:t>
            </a:r>
            <a:r>
              <a:rPr lang="en-US" dirty="0"/>
              <a:t> </a:t>
            </a:r>
            <a:r>
              <a:rPr lang="en-US" dirty="0" err="1"/>
              <a:t>của</a:t>
            </a:r>
            <a:r>
              <a:rPr lang="en-US" dirty="0"/>
              <a:t> </a:t>
            </a:r>
            <a:r>
              <a:rPr lang="en-US" dirty="0" err="1"/>
              <a:t>bạn</a:t>
            </a:r>
            <a:r>
              <a:rPr lang="vi-VN" sz="2000" dirty="0">
                <a:latin typeface="+mj-lt"/>
              </a:rPr>
              <a:t>.</a:t>
            </a:r>
            <a:endParaRPr lang="en-US" sz="2000" dirty="0">
              <a:latin typeface="+mj-lt"/>
              <a:cs typeface="Times New Roman" pitchFamily="18" charset="0"/>
            </a:endParaRPr>
          </a:p>
        </p:txBody>
      </p:sp>
      <p:sp>
        <p:nvSpPr>
          <p:cNvPr id="17" name="dapanb"/>
          <p:cNvSpPr txBox="1"/>
          <p:nvPr/>
        </p:nvSpPr>
        <p:spPr>
          <a:xfrm>
            <a:off x="3639455" y="3827545"/>
            <a:ext cx="4183745"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a:t>
            </a:r>
            <a:r>
              <a:rPr lang="vi-VN" sz="2000" dirty="0">
                <a:latin typeface="+mj-lt"/>
                <a:cs typeface="Times New Roman" pitchFamily="18" charset="0"/>
              </a:rPr>
              <a:t>. </a:t>
            </a:r>
            <a:r>
              <a:rPr lang="en-US" dirty="0" err="1"/>
              <a:t>Gây</a:t>
            </a:r>
            <a:r>
              <a:rPr lang="en-US" dirty="0"/>
              <a:t> </a:t>
            </a:r>
            <a:r>
              <a:rPr lang="en-US" dirty="0" err="1"/>
              <a:t>gổ</a:t>
            </a:r>
            <a:r>
              <a:rPr lang="en-US" dirty="0"/>
              <a:t> </a:t>
            </a:r>
            <a:r>
              <a:rPr lang="en-US" dirty="0" err="1"/>
              <a:t>đánh</a:t>
            </a:r>
            <a:r>
              <a:rPr lang="en-US" dirty="0"/>
              <a:t> </a:t>
            </a:r>
            <a:r>
              <a:rPr lang="en-US" dirty="0" err="1"/>
              <a:t>nhau</a:t>
            </a:r>
            <a:r>
              <a:rPr lang="en-US" dirty="0"/>
              <a:t> </a:t>
            </a:r>
            <a:r>
              <a:rPr lang="en-US" dirty="0" err="1"/>
              <a:t>với</a:t>
            </a:r>
            <a:r>
              <a:rPr lang="en-US" dirty="0"/>
              <a:t> Nam</a:t>
            </a:r>
            <a:r>
              <a:rPr lang="vi-VN" sz="2000" dirty="0">
                <a:latin typeface="+mj-lt"/>
              </a:rPr>
              <a:t>.</a:t>
            </a:r>
            <a:endParaRPr lang="en-US" sz="2000" dirty="0">
              <a:latin typeface="+mj-lt"/>
              <a:cs typeface="Times New Roman" pitchFamily="18" charset="0"/>
            </a:endParaRPr>
          </a:p>
        </p:txBody>
      </p:sp>
      <p:sp>
        <p:nvSpPr>
          <p:cNvPr id="18" name="dapanc"/>
          <p:cNvSpPr txBox="1"/>
          <p:nvPr/>
        </p:nvSpPr>
        <p:spPr>
          <a:xfrm>
            <a:off x="3639456" y="4717705"/>
            <a:ext cx="418374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vi-VN" dirty="0"/>
              <a:t>Không chơi với Nam nữa</a:t>
            </a:r>
            <a:r>
              <a:rPr lang="vi-VN" sz="2000" dirty="0">
                <a:latin typeface="+mj-lt"/>
              </a:rPr>
              <a:t>.</a:t>
            </a:r>
            <a:endParaRPr lang="en-US" sz="2000" dirty="0">
              <a:latin typeface="+mj-lt"/>
              <a:cs typeface="Times New Roman" pitchFamily="18" charset="0"/>
            </a:endParaRPr>
          </a:p>
        </p:txBody>
      </p:sp>
      <p:sp>
        <p:nvSpPr>
          <p:cNvPr id="19" name="dapand"/>
          <p:cNvSpPr txBox="1"/>
          <p:nvPr/>
        </p:nvSpPr>
        <p:spPr>
          <a:xfrm>
            <a:off x="3639455" y="2937385"/>
            <a:ext cx="4183745"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en-US" dirty="0" err="1"/>
              <a:t>Nói</a:t>
            </a:r>
            <a:r>
              <a:rPr lang="en-US" dirty="0"/>
              <a:t> </a:t>
            </a:r>
            <a:r>
              <a:rPr lang="en-US" dirty="0" err="1"/>
              <a:t>xấu</a:t>
            </a:r>
            <a:r>
              <a:rPr lang="en-US" dirty="0"/>
              <a:t> Nam </a:t>
            </a:r>
            <a:r>
              <a:rPr lang="en-US" dirty="0" err="1"/>
              <a:t>với</a:t>
            </a:r>
            <a:r>
              <a:rPr lang="en-US" dirty="0"/>
              <a:t> </a:t>
            </a:r>
            <a:r>
              <a:rPr lang="en-US" dirty="0" err="1"/>
              <a:t>bạn</a:t>
            </a:r>
            <a:r>
              <a:rPr lang="en-US" dirty="0"/>
              <a:t> </a:t>
            </a:r>
            <a:r>
              <a:rPr lang="en-US" dirty="0" err="1"/>
              <a:t>khác</a:t>
            </a:r>
            <a:r>
              <a:rPr lang="vi-VN" sz="2000" dirty="0">
                <a:latin typeface="+mj-lt"/>
              </a:rPr>
              <a:t>.</a:t>
            </a:r>
            <a:endParaRPr lang="en-US" sz="2000" dirty="0">
              <a:latin typeface="+mj-lt"/>
              <a:cs typeface="Times New Roman" pitchFamily="18" charset="0"/>
            </a:endParaRPr>
          </a:p>
        </p:txBody>
      </p:sp>
      <p:sp>
        <p:nvSpPr>
          <p:cNvPr id="22" name="cauhoi"/>
          <p:cNvSpPr/>
          <p:nvPr/>
        </p:nvSpPr>
        <p:spPr>
          <a:xfrm>
            <a:off x="2711930" y="441835"/>
            <a:ext cx="6410984" cy="206381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17087" y="873575"/>
            <a:ext cx="4800669" cy="1200329"/>
          </a:xfrm>
          <a:prstGeom prst="rect">
            <a:avLst/>
          </a:prstGeom>
          <a:noFill/>
        </p:spPr>
        <p:txBody>
          <a:bodyPr wrap="square" rtlCol="0">
            <a:spAutoFit/>
          </a:bodyPr>
          <a:lstStyle/>
          <a:p>
            <a:pPr algn="ctr"/>
            <a:r>
              <a:rPr lang="vi-VN" sz="2400" dirty="0"/>
              <a:t>Câu hỏi 2: Khi bạn Nam hiểu lầm em là người lấy bút của bạn, em sẽ làm gì?</a:t>
            </a:r>
            <a:endParaRPr lang="en-US" sz="48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30366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3603458" y="2754087"/>
            <a:ext cx="516956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en-US" sz="2000" dirty="0" err="1">
                <a:latin typeface="+mj-lt"/>
              </a:rPr>
              <a:t>Tha</a:t>
            </a:r>
            <a:r>
              <a:rPr lang="en-US" sz="2000" dirty="0">
                <a:latin typeface="+mj-lt"/>
              </a:rPr>
              <a:t> </a:t>
            </a:r>
            <a:r>
              <a:rPr lang="en-US" sz="2000" dirty="0" err="1">
                <a:latin typeface="+mj-lt"/>
              </a:rPr>
              <a:t>thứ</a:t>
            </a:r>
            <a:r>
              <a:rPr lang="en-US" sz="2000" dirty="0">
                <a:latin typeface="+mj-lt"/>
              </a:rPr>
              <a:t> </a:t>
            </a:r>
            <a:r>
              <a:rPr lang="en-US" sz="2000" dirty="0" err="1">
                <a:latin typeface="+mj-lt"/>
              </a:rPr>
              <a:t>cho</a:t>
            </a:r>
            <a:r>
              <a:rPr lang="en-US" sz="2000" dirty="0">
                <a:latin typeface="+mj-lt"/>
              </a:rPr>
              <a:t> Lan </a:t>
            </a:r>
            <a:r>
              <a:rPr lang="vi-VN" sz="2000" dirty="0">
                <a:latin typeface="+mj-lt"/>
              </a:rPr>
              <a:t>.</a:t>
            </a:r>
            <a:endParaRPr lang="en-US" sz="2000" dirty="0">
              <a:latin typeface="+mj-lt"/>
              <a:cs typeface="Times New Roman" pitchFamily="18" charset="0"/>
            </a:endParaRPr>
          </a:p>
        </p:txBody>
      </p:sp>
      <p:sp>
        <p:nvSpPr>
          <p:cNvPr id="17" name="dapanb"/>
          <p:cNvSpPr txBox="1"/>
          <p:nvPr/>
        </p:nvSpPr>
        <p:spPr>
          <a:xfrm>
            <a:off x="3603458" y="3694917"/>
            <a:ext cx="516956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 </a:t>
            </a:r>
            <a:r>
              <a:rPr lang="en-US" sz="2000" dirty="0" err="1">
                <a:latin typeface="+mj-lt"/>
              </a:rPr>
              <a:t>Nói</a:t>
            </a:r>
            <a:r>
              <a:rPr lang="en-US" sz="2000" dirty="0">
                <a:latin typeface="+mj-lt"/>
              </a:rPr>
              <a:t> </a:t>
            </a:r>
            <a:r>
              <a:rPr lang="en-US" sz="2000" dirty="0" err="1">
                <a:latin typeface="+mj-lt"/>
              </a:rPr>
              <a:t>xấu</a:t>
            </a:r>
            <a:r>
              <a:rPr lang="en-US" sz="2000" dirty="0">
                <a:latin typeface="+mj-lt"/>
              </a:rPr>
              <a:t> Lan</a:t>
            </a:r>
            <a:r>
              <a:rPr lang="vi-VN" sz="2000" dirty="0">
                <a:latin typeface="+mj-lt"/>
              </a:rPr>
              <a:t>.</a:t>
            </a:r>
            <a:endParaRPr lang="en-US" sz="2000" dirty="0">
              <a:latin typeface="+mj-lt"/>
              <a:cs typeface="Times New Roman" pitchFamily="18" charset="0"/>
            </a:endParaRPr>
          </a:p>
        </p:txBody>
      </p:sp>
      <p:sp>
        <p:nvSpPr>
          <p:cNvPr id="18" name="dapanc"/>
          <p:cNvSpPr txBox="1"/>
          <p:nvPr/>
        </p:nvSpPr>
        <p:spPr>
          <a:xfrm>
            <a:off x="3603460" y="4635747"/>
            <a:ext cx="516956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en-US" sz="2000" dirty="0">
                <a:latin typeface="+mj-lt"/>
              </a:rPr>
              <a:t>Xin </a:t>
            </a:r>
            <a:r>
              <a:rPr lang="en-US" sz="2000" dirty="0" err="1">
                <a:latin typeface="+mj-lt"/>
              </a:rPr>
              <a:t>lỗi</a:t>
            </a:r>
            <a:r>
              <a:rPr lang="en-US" sz="2000" dirty="0">
                <a:latin typeface="+mj-lt"/>
              </a:rPr>
              <a:t> Lan</a:t>
            </a:r>
            <a:r>
              <a:rPr lang="vi-VN" sz="2000" dirty="0">
                <a:latin typeface="+mj-lt"/>
              </a:rPr>
              <a:t>.</a:t>
            </a:r>
            <a:endParaRPr lang="en-US" sz="2000" dirty="0">
              <a:latin typeface="+mj-lt"/>
              <a:cs typeface="Times New Roman" pitchFamily="18" charset="0"/>
            </a:endParaRPr>
          </a:p>
        </p:txBody>
      </p:sp>
      <p:sp>
        <p:nvSpPr>
          <p:cNvPr id="19" name="dapand"/>
          <p:cNvSpPr txBox="1"/>
          <p:nvPr/>
        </p:nvSpPr>
        <p:spPr>
          <a:xfrm>
            <a:off x="3603460" y="5576577"/>
            <a:ext cx="516956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vi-VN" sz="2000" dirty="0">
                <a:latin typeface="+mj-lt"/>
              </a:rPr>
              <a:t>Không chơi với Lan nữa.</a:t>
            </a:r>
            <a:endParaRPr lang="en-US" sz="2000" dirty="0">
              <a:latin typeface="+mj-lt"/>
              <a:cs typeface="Times New Roman" pitchFamily="18" charset="0"/>
            </a:endParaRPr>
          </a:p>
        </p:txBody>
      </p:sp>
      <p:sp>
        <p:nvSpPr>
          <p:cNvPr id="22" name="cauhoi"/>
          <p:cNvSpPr/>
          <p:nvPr/>
        </p:nvSpPr>
        <p:spPr>
          <a:xfrm>
            <a:off x="2870734" y="481514"/>
            <a:ext cx="6041037" cy="1956885"/>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80309" y="733928"/>
            <a:ext cx="4724400" cy="120032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2400" dirty="0" err="1"/>
              <a:t>Câu</a:t>
            </a:r>
            <a:r>
              <a:rPr lang="en-US" sz="2400" dirty="0"/>
              <a:t> </a:t>
            </a:r>
            <a:r>
              <a:rPr lang="en-US" sz="2400" dirty="0" err="1"/>
              <a:t>hỏi</a:t>
            </a:r>
            <a:r>
              <a:rPr lang="en-US" sz="2400" dirty="0"/>
              <a:t> 3: </a:t>
            </a:r>
            <a:r>
              <a:rPr lang="en-US" sz="2400" dirty="0" err="1"/>
              <a:t>Bạn</a:t>
            </a:r>
            <a:r>
              <a:rPr lang="en-US" sz="2400" dirty="0"/>
              <a:t> Lan </a:t>
            </a:r>
            <a:r>
              <a:rPr lang="en-US" sz="2400" dirty="0" err="1"/>
              <a:t>lỡ</a:t>
            </a:r>
            <a:r>
              <a:rPr lang="en-US" sz="2400" dirty="0"/>
              <a:t> </a:t>
            </a:r>
            <a:r>
              <a:rPr lang="en-US" sz="2400" dirty="0" err="1"/>
              <a:t>làm</a:t>
            </a:r>
            <a:r>
              <a:rPr lang="en-US" sz="2400" dirty="0"/>
              <a:t> </a:t>
            </a:r>
            <a:r>
              <a:rPr lang="en-US" sz="2400" dirty="0" err="1"/>
              <a:t>rách</a:t>
            </a:r>
            <a:r>
              <a:rPr lang="en-US" sz="2400" dirty="0"/>
              <a:t> </a:t>
            </a:r>
            <a:r>
              <a:rPr lang="en-US" sz="2400" dirty="0" err="1"/>
              <a:t>vở</a:t>
            </a:r>
            <a:r>
              <a:rPr lang="en-US" sz="2400" dirty="0"/>
              <a:t> </a:t>
            </a:r>
            <a:r>
              <a:rPr lang="en-US" sz="2400" dirty="0" err="1"/>
              <a:t>của</a:t>
            </a:r>
            <a:r>
              <a:rPr lang="en-US" sz="2400" dirty="0"/>
              <a:t> </a:t>
            </a:r>
            <a:r>
              <a:rPr lang="en-US" sz="2400" dirty="0" err="1"/>
              <a:t>em</a:t>
            </a:r>
            <a:r>
              <a:rPr lang="en-US" sz="2400" dirty="0"/>
              <a:t>, </a:t>
            </a:r>
            <a:r>
              <a:rPr lang="en-US" sz="2400" dirty="0" err="1"/>
              <a:t>bạn</a:t>
            </a:r>
            <a:r>
              <a:rPr lang="en-US" sz="2400" dirty="0"/>
              <a:t> </a:t>
            </a:r>
            <a:r>
              <a:rPr lang="en-US" sz="2400" dirty="0" err="1"/>
              <a:t>đã</a:t>
            </a:r>
            <a:r>
              <a:rPr lang="en-US" sz="2400" dirty="0"/>
              <a:t> </a:t>
            </a:r>
            <a:r>
              <a:rPr lang="en-US" sz="2400" dirty="0" err="1"/>
              <a:t>xin</a:t>
            </a:r>
            <a:r>
              <a:rPr lang="en-US" sz="2400" dirty="0"/>
              <a:t> </a:t>
            </a:r>
            <a:r>
              <a:rPr lang="en-US" sz="2400" dirty="0" err="1"/>
              <a:t>lỗi</a:t>
            </a:r>
            <a:r>
              <a:rPr lang="en-US" sz="2400" dirty="0"/>
              <a:t> </a:t>
            </a:r>
            <a:r>
              <a:rPr lang="en-US" sz="2400" dirty="0" err="1"/>
              <a:t>em</a:t>
            </a:r>
            <a:r>
              <a:rPr lang="en-US" sz="2400" dirty="0"/>
              <a:t> </a:t>
            </a:r>
            <a:r>
              <a:rPr lang="en-US" sz="2400" dirty="0" err="1"/>
              <a:t>về</a:t>
            </a:r>
            <a:r>
              <a:rPr lang="en-US" sz="2400" dirty="0"/>
              <a:t> </a:t>
            </a:r>
            <a:r>
              <a:rPr lang="en-US" sz="2400" dirty="0" err="1"/>
              <a:t>điều</a:t>
            </a:r>
            <a:r>
              <a:rPr lang="en-US" sz="2400" dirty="0"/>
              <a:t> </a:t>
            </a:r>
            <a:r>
              <a:rPr lang="en-US" sz="2400" dirty="0" err="1"/>
              <a:t>đó</a:t>
            </a:r>
            <a:r>
              <a:rPr lang="en-US" sz="2400" dirty="0"/>
              <a:t>, </a:t>
            </a:r>
            <a:r>
              <a:rPr lang="en-US" sz="2400" dirty="0" err="1"/>
              <a:t>em</a:t>
            </a:r>
            <a:r>
              <a:rPr lang="en-US" sz="2400" dirty="0"/>
              <a:t> </a:t>
            </a:r>
            <a:r>
              <a:rPr lang="en-US" sz="2400" dirty="0" err="1"/>
              <a:t>sẽ</a:t>
            </a:r>
            <a:r>
              <a:rPr lang="en-US" sz="2400" dirty="0"/>
              <a:t> </a:t>
            </a:r>
            <a:r>
              <a:rPr lang="en-US" sz="2400" dirty="0" err="1"/>
              <a:t>làm</a:t>
            </a:r>
            <a:r>
              <a:rPr lang="en-US" sz="2400" dirty="0"/>
              <a:t> </a:t>
            </a:r>
            <a:r>
              <a:rPr lang="en-US" sz="2400" dirty="0" err="1"/>
              <a:t>gì</a:t>
            </a:r>
            <a:r>
              <a:rPr lang="en-US" sz="2400" dirty="0"/>
              <a:t>?</a:t>
            </a:r>
            <a:endParaRPr lang="en-US" sz="4800" dirty="0">
              <a:latin typeface="UTM Avo" panose="02040603050506020204" pitchFamily="18" charset="0"/>
              <a:cs typeface="Times New Roman" pitchFamily="18" charset="0"/>
            </a:endParaRPr>
          </a:p>
        </p:txBody>
      </p:sp>
      <p:pic>
        <p:nvPicPr>
          <p:cNvPr id="20" name="Picture 19">
            <a:extLst>
              <a:ext uri="{FF2B5EF4-FFF2-40B4-BE49-F238E27FC236}">
                <a16:creationId xmlns:a16="http://schemas.microsoft.com/office/drawing/2014/main" id="{E45997B1-1714-4ED1-9087-70955DE512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428123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6"/>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withEffect">
                                  <p:stCondLst>
                                    <p:cond delay="0"/>
                                  </p:stCondLst>
                                  <p:childTnLst>
                                    <p:animClr clrSpc="rgb" dir="cw">
                                      <p:cBhvr>
                                        <p:cTn id="35" dur="2000" fill="hold"/>
                                        <p:tgtEl>
                                          <p:spTgt spid="16"/>
                                        </p:tgtEl>
                                        <p:attrNameLst>
                                          <p:attrName>fillcolor</p:attrName>
                                        </p:attrNameLst>
                                      </p:cBhvr>
                                      <p:to>
                                        <a:srgbClr val="00B050"/>
                                      </p:to>
                                    </p:animClr>
                                    <p:set>
                                      <p:cBhvr>
                                        <p:cTn id="36" dur="2000" fill="hold"/>
                                        <p:tgtEl>
                                          <p:spTgt spid="16"/>
                                        </p:tgtEl>
                                        <p:attrNameLst>
                                          <p:attrName>fill.type</p:attrName>
                                        </p:attrNameLst>
                                      </p:cBhvr>
                                      <p:to>
                                        <p:strVal val="solid"/>
                                      </p:to>
                                    </p:set>
                                    <p:set>
                                      <p:cBhvr>
                                        <p:cTn id="37" dur="2000" fill="hold"/>
                                        <p:tgtEl>
                                          <p:spTgt spid="16"/>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17"/>
                                        </p:tgtEl>
                                        <p:attrNameLst>
                                          <p:attrName>fillcolor</p:attrName>
                                        </p:attrNameLst>
                                      </p:cBhvr>
                                      <p:to>
                                        <a:srgbClr val="FF0000"/>
                                      </p:to>
                                    </p:animClr>
                                    <p:set>
                                      <p:cBhvr>
                                        <p:cTn id="43" dur="2000" fill="hold"/>
                                        <p:tgtEl>
                                          <p:spTgt spid="17"/>
                                        </p:tgtEl>
                                        <p:attrNameLst>
                                          <p:attrName>fill.type</p:attrName>
                                        </p:attrNameLst>
                                      </p:cBhvr>
                                      <p:to>
                                        <p:strVal val="solid"/>
                                      </p:to>
                                    </p:set>
                                    <p:set>
                                      <p:cBhvr>
                                        <p:cTn id="44" dur="2000" fill="hold"/>
                                        <p:tgtEl>
                                          <p:spTgt spid="1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5" restart="whenNotActive" fill="hold" evtFilter="cancelBubble" nodeType="interactiveSeq">
                <p:stCondLst>
                  <p:cond evt="onClick" delay="0">
                    <p:tgtEl>
                      <p:spTgt spid="18"/>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2000" fill="hold"/>
                                        <p:tgtEl>
                                          <p:spTgt spid="18"/>
                                        </p:tgtEl>
                                        <p:attrNameLst>
                                          <p:attrName>fillcolor</p:attrName>
                                        </p:attrNameLst>
                                      </p:cBhvr>
                                      <p:to>
                                        <a:srgbClr val="FF0000"/>
                                      </p:to>
                                    </p:animClr>
                                    <p:set>
                                      <p:cBhvr>
                                        <p:cTn id="50" dur="2000" fill="hold"/>
                                        <p:tgtEl>
                                          <p:spTgt spid="18"/>
                                        </p:tgtEl>
                                        <p:attrNameLst>
                                          <p:attrName>fill.type</p:attrName>
                                        </p:attrNameLst>
                                      </p:cBhvr>
                                      <p:to>
                                        <p:strVal val="solid"/>
                                      </p:to>
                                    </p:set>
                                    <p:set>
                                      <p:cBhvr>
                                        <p:cTn id="51" dur="2000" fill="hold"/>
                                        <p:tgtEl>
                                          <p:spTgt spid="18"/>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9"/>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2000" fill="hold"/>
                                        <p:tgtEl>
                                          <p:spTgt spid="19"/>
                                        </p:tgtEl>
                                        <p:attrNameLst>
                                          <p:attrName>fillcolor</p:attrName>
                                        </p:attrNameLst>
                                      </p:cBhvr>
                                      <p:to>
                                        <a:srgbClr val="FF0000"/>
                                      </p:to>
                                    </p:animClr>
                                    <p:set>
                                      <p:cBhvr>
                                        <p:cTn id="57" dur="2000" fill="hold"/>
                                        <p:tgtEl>
                                          <p:spTgt spid="19"/>
                                        </p:tgtEl>
                                        <p:attrNameLst>
                                          <p:attrName>fill.type</p:attrName>
                                        </p:attrNameLst>
                                      </p:cBhvr>
                                      <p:to>
                                        <p:strVal val="solid"/>
                                      </p:to>
                                    </p:set>
                                    <p:set>
                                      <p:cBhvr>
                                        <p:cTn id="58" dur="2000" fill="hold"/>
                                        <p:tgtEl>
                                          <p:spTgt spid="19"/>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2403949" y="4534823"/>
            <a:ext cx="8001007"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C. </a:t>
            </a:r>
            <a:r>
              <a:rPr lang="en-US" dirty="0" err="1"/>
              <a:t>Khuyên</a:t>
            </a:r>
            <a:r>
              <a:rPr lang="en-US" dirty="0"/>
              <a:t> </a:t>
            </a:r>
            <a:r>
              <a:rPr lang="en-US" dirty="0" err="1"/>
              <a:t>ngăn</a:t>
            </a:r>
            <a:r>
              <a:rPr lang="en-US" dirty="0"/>
              <a:t> </a:t>
            </a:r>
            <a:r>
              <a:rPr lang="en-US" dirty="0" err="1"/>
              <a:t>hai</a:t>
            </a:r>
            <a:r>
              <a:rPr lang="en-US" dirty="0"/>
              <a:t> </a:t>
            </a:r>
            <a:r>
              <a:rPr lang="en-US" dirty="0" err="1"/>
              <a:t>bạn</a:t>
            </a:r>
            <a:r>
              <a:rPr lang="en-US" dirty="0"/>
              <a:t> </a:t>
            </a:r>
            <a:r>
              <a:rPr lang="en-US" dirty="0" err="1"/>
              <a:t>và</a:t>
            </a:r>
            <a:r>
              <a:rPr lang="en-US" dirty="0"/>
              <a:t> </a:t>
            </a:r>
            <a:r>
              <a:rPr lang="en-US" dirty="0" err="1"/>
              <a:t>nhờ</a:t>
            </a:r>
            <a:r>
              <a:rPr lang="en-US" dirty="0"/>
              <a:t> </a:t>
            </a:r>
            <a:r>
              <a:rPr lang="en-US" dirty="0" err="1"/>
              <a:t>cô</a:t>
            </a:r>
            <a:r>
              <a:rPr lang="en-US" dirty="0"/>
              <a:t> </a:t>
            </a:r>
            <a:r>
              <a:rPr lang="en-US" dirty="0" err="1"/>
              <a:t>giáo</a:t>
            </a:r>
            <a:r>
              <a:rPr lang="en-US" dirty="0"/>
              <a:t> </a:t>
            </a:r>
            <a:r>
              <a:rPr lang="en-US" dirty="0" err="1"/>
              <a:t>hòa</a:t>
            </a:r>
            <a:r>
              <a:rPr lang="en-US" dirty="0"/>
              <a:t> </a:t>
            </a:r>
            <a:r>
              <a:rPr lang="en-US" dirty="0" err="1"/>
              <a:t>giải</a:t>
            </a:r>
            <a:r>
              <a:rPr lang="vi-VN" sz="2000" dirty="0">
                <a:latin typeface="+mj-lt"/>
              </a:rPr>
              <a:t>.</a:t>
            </a:r>
            <a:endParaRPr lang="en-US" sz="2000" dirty="0">
              <a:latin typeface="+mj-lt"/>
              <a:cs typeface="Times New Roman" pitchFamily="18" charset="0"/>
            </a:endParaRPr>
          </a:p>
        </p:txBody>
      </p:sp>
      <p:sp>
        <p:nvSpPr>
          <p:cNvPr id="17" name="dapanb"/>
          <p:cNvSpPr txBox="1"/>
          <p:nvPr/>
        </p:nvSpPr>
        <p:spPr>
          <a:xfrm>
            <a:off x="2403948" y="3648566"/>
            <a:ext cx="800100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B. </a:t>
            </a:r>
            <a:r>
              <a:rPr lang="en-US" dirty="0" err="1"/>
              <a:t>Hùa</a:t>
            </a:r>
            <a:r>
              <a:rPr lang="en-US" dirty="0"/>
              <a:t> </a:t>
            </a:r>
            <a:r>
              <a:rPr lang="en-US" dirty="0" err="1"/>
              <a:t>vào</a:t>
            </a:r>
            <a:r>
              <a:rPr lang="en-US" dirty="0"/>
              <a:t> </a:t>
            </a:r>
            <a:r>
              <a:rPr lang="en-US" dirty="0" err="1"/>
              <a:t>cổ</a:t>
            </a:r>
            <a:r>
              <a:rPr lang="en-US" dirty="0"/>
              <a:t> </a:t>
            </a:r>
            <a:r>
              <a:rPr lang="en-US" dirty="0" err="1"/>
              <a:t>vũ</a:t>
            </a:r>
            <a:r>
              <a:rPr lang="en-US" dirty="0"/>
              <a:t> </a:t>
            </a:r>
            <a:r>
              <a:rPr lang="en-US" dirty="0" err="1"/>
              <a:t>hai</a:t>
            </a:r>
            <a:r>
              <a:rPr lang="en-US" dirty="0"/>
              <a:t> </a:t>
            </a:r>
            <a:r>
              <a:rPr lang="en-US" dirty="0" err="1"/>
              <a:t>bạn</a:t>
            </a:r>
            <a:r>
              <a:rPr lang="en-US" dirty="0"/>
              <a:t> </a:t>
            </a:r>
            <a:r>
              <a:rPr lang="en-US" dirty="0" err="1"/>
              <a:t>đánh</a:t>
            </a:r>
            <a:r>
              <a:rPr lang="en-US" dirty="0"/>
              <a:t> </a:t>
            </a:r>
            <a:r>
              <a:rPr lang="en-US" dirty="0" err="1"/>
              <a:t>nhau</a:t>
            </a:r>
            <a:r>
              <a:rPr lang="vi-VN" sz="2000" dirty="0">
                <a:latin typeface="+mj-lt"/>
              </a:rPr>
              <a:t>.</a:t>
            </a:r>
            <a:endParaRPr lang="en-US" sz="2000" dirty="0">
              <a:latin typeface="+mj-lt"/>
              <a:cs typeface="Times New Roman" pitchFamily="18" charset="0"/>
            </a:endParaRPr>
          </a:p>
        </p:txBody>
      </p:sp>
      <p:sp>
        <p:nvSpPr>
          <p:cNvPr id="18" name="dapanc"/>
          <p:cNvSpPr txBox="1"/>
          <p:nvPr/>
        </p:nvSpPr>
        <p:spPr>
          <a:xfrm>
            <a:off x="2403948" y="2762309"/>
            <a:ext cx="800100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A. </a:t>
            </a:r>
            <a:r>
              <a:rPr lang="en-US" dirty="0" err="1"/>
              <a:t>Rủ</a:t>
            </a:r>
            <a:r>
              <a:rPr lang="en-US" dirty="0"/>
              <a:t> </a:t>
            </a:r>
            <a:r>
              <a:rPr lang="en-US" dirty="0" err="1"/>
              <a:t>các</a:t>
            </a:r>
            <a:r>
              <a:rPr lang="en-US" dirty="0"/>
              <a:t> </a:t>
            </a:r>
            <a:r>
              <a:rPr lang="en-US" dirty="0" err="1"/>
              <a:t>bạn</a:t>
            </a:r>
            <a:r>
              <a:rPr lang="en-US" dirty="0"/>
              <a:t> </a:t>
            </a:r>
            <a:r>
              <a:rPr lang="en-US" dirty="0" err="1"/>
              <a:t>khác</a:t>
            </a:r>
            <a:r>
              <a:rPr lang="en-US" dirty="0"/>
              <a:t> </a:t>
            </a:r>
            <a:r>
              <a:rPr lang="en-US" dirty="0" err="1"/>
              <a:t>đứng</a:t>
            </a:r>
            <a:r>
              <a:rPr lang="en-US" dirty="0"/>
              <a:t> </a:t>
            </a:r>
            <a:r>
              <a:rPr lang="en-US" dirty="0" err="1"/>
              <a:t>xem</a:t>
            </a:r>
            <a:r>
              <a:rPr lang="en-US" dirty="0"/>
              <a:t> </a:t>
            </a:r>
            <a:r>
              <a:rPr lang="en-US" dirty="0" err="1"/>
              <a:t>hai</a:t>
            </a:r>
            <a:r>
              <a:rPr lang="en-US" dirty="0"/>
              <a:t> </a:t>
            </a:r>
            <a:r>
              <a:rPr lang="en-US" dirty="0" err="1"/>
              <a:t>bạn</a:t>
            </a:r>
            <a:r>
              <a:rPr lang="en-US" dirty="0"/>
              <a:t> </a:t>
            </a:r>
            <a:r>
              <a:rPr lang="en-US" dirty="0" err="1"/>
              <a:t>gây</a:t>
            </a:r>
            <a:r>
              <a:rPr lang="en-US" dirty="0"/>
              <a:t> </a:t>
            </a:r>
            <a:r>
              <a:rPr lang="en-US" dirty="0" err="1"/>
              <a:t>gổ</a:t>
            </a:r>
            <a:r>
              <a:rPr lang="vi-VN" sz="2000" dirty="0">
                <a:latin typeface="+mj-lt"/>
              </a:rPr>
              <a:t>.</a:t>
            </a:r>
            <a:endParaRPr lang="en-US" sz="2000" dirty="0">
              <a:latin typeface="+mj-lt"/>
              <a:cs typeface="Times New Roman" pitchFamily="18" charset="0"/>
            </a:endParaRPr>
          </a:p>
        </p:txBody>
      </p:sp>
      <p:sp>
        <p:nvSpPr>
          <p:cNvPr id="19" name="dapand"/>
          <p:cNvSpPr txBox="1"/>
          <p:nvPr/>
        </p:nvSpPr>
        <p:spPr>
          <a:xfrm>
            <a:off x="2403947" y="5421079"/>
            <a:ext cx="8001007"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D. </a:t>
            </a:r>
            <a:r>
              <a:rPr lang="en-US" dirty="0" err="1"/>
              <a:t>Mặc</a:t>
            </a:r>
            <a:r>
              <a:rPr lang="en-US" dirty="0"/>
              <a:t> </a:t>
            </a:r>
            <a:r>
              <a:rPr lang="en-US" dirty="0" err="1"/>
              <a:t>kệ</a:t>
            </a:r>
            <a:r>
              <a:rPr lang="en-US" dirty="0"/>
              <a:t> </a:t>
            </a:r>
            <a:r>
              <a:rPr lang="en-US" dirty="0" err="1"/>
              <a:t>hai</a:t>
            </a:r>
            <a:r>
              <a:rPr lang="en-US" dirty="0"/>
              <a:t> </a:t>
            </a:r>
            <a:r>
              <a:rPr lang="en-US" dirty="0" err="1"/>
              <a:t>bạn</a:t>
            </a:r>
            <a:r>
              <a:rPr lang="en-US" dirty="0"/>
              <a:t>.</a:t>
            </a:r>
            <a:endParaRPr lang="en-US" sz="2000" dirty="0">
              <a:latin typeface="+mj-lt"/>
              <a:cs typeface="Times New Roman" pitchFamily="18" charset="0"/>
            </a:endParaRPr>
          </a:p>
        </p:txBody>
      </p:sp>
      <p:sp>
        <p:nvSpPr>
          <p:cNvPr id="22" name="cauhoi"/>
          <p:cNvSpPr/>
          <p:nvPr/>
        </p:nvSpPr>
        <p:spPr>
          <a:xfrm>
            <a:off x="2685326" y="349128"/>
            <a:ext cx="6263388" cy="2081556"/>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213620" y="796003"/>
            <a:ext cx="5491745" cy="1200329"/>
          </a:xfrm>
          <a:prstGeom prst="rect">
            <a:avLst/>
          </a:prstGeom>
          <a:noFill/>
        </p:spPr>
        <p:txBody>
          <a:bodyPr wrap="square" rtlCol="0">
            <a:spAutoFit/>
          </a:bodyPr>
          <a:lstStyle/>
          <a:p>
            <a:pPr algn="ctr"/>
            <a:r>
              <a:rPr lang="en-US" sz="2400" dirty="0" err="1"/>
              <a:t>Câu</a:t>
            </a:r>
            <a:r>
              <a:rPr lang="en-US" sz="2400" dirty="0"/>
              <a:t> </a:t>
            </a:r>
            <a:r>
              <a:rPr lang="en-US" sz="2400" dirty="0" err="1"/>
              <a:t>hỏi</a:t>
            </a:r>
            <a:r>
              <a:rPr lang="en-US" sz="2400" dirty="0"/>
              <a:t> 4: Nam </a:t>
            </a:r>
            <a:r>
              <a:rPr lang="en-US" sz="2400" dirty="0" err="1"/>
              <a:t>và</a:t>
            </a:r>
            <a:r>
              <a:rPr lang="en-US" sz="2400" dirty="0"/>
              <a:t> </a:t>
            </a:r>
            <a:r>
              <a:rPr lang="en-US" sz="2400" dirty="0" err="1"/>
              <a:t>Hùng</a:t>
            </a:r>
            <a:r>
              <a:rPr lang="en-US" sz="2400" dirty="0"/>
              <a:t> </a:t>
            </a:r>
            <a:r>
              <a:rPr lang="en-US" sz="2400" dirty="0" err="1"/>
              <a:t>đang</a:t>
            </a:r>
            <a:r>
              <a:rPr lang="en-US" sz="2400" dirty="0"/>
              <a:t> </a:t>
            </a:r>
            <a:r>
              <a:rPr lang="en-US" sz="2400" dirty="0" err="1"/>
              <a:t>gây</a:t>
            </a:r>
            <a:r>
              <a:rPr lang="en-US" sz="2400" dirty="0"/>
              <a:t> </a:t>
            </a:r>
            <a:r>
              <a:rPr lang="en-US" sz="2400" dirty="0" err="1"/>
              <a:t>gổ</a:t>
            </a:r>
            <a:r>
              <a:rPr lang="en-US" sz="2400" dirty="0"/>
              <a:t> </a:t>
            </a:r>
            <a:r>
              <a:rPr lang="en-US" sz="2400" dirty="0" err="1"/>
              <a:t>và</a:t>
            </a:r>
            <a:r>
              <a:rPr lang="en-US" sz="2400" dirty="0"/>
              <a:t> </a:t>
            </a:r>
            <a:r>
              <a:rPr lang="en-US" sz="2400" dirty="0" err="1"/>
              <a:t>chuẩn</a:t>
            </a:r>
            <a:r>
              <a:rPr lang="en-US" sz="2400" dirty="0"/>
              <a:t> </a:t>
            </a:r>
            <a:r>
              <a:rPr lang="en-US" sz="2400" dirty="0" err="1"/>
              <a:t>bị</a:t>
            </a:r>
            <a:r>
              <a:rPr lang="en-US" sz="2400" dirty="0"/>
              <a:t> </a:t>
            </a:r>
            <a:r>
              <a:rPr lang="en-US" sz="2400" dirty="0" err="1"/>
              <a:t>đánh</a:t>
            </a:r>
            <a:r>
              <a:rPr lang="en-US" sz="2400" dirty="0"/>
              <a:t> </a:t>
            </a:r>
            <a:r>
              <a:rPr lang="en-US" sz="2400" dirty="0" err="1"/>
              <a:t>nhau</a:t>
            </a:r>
            <a:r>
              <a:rPr lang="en-US" sz="2400" dirty="0"/>
              <a:t> </a:t>
            </a:r>
            <a:r>
              <a:rPr lang="en-US" sz="2400" dirty="0" err="1"/>
              <a:t>trong</a:t>
            </a:r>
            <a:r>
              <a:rPr lang="en-US" sz="2400" dirty="0"/>
              <a:t> </a:t>
            </a:r>
            <a:r>
              <a:rPr lang="en-US" sz="2400" dirty="0" err="1"/>
              <a:t>lớp</a:t>
            </a:r>
            <a:r>
              <a:rPr lang="en-US" sz="2400" dirty="0"/>
              <a:t>, </a:t>
            </a:r>
            <a:r>
              <a:rPr lang="en-US" sz="2400" dirty="0" err="1"/>
              <a:t>em</a:t>
            </a:r>
            <a:r>
              <a:rPr lang="en-US" sz="2400" dirty="0"/>
              <a:t> </a:t>
            </a:r>
            <a:r>
              <a:rPr lang="en-US" sz="2400" dirty="0" err="1"/>
              <a:t>nên</a:t>
            </a:r>
            <a:r>
              <a:rPr lang="en-US" sz="2400" dirty="0"/>
              <a:t> </a:t>
            </a:r>
            <a:r>
              <a:rPr lang="en-US" sz="2400" dirty="0" err="1"/>
              <a:t>làm</a:t>
            </a:r>
            <a:r>
              <a:rPr lang="en-US" sz="2400" dirty="0"/>
              <a:t> </a:t>
            </a:r>
            <a:r>
              <a:rPr lang="en-US" sz="2400" dirty="0" err="1"/>
              <a:t>gì</a:t>
            </a:r>
            <a:r>
              <a:rPr lang="en-US" sz="2400" dirty="0"/>
              <a:t>?</a:t>
            </a:r>
            <a:endParaRPr lang="en-US" sz="48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95316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18"/>
                                        </p:tgtEl>
                                        <p:attrNameLst>
                                          <p:attrName>fillcolor</p:attrName>
                                        </p:attrNameLst>
                                      </p:cBhvr>
                                      <p:to>
                                        <a:srgbClr val="FF0000"/>
                                      </p:to>
                                    </p:animClr>
                                    <p:set>
                                      <p:cBhvr>
                                        <p:cTn id="39" dur="2000" fill="hold"/>
                                        <p:tgtEl>
                                          <p:spTgt spid="18"/>
                                        </p:tgtEl>
                                        <p:attrNameLst>
                                          <p:attrName>fill.type</p:attrName>
                                        </p:attrNameLst>
                                      </p:cBhvr>
                                      <p:to>
                                        <p:strVal val="solid"/>
                                      </p:to>
                                    </p:set>
                                    <p:set>
                                      <p:cBhvr>
                                        <p:cTn id="40" dur="2000" fill="hold"/>
                                        <p:tgtEl>
                                          <p:spTgt spid="1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2000" fill="hold"/>
                                        <p:tgtEl>
                                          <p:spTgt spid="17"/>
                                        </p:tgtEl>
                                        <p:attrNameLst>
                                          <p:attrName>fillcolor</p:attrName>
                                        </p:attrNameLst>
                                      </p:cBhvr>
                                      <p:to>
                                        <a:srgbClr val="FF0000"/>
                                      </p:to>
                                    </p:animClr>
                                    <p:set>
                                      <p:cBhvr>
                                        <p:cTn id="46" dur="2000" fill="hold"/>
                                        <p:tgtEl>
                                          <p:spTgt spid="17"/>
                                        </p:tgtEl>
                                        <p:attrNameLst>
                                          <p:attrName>fill.type</p:attrName>
                                        </p:attrNameLst>
                                      </p:cBhvr>
                                      <p:to>
                                        <p:strVal val="solid"/>
                                      </p:to>
                                    </p:set>
                                    <p:set>
                                      <p:cBhvr>
                                        <p:cTn id="47" dur="2000" fill="hold"/>
                                        <p:tgtEl>
                                          <p:spTgt spid="1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03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7049FF-A4A8-4A12-8312-012AC70BF8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762" y="1706369"/>
            <a:ext cx="11396475" cy="3852603"/>
          </a:xfrm>
          <a:prstGeom prst="rect">
            <a:avLst/>
          </a:prstGeom>
        </p:spPr>
      </p:pic>
    </p:spTree>
    <p:extLst>
      <p:ext uri="{BB962C8B-B14F-4D97-AF65-F5344CB8AC3E}">
        <p14:creationId xmlns:p14="http://schemas.microsoft.com/office/powerpoint/2010/main" val="409607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4" name="Hộp Văn bản 86">
            <a:extLst>
              <a:ext uri="{FF2B5EF4-FFF2-40B4-BE49-F238E27FC236}">
                <a16:creationId xmlns:a16="http://schemas.microsoft.com/office/drawing/2014/main" id="{2B07EF33-6CFD-4AFA-98F1-36F6CF94EBF8}"/>
              </a:ext>
            </a:extLst>
          </p:cNvPr>
          <p:cNvSpPr txBox="1"/>
          <p:nvPr/>
        </p:nvSpPr>
        <p:spPr>
          <a:xfrm>
            <a:off x="2466014" y="1790289"/>
            <a:ext cx="7259971" cy="646331"/>
          </a:xfrm>
          <a:prstGeom prst="rect">
            <a:avLst/>
          </a:prstGeom>
          <a:noFill/>
        </p:spPr>
        <p:txBody>
          <a:bodyPr wrap="square" rtlCol="0">
            <a:spAutoFit/>
          </a:bodyPr>
          <a:lstStyle/>
          <a:p>
            <a:pPr algn="ctr"/>
            <a:r>
              <a:rPr lang="en-US" sz="3600" b="1" dirty="0">
                <a:latin typeface="+mj-lt"/>
                <a:cs typeface="Arial" panose="020B0604020202020204" pitchFamily="34" charset="0"/>
              </a:rPr>
              <a:t>HƯỚNG DẪN VỀ NHÀ</a:t>
            </a:r>
          </a:p>
        </p:txBody>
      </p:sp>
      <p:pic>
        <p:nvPicPr>
          <p:cNvPr id="5" name="Picture 6">
            <a:extLst>
              <a:ext uri="{FF2B5EF4-FFF2-40B4-BE49-F238E27FC236}">
                <a16:creationId xmlns:a16="http://schemas.microsoft.com/office/drawing/2014/main" id="{5549AD44-6195-44C2-8EEC-F87431F44277}"/>
              </a:ext>
            </a:extLst>
          </p:cNvPr>
          <p:cNvPicPr>
            <a:picLocks noChangeAspect="1"/>
          </p:cNvPicPr>
          <p:nvPr/>
        </p:nvPicPr>
        <p:blipFill>
          <a:blip r:embed="rId4"/>
          <a:srcRect/>
          <a:stretch>
            <a:fillRect/>
          </a:stretch>
        </p:blipFill>
        <p:spPr>
          <a:xfrm>
            <a:off x="1220341" y="3276600"/>
            <a:ext cx="3351659" cy="2601725"/>
          </a:xfrm>
          <a:prstGeom prst="rect">
            <a:avLst/>
          </a:prstGeom>
        </p:spPr>
      </p:pic>
      <p:sp>
        <p:nvSpPr>
          <p:cNvPr id="6" name="Rectangle 5">
            <a:extLst>
              <a:ext uri="{FF2B5EF4-FFF2-40B4-BE49-F238E27FC236}">
                <a16:creationId xmlns:a16="http://schemas.microsoft.com/office/drawing/2014/main" id="{F69E036A-F3E8-44F0-ABCA-C3BE0ED8DEF8}"/>
              </a:ext>
            </a:extLst>
          </p:cNvPr>
          <p:cNvSpPr/>
          <p:nvPr/>
        </p:nvSpPr>
        <p:spPr>
          <a:xfrm>
            <a:off x="5057854" y="2921000"/>
            <a:ext cx="5102146" cy="1121846"/>
          </a:xfrm>
          <a:prstGeom prst="rect">
            <a:avLst/>
          </a:prstGeom>
        </p:spPr>
        <p:txBody>
          <a:bodyPr wrap="square">
            <a:spAutoFit/>
          </a:bodyPr>
          <a:lstStyle/>
          <a:p>
            <a:pPr marL="381019" indent="-381019" algn="ctr">
              <a:lnSpc>
                <a:spcPct val="150000"/>
              </a:lnSpc>
              <a:buFont typeface="Arial" panose="020B0604020202020204" pitchFamily="34" charset="0"/>
              <a:buChar char="•"/>
            </a:pPr>
            <a:r>
              <a:rPr lang="en-US" sz="2400" dirty="0" err="1">
                <a:solidFill>
                  <a:prstClr val="black"/>
                </a:solidFill>
                <a:latin typeface="+mj-lt"/>
                <a:cs typeface="Arial" panose="020B0604020202020204" pitchFamily="34" charset="0"/>
              </a:rPr>
              <a:t>Ôn</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tập</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lại</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nội</a:t>
            </a:r>
            <a:r>
              <a:rPr lang="en-US" sz="2400" dirty="0">
                <a:solidFill>
                  <a:prstClr val="black"/>
                </a:solidFill>
                <a:latin typeface="+mj-lt"/>
                <a:cs typeface="Arial" panose="020B0604020202020204" pitchFamily="34" charset="0"/>
              </a:rPr>
              <a:t> dung </a:t>
            </a:r>
            <a:r>
              <a:rPr lang="en-US" sz="2400" dirty="0" err="1">
                <a:solidFill>
                  <a:prstClr val="black"/>
                </a:solidFill>
                <a:latin typeface="+mj-lt"/>
                <a:cs typeface="Arial" panose="020B0604020202020204" pitchFamily="34" charset="0"/>
              </a:rPr>
              <a:t>bài</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học</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ngày</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hôm</a:t>
            </a:r>
            <a:r>
              <a:rPr lang="en-US" sz="2400" dirty="0">
                <a:solidFill>
                  <a:prstClr val="black"/>
                </a:solidFill>
                <a:latin typeface="+mj-lt"/>
                <a:cs typeface="Arial" panose="020B0604020202020204" pitchFamily="34" charset="0"/>
              </a:rPr>
              <a:t> nay </a:t>
            </a:r>
          </a:p>
        </p:txBody>
      </p:sp>
      <p:sp>
        <p:nvSpPr>
          <p:cNvPr id="7" name="Rectangle 6">
            <a:extLst>
              <a:ext uri="{FF2B5EF4-FFF2-40B4-BE49-F238E27FC236}">
                <a16:creationId xmlns:a16="http://schemas.microsoft.com/office/drawing/2014/main" id="{1FDB8927-EFA8-43D3-9224-B0B925D763A3}"/>
              </a:ext>
            </a:extLst>
          </p:cNvPr>
          <p:cNvSpPr/>
          <p:nvPr/>
        </p:nvSpPr>
        <p:spPr>
          <a:xfrm>
            <a:off x="5263140" y="4473139"/>
            <a:ext cx="4700678" cy="1121846"/>
          </a:xfrm>
          <a:prstGeom prst="rect">
            <a:avLst/>
          </a:prstGeom>
        </p:spPr>
        <p:txBody>
          <a:bodyPr wrap="square">
            <a:spAutoFit/>
          </a:bodyPr>
          <a:lstStyle/>
          <a:p>
            <a:pPr marL="381019" indent="-381019" algn="ctr">
              <a:lnSpc>
                <a:spcPct val="150000"/>
              </a:lnSpc>
              <a:buFont typeface="Arial" panose="020B0604020202020204" pitchFamily="34" charset="0"/>
              <a:buChar char="•"/>
            </a:pPr>
            <a:r>
              <a:rPr lang="en-US" sz="2400" dirty="0" err="1">
                <a:solidFill>
                  <a:prstClr val="black"/>
                </a:solidFill>
                <a:latin typeface="+mj-lt"/>
                <a:cs typeface="Arial" panose="020B0604020202020204" pitchFamily="34" charset="0"/>
              </a:rPr>
              <a:t>Chuẩn</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bị</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cho</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tiết</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sinh</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hoạt</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lớp</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cùng</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giáo</a:t>
            </a:r>
            <a:r>
              <a:rPr lang="en-US" sz="2400" dirty="0">
                <a:solidFill>
                  <a:prstClr val="black"/>
                </a:solidFill>
                <a:latin typeface="+mj-lt"/>
                <a:cs typeface="Arial" panose="020B0604020202020204" pitchFamily="34" charset="0"/>
              </a:rPr>
              <a:t> </a:t>
            </a:r>
            <a:r>
              <a:rPr lang="en-US" sz="2400" dirty="0" err="1">
                <a:solidFill>
                  <a:prstClr val="black"/>
                </a:solidFill>
                <a:latin typeface="+mj-lt"/>
                <a:cs typeface="Arial" panose="020B0604020202020204" pitchFamily="34" charset="0"/>
              </a:rPr>
              <a:t>viên</a:t>
            </a:r>
            <a:endParaRPr lang="en-US" sz="2400" dirty="0">
              <a:solidFill>
                <a:prstClr val="black"/>
              </a:solidFill>
              <a:latin typeface="+mj-lt"/>
              <a:cs typeface="Arial" panose="020B0604020202020204" pitchFamily="34" charset="0"/>
            </a:endParaRPr>
          </a:p>
        </p:txBody>
      </p:sp>
      <p:pic>
        <p:nvPicPr>
          <p:cNvPr id="8" name="Picture 16">
            <a:extLst>
              <a:ext uri="{FF2B5EF4-FFF2-40B4-BE49-F238E27FC236}">
                <a16:creationId xmlns:a16="http://schemas.microsoft.com/office/drawing/2014/main" id="{9A72184F-298F-4FDC-9B86-7B23A7673F7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2081">
            <a:off x="5695742" y="1149525"/>
            <a:ext cx="800513" cy="508326"/>
          </a:xfrm>
          <a:prstGeom prst="rect">
            <a:avLst/>
          </a:prstGeom>
        </p:spPr>
      </p:pic>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108</TotalTime>
  <Words>1189</Words>
  <Application>Microsoft Office PowerPoint</Application>
  <PresentationFormat>Widescreen</PresentationFormat>
  <Paragraphs>85</Paragraphs>
  <Slides>30</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30</vt:i4>
      </vt:variant>
    </vt:vector>
  </HeadingPairs>
  <TitlesOfParts>
    <vt:vector size="38" baseType="lpstr">
      <vt:lpstr>Arial</vt:lpstr>
      <vt:lpstr>Calibri</vt:lpstr>
      <vt:lpstr>Calibri Light</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17</cp:revision>
  <dcterms:created xsi:type="dcterms:W3CDTF">2023-03-28T03:35:09Z</dcterms:created>
  <dcterms:modified xsi:type="dcterms:W3CDTF">2023-08-21T04:19:17Z</dcterms:modified>
</cp:coreProperties>
</file>