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78" r:id="rId8"/>
    <p:sldId id="277" r:id="rId9"/>
    <p:sldId id="276" r:id="rId10"/>
    <p:sldId id="272" r:id="rId11"/>
    <p:sldId id="288" r:id="rId12"/>
    <p:sldId id="287" r:id="rId13"/>
    <p:sldId id="286" r:id="rId14"/>
    <p:sldId id="285" r:id="rId15"/>
    <p:sldId id="284" r:id="rId16"/>
    <p:sldId id="273" r:id="rId17"/>
    <p:sldId id="289" r:id="rId18"/>
    <p:sldId id="261" r:id="rId19"/>
    <p:sldId id="262" r:id="rId20"/>
    <p:sldId id="292" r:id="rId21"/>
    <p:sldId id="291" r:id="rId22"/>
    <p:sldId id="271" r:id="rId23"/>
    <p:sldId id="267" r:id="rId24"/>
    <p:sldId id="293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207427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1843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205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261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2891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04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5105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8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2688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306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9382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9628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1578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137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56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8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4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7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85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62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19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27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25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99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5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7A833851-53EF-4F7A-A7DD-5CD092BD68E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4524E4D7-7AB0-477C-9344-FBFDEDC3E08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0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1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1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kPeCaC_mt74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13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6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Chủ đề 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Học vui cùng màu sắc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đậm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nhạt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9961" y="13310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4;p17">
            <a:extLst>
              <a:ext uri="{FF2B5EF4-FFF2-40B4-BE49-F238E27FC236}">
                <a16:creationId xmlns:a16="http://schemas.microsoft.com/office/drawing/2014/main" id="{5EEAE476-A25F-5132-840E-75D2C80AD77D}"/>
              </a:ext>
            </a:extLst>
          </p:cNvPr>
          <p:cNvSpPr txBox="1">
            <a:spLocks/>
          </p:cNvSpPr>
          <p:nvPr/>
        </p:nvSpPr>
        <p:spPr>
          <a:xfrm>
            <a:off x="879400" y="1878168"/>
            <a:ext cx="9561771" cy="119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pPr marL="0" indent="0" algn="ctr">
              <a:lnSpc>
                <a:spcPct val="200000"/>
              </a:lnSpc>
              <a:buFont typeface="Nunito Light"/>
              <a:buNone/>
            </a:pPr>
            <a:r>
              <a:rPr lang="vi-VN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Kể tên các màu cơ bản và đồ vật có màu cơ bản đó</a:t>
            </a:r>
            <a:endParaRPr lang="vi-VN" sz="26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1C55A290-1426-7D00-9F37-0643C356E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1338" y="4146698"/>
            <a:ext cx="1594080" cy="25121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455457" y="12025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0CD73B-4CBB-678B-ADB4-235D6C25E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140" y="3524159"/>
            <a:ext cx="7247860" cy="3463777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1B365F95-C448-2EF5-2FB7-EEDEDFFCD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63679" y="3735328"/>
            <a:ext cx="2013708" cy="3119829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BF3176E6-EB23-5F88-6851-0A94CB1B7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236316">
            <a:off x="3294641" y="1236546"/>
            <a:ext cx="634580" cy="4442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93008D-2CC5-9BEF-DA51-64F481CD4494}"/>
              </a:ext>
            </a:extLst>
          </p:cNvPr>
          <p:cNvSpPr txBox="1"/>
          <p:nvPr/>
        </p:nvSpPr>
        <p:spPr>
          <a:xfrm>
            <a:off x="997609" y="1781800"/>
            <a:ext cx="7267598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Em hãy quan sát và cho biết màu đậm, màu nhạt trong mỗi hình ảnh dưới đây: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BC6484-2989-0212-3C5F-F6E3ECEE1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649876"/>
              </p:ext>
            </p:extLst>
          </p:nvPr>
        </p:nvGraphicFramePr>
        <p:xfrm>
          <a:off x="4064000" y="776450"/>
          <a:ext cx="812800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91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0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 đậm: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vi-VN" sz="20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 xanh nước biển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vi-VN" sz="20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 đen của chùm nho)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vi-VN" sz="20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 xanh (quả bóng)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vi-VN" sz="20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 tím 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Tx/>
                        <a:buChar char="-"/>
                      </a:pPr>
                      <a:endParaRPr lang="vi-VN" sz="2000" dirty="0">
                        <a:solidFill>
                          <a:schemeClr val="tx1"/>
                        </a:solidFill>
                      </a:endParaRPr>
                    </a:p>
                  </a:txBody>
                  <a:tcPr marL="60960" marR="60960" marT="30480" marB="304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nhạt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: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trắng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bóng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xanh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bầu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trời</a:t>
                      </a:r>
                      <a:endParaRPr lang="en-US" sz="2000" dirty="0">
                        <a:solidFill>
                          <a:schemeClr val="tx1"/>
                        </a:solidFill>
                        <a:latin typeface="UTM Avo" panose="02040603050506020204" pitchFamily="18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vàng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cát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/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đá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Màu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xanh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nho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)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endParaRPr lang="vi-VN" sz="2000" dirty="0">
                        <a:solidFill>
                          <a:schemeClr val="tx1"/>
                        </a:solidFill>
                      </a:endParaRPr>
                    </a:p>
                  </a:txBody>
                  <a:tcPr marL="60960" marR="60960" marT="30480" marB="304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1C99E458-BA81-5B6B-99C0-DE693A5F6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984064" y="1988985"/>
            <a:ext cx="3147771" cy="21748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B440F9-48A0-0271-569A-9F209FDE1A6A}"/>
              </a:ext>
            </a:extLst>
          </p:cNvPr>
          <p:cNvSpPr txBox="1"/>
          <p:nvPr/>
        </p:nvSpPr>
        <p:spPr>
          <a:xfrm>
            <a:off x="3777687" y="650009"/>
            <a:ext cx="8264505" cy="181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600" b="1" dirty="0">
                <a:latin typeface="UTM Avo" panose="02040603050506020204" pitchFamily="18" charset="0"/>
              </a:rPr>
              <a:t>Em hãy quan sát và cho biết màu đậm, màu nhạt trong mỗi hình ảnh dưới đây:</a:t>
            </a:r>
          </a:p>
          <a:p>
            <a:pPr>
              <a:lnSpc>
                <a:spcPct val="150000"/>
              </a:lnSpc>
            </a:pPr>
            <a:endParaRPr lang="vi-VN" sz="26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104096-B22C-9A6D-0AFB-3FCC1B2AE35C}"/>
              </a:ext>
            </a:extLst>
          </p:cNvPr>
          <p:cNvSpPr/>
          <p:nvPr/>
        </p:nvSpPr>
        <p:spPr>
          <a:xfrm>
            <a:off x="759372" y="4868161"/>
            <a:ext cx="3940623" cy="18231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6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</a:rPr>
              <a:t>Màu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</a:rPr>
              <a:t>đậm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</a:p>
          <a:p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+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</a:rPr>
              <a:t>tím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+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</a:rPr>
              <a:t>đỏ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+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</a:rPr>
              <a:t>vàng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endParaRPr lang="vi-VN" sz="26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99816A-E7E2-CCD6-C6FB-E96AACD26547}"/>
              </a:ext>
            </a:extLst>
          </p:cNvPr>
          <p:cNvSpPr/>
          <p:nvPr/>
        </p:nvSpPr>
        <p:spPr>
          <a:xfrm>
            <a:off x="5043441" y="4851401"/>
            <a:ext cx="3940623" cy="18231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solidFill>
                  <a:schemeClr val="tx1"/>
                </a:solidFill>
                <a:latin typeface="UTM Avo" panose="02040603050506020204" pitchFamily="18" charset="0"/>
              </a:rPr>
              <a:t>Màu nhạt: </a:t>
            </a:r>
          </a:p>
          <a:p>
            <a:r>
              <a:rPr lang="pt-BR" sz="2600" dirty="0">
                <a:solidFill>
                  <a:schemeClr val="tx1"/>
                </a:solidFill>
                <a:latin typeface="UTM Avo" panose="02040603050506020204" pitchFamily="18" charset="0"/>
              </a:rPr>
              <a:t>+ xanh lá </a:t>
            </a:r>
          </a:p>
          <a:p>
            <a:r>
              <a:rPr lang="pt-BR" sz="2600" dirty="0">
                <a:solidFill>
                  <a:schemeClr val="tx1"/>
                </a:solidFill>
                <a:latin typeface="UTM Avo" panose="02040603050506020204" pitchFamily="18" charset="0"/>
              </a:rPr>
              <a:t>+ nâu</a:t>
            </a:r>
          </a:p>
          <a:p>
            <a:endParaRPr lang="vi-VN" sz="26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12A2B8-90DC-87AC-BD5F-7802BF868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047" y="1839993"/>
            <a:ext cx="7701895" cy="302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27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2DB6AC54-5FE0-7DEF-89ED-BC2EA2F5D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6810" y="4008474"/>
            <a:ext cx="1374365" cy="26900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920C4E-CD40-E8FD-E0F0-567B2CC0BF42}"/>
              </a:ext>
            </a:extLst>
          </p:cNvPr>
          <p:cNvSpPr/>
          <p:nvPr/>
        </p:nvSpPr>
        <p:spPr>
          <a:xfrm>
            <a:off x="2196148" y="1943848"/>
            <a:ext cx="7511377" cy="369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Giới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thiệu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đậm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nhạt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/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dùng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thiết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bị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,... có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lớp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hoặc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nhìn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thấy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cuộc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sống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vi-VN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6961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E131B-49F2-6B72-46C3-FFDF04F423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8" t="10603" r="8634" b="65323"/>
          <a:stretch/>
        </p:blipFill>
        <p:spPr>
          <a:xfrm>
            <a:off x="6786510" y="1065948"/>
            <a:ext cx="5405490" cy="38088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593B44-F44A-2E1F-2DE5-5B9AD9326DA6}"/>
              </a:ext>
            </a:extLst>
          </p:cNvPr>
          <p:cNvSpPr/>
          <p:nvPr/>
        </p:nvSpPr>
        <p:spPr>
          <a:xfrm>
            <a:off x="6208966" y="4900469"/>
            <a:ext cx="5983034" cy="17851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Bức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Mùa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lúa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chín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hoạ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sĩ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Tạ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Thúc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Bình,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ông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vẽ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năm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1952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chất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sơn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dầu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Hoạ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sĩ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Tạ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Thúc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Bình (1917 – 1998)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quê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tỉnh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Bắc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Giang,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ông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thường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bức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làng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quê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Việt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Nam.</a:t>
            </a:r>
            <a:endParaRPr lang="vi-VN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2B6018-1BB0-2D3F-7A74-51F0DFB04966}"/>
              </a:ext>
            </a:extLst>
          </p:cNvPr>
          <p:cNvSpPr/>
          <p:nvPr/>
        </p:nvSpPr>
        <p:spPr>
          <a:xfrm>
            <a:off x="27394" y="4874833"/>
            <a:ext cx="5892800" cy="1785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Bức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“Xe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tăng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tương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lai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Hải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Đông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(Lê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Hải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Đông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)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dùng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chất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goát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Lê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Hải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Đông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đang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tại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trường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tiểu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Lý Thái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Tổ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phường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Trung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Hoà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quận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Giấy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, Hà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Nội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  <a:endParaRPr lang="vi-VN" sz="2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D113B-FBD1-486E-224E-F7A7077FE1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0603" r="51192" b="65323"/>
          <a:stretch/>
        </p:blipFill>
        <p:spPr>
          <a:xfrm>
            <a:off x="466975" y="1746082"/>
            <a:ext cx="4370840" cy="312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24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6B640B83-6B63-DBD4-E5F0-6A1BCA7C3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83444" y="690379"/>
            <a:ext cx="2943121" cy="23491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30B9B9-0836-59FC-92A7-95111E2FF422}"/>
              </a:ext>
            </a:extLst>
          </p:cNvPr>
          <p:cNvSpPr/>
          <p:nvPr/>
        </p:nvSpPr>
        <p:spPr>
          <a:xfrm>
            <a:off x="1025649" y="1638332"/>
            <a:ext cx="6281623" cy="535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cùng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đậm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nhạt</a:t>
            </a:r>
            <a:endParaRPr lang="vi-VN" sz="2200" b="1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532E48-80D8-95E1-738A-7A7333281045}"/>
              </a:ext>
            </a:extLst>
          </p:cNvPr>
          <p:cNvSpPr/>
          <p:nvPr/>
        </p:nvSpPr>
        <p:spPr>
          <a:xfrm>
            <a:off x="6566697" y="3274929"/>
            <a:ext cx="4264396" cy="1553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vi-VN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1. Các hình hoa, là được tạo ra bằng cách nào?</a:t>
            </a:r>
          </a:p>
          <a:p>
            <a:pPr defTabSz="609630">
              <a:lnSpc>
                <a:spcPct val="150000"/>
              </a:lnSpc>
              <a:buClrTx/>
            </a:pPr>
            <a:endParaRPr lang="vi-VN" sz="22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447768-451B-F036-F97A-7695A98157AB}"/>
              </a:ext>
            </a:extLst>
          </p:cNvPr>
          <p:cNvSpPr/>
          <p:nvPr/>
        </p:nvSpPr>
        <p:spPr>
          <a:xfrm>
            <a:off x="6480987" y="3192849"/>
            <a:ext cx="50552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buClrTx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4.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của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bức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xé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dán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giống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nhau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hay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khác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nhau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/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  <a:p>
            <a:pPr algn="just" defTabSz="609630">
              <a:buClrTx/>
            </a:pPr>
            <a:endParaRPr lang="vi-VN" sz="22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7B9070-E016-BF7C-0B80-133B4F17609D}"/>
              </a:ext>
            </a:extLst>
          </p:cNvPr>
          <p:cNvSpPr/>
          <p:nvPr/>
        </p:nvSpPr>
        <p:spPr>
          <a:xfrm>
            <a:off x="6511717" y="3225635"/>
            <a:ext cx="50334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buClrTx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2. Trong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hai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tờ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giấy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vàng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tím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endParaRPr lang="en-US" sz="22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defTabSz="609630">
              <a:buClrTx/>
            </a:pPr>
            <a:endParaRPr lang="vi-VN" sz="22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7FFA6-7D67-9562-CEA4-AF66850F0A85}"/>
              </a:ext>
            </a:extLst>
          </p:cNvPr>
          <p:cNvSpPr/>
          <p:nvPr/>
        </p:nvSpPr>
        <p:spPr>
          <a:xfrm>
            <a:off x="6480987" y="3207894"/>
            <a:ext cx="48012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buClrTx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3. Trong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hai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bức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xé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dán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có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ảnh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sắc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giống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nhau</a:t>
            </a: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? </a:t>
            </a:r>
          </a:p>
          <a:p>
            <a:pPr algn="just" defTabSz="609630">
              <a:buClrTx/>
            </a:pPr>
            <a:endParaRPr lang="vi-VN" sz="22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271762-D5AD-3FE3-2EE0-33052AF9CD33}"/>
              </a:ext>
            </a:extLst>
          </p:cNvPr>
          <p:cNvSpPr/>
          <p:nvPr/>
        </p:nvSpPr>
        <p:spPr>
          <a:xfrm>
            <a:off x="6475552" y="4628914"/>
            <a:ext cx="5055229" cy="2051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hình hoa, lá, cành cây có hình và màu sắc giống nhau, nhưng được dán trên nền có màu đậm, màu nhạt khác nhau.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EC34A9-445F-4AD8-A504-3D4A87C60671}"/>
              </a:ext>
            </a:extLst>
          </p:cNvPr>
          <p:cNvSpPr/>
          <p:nvPr/>
        </p:nvSpPr>
        <p:spPr>
          <a:xfrm>
            <a:off x="6496980" y="4657938"/>
            <a:ext cx="4801214" cy="20094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09630">
              <a:lnSpc>
                <a:spcPct val="200000"/>
              </a:lnSpc>
              <a:buClrTx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hình hoa, lá, cành cây được tạo ra bằng cách xé giấy thủ công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5924EA-A46D-2760-5FA0-E89F378D35E4}"/>
              </a:ext>
            </a:extLst>
          </p:cNvPr>
          <p:cNvSpPr/>
          <p:nvPr/>
        </p:nvSpPr>
        <p:spPr>
          <a:xfrm>
            <a:off x="6491853" y="4817680"/>
            <a:ext cx="5033494" cy="13323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09630">
              <a:lnSpc>
                <a:spcPct val="200000"/>
              </a:lnSpc>
              <a:buClrTx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là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tím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là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D4E2E7-3FA3-B431-F877-5C1AF1BED75E}"/>
              </a:ext>
            </a:extLst>
          </p:cNvPr>
          <p:cNvSpPr/>
          <p:nvPr/>
        </p:nvSpPr>
        <p:spPr>
          <a:xfrm>
            <a:off x="6480986" y="4802635"/>
            <a:ext cx="5055229" cy="1543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của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hai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bức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khác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nhau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là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tím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là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7A3D5F-3289-F3CE-44B1-36547C046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516" y="2404731"/>
            <a:ext cx="5055229" cy="438119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6734456" y="1026164"/>
            <a:ext cx="2052286" cy="2065733"/>
            <a:chOff x="6734456" y="1026165"/>
            <a:chExt cx="2052286" cy="1905000"/>
          </a:xfrm>
        </p:grpSpPr>
        <p:pic>
          <p:nvPicPr>
            <p:cNvPr id="19" name="Picture 18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1" grpId="0"/>
      <p:bldP spid="11" grpId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31349AA-BE7F-7971-67F7-50584497EB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62"/>
          <a:stretch/>
        </p:blipFill>
        <p:spPr>
          <a:xfrm>
            <a:off x="4012771" y="1398480"/>
            <a:ext cx="5294660" cy="3396409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B190F78-7E45-74B7-AE64-AB0EB0C03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87926" y="2504412"/>
            <a:ext cx="1844338" cy="43535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1BF520-065A-E762-6837-8CD9F6934BA2}"/>
              </a:ext>
            </a:extLst>
          </p:cNvPr>
          <p:cNvSpPr/>
          <p:nvPr/>
        </p:nvSpPr>
        <p:spPr>
          <a:xfrm>
            <a:off x="3437994" y="4860176"/>
            <a:ext cx="6705600" cy="1086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hãy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sử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dụng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giấy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đậm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nhạt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để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theo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ý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thích</a:t>
            </a:r>
            <a:endParaRPr lang="vi-VN" sz="2300" b="1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662DC0-32AB-6F77-411D-61FE03851CE7}"/>
              </a:ext>
            </a:extLst>
          </p:cNvPr>
          <p:cNvSpPr/>
          <p:nvPr/>
        </p:nvSpPr>
        <p:spPr>
          <a:xfrm>
            <a:off x="2895733" y="5577840"/>
            <a:ext cx="670560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Cùng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3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3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endParaRPr lang="vi-VN" sz="2300" b="1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0015F9-800B-D386-8E70-15E1F2C9031A}"/>
              </a:ext>
            </a:extLst>
          </p:cNvPr>
          <p:cNvGrpSpPr/>
          <p:nvPr/>
        </p:nvGrpSpPr>
        <p:grpSpPr>
          <a:xfrm>
            <a:off x="3670138" y="1200123"/>
            <a:ext cx="6241312" cy="4018885"/>
            <a:chOff x="3540642" y="754510"/>
            <a:chExt cx="6241312" cy="401888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7831C-33E2-36EA-7B97-651EE2969B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884" t="389" r="-2693" b="-389"/>
            <a:stretch/>
          </p:blipFill>
          <p:spPr>
            <a:xfrm>
              <a:off x="3713555" y="839570"/>
              <a:ext cx="5972175" cy="3933825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A430395-AED3-D54B-E5DC-5B5BE66E7CA9}"/>
                </a:ext>
              </a:extLst>
            </p:cNvPr>
            <p:cNvSpPr/>
            <p:nvPr/>
          </p:nvSpPr>
          <p:spPr>
            <a:xfrm>
              <a:off x="3540642" y="4147716"/>
              <a:ext cx="414670" cy="5506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13DA20-832C-329D-7889-6EB6F820E41D}"/>
                </a:ext>
              </a:extLst>
            </p:cNvPr>
            <p:cNvSpPr/>
            <p:nvPr/>
          </p:nvSpPr>
          <p:spPr>
            <a:xfrm>
              <a:off x="8155172" y="754510"/>
              <a:ext cx="1626782" cy="2954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DB529DC-6216-92DB-111B-B220594D7CDE}"/>
              </a:ext>
            </a:extLst>
          </p:cNvPr>
          <p:cNvSpPr/>
          <p:nvPr/>
        </p:nvSpPr>
        <p:spPr>
          <a:xfrm>
            <a:off x="5496175" y="4725698"/>
            <a:ext cx="1844338" cy="173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859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167F444-A5DB-C6F3-DBD3-14B72AA6A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7563" y="1982686"/>
            <a:ext cx="6152501" cy="3684467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7C026385-D6C2-4B81-7522-91D625996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3062177"/>
            <a:ext cx="2672546" cy="35205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79A70C-649F-C411-0092-249080BAE090}"/>
              </a:ext>
            </a:extLst>
          </p:cNvPr>
          <p:cNvSpPr/>
          <p:nvPr/>
        </p:nvSpPr>
        <p:spPr>
          <a:xfrm>
            <a:off x="4198443" y="2486247"/>
            <a:ext cx="4897120" cy="301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Thực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hành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Sử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giấy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xé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dán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tạo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ảnh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ý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thích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sản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phẩm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algn="just" defTabSz="609630">
              <a:lnSpc>
                <a:spcPct val="150000"/>
              </a:lnSpc>
              <a:buClrTx/>
            </a:pPr>
            <a:endParaRPr lang="vi-VN" sz="2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568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44CBE5B8-3BAE-0878-3439-E3EEE2120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0" y="4423144"/>
            <a:ext cx="1199720" cy="24348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EA7F95-0DE6-B34D-F192-1C44911EFB98}"/>
              </a:ext>
            </a:extLst>
          </p:cNvPr>
          <p:cNvSpPr/>
          <p:nvPr/>
        </p:nvSpPr>
        <p:spPr>
          <a:xfrm>
            <a:off x="1154206" y="1869088"/>
            <a:ext cx="10567126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+ Chọn hình ảnh như: cây, hoa, quả, con vật,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đồ vật quen thuộc, đồ chơi yêu thích, chân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dung... để xé dán tạo bức tranh theo ý thích; 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+ Chọn giấy màu nhạt để xé tạo hình ảnh và dán trên nền giấy màu đậm; hoặc chọn giấy màu đậm để xé tạo hình ảnh và dán trên nền giấy màu nhạt. </a:t>
            </a:r>
          </a:p>
          <a:p>
            <a:pPr defTabSz="609630">
              <a:lnSpc>
                <a:spcPct val="150000"/>
              </a:lnSpc>
              <a:buClrTx/>
            </a:pP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03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oạn mĩ thuật lớp 8 Bài 31: Vẽ theo mẫu – Xé dán giấy lọ hoa và quả | Âm  nhạc và mỹ thuật lớp 8">
            <a:extLst>
              <a:ext uri="{FF2B5EF4-FFF2-40B4-BE49-F238E27FC236}">
                <a16:creationId xmlns:a16="http://schemas.microsoft.com/office/drawing/2014/main" id="{93B70F65-462E-DC13-688C-87570A982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385" y="3429000"/>
            <a:ext cx="2415508" cy="338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riển lãm tranh của bé bậc Mầm non cấp huyện năm học ...">
            <a:extLst>
              <a:ext uri="{FF2B5EF4-FFF2-40B4-BE49-F238E27FC236}">
                <a16:creationId xmlns:a16="http://schemas.microsoft.com/office/drawing/2014/main" id="{84F5A701-BE9E-0AB4-6960-22F26E91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960" y="1036076"/>
            <a:ext cx="2972933" cy="215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214B8933-9431-81B1-C9BD-311409CC3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023" y="3667709"/>
            <a:ext cx="3969971" cy="312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 descr="Hướng dẫn học vẽ với những dụng cụ cực kì quen thuộc và thú vị - Kids  Art&amp;amp;Music Saigon">
            <a:extLst>
              <a:ext uri="{FF2B5EF4-FFF2-40B4-BE49-F238E27FC236}">
                <a16:creationId xmlns:a16="http://schemas.microsoft.com/office/drawing/2014/main" id="{3E9F4002-1B40-ACA9-E916-44212CC96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762" y="797369"/>
            <a:ext cx="3508841" cy="26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Không có mô tả ảnh.">
            <a:extLst>
              <a:ext uri="{FF2B5EF4-FFF2-40B4-BE49-F238E27FC236}">
                <a16:creationId xmlns:a16="http://schemas.microsoft.com/office/drawing/2014/main" id="{08450514-A1B8-D9C9-9A44-801D22DD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44" y="1758660"/>
            <a:ext cx="3344550" cy="505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025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A10A6DE-48CD-8E16-2244-EAA022696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912782" y="2129465"/>
            <a:ext cx="6985186" cy="416791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1511200-7C66-3604-9807-E6099DF11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90815" y="2575462"/>
            <a:ext cx="3125972" cy="4224287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717E809D-6956-D950-9794-F336FE1DF0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68370">
            <a:off x="2731822" y="995818"/>
            <a:ext cx="632357" cy="7560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7F04AB-E8E9-A564-A648-7B5B421BBDDD}"/>
              </a:ext>
            </a:extLst>
          </p:cNvPr>
          <p:cNvSpPr/>
          <p:nvPr/>
        </p:nvSpPr>
        <p:spPr>
          <a:xfrm>
            <a:off x="4443360" y="3280431"/>
            <a:ext cx="5994400" cy="301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Trong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thực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hành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sử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nền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hoặc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màu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so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với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ảnh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thể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hiện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tạo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đậm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nhạt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trên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sản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phẩm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algn="just" defTabSz="609630">
              <a:lnSpc>
                <a:spcPct val="150000"/>
              </a:lnSpc>
              <a:buClrTx/>
            </a:pPr>
            <a:endParaRPr lang="vi-VN" sz="2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Google Shape;956;p31">
            <a:extLst>
              <a:ext uri="{FF2B5EF4-FFF2-40B4-BE49-F238E27FC236}">
                <a16:creationId xmlns:a16="http://schemas.microsoft.com/office/drawing/2014/main" id="{69171B75-DAFA-69DF-515F-14A6AB0D0EB9}"/>
              </a:ext>
            </a:extLst>
          </p:cNvPr>
          <p:cNvSpPr/>
          <p:nvPr/>
        </p:nvSpPr>
        <p:spPr>
          <a:xfrm rot="5400000">
            <a:off x="7150483" y="1538534"/>
            <a:ext cx="580155" cy="26540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Tx/>
            </a:pPr>
            <a:endParaRPr sz="2600" kern="1200">
              <a:solidFill>
                <a:prstClr val="black"/>
              </a:solidFill>
              <a:latin typeface="UTM Avo" panose="02040603050506020204" pitchFamily="18" charset="0"/>
              <a:ea typeface="Nunito"/>
              <a:cs typeface="Arial" pitchFamily="34" charset="0"/>
              <a:sym typeface="Nun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96664-1FF3-4082-F821-14422E2734E3}"/>
              </a:ext>
            </a:extLst>
          </p:cNvPr>
          <p:cNvSpPr txBox="1"/>
          <p:nvPr/>
        </p:nvSpPr>
        <p:spPr>
          <a:xfrm>
            <a:off x="6605182" y="2650097"/>
            <a:ext cx="16568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>
              <a:buClrTx/>
            </a:pPr>
            <a:r>
              <a:rPr lang="en-US" sz="26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KẾT LUẬN</a:t>
            </a:r>
            <a:endParaRPr lang="vi-VN" sz="2600" b="1" kern="1200" dirty="0">
              <a:solidFill>
                <a:prstClr val="white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887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54D81D-D5C5-7323-44E0-76DDB75942F1}"/>
              </a:ext>
            </a:extLst>
          </p:cNvPr>
          <p:cNvSpPr/>
          <p:nvPr/>
        </p:nvSpPr>
        <p:spPr>
          <a:xfrm>
            <a:off x="2753834" y="1836774"/>
            <a:ext cx="7924800" cy="181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ClrTx/>
              <a:buFontTx/>
              <a:buChar char="-"/>
            </a:pP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tên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là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gì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  <a:p>
            <a:pPr marL="381019" indent="-381019" algn="just" defTabSz="609630">
              <a:lnSpc>
                <a:spcPct val="150000"/>
              </a:lnSpc>
              <a:buClrTx/>
              <a:buFontTx/>
              <a:buChar char="-"/>
            </a:pP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Trong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bức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chi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có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đậm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nhạt</a:t>
            </a:r>
            <a:r>
              <a:rPr lang="en-US" sz="26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  <a:endParaRPr lang="vi-VN" sz="26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E7092819-2818-A259-CD3E-A43250B01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98132" y="2745132"/>
            <a:ext cx="2355702" cy="36496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F846BC-86B8-B58F-BB78-F037C774558B}"/>
              </a:ext>
            </a:extLst>
          </p:cNvPr>
          <p:cNvSpPr/>
          <p:nvPr/>
        </p:nvSpPr>
        <p:spPr>
          <a:xfrm>
            <a:off x="4201630" y="4371755"/>
            <a:ext cx="3080367" cy="9257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600" kern="12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Chia sẻ</a:t>
            </a:r>
            <a:endParaRPr lang="vi-VN" sz="2600" kern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10AA1680-2E78-5623-FE3C-BB09F8F95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87007" y="2814307"/>
            <a:ext cx="1553808" cy="36677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01037C-4849-54B6-D078-7EC1EF498B15}"/>
              </a:ext>
            </a:extLst>
          </p:cNvPr>
          <p:cNvSpPr/>
          <p:nvPr/>
        </p:nvSpPr>
        <p:spPr>
          <a:xfrm>
            <a:off x="2118241" y="2026804"/>
            <a:ext cx="9109739" cy="181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nl-NL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• Em thích sản phẩm của bạn nào/nhóm nào? Vì sao? </a:t>
            </a:r>
            <a:endParaRPr lang="vi-VN" sz="2600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defTabSz="609630">
              <a:lnSpc>
                <a:spcPct val="150000"/>
              </a:lnSpc>
              <a:buClrTx/>
            </a:pPr>
            <a:r>
              <a:rPr lang="nl-NL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• Hình ảnh nào em thấy rõ nhất trong bức tranh của em/của bạn, của nhóm em nhóm bạn? </a:t>
            </a:r>
            <a:endParaRPr lang="vi-VN" sz="2600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DA542-F557-7A59-AFB6-1AAC4A0001B0}"/>
              </a:ext>
            </a:extLst>
          </p:cNvPr>
          <p:cNvSpPr/>
          <p:nvPr/>
        </p:nvSpPr>
        <p:spPr>
          <a:xfrm>
            <a:off x="4871481" y="4265429"/>
            <a:ext cx="3080367" cy="9257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Cảm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nhận</a:t>
            </a:r>
            <a:endParaRPr lang="vi-VN" sz="2600" kern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768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9961" y="13310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85841F87-C8EE-439C-7306-6D6D10FF5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53742" y="3030279"/>
            <a:ext cx="7331555" cy="2558989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3D61AF4-526D-B077-85E2-ED05B69EC4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518265" y="2825281"/>
            <a:ext cx="1306557" cy="36110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671E66-D06B-8403-565D-BC6131FEDF2D}"/>
              </a:ext>
            </a:extLst>
          </p:cNvPr>
          <p:cNvSpPr/>
          <p:nvPr/>
        </p:nvSpPr>
        <p:spPr>
          <a:xfrm>
            <a:off x="3474318" y="3628917"/>
            <a:ext cx="5690405" cy="121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dirty="0">
                <a:latin typeface="Arial" pitchFamily="34" charset="0"/>
                <a:cs typeface="Arial" pitchFamily="34" charset="0"/>
              </a:rPr>
              <a:t>Vẽ </a:t>
            </a: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2 bông hoa thể hiện độ đậm nhạt khác nhau</a:t>
            </a:r>
            <a:endParaRPr lang="vi-VN" sz="2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507ED2-621F-F7CC-B433-52F271BB2726}"/>
              </a:ext>
            </a:extLst>
          </p:cNvPr>
          <p:cNvSpPr/>
          <p:nvPr/>
        </p:nvSpPr>
        <p:spPr>
          <a:xfrm>
            <a:off x="558801" y="2159000"/>
            <a:ext cx="4571999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Arial" pitchFamily="34" charset="0"/>
                <a:cs typeface="Arial" pitchFamily="34" charset="0"/>
              </a:rPr>
              <a:t>Q</a:t>
            </a: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uan sát hai bức tranh</a:t>
            </a:r>
            <a:r>
              <a:rPr lang="vi-VN" sz="2600" dirty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+   Nêu tên bức tranh</a:t>
            </a:r>
            <a:endParaRPr lang="vi-VN" sz="2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+ Giới </a:t>
            </a:r>
            <a:r>
              <a:rPr lang="nl-NL" sz="2600">
                <a:latin typeface="UTM Avo" panose="02040603050506020204" pitchFamily="18" charset="0"/>
                <a:cs typeface="Arial" pitchFamily="34" charset="0"/>
              </a:rPr>
              <a:t>thiệu màu đậm</a:t>
            </a: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, màu nhạt ở hình ảnh hoặc chi tiết trong mỗi bức tranh</a:t>
            </a:r>
            <a:endParaRPr lang="vi-VN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CEEBAB-4A54-C2B0-F094-6C3E1D09B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075" y="943861"/>
            <a:ext cx="6257925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66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8E2D4D-D378-CDA8-DABF-B8336F660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733614" y="2110083"/>
            <a:ext cx="6985186" cy="416791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DA53C588-FEF1-D432-C41F-580F78CAEB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43635" y="3239930"/>
            <a:ext cx="2677371" cy="36180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581EDF-754C-974A-0CA6-A0EA875AF527}"/>
              </a:ext>
            </a:extLst>
          </p:cNvPr>
          <p:cNvSpPr/>
          <p:nvPr/>
        </p:nvSpPr>
        <p:spPr>
          <a:xfrm>
            <a:off x="4721392" y="3429000"/>
            <a:ext cx="5108222" cy="2418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Có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thể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sử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dụng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màu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đậm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màu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nhạt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để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sáng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tạo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ra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sản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phẩm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mĩ</a:t>
            </a:r>
            <a:r>
              <a:rPr lang="en-US" sz="2600" i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rgbClr val="FF0000"/>
                </a:solidFill>
                <a:latin typeface="UTM Avo" panose="02040603050506020204" pitchFamily="18" charset="0"/>
              </a:rPr>
              <a:t>thuật</a:t>
            </a:r>
            <a:endParaRPr lang="en-US" sz="2600" i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endParaRPr lang="vi-VN" sz="2600" i="1" dirty="0">
              <a:solidFill>
                <a:srgbClr val="FF0000"/>
              </a:solidFill>
            </a:endParaRPr>
          </a:p>
        </p:txBody>
      </p:sp>
      <p:sp>
        <p:nvSpPr>
          <p:cNvPr id="6" name="Google Shape;956;p31">
            <a:extLst>
              <a:ext uri="{FF2B5EF4-FFF2-40B4-BE49-F238E27FC236}">
                <a16:creationId xmlns:a16="http://schemas.microsoft.com/office/drawing/2014/main" id="{27FADF1B-8E4C-ADEE-A100-9A3F935A060E}"/>
              </a:ext>
            </a:extLst>
          </p:cNvPr>
          <p:cNvSpPr/>
          <p:nvPr/>
        </p:nvSpPr>
        <p:spPr>
          <a:xfrm rot="5400000">
            <a:off x="6919467" y="1571000"/>
            <a:ext cx="683850" cy="26540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600">
              <a:solidFill>
                <a:schemeClr val="dk1"/>
              </a:solidFill>
              <a:latin typeface="UTM Avo" panose="02040603050506020204" pitchFamily="18" charset="0"/>
              <a:ea typeface="Nunito"/>
              <a:cs typeface="Arial" pitchFamily="34" charset="0"/>
              <a:sym typeface="Nun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EC0CFE-1E90-87D6-1515-9B8A1141DD7C}"/>
              </a:ext>
            </a:extLst>
          </p:cNvPr>
          <p:cNvSpPr txBox="1"/>
          <p:nvPr/>
        </p:nvSpPr>
        <p:spPr>
          <a:xfrm>
            <a:off x="6474510" y="2630715"/>
            <a:ext cx="176683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TỔNG KẾT</a:t>
            </a:r>
            <a:endParaRPr lang="vi-VN" sz="2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017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8F9A6DC5-9B91-6488-01E0-F320485CF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17697" y="3560556"/>
            <a:ext cx="3392142" cy="274455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B54D534-2E70-4EDA-B058-79B4EEE24B48}"/>
              </a:ext>
            </a:extLst>
          </p:cNvPr>
          <p:cNvSpPr txBox="1">
            <a:spLocks/>
          </p:cNvSpPr>
          <p:nvPr/>
        </p:nvSpPr>
        <p:spPr>
          <a:xfrm>
            <a:off x="3709300" y="1398365"/>
            <a:ext cx="4773397" cy="8063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2600" b="1" dirty="0">
                <a:latin typeface="UTM Avo" panose="02040603050506020204" pitchFamily="18" charset="0"/>
              </a:rPr>
              <a:t>HƯỚNG DẪN VỀ NHÀ </a:t>
            </a:r>
          </a:p>
          <a:p>
            <a:pPr>
              <a:lnSpc>
                <a:spcPct val="150000"/>
              </a:lnSpc>
            </a:pPr>
            <a:r>
              <a:rPr lang="en-US" sz="2600" b="1" dirty="0">
                <a:latin typeface="+mn-lt"/>
              </a:rPr>
              <a:t> </a:t>
            </a:r>
            <a:endParaRPr lang="vi-VN" sz="2600" b="1" dirty="0"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1B4BF3-4754-9379-A21A-ADEAE6CD6EEB}"/>
              </a:ext>
            </a:extLst>
          </p:cNvPr>
          <p:cNvSpPr/>
          <p:nvPr/>
        </p:nvSpPr>
        <p:spPr>
          <a:xfrm>
            <a:off x="2629785" y="2504844"/>
            <a:ext cx="7166344" cy="121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21355A"/>
              </a:buClr>
              <a:buSzPts val="5200"/>
            </a:pPr>
            <a: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Xem trước Bài 3 và chuẩn bị đồ dùng, công cụ theo hướng dẫn ở mục Chuẩn bị.</a:t>
            </a:r>
            <a:r>
              <a:rPr lang="nl-NL" sz="26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 </a:t>
            </a:r>
            <a:endParaRPr lang="vi-VN" sz="2600" b="1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176</TotalTime>
  <Words>798</Words>
  <Application>Microsoft Office PowerPoint</Application>
  <PresentationFormat>Widescreen</PresentationFormat>
  <Paragraphs>69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Mali SemiBold</vt:lpstr>
      <vt:lpstr>Nunito</vt:lpstr>
      <vt:lpstr>Nunito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17</cp:revision>
  <dcterms:modified xsi:type="dcterms:W3CDTF">2023-08-16T03:39:39Z</dcterms:modified>
  <cp:category>9Slide.vn</cp:category>
</cp:coreProperties>
</file>