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77" r:id="rId7"/>
    <p:sldId id="276" r:id="rId8"/>
    <p:sldId id="285" r:id="rId9"/>
    <p:sldId id="284" r:id="rId10"/>
    <p:sldId id="283" r:id="rId11"/>
    <p:sldId id="282" r:id="rId12"/>
    <p:sldId id="281" r:id="rId13"/>
    <p:sldId id="273" r:id="rId14"/>
    <p:sldId id="261" r:id="rId15"/>
    <p:sldId id="287" r:id="rId16"/>
    <p:sldId id="288" r:id="rId17"/>
    <p:sldId id="262" r:id="rId18"/>
    <p:sldId id="271" r:id="rId19"/>
    <p:sldId id="267"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4660"/>
  </p:normalViewPr>
  <p:slideViewPr>
    <p:cSldViewPr snapToGrid="0">
      <p:cViewPr varScale="1">
        <p:scale>
          <a:sx n="108" d="100"/>
          <a:sy n="108" d="100"/>
        </p:scale>
        <p:origin x="64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09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946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311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7955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5.svg"/><Relationship Id="rId12"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25.png"/><Relationship Id="rId5" Type="http://schemas.openxmlformats.org/officeDocument/2006/relationships/image" Target="../media/image21.svg"/><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hyperlink" Target="https://www.youtube.com/watch?v=xmAxucOHLLU&amp;ab_channel=H%E1%BB%8Dc1bi%E1%BA%BFt10" TargetMode="External"/><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hyperlink" Target="https://www.youtube.com/watch?v=goF1Ln3h2rc&amp;ab_channel=H%E1%BB%8Dc1bi%E1%BA%BFt10" TargetMode="External"/><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png"/><Relationship Id="rId7" Type="http://schemas.openxmlformats.org/officeDocument/2006/relationships/image" Target="../media/image49.png"/><Relationship Id="rId12" Type="http://schemas.openxmlformats.org/officeDocument/2006/relationships/image" Target="../media/image44.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43.png"/><Relationship Id="rId5" Type="http://schemas.openxmlformats.org/officeDocument/2006/relationships/image" Target="../media/image20.png"/><Relationship Id="rId10" Type="http://schemas.openxmlformats.org/officeDocument/2006/relationships/image" Target="../media/image52.svg"/><Relationship Id="rId4" Type="http://schemas.openxmlformats.org/officeDocument/2006/relationships/image" Target="../media/image5.svg"/><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2.sv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svg"/><Relationship Id="rId3" Type="http://schemas.openxmlformats.org/officeDocument/2006/relationships/image" Target="../media/image54.png"/><Relationship Id="rId7" Type="http://schemas.openxmlformats.org/officeDocument/2006/relationships/image" Target="../media/image5.svg"/><Relationship Id="rId12"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44.svg"/><Relationship Id="rId5" Type="http://schemas.openxmlformats.org/officeDocument/2006/relationships/image" Target="../media/image59.svg"/><Relationship Id="rId10" Type="http://schemas.openxmlformats.org/officeDocument/2006/relationships/image" Target="../media/image43.png"/><Relationship Id="rId4" Type="http://schemas.openxmlformats.org/officeDocument/2006/relationships/image" Target="../media/image58.png"/><Relationship Id="rId9" Type="http://schemas.openxmlformats.org/officeDocument/2006/relationships/image" Target="../media/image61.svg"/><Relationship Id="rId1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png"/><Relationship Id="rId7" Type="http://schemas.openxmlformats.org/officeDocument/2006/relationships/image" Target="../media/image49.png"/><Relationship Id="rId12" Type="http://schemas.openxmlformats.org/officeDocument/2006/relationships/image" Target="../media/image67.svg"/><Relationship Id="rId2" Type="http://schemas.openxmlformats.org/officeDocument/2006/relationships/image" Target="../media/image65.jpg"/><Relationship Id="rId1" Type="http://schemas.openxmlformats.org/officeDocument/2006/relationships/slideLayout" Target="../slideLayouts/slideLayout2.xml"/><Relationship Id="rId6" Type="http://schemas.openxmlformats.org/officeDocument/2006/relationships/image" Target="../media/image21.svg"/><Relationship Id="rId11" Type="http://schemas.openxmlformats.org/officeDocument/2006/relationships/image" Target="../media/image66.png"/><Relationship Id="rId5" Type="http://schemas.openxmlformats.org/officeDocument/2006/relationships/image" Target="../media/image20.png"/><Relationship Id="rId10" Type="http://schemas.openxmlformats.org/officeDocument/2006/relationships/image" Target="../media/image44.svg"/><Relationship Id="rId4" Type="http://schemas.openxmlformats.org/officeDocument/2006/relationships/image" Target="../media/image5.sv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6</a:t>
            </a:r>
          </a:p>
          <a:p>
            <a:pPr algn="ctr">
              <a:lnSpc>
                <a:spcPct val="150000"/>
              </a:lnSpc>
              <a:buSzPts val="990"/>
              <a:buFont typeface="Arial"/>
              <a:buNone/>
            </a:pPr>
            <a:r>
              <a:rPr lang="en-US" b="1" dirty="0" err="1">
                <a:solidFill>
                  <a:srgbClr val="002060"/>
                </a:solidFill>
                <a:latin typeface="UTM Avo" panose="02040603050506020204" pitchFamily="18" charset="0"/>
              </a:rPr>
              <a:t>Nhịp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điệu</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vui</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13: </a:t>
            </a:r>
            <a:r>
              <a:rPr lang="en-US" b="1" dirty="0" err="1">
                <a:solidFill>
                  <a:srgbClr val="FF0000"/>
                </a:solidFill>
                <a:latin typeface="UTM Avo" panose="02040603050506020204" pitchFamily="18" charset="0"/>
                <a:cs typeface="Arial" panose="020B0604020202020204" pitchFamily="34" charset="0"/>
              </a:rPr>
              <a:t>Chiếc</a:t>
            </a:r>
            <a:r>
              <a:rPr lang="en-US" b="1" dirty="0">
                <a:solidFill>
                  <a:srgbClr val="FF0000"/>
                </a:solidFill>
                <a:latin typeface="UTM Avo" panose="02040603050506020204" pitchFamily="18" charset="0"/>
                <a:cs typeface="Arial" panose="020B0604020202020204" pitchFamily="34" charset="0"/>
              </a:rPr>
              <a:t> bánh </a:t>
            </a:r>
            <a:r>
              <a:rPr lang="en-US" b="1" dirty="0" err="1">
                <a:solidFill>
                  <a:srgbClr val="FF0000"/>
                </a:solidFill>
                <a:latin typeface="UTM Avo" panose="02040603050506020204" pitchFamily="18" charset="0"/>
                <a:cs typeface="Arial" panose="020B0604020202020204" pitchFamily="34" charset="0"/>
              </a:rPr>
              <a:t>sinh</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nhật</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8" name="Picture 15">
            <a:extLst>
              <a:ext uri="{FF2B5EF4-FFF2-40B4-BE49-F238E27FC236}">
                <a16:creationId xmlns:a16="http://schemas.microsoft.com/office/drawing/2014/main" id="{4F26C9D6-7BC7-0FFB-449E-825947F9D71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1379190" y="5936738"/>
            <a:ext cx="456383" cy="661424"/>
          </a:xfrm>
          <a:prstGeom prst="rect">
            <a:avLst/>
          </a:prstGeom>
        </p:spPr>
      </p:pic>
      <p:sp>
        <p:nvSpPr>
          <p:cNvPr id="10" name="TextBox 9">
            <a:extLst>
              <a:ext uri="{FF2B5EF4-FFF2-40B4-BE49-F238E27FC236}">
                <a16:creationId xmlns:a16="http://schemas.microsoft.com/office/drawing/2014/main" id="{E8993CCE-BB17-7E68-D7DD-19274E5E1C6E}"/>
              </a:ext>
            </a:extLst>
          </p:cNvPr>
          <p:cNvSpPr txBox="1"/>
          <p:nvPr/>
        </p:nvSpPr>
        <p:spPr>
          <a:xfrm>
            <a:off x="3260070" y="1542361"/>
            <a:ext cx="6309815" cy="1036117"/>
          </a:xfrm>
          <a:prstGeom prst="rect">
            <a:avLst/>
          </a:prstGeom>
          <a:noFill/>
        </p:spPr>
        <p:txBody>
          <a:bodyPr wrap="square">
            <a:spAutoFit/>
          </a:bodyPr>
          <a:lstStyle/>
          <a:p>
            <a:pPr algn="ctr">
              <a:lnSpc>
                <a:spcPct val="150000"/>
              </a:lnSpc>
            </a:pPr>
            <a:r>
              <a:rPr lang="nl-NL" sz="2200" dirty="0">
                <a:latin typeface="UTM Avo" panose="02040603050506020204" pitchFamily="18" charset="0"/>
                <a:ea typeface="Arial" panose="020B0604020202020204" pitchFamily="34" charset="0"/>
                <a:cs typeface="Arial" panose="020B0604020202020204" pitchFamily="34" charset="0"/>
              </a:rPr>
              <a:t>Các em mong muốn được tặng món quà gì trong ngày sinh nhật của mình </a:t>
            </a:r>
            <a:endParaRPr lang="en-US" sz="2200" dirty="0">
              <a:latin typeface="UTM Avo" panose="02040603050506020204" pitchFamily="18" charset="0"/>
              <a:cs typeface="Arial" panose="020B0604020202020204" pitchFamily="34" charset="0"/>
            </a:endParaRPr>
          </a:p>
        </p:txBody>
      </p:sp>
      <p:pic>
        <p:nvPicPr>
          <p:cNvPr id="11" name="Picture 12">
            <a:extLst>
              <a:ext uri="{FF2B5EF4-FFF2-40B4-BE49-F238E27FC236}">
                <a16:creationId xmlns:a16="http://schemas.microsoft.com/office/drawing/2014/main" id="{0ADCA42F-0575-A3C5-B4BC-2A22F9A313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99749" y="4314547"/>
            <a:ext cx="2850307" cy="2022361"/>
          </a:xfrm>
          <a:prstGeom prst="rect">
            <a:avLst/>
          </a:prstGeom>
        </p:spPr>
      </p:pic>
      <p:pic>
        <p:nvPicPr>
          <p:cNvPr id="12" name="Picture 9">
            <a:extLst>
              <a:ext uri="{FF2B5EF4-FFF2-40B4-BE49-F238E27FC236}">
                <a16:creationId xmlns:a16="http://schemas.microsoft.com/office/drawing/2014/main" id="{BB8141F2-5738-EC89-6000-FC9C9A63627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316070" y="2767202"/>
            <a:ext cx="5622024" cy="3591068"/>
          </a:xfrm>
          <a:prstGeom prst="rect">
            <a:avLst/>
          </a:prstGeom>
        </p:spPr>
      </p:pic>
      <p:pic>
        <p:nvPicPr>
          <p:cNvPr id="13" name="Picture 14">
            <a:extLst>
              <a:ext uri="{FF2B5EF4-FFF2-40B4-BE49-F238E27FC236}">
                <a16:creationId xmlns:a16="http://schemas.microsoft.com/office/drawing/2014/main" id="{6D643C92-EC04-8531-0023-49763D22CA7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205922" y="3255820"/>
            <a:ext cx="2944472" cy="31347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5">
            <a:extLst>
              <a:ext uri="{FF2B5EF4-FFF2-40B4-BE49-F238E27FC236}">
                <a16:creationId xmlns:a16="http://schemas.microsoft.com/office/drawing/2014/main" id="{5E9545FF-2ABA-1AC7-C7EA-A550C0F9F0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3847" b="17715"/>
          <a:stretch>
            <a:fillRect/>
          </a:stretch>
        </p:blipFill>
        <p:spPr>
          <a:xfrm>
            <a:off x="0" y="4172972"/>
            <a:ext cx="1082791" cy="2827097"/>
          </a:xfrm>
          <a:prstGeom prst="rect">
            <a:avLst/>
          </a:prstGeom>
        </p:spPr>
      </p:pic>
      <p:pic>
        <p:nvPicPr>
          <p:cNvPr id="7" name="Picture 7">
            <a:extLst>
              <a:ext uri="{FF2B5EF4-FFF2-40B4-BE49-F238E27FC236}">
                <a16:creationId xmlns:a16="http://schemas.microsoft.com/office/drawing/2014/main" id="{29006EE0-D8F9-BA2D-E2C2-5AAF4919DA8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3847" b="17715"/>
          <a:stretch>
            <a:fillRect/>
          </a:stretch>
        </p:blipFill>
        <p:spPr>
          <a:xfrm rot="5400000" flipV="1">
            <a:off x="10237056" y="-266097"/>
            <a:ext cx="1082791" cy="2827097"/>
          </a:xfrm>
          <a:prstGeom prst="rect">
            <a:avLst/>
          </a:prstGeom>
        </p:spPr>
      </p:pic>
      <p:sp>
        <p:nvSpPr>
          <p:cNvPr id="12" name="TextBox 11">
            <a:extLst>
              <a:ext uri="{FF2B5EF4-FFF2-40B4-BE49-F238E27FC236}">
                <a16:creationId xmlns:a16="http://schemas.microsoft.com/office/drawing/2014/main" id="{687DFA68-1624-8C1A-1A5A-CC22BD5E789F}"/>
              </a:ext>
            </a:extLst>
          </p:cNvPr>
          <p:cNvSpPr txBox="1"/>
          <p:nvPr/>
        </p:nvSpPr>
        <p:spPr>
          <a:xfrm>
            <a:off x="2099886" y="1688847"/>
            <a:ext cx="6977938" cy="1207703"/>
          </a:xfrm>
          <a:prstGeom prst="rect">
            <a:avLst/>
          </a:prstGeom>
          <a:noFill/>
        </p:spPr>
        <p:txBody>
          <a:bodyPr wrap="square">
            <a:spAutoFit/>
          </a:bodyPr>
          <a:lstStyle/>
          <a:p>
            <a:pPr algn="ctr">
              <a:lnSpc>
                <a:spcPct val="150000"/>
              </a:lnSpc>
              <a:spcAft>
                <a:spcPts val="667"/>
              </a:spcAft>
            </a:pPr>
            <a:r>
              <a:rPr lang="en-US" sz="2600" dirty="0">
                <a:latin typeface="UTM Avo" panose="02040603050506020204" pitchFamily="18" charset="0"/>
                <a:ea typeface="Arial" panose="020B0604020202020204" pitchFamily="34" charset="0"/>
                <a:cs typeface="Arial" panose="020B0604020202020204" pitchFamily="34" charset="0"/>
              </a:rPr>
              <a:t>Các </a:t>
            </a:r>
            <a:r>
              <a:rPr lang="en-US" sz="2600" dirty="0" err="1">
                <a:latin typeface="UTM Avo" panose="02040603050506020204" pitchFamily="18" charset="0"/>
                <a:ea typeface="Arial" panose="020B0604020202020204" pitchFamily="34" charset="0"/>
                <a:cs typeface="Arial" panose="020B0604020202020204" pitchFamily="34" charset="0"/>
              </a:rPr>
              <a:t>em</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hãy</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quan</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sát</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những</a:t>
            </a:r>
            <a:r>
              <a:rPr lang="en-US" sz="2600" dirty="0">
                <a:latin typeface="UTM Avo" panose="02040603050506020204" pitchFamily="18" charset="0"/>
                <a:ea typeface="Arial" panose="020B0604020202020204" pitchFamily="34" charset="0"/>
                <a:cs typeface="Arial" panose="020B0604020202020204" pitchFamily="34" charset="0"/>
              </a:rPr>
              <a:t> chi </a:t>
            </a:r>
            <a:r>
              <a:rPr lang="en-US" sz="2600" dirty="0" err="1">
                <a:latin typeface="UTM Avo" panose="02040603050506020204" pitchFamily="18" charset="0"/>
                <a:ea typeface="Arial" panose="020B0604020202020204" pitchFamily="34" charset="0"/>
                <a:cs typeface="Arial" panose="020B0604020202020204" pitchFamily="34" charset="0"/>
              </a:rPr>
              <a:t>tiết</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lặp</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lại</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tạo</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nhịp</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điệu</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trên</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mỗi</a:t>
            </a:r>
            <a:r>
              <a:rPr lang="en-US" sz="2600" dirty="0">
                <a:latin typeface="UTM Avo" panose="02040603050506020204" pitchFamily="18" charset="0"/>
                <a:ea typeface="Arial" panose="020B0604020202020204" pitchFamily="34" charset="0"/>
                <a:cs typeface="Arial" panose="020B0604020202020204" pitchFamily="34" charset="0"/>
              </a:rPr>
              <a:t> </a:t>
            </a:r>
            <a:r>
              <a:rPr lang="en-US" sz="2600" dirty="0" err="1">
                <a:latin typeface="UTM Avo" panose="02040603050506020204" pitchFamily="18" charset="0"/>
                <a:ea typeface="Arial" panose="020B0604020202020204" pitchFamily="34" charset="0"/>
                <a:cs typeface="Arial" panose="020B0604020202020204" pitchFamily="34" charset="0"/>
              </a:rPr>
              <a:t>chiếc</a:t>
            </a:r>
            <a:r>
              <a:rPr lang="en-US" sz="2600" dirty="0">
                <a:latin typeface="UTM Avo" panose="02040603050506020204" pitchFamily="18" charset="0"/>
                <a:ea typeface="Arial" panose="020B0604020202020204" pitchFamily="34" charset="0"/>
                <a:cs typeface="Arial" panose="020B0604020202020204" pitchFamily="34" charset="0"/>
              </a:rPr>
              <a:t> bánh</a:t>
            </a:r>
          </a:p>
        </p:txBody>
      </p:sp>
      <p:grpSp>
        <p:nvGrpSpPr>
          <p:cNvPr id="17" name="Group 16">
            <a:extLst>
              <a:ext uri="{FF2B5EF4-FFF2-40B4-BE49-F238E27FC236}">
                <a16:creationId xmlns:a16="http://schemas.microsoft.com/office/drawing/2014/main" id="{1ED0A931-6104-8AB5-9B77-EC4D5713B872}"/>
              </a:ext>
            </a:extLst>
          </p:cNvPr>
          <p:cNvGrpSpPr/>
          <p:nvPr/>
        </p:nvGrpSpPr>
        <p:grpSpPr>
          <a:xfrm>
            <a:off x="3242931" y="3298397"/>
            <a:ext cx="4981310" cy="2748206"/>
            <a:chOff x="2796363" y="3377288"/>
            <a:chExt cx="4981310" cy="2748206"/>
          </a:xfrm>
        </p:grpSpPr>
        <p:pic>
          <p:nvPicPr>
            <p:cNvPr id="15" name="Picture 14">
              <a:extLst>
                <a:ext uri="{FF2B5EF4-FFF2-40B4-BE49-F238E27FC236}">
                  <a16:creationId xmlns:a16="http://schemas.microsoft.com/office/drawing/2014/main" id="{C5526046-8799-A6EF-5F9D-5E052BE123F8}"/>
                </a:ext>
              </a:extLst>
            </p:cNvPr>
            <p:cNvPicPr>
              <a:picLocks noChangeAspect="1"/>
            </p:cNvPicPr>
            <p:nvPr/>
          </p:nvPicPr>
          <p:blipFill>
            <a:blip r:embed="rId6"/>
            <a:stretch>
              <a:fillRect/>
            </a:stretch>
          </p:blipFill>
          <p:spPr>
            <a:xfrm>
              <a:off x="2837078" y="3377288"/>
              <a:ext cx="4940595" cy="2748206"/>
            </a:xfrm>
            <a:prstGeom prst="rect">
              <a:avLst/>
            </a:prstGeom>
          </p:spPr>
        </p:pic>
        <p:sp>
          <p:nvSpPr>
            <p:cNvPr id="16" name="Rectangle 15">
              <a:extLst>
                <a:ext uri="{FF2B5EF4-FFF2-40B4-BE49-F238E27FC236}">
                  <a16:creationId xmlns:a16="http://schemas.microsoft.com/office/drawing/2014/main" id="{95DF6863-230F-034B-303F-DE5607E7ADEE}"/>
                </a:ext>
              </a:extLst>
            </p:cNvPr>
            <p:cNvSpPr/>
            <p:nvPr/>
          </p:nvSpPr>
          <p:spPr>
            <a:xfrm>
              <a:off x="2796363" y="5858540"/>
              <a:ext cx="148856" cy="2551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11">
            <a:extLst>
              <a:ext uri="{FF2B5EF4-FFF2-40B4-BE49-F238E27FC236}">
                <a16:creationId xmlns:a16="http://schemas.microsoft.com/office/drawing/2014/main" id="{9C0B4596-A471-42AE-01E0-1E8728359F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856985">
            <a:off x="11365609" y="106738"/>
            <a:ext cx="916433" cy="642649"/>
          </a:xfrm>
          <a:prstGeom prst="rect">
            <a:avLst/>
          </a:prstGeom>
        </p:spPr>
      </p:pic>
      <p:sp>
        <p:nvSpPr>
          <p:cNvPr id="4" name="TextBox 3">
            <a:extLst>
              <a:ext uri="{FF2B5EF4-FFF2-40B4-BE49-F238E27FC236}">
                <a16:creationId xmlns:a16="http://schemas.microsoft.com/office/drawing/2014/main" id="{10D7C078-BBB3-6A42-00BF-D03E68B36AF0}"/>
              </a:ext>
            </a:extLst>
          </p:cNvPr>
          <p:cNvSpPr txBox="1"/>
          <p:nvPr/>
        </p:nvSpPr>
        <p:spPr>
          <a:xfrm>
            <a:off x="666610" y="1764746"/>
            <a:ext cx="9291949" cy="864532"/>
          </a:xfrm>
          <a:prstGeom prst="rect">
            <a:avLst/>
          </a:prstGeom>
          <a:noFill/>
        </p:spPr>
        <p:txBody>
          <a:bodyPr wrap="square">
            <a:spAutoFit/>
          </a:bodyPr>
          <a:lstStyle/>
          <a:p>
            <a:pPr marL="190510" indent="-190510" algn="just">
              <a:lnSpc>
                <a:spcPct val="150000"/>
              </a:lnSpc>
              <a:buFont typeface="Arial" panose="020B0604020202020204" pitchFamily="34" charset="0"/>
              <a:buChar char="•"/>
            </a:pPr>
            <a:r>
              <a:rPr lang="nl-NL" sz="1800" dirty="0">
                <a:latin typeface="UTM Avo" panose="02040603050506020204" pitchFamily="18" charset="0"/>
                <a:ea typeface="Arial" panose="020B0604020202020204" pitchFamily="34" charset="0"/>
                <a:cs typeface="Arial" panose="020B0604020202020204" pitchFamily="34" charset="0"/>
              </a:rPr>
              <a:t>Bánh hình con khủng long: Các hình tam giác màu cam gắn trên lưng con khủng long tạo thành một đường lượn uyển chuyển hình vòng cung </a:t>
            </a:r>
            <a:endParaRPr lang="en-US" sz="1800" dirty="0">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6FC7EF1C-052A-F923-8B14-760C0D24DE7E}"/>
              </a:ext>
            </a:extLst>
          </p:cNvPr>
          <p:cNvGrpSpPr/>
          <p:nvPr/>
        </p:nvGrpSpPr>
        <p:grpSpPr>
          <a:xfrm>
            <a:off x="9395637" y="4829987"/>
            <a:ext cx="2073129" cy="1884317"/>
            <a:chOff x="489622" y="5372100"/>
            <a:chExt cx="4876801" cy="4128963"/>
          </a:xfrm>
        </p:grpSpPr>
        <p:pic>
          <p:nvPicPr>
            <p:cNvPr id="9" name="Picture 8" descr="A picture containing diagram&#10;&#10;Description automatically generated">
              <a:extLst>
                <a:ext uri="{FF2B5EF4-FFF2-40B4-BE49-F238E27FC236}">
                  <a16:creationId xmlns:a16="http://schemas.microsoft.com/office/drawing/2014/main" id="{14728B24-7299-3C5B-576A-3315C3A95A7D}"/>
                </a:ext>
              </a:extLst>
            </p:cNvPr>
            <p:cNvPicPr>
              <a:picLocks noChangeAspect="1"/>
            </p:cNvPicPr>
            <p:nvPr/>
          </p:nvPicPr>
          <p:blipFill rotWithShape="1">
            <a:blip r:embed="rId6">
              <a:extLst>
                <a:ext uri="{28A0092B-C50C-407E-A947-70E740481C1C}">
                  <a14:useLocalDpi xmlns:a14="http://schemas.microsoft.com/office/drawing/2010/main" val="0"/>
                </a:ext>
              </a:extLst>
            </a:blip>
            <a:srcRect l="6137" t="60232" r="61196" b="1090"/>
            <a:stretch/>
          </p:blipFill>
          <p:spPr>
            <a:xfrm>
              <a:off x="489622" y="5372100"/>
              <a:ext cx="4876801" cy="4128963"/>
            </a:xfrm>
            <a:prstGeom prst="rect">
              <a:avLst/>
            </a:prstGeom>
          </p:spPr>
        </p:pic>
        <p:sp>
          <p:nvSpPr>
            <p:cNvPr id="10" name="Right Triangle 9">
              <a:extLst>
                <a:ext uri="{FF2B5EF4-FFF2-40B4-BE49-F238E27FC236}">
                  <a16:creationId xmlns:a16="http://schemas.microsoft.com/office/drawing/2014/main" id="{F5B04712-D445-A8CF-98B4-B261A26302FD}"/>
                </a:ext>
              </a:extLst>
            </p:cNvPr>
            <p:cNvSpPr/>
            <p:nvPr/>
          </p:nvSpPr>
          <p:spPr>
            <a:xfrm rot="10800000">
              <a:off x="3276600" y="5372100"/>
              <a:ext cx="2089823" cy="89657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UTM Avo" panose="02040603050506020204" pitchFamily="18" charset="0"/>
              </a:endParaRPr>
            </a:p>
          </p:txBody>
        </p:sp>
      </p:grpSp>
      <p:pic>
        <p:nvPicPr>
          <p:cNvPr id="11" name="Picture 10" descr="A picture containing diagram&#10;&#10;Description automatically generated">
            <a:extLst>
              <a:ext uri="{FF2B5EF4-FFF2-40B4-BE49-F238E27FC236}">
                <a16:creationId xmlns:a16="http://schemas.microsoft.com/office/drawing/2014/main" id="{EFA135BB-62DB-3C41-24B1-A60C0C287BE0}"/>
              </a:ext>
            </a:extLst>
          </p:cNvPr>
          <p:cNvPicPr>
            <a:picLocks noChangeAspect="1"/>
          </p:cNvPicPr>
          <p:nvPr/>
        </p:nvPicPr>
        <p:blipFill rotWithShape="1">
          <a:blip r:embed="rId6">
            <a:extLst>
              <a:ext uri="{28A0092B-C50C-407E-A947-70E740481C1C}">
                <a14:useLocalDpi xmlns:a14="http://schemas.microsoft.com/office/drawing/2010/main" val="0"/>
              </a:ext>
            </a:extLst>
          </a:blip>
          <a:srcRect l="60456" t="46482" r="5112" b="5679"/>
          <a:stretch/>
        </p:blipFill>
        <p:spPr>
          <a:xfrm>
            <a:off x="508022" y="2721100"/>
            <a:ext cx="2092826" cy="2079182"/>
          </a:xfrm>
          <a:prstGeom prst="rect">
            <a:avLst/>
          </a:prstGeom>
        </p:spPr>
      </p:pic>
      <p:sp>
        <p:nvSpPr>
          <p:cNvPr id="12" name="TextBox 11">
            <a:extLst>
              <a:ext uri="{FF2B5EF4-FFF2-40B4-BE49-F238E27FC236}">
                <a16:creationId xmlns:a16="http://schemas.microsoft.com/office/drawing/2014/main" id="{627D27C4-A83E-1A7C-FD4B-784F1978B7F8}"/>
              </a:ext>
            </a:extLst>
          </p:cNvPr>
          <p:cNvSpPr txBox="1"/>
          <p:nvPr/>
        </p:nvSpPr>
        <p:spPr>
          <a:xfrm>
            <a:off x="106433" y="4924382"/>
            <a:ext cx="9080625" cy="1695529"/>
          </a:xfrm>
          <a:prstGeom prst="rect">
            <a:avLst/>
          </a:prstGeom>
          <a:noFill/>
        </p:spPr>
        <p:txBody>
          <a:bodyPr wrap="square">
            <a:spAutoFit/>
          </a:bodyPr>
          <a:lstStyle/>
          <a:p>
            <a:pPr marL="190510" indent="-190510" algn="just">
              <a:lnSpc>
                <a:spcPct val="150000"/>
              </a:lnSpc>
              <a:buFont typeface="Arial" panose="020B0604020202020204" pitchFamily="34" charset="0"/>
              <a:buChar char="•"/>
            </a:pPr>
            <a:r>
              <a:rPr lang="vi-VN" sz="1800" dirty="0">
                <a:latin typeface="UTM Avo" panose="02040603050506020204" pitchFamily="18" charset="0"/>
                <a:ea typeface="Arial" panose="020B0604020202020204" pitchFamily="34" charset="0"/>
                <a:cs typeface="Arial" panose="020B0604020202020204" pitchFamily="34" charset="0"/>
              </a:rPr>
              <a:t>Bánh hình vuông: Sử dụng socola màu trắng tạo nét lượn sóng trang trí xung quanh bề mặt của bánh tạo thành đường lượn có nhịp điệu lên xuống </a:t>
            </a:r>
            <a:r>
              <a:rPr lang="vi-VN" sz="1800">
                <a:latin typeface="UTM Avo" panose="02040603050506020204" pitchFamily="18" charset="0"/>
                <a:ea typeface="Arial" panose="020B0604020202020204" pitchFamily="34" charset="0"/>
                <a:cs typeface="Arial" panose="020B0604020202020204" pitchFamily="34" charset="0"/>
              </a:rPr>
              <a:t>nhịp nhàng</a:t>
            </a:r>
            <a:r>
              <a:rPr lang="en-US" sz="1800">
                <a:latin typeface="UTM Avo" panose="02040603050506020204" pitchFamily="18" charset="0"/>
                <a:ea typeface="Arial" panose="020B0604020202020204" pitchFamily="34" charset="0"/>
                <a:cs typeface="Arial" panose="020B0604020202020204" pitchFamily="34" charset="0"/>
              </a:rPr>
              <a:t>. </a:t>
            </a:r>
            <a:r>
              <a:rPr lang="vi-VN" sz="1800">
                <a:latin typeface="UTM Avo" panose="02040603050506020204" pitchFamily="18" charset="0"/>
                <a:ea typeface="Arial" panose="020B0604020202020204" pitchFamily="34" charset="0"/>
                <a:cs typeface="Arial" panose="020B0604020202020204" pitchFamily="34" charset="0"/>
              </a:rPr>
              <a:t>Mảng </a:t>
            </a:r>
            <a:r>
              <a:rPr lang="vi-VN" sz="1800" dirty="0">
                <a:latin typeface="UTM Avo" panose="02040603050506020204" pitchFamily="18" charset="0"/>
                <a:ea typeface="Arial" panose="020B0604020202020204" pitchFamily="34" charset="0"/>
                <a:cs typeface="Arial" panose="020B0604020202020204" pitchFamily="34" charset="0"/>
              </a:rPr>
              <a:t>socola đen chảy xuống ở cạnh đứng của chiếc bánh tạo thành nhịp điệu đều đặn hoặc đường lượn dài, ngắn nhịp nhàng</a:t>
            </a:r>
          </a:p>
        </p:txBody>
      </p:sp>
      <p:sp>
        <p:nvSpPr>
          <p:cNvPr id="13" name="TextBox 12">
            <a:extLst>
              <a:ext uri="{FF2B5EF4-FFF2-40B4-BE49-F238E27FC236}">
                <a16:creationId xmlns:a16="http://schemas.microsoft.com/office/drawing/2014/main" id="{4214DDC1-5480-2CA5-301B-71F8C11EDB74}"/>
              </a:ext>
            </a:extLst>
          </p:cNvPr>
          <p:cNvSpPr txBox="1"/>
          <p:nvPr/>
        </p:nvSpPr>
        <p:spPr>
          <a:xfrm>
            <a:off x="2636874" y="3120676"/>
            <a:ext cx="8831892" cy="1280030"/>
          </a:xfrm>
          <a:prstGeom prst="rect">
            <a:avLst/>
          </a:prstGeom>
          <a:noFill/>
        </p:spPr>
        <p:txBody>
          <a:bodyPr wrap="square">
            <a:spAutoFit/>
          </a:bodyPr>
          <a:lstStyle/>
          <a:p>
            <a:pPr marL="190510" indent="-190510" algn="just">
              <a:lnSpc>
                <a:spcPct val="150000"/>
              </a:lnSpc>
              <a:buFont typeface="Arial" panose="020B0604020202020204" pitchFamily="34" charset="0"/>
              <a:buChar char="•"/>
            </a:pPr>
            <a:r>
              <a:rPr lang="vi-VN" sz="1800" dirty="0">
                <a:latin typeface="UTM Avo" panose="02040603050506020204" pitchFamily="18" charset="0"/>
                <a:ea typeface="Arial" panose="020B0604020202020204" pitchFamily="34" charset="0"/>
                <a:cs typeface="Arial" panose="020B0604020202020204" pitchFamily="34" charset="0"/>
              </a:rPr>
              <a:t>Bánh các quả bóng: Mỗi quả bóng là một chấm to được lặp lại trên mặt để bánh. Tương tự, những chấm đen trên quả bóng là những chấm nhỏ tạo thành một nhịp điệu vui mắt</a:t>
            </a:r>
          </a:p>
        </p:txBody>
      </p:sp>
      <p:grpSp>
        <p:nvGrpSpPr>
          <p:cNvPr id="15" name="Group 14">
            <a:extLst>
              <a:ext uri="{FF2B5EF4-FFF2-40B4-BE49-F238E27FC236}">
                <a16:creationId xmlns:a16="http://schemas.microsoft.com/office/drawing/2014/main" id="{358757EA-230E-C367-9D23-91811E597442}"/>
              </a:ext>
            </a:extLst>
          </p:cNvPr>
          <p:cNvGrpSpPr/>
          <p:nvPr/>
        </p:nvGrpSpPr>
        <p:grpSpPr>
          <a:xfrm>
            <a:off x="9395637" y="1311737"/>
            <a:ext cx="2499561" cy="1945540"/>
            <a:chOff x="9484917" y="1178246"/>
            <a:chExt cx="2499561" cy="1945540"/>
          </a:xfrm>
        </p:grpSpPr>
        <p:pic>
          <p:nvPicPr>
            <p:cNvPr id="6" name="Picture 5" descr="A picture containing diagram&#10;&#10;Description automatically generated">
              <a:extLst>
                <a:ext uri="{FF2B5EF4-FFF2-40B4-BE49-F238E27FC236}">
                  <a16:creationId xmlns:a16="http://schemas.microsoft.com/office/drawing/2014/main" id="{330E035E-5C02-6617-63D1-6BF88FC3A001}"/>
                </a:ext>
              </a:extLst>
            </p:cNvPr>
            <p:cNvPicPr>
              <a:picLocks noChangeAspect="1"/>
            </p:cNvPicPr>
            <p:nvPr/>
          </p:nvPicPr>
          <p:blipFill rotWithShape="1">
            <a:blip r:embed="rId6">
              <a:extLst>
                <a:ext uri="{28A0092B-C50C-407E-A947-70E740481C1C}">
                  <a14:useLocalDpi xmlns:a14="http://schemas.microsoft.com/office/drawing/2010/main" val="0"/>
                </a:ext>
              </a:extLst>
            </a:blip>
            <a:srcRect l="20541" t="26476" r="39914" b="28005"/>
            <a:stretch/>
          </p:blipFill>
          <p:spPr>
            <a:xfrm>
              <a:off x="9729842" y="1178246"/>
              <a:ext cx="2254636" cy="1847980"/>
            </a:xfrm>
            <a:prstGeom prst="rect">
              <a:avLst/>
            </a:prstGeom>
          </p:spPr>
        </p:pic>
        <p:sp>
          <p:nvSpPr>
            <p:cNvPr id="14" name="Rectangle 13">
              <a:extLst>
                <a:ext uri="{FF2B5EF4-FFF2-40B4-BE49-F238E27FC236}">
                  <a16:creationId xmlns:a16="http://schemas.microsoft.com/office/drawing/2014/main" id="{43A5B7E7-395D-957E-A502-B95A90DFC2EC}"/>
                </a:ext>
              </a:extLst>
            </p:cNvPr>
            <p:cNvSpPr/>
            <p:nvPr/>
          </p:nvSpPr>
          <p:spPr>
            <a:xfrm>
              <a:off x="9484917" y="2818660"/>
              <a:ext cx="947284" cy="3051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7382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6">
            <a:extLst>
              <a:ext uri="{FF2B5EF4-FFF2-40B4-BE49-F238E27FC236}">
                <a16:creationId xmlns:a16="http://schemas.microsoft.com/office/drawing/2014/main" id="{8C9FB94E-4C7D-B5F0-A400-292197DA5C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690" t="22380"/>
          <a:stretch>
            <a:fillRect/>
          </a:stretch>
        </p:blipFill>
        <p:spPr>
          <a:xfrm flipH="1">
            <a:off x="10554927" y="0"/>
            <a:ext cx="1637073" cy="1871185"/>
          </a:xfrm>
          <a:prstGeom prst="rect">
            <a:avLst/>
          </a:prstGeom>
        </p:spPr>
      </p:pic>
      <p:pic>
        <p:nvPicPr>
          <p:cNvPr id="4" name="Picture 7">
            <a:extLst>
              <a:ext uri="{FF2B5EF4-FFF2-40B4-BE49-F238E27FC236}">
                <a16:creationId xmlns:a16="http://schemas.microsoft.com/office/drawing/2014/main" id="{10451BB4-0595-850A-132A-4678D502428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700000">
            <a:off x="363422" y="5712876"/>
            <a:ext cx="644757" cy="934429"/>
          </a:xfrm>
          <a:prstGeom prst="rect">
            <a:avLst/>
          </a:prstGeom>
        </p:spPr>
      </p:pic>
      <p:pic>
        <p:nvPicPr>
          <p:cNvPr id="5" name="Picture 10">
            <a:extLst>
              <a:ext uri="{FF2B5EF4-FFF2-40B4-BE49-F238E27FC236}">
                <a16:creationId xmlns:a16="http://schemas.microsoft.com/office/drawing/2014/main" id="{0539086B-36E9-9F81-8B7E-B8465F6AD4E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885985">
            <a:off x="11237813" y="5596634"/>
            <a:ext cx="271301" cy="1113032"/>
          </a:xfrm>
          <a:prstGeom prst="rect">
            <a:avLst/>
          </a:prstGeom>
        </p:spPr>
      </p:pic>
      <p:sp>
        <p:nvSpPr>
          <p:cNvPr id="6" name="TextBox 5">
            <a:extLst>
              <a:ext uri="{FF2B5EF4-FFF2-40B4-BE49-F238E27FC236}">
                <a16:creationId xmlns:a16="http://schemas.microsoft.com/office/drawing/2014/main" id="{E3A8693B-A70B-CFA1-1E32-6CCAEFBB4D08}"/>
              </a:ext>
            </a:extLst>
          </p:cNvPr>
          <p:cNvSpPr txBox="1"/>
          <p:nvPr/>
        </p:nvSpPr>
        <p:spPr>
          <a:xfrm>
            <a:off x="974913" y="1626624"/>
            <a:ext cx="10019152" cy="1036117"/>
          </a:xfrm>
          <a:prstGeom prst="rect">
            <a:avLst/>
          </a:prstGeom>
          <a:noFill/>
        </p:spPr>
        <p:txBody>
          <a:bodyPr wrap="square">
            <a:spAutoFit/>
          </a:bodyPr>
          <a:lstStyle/>
          <a:p>
            <a:pPr algn="ctr">
              <a:lnSpc>
                <a:spcPct val="150000"/>
              </a:lnSpc>
            </a:pPr>
            <a:r>
              <a:rPr lang="nl-NL" sz="2200" dirty="0">
                <a:latin typeface="UTM Avo" panose="02040603050506020204" pitchFamily="18" charset="0"/>
                <a:ea typeface="Arial" panose="020B0604020202020204" pitchFamily="34" charset="0"/>
                <a:cs typeface="Arial" panose="020B0604020202020204" pitchFamily="34" charset="0"/>
              </a:rPr>
              <a:t>Các em hãy chỉ ra những chi tiết giống chấm, nét và màu sắc được sắp xếp tạo nhịp điệu trang trí trên mỗi chiếc bánh dưới đây.</a:t>
            </a:r>
            <a:endParaRPr lang="en-US" sz="2200" dirty="0">
              <a:latin typeface="UTM Avo" panose="02040603050506020204" pitchFamily="18" charset="0"/>
              <a:cs typeface="Arial" panose="020B0604020202020204" pitchFamily="34" charset="0"/>
            </a:endParaRPr>
          </a:p>
        </p:txBody>
      </p:sp>
      <p:pic>
        <p:nvPicPr>
          <p:cNvPr id="7" name="Picture 6" descr="A picture containing cake, table, indoor, birthday&#10;&#10;Description automatically generated">
            <a:extLst>
              <a:ext uri="{FF2B5EF4-FFF2-40B4-BE49-F238E27FC236}">
                <a16:creationId xmlns:a16="http://schemas.microsoft.com/office/drawing/2014/main" id="{6E9C3F44-1A23-100D-C301-CA1F506E6E1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39651" y="2905477"/>
            <a:ext cx="1490525" cy="2367526"/>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4EA1C7A8-008E-3A7F-9B76-8AD2F5D7A22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25554" y="3079051"/>
            <a:ext cx="2334087" cy="2310839"/>
          </a:xfrm>
          <a:prstGeom prst="rect">
            <a:avLst/>
          </a:prstGeom>
        </p:spPr>
      </p:pic>
      <p:pic>
        <p:nvPicPr>
          <p:cNvPr id="9" name="Picture 8" descr="A picture containing cake, table, plate, food&#10;&#10;Description automatically generated">
            <a:extLst>
              <a:ext uri="{FF2B5EF4-FFF2-40B4-BE49-F238E27FC236}">
                <a16:creationId xmlns:a16="http://schemas.microsoft.com/office/drawing/2014/main" id="{6E39E7EF-791A-71FE-F366-566EA2D47E4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72617" y="2764236"/>
            <a:ext cx="2874302" cy="2874302"/>
          </a:xfrm>
          <a:prstGeom prst="rect">
            <a:avLst/>
          </a:prstGeom>
        </p:spPr>
      </p:pic>
      <p:sp>
        <p:nvSpPr>
          <p:cNvPr id="10" name="Rectangle: Rounded Corners 9">
            <a:extLst>
              <a:ext uri="{FF2B5EF4-FFF2-40B4-BE49-F238E27FC236}">
                <a16:creationId xmlns:a16="http://schemas.microsoft.com/office/drawing/2014/main" id="{DB1105A6-C2E7-7AD6-1282-2271FD629BA3}"/>
              </a:ext>
            </a:extLst>
          </p:cNvPr>
          <p:cNvSpPr/>
          <p:nvPr/>
        </p:nvSpPr>
        <p:spPr>
          <a:xfrm>
            <a:off x="2164870" y="5500046"/>
            <a:ext cx="8368584" cy="122001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dirty="0">
                <a:solidFill>
                  <a:schemeClr val="tx1"/>
                </a:solidFill>
                <a:latin typeface="UTM Avo" panose="02040603050506020204" pitchFamily="18" charset="0"/>
                <a:cs typeface="Arial" panose="020B0604020202020204" pitchFamily="34" charset="0"/>
              </a:rPr>
              <a:t>Các em có muốn sáng tạo bánh sinh nhật và trang trí có nhịp điệu từ chấm, nét để làm đẹp hơn cho sản phẩm chiếc bánh?</a:t>
            </a:r>
          </a:p>
        </p:txBody>
      </p:sp>
    </p:spTree>
    <p:extLst>
      <p:ext uri="{BB962C8B-B14F-4D97-AF65-F5344CB8AC3E}">
        <p14:creationId xmlns:p14="http://schemas.microsoft.com/office/powerpoint/2010/main" val="371070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380CFB48-2ED7-4DA7-9D12-E0D35B4AF0E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49495">
            <a:off x="103331" y="5746963"/>
            <a:ext cx="892148" cy="824816"/>
          </a:xfrm>
          <a:prstGeom prst="rect">
            <a:avLst/>
          </a:prstGeom>
        </p:spPr>
      </p:pic>
      <p:pic>
        <p:nvPicPr>
          <p:cNvPr id="5" name="Picture 11">
            <a:extLst>
              <a:ext uri="{FF2B5EF4-FFF2-40B4-BE49-F238E27FC236}">
                <a16:creationId xmlns:a16="http://schemas.microsoft.com/office/drawing/2014/main" id="{AC463A6F-A7D4-775C-7B2A-056705D570A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034383" y="697432"/>
            <a:ext cx="970001" cy="1057222"/>
          </a:xfrm>
          <a:prstGeom prst="rect">
            <a:avLst/>
          </a:prstGeom>
        </p:spPr>
      </p:pic>
      <p:sp>
        <p:nvSpPr>
          <p:cNvPr id="8" name="Rectangle 7">
            <a:extLst>
              <a:ext uri="{FF2B5EF4-FFF2-40B4-BE49-F238E27FC236}">
                <a16:creationId xmlns:a16="http://schemas.microsoft.com/office/drawing/2014/main" id="{8EB08C10-42E8-A860-B27D-7EF0D8A23847}"/>
              </a:ext>
            </a:extLst>
          </p:cNvPr>
          <p:cNvSpPr/>
          <p:nvPr/>
        </p:nvSpPr>
        <p:spPr>
          <a:xfrm>
            <a:off x="1824721" y="1650124"/>
            <a:ext cx="8788956" cy="535724"/>
          </a:xfrm>
          <a:prstGeom prst="rect">
            <a:avLst/>
          </a:prstGeom>
        </p:spPr>
        <p:txBody>
          <a:bodyPr wrap="square">
            <a:spAutoFit/>
          </a:bodyPr>
          <a:lstStyle/>
          <a:p>
            <a:pPr algn="ctr">
              <a:lnSpc>
                <a:spcPct val="150000"/>
              </a:lnSpc>
            </a:pPr>
            <a:r>
              <a:rPr lang="en-US" sz="2200" b="1" dirty="0" err="1">
                <a:latin typeface="UTM Avo" panose="02040603050506020204" pitchFamily="18" charset="0"/>
                <a:cs typeface="Arial" pitchFamily="34" charset="0"/>
              </a:rPr>
              <a:t>Một</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số</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cách</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tạo</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hình</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và</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trang</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trí</a:t>
            </a:r>
            <a:r>
              <a:rPr lang="en-US" sz="2200" b="1" dirty="0">
                <a:latin typeface="UTM Avo" panose="02040603050506020204" pitchFamily="18" charset="0"/>
                <a:cs typeface="Arial" pitchFamily="34" charset="0"/>
              </a:rPr>
              <a:t> bánh </a:t>
            </a:r>
            <a:r>
              <a:rPr lang="en-US" sz="2200" b="1" dirty="0" err="1">
                <a:latin typeface="UTM Avo" panose="02040603050506020204" pitchFamily="18" charset="0"/>
                <a:cs typeface="Arial" pitchFamily="34" charset="0"/>
              </a:rPr>
              <a:t>sinh</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nhật</a:t>
            </a:r>
            <a:r>
              <a:rPr lang="en-US" sz="2200" b="1" dirty="0">
                <a:latin typeface="UTM Avo" panose="02040603050506020204" pitchFamily="18" charset="0"/>
                <a:cs typeface="Arial" pitchFamily="34" charset="0"/>
              </a:rPr>
              <a:t>:</a:t>
            </a:r>
            <a:endParaRPr lang="vi-VN" sz="2200" b="1" dirty="0">
              <a:latin typeface="Arial" pitchFamily="34" charset="0"/>
              <a:cs typeface="Arial" pitchFamily="34" charset="0"/>
            </a:endParaRPr>
          </a:p>
        </p:txBody>
      </p:sp>
      <p:pic>
        <p:nvPicPr>
          <p:cNvPr id="9" name="Picture 8">
            <a:hlinkClick r:id="rId7"/>
            <a:extLst>
              <a:ext uri="{FF2B5EF4-FFF2-40B4-BE49-F238E27FC236}">
                <a16:creationId xmlns:a16="http://schemas.microsoft.com/office/drawing/2014/main" id="{6586FAB0-2DDA-FEE4-1C3E-DDB1ACA3BBCA}"/>
              </a:ext>
            </a:extLst>
          </p:cNvPr>
          <p:cNvPicPr>
            <a:picLocks noChangeAspect="1"/>
          </p:cNvPicPr>
          <p:nvPr/>
        </p:nvPicPr>
        <p:blipFill rotWithShape="1">
          <a:blip r:embed="rId8">
            <a:extLst>
              <a:ext uri="{28A0092B-C50C-407E-A947-70E740481C1C}">
                <a14:useLocalDpi xmlns:a14="http://schemas.microsoft.com/office/drawing/2010/main" val="0"/>
              </a:ext>
            </a:extLst>
          </a:blip>
          <a:srcRect t="12758" b="43993"/>
          <a:stretch/>
        </p:blipFill>
        <p:spPr>
          <a:xfrm>
            <a:off x="5314292" y="2877027"/>
            <a:ext cx="6976109" cy="2754930"/>
          </a:xfrm>
          <a:prstGeom prst="rect">
            <a:avLst/>
          </a:prstGeom>
        </p:spPr>
      </p:pic>
      <p:sp>
        <p:nvSpPr>
          <p:cNvPr id="10" name="TextBox 9">
            <a:extLst>
              <a:ext uri="{FF2B5EF4-FFF2-40B4-BE49-F238E27FC236}">
                <a16:creationId xmlns:a16="http://schemas.microsoft.com/office/drawing/2014/main" id="{765286A0-8BC0-49B7-033B-92D4DE0ABF91}"/>
              </a:ext>
            </a:extLst>
          </p:cNvPr>
          <p:cNvSpPr txBox="1"/>
          <p:nvPr/>
        </p:nvSpPr>
        <p:spPr>
          <a:xfrm>
            <a:off x="1824721" y="2315994"/>
            <a:ext cx="8882883" cy="430887"/>
          </a:xfrm>
          <a:prstGeom prst="rect">
            <a:avLst/>
          </a:prstGeom>
          <a:noFill/>
        </p:spPr>
        <p:txBody>
          <a:bodyPr wrap="square">
            <a:spAutoFit/>
          </a:bodyPr>
          <a:lstStyle/>
          <a:p>
            <a:pPr algn="ctr"/>
            <a:r>
              <a:rPr lang="nl-NL" sz="2200" dirty="0">
                <a:latin typeface="UTM Avo" panose="02040603050506020204" pitchFamily="18" charset="0"/>
                <a:ea typeface="Arial" panose="020B0604020202020204" pitchFamily="34" charset="0"/>
                <a:cs typeface="Arial" panose="020B0604020202020204" pitchFamily="34" charset="0"/>
              </a:rPr>
              <a:t>a. Dùng đất nặn để tạo hình và trang trí bánh có dạng khối trụ</a:t>
            </a:r>
            <a:endParaRPr lang="en-US" sz="2200" dirty="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A70F0CE5-4D4E-6CF4-8B81-03E0BD305CEA}"/>
              </a:ext>
            </a:extLst>
          </p:cNvPr>
          <p:cNvSpPr txBox="1"/>
          <p:nvPr/>
        </p:nvSpPr>
        <p:spPr>
          <a:xfrm>
            <a:off x="349001" y="3154685"/>
            <a:ext cx="4797157" cy="2053191"/>
          </a:xfrm>
          <a:prstGeom prst="rect">
            <a:avLst/>
          </a:prstGeom>
          <a:noFill/>
        </p:spPr>
        <p:txBody>
          <a:bodyPr wrap="square">
            <a:spAutoFit/>
          </a:bodyPr>
          <a:lstStyle/>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Bước 1: Tạo thân bánh</a:t>
            </a:r>
            <a:endParaRPr lang="en-US" sz="2000" dirty="0">
              <a:latin typeface="UTM Avo" panose="02040603050506020204" pitchFamily="18" charset="0"/>
              <a:ea typeface="Arial" panose="020B0604020202020204" pitchFamily="34" charset="0"/>
              <a:cs typeface="Arial" panose="020B0604020202020204" pitchFamily="34" charset="0"/>
            </a:endParaRP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Bước 2: Tạo chi tiết giống chấm, nét để trang trí</a:t>
            </a:r>
            <a:endParaRPr lang="en-US" sz="2000" dirty="0">
              <a:latin typeface="UTM Avo" panose="02040603050506020204" pitchFamily="18" charset="0"/>
              <a:ea typeface="Arial" panose="020B0604020202020204" pitchFamily="34" charset="0"/>
              <a:cs typeface="Arial" panose="020B0604020202020204" pitchFamily="34" charset="0"/>
            </a:endParaRP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Bước 3: Hoàn thiện sản phẩm</a:t>
            </a:r>
            <a:endParaRPr lang="en-US" sz="2000" dirty="0">
              <a:latin typeface="UTM Avo" panose="02040603050506020204" pitchFamily="18"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473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barn(inVertical)">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barn(inVertical)">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barn(inVertical)">
                                      <p:cBhvr>
                                        <p:cTn id="3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84A0FB18-9701-76D3-207D-85C49FB485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37123" b="22199"/>
          <a:stretch>
            <a:fillRect/>
          </a:stretch>
        </p:blipFill>
        <p:spPr>
          <a:xfrm rot="-5400000" flipV="1">
            <a:off x="314904" y="-332876"/>
            <a:ext cx="944995" cy="1574800"/>
          </a:xfrm>
          <a:prstGeom prst="rect">
            <a:avLst/>
          </a:prstGeom>
        </p:spPr>
      </p:pic>
      <p:sp>
        <p:nvSpPr>
          <p:cNvPr id="6" name="TextBox 5">
            <a:extLst>
              <a:ext uri="{FF2B5EF4-FFF2-40B4-BE49-F238E27FC236}">
                <a16:creationId xmlns:a16="http://schemas.microsoft.com/office/drawing/2014/main" id="{9DC27C7B-D51F-E167-5C1E-048809E5ACDB}"/>
              </a:ext>
            </a:extLst>
          </p:cNvPr>
          <p:cNvSpPr txBox="1"/>
          <p:nvPr/>
        </p:nvSpPr>
        <p:spPr>
          <a:xfrm>
            <a:off x="1319633" y="1776227"/>
            <a:ext cx="9552733" cy="430887"/>
          </a:xfrm>
          <a:prstGeom prst="rect">
            <a:avLst/>
          </a:prstGeom>
          <a:noFill/>
        </p:spPr>
        <p:txBody>
          <a:bodyPr wrap="square">
            <a:spAutoFit/>
          </a:bodyPr>
          <a:lstStyle/>
          <a:p>
            <a:pPr algn="ctr"/>
            <a:r>
              <a:rPr lang="nl-NL" sz="2200" dirty="0">
                <a:latin typeface="UTM Avo" panose="02040603050506020204" pitchFamily="18" charset="0"/>
                <a:ea typeface="Arial" panose="020B0604020202020204" pitchFamily="34" charset="0"/>
                <a:cs typeface="Arial" panose="020B0604020202020204" pitchFamily="34" charset="0"/>
              </a:rPr>
              <a:t>b. Dùng đất nặn để tạo hình và trang trí hình có dụng khối tam giác</a:t>
            </a:r>
            <a:endParaRPr lang="en-US" sz="2200" dirty="0">
              <a:latin typeface="UTM Avo" panose="02040603050506020204" pitchFamily="18" charset="0"/>
              <a:cs typeface="Arial" panose="020B0604020202020204" pitchFamily="34" charset="0"/>
            </a:endParaRPr>
          </a:p>
        </p:txBody>
      </p:sp>
      <p:pic>
        <p:nvPicPr>
          <p:cNvPr id="7" name="Picture 6">
            <a:hlinkClick r:id="rId5"/>
            <a:extLst>
              <a:ext uri="{FF2B5EF4-FFF2-40B4-BE49-F238E27FC236}">
                <a16:creationId xmlns:a16="http://schemas.microsoft.com/office/drawing/2014/main" id="{85968626-5C3A-76A2-BC9F-5D4F45D177D6}"/>
              </a:ext>
            </a:extLst>
          </p:cNvPr>
          <p:cNvPicPr>
            <a:picLocks noChangeAspect="1"/>
          </p:cNvPicPr>
          <p:nvPr/>
        </p:nvPicPr>
        <p:blipFill rotWithShape="1">
          <a:blip r:embed="rId6">
            <a:extLst>
              <a:ext uri="{28A0092B-C50C-407E-A947-70E740481C1C}">
                <a14:useLocalDpi xmlns:a14="http://schemas.microsoft.com/office/drawing/2010/main" val="0"/>
              </a:ext>
            </a:extLst>
          </a:blip>
          <a:srcRect l="124" t="56201" r="-124" b="550"/>
          <a:stretch/>
        </p:blipFill>
        <p:spPr>
          <a:xfrm>
            <a:off x="5843211" y="2866518"/>
            <a:ext cx="6348789" cy="2507195"/>
          </a:xfrm>
          <a:prstGeom prst="rect">
            <a:avLst/>
          </a:prstGeom>
        </p:spPr>
      </p:pic>
      <p:sp>
        <p:nvSpPr>
          <p:cNvPr id="8" name="TextBox 7">
            <a:extLst>
              <a:ext uri="{FF2B5EF4-FFF2-40B4-BE49-F238E27FC236}">
                <a16:creationId xmlns:a16="http://schemas.microsoft.com/office/drawing/2014/main" id="{02EA0600-6939-436E-750A-52E93D0761A0}"/>
              </a:ext>
            </a:extLst>
          </p:cNvPr>
          <p:cNvSpPr txBox="1"/>
          <p:nvPr/>
        </p:nvSpPr>
        <p:spPr>
          <a:xfrm>
            <a:off x="239822" y="2321684"/>
            <a:ext cx="5476067" cy="3899850"/>
          </a:xfrm>
          <a:prstGeom prst="rect">
            <a:avLst/>
          </a:prstGeom>
          <a:noFill/>
        </p:spPr>
        <p:txBody>
          <a:bodyPr wrap="square">
            <a:spAutoFit/>
          </a:bodyPr>
          <a:lstStyle/>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Bước 1: Tạo thân bánh: sử dụng một số thao tác như: vê tròn, ấn dẹt để tạo hình khối tam giác theo ý thích.</a:t>
            </a:r>
            <a:endParaRPr lang="en-US" sz="2000" dirty="0">
              <a:latin typeface="UTM Avo" panose="02040603050506020204" pitchFamily="18" charset="0"/>
              <a:ea typeface="Arial" panose="020B0604020202020204" pitchFamily="34" charset="0"/>
              <a:cs typeface="Arial" panose="020B0604020202020204" pitchFamily="34" charset="0"/>
            </a:endParaRP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Bước 2: Tạo chi tiết giống chấm, nét để trang trí.</a:t>
            </a: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Bước 3: Hoàn thiện sản phẩm: sắp xếp các chi tiết tạo nhịp điệu để trang trí bề mặt trên </a:t>
            </a:r>
            <a:r>
              <a:rPr lang="nl-NL" sz="2000">
                <a:latin typeface="UTM Avo" panose="02040603050506020204" pitchFamily="18" charset="0"/>
                <a:ea typeface="Arial" panose="020B0604020202020204" pitchFamily="34" charset="0"/>
                <a:cs typeface="Arial" panose="020B0604020202020204" pitchFamily="34" charset="0"/>
              </a:rPr>
              <a:t>và phần </a:t>
            </a:r>
            <a:r>
              <a:rPr lang="nl-NL" sz="2000" dirty="0">
                <a:latin typeface="UTM Avo" panose="02040603050506020204" pitchFamily="18" charset="0"/>
                <a:ea typeface="Arial" panose="020B0604020202020204" pitchFamily="34" charset="0"/>
                <a:cs typeface="Arial" panose="020B0604020202020204" pitchFamily="34" charset="0"/>
              </a:rPr>
              <a:t>thân của chiếc bánh.</a:t>
            </a:r>
            <a:endParaRPr lang="en-US" sz="2000" dirty="0">
              <a:latin typeface="UTM Avo" panose="02040603050506020204" pitchFamily="18"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7385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arn(inVertical)">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barn(inVertical)">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barn(inVertical)">
                                      <p:cBhvr>
                                        <p:cTn id="2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2B7B3100-6E56-8C9E-433D-9AD09027B0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10736" b="3380"/>
          <a:stretch>
            <a:fillRect/>
          </a:stretch>
        </p:blipFill>
        <p:spPr>
          <a:xfrm flipH="1">
            <a:off x="-1" y="5689643"/>
            <a:ext cx="3604437" cy="1199700"/>
          </a:xfrm>
          <a:prstGeom prst="rect">
            <a:avLst/>
          </a:prstGeom>
        </p:spPr>
      </p:pic>
      <p:sp>
        <p:nvSpPr>
          <p:cNvPr id="6" name="TextBox 5">
            <a:extLst>
              <a:ext uri="{FF2B5EF4-FFF2-40B4-BE49-F238E27FC236}">
                <a16:creationId xmlns:a16="http://schemas.microsoft.com/office/drawing/2014/main" id="{D3B8F550-B10C-9A04-ABD5-45E4B32ACC3C}"/>
              </a:ext>
            </a:extLst>
          </p:cNvPr>
          <p:cNvSpPr txBox="1"/>
          <p:nvPr/>
        </p:nvSpPr>
        <p:spPr>
          <a:xfrm>
            <a:off x="685647" y="1317846"/>
            <a:ext cx="10820705" cy="5113644"/>
          </a:xfrm>
          <a:prstGeom prst="rect">
            <a:avLst/>
          </a:prstGeom>
          <a:noFill/>
        </p:spPr>
        <p:txBody>
          <a:bodyPr wrap="square">
            <a:spAutoFit/>
          </a:bodyPr>
          <a:lstStyle/>
          <a:p>
            <a:pPr algn="ctr">
              <a:lnSpc>
                <a:spcPct val="150000"/>
              </a:lnSpc>
            </a:pPr>
            <a:r>
              <a:rPr lang="vi-VN" sz="2000" i="1" dirty="0">
                <a:solidFill>
                  <a:srgbClr val="FF0000"/>
                </a:solidFill>
                <a:latin typeface="UTM Avo" panose="02040603050506020204" pitchFamily="18" charset="0"/>
                <a:cs typeface="Arial" panose="020B0604020202020204" pitchFamily="34" charset="0"/>
              </a:rPr>
              <a:t>Gợi ý:</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Sử dụng vật liệu sẵn có dạng khối để làm thân bánh. (Ví dụ: bánh hình tam giác sử dụng xốp màu trắng làm thân bánh).</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Cán đất mỏng (không nên mỏng quá) để bao quanh thân và gắn lên mặt trên của hình khối trụ.</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Sắp xếp chấm, nét trên nguyên tắc tạo sự lặp lại theo quy luật để tạo đường lượn có nhịp điệu.</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Sử dụng màu sắc khác nhau để tạo sản phẩm chiếc bánh (thân bánh, mặt trên của bánh và các chi tiết trang trí) và cần có màu đậm, màu nhạt để sản phẩm hấp dẫn hơn.</a:t>
            </a:r>
          </a:p>
          <a:p>
            <a:pPr marL="190510" indent="-190510">
              <a:lnSpc>
                <a:spcPct val="150000"/>
              </a:lnSpc>
              <a:buFont typeface="Arial" panose="020B0604020202020204" pitchFamily="34" charset="0"/>
              <a:buChar char="•"/>
            </a:pPr>
            <a:endParaRPr lang="vi-VN"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200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Vertic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arn(inVertical)">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5">
            <a:extLst>
              <a:ext uri="{FF2B5EF4-FFF2-40B4-BE49-F238E27FC236}">
                <a16:creationId xmlns:a16="http://schemas.microsoft.com/office/drawing/2014/main" id="{CE4AF485-F7CE-E426-0A93-1D5014CF9DBF}"/>
              </a:ext>
            </a:extLst>
          </p:cNvPr>
          <p:cNvSpPr txBox="1"/>
          <p:nvPr/>
        </p:nvSpPr>
        <p:spPr>
          <a:xfrm>
            <a:off x="3721099" y="1015733"/>
            <a:ext cx="5664200" cy="553998"/>
          </a:xfrm>
          <a:prstGeom prst="rect">
            <a:avLst/>
          </a:prstGeom>
        </p:spPr>
        <p:txBody>
          <a:bodyPr wrap="square" lIns="0" tIns="0" rIns="0" bIns="0" rtlCol="0" anchor="t">
            <a:spAutoFit/>
          </a:bodyPr>
          <a:lstStyle/>
          <a:p>
            <a:pPr algn="ctr"/>
            <a:r>
              <a:rPr lang="en-US" sz="3600" b="1" dirty="0" err="1">
                <a:solidFill>
                  <a:srgbClr val="995599"/>
                </a:solidFill>
                <a:latin typeface="UTM Avo" panose="02040603050506020204" pitchFamily="18" charset="0"/>
                <a:cs typeface="Arial" panose="020B0604020202020204" pitchFamily="34" charset="0"/>
              </a:rPr>
              <a:t>Thực</a:t>
            </a:r>
            <a:r>
              <a:rPr lang="en-US" sz="3600" b="1" dirty="0">
                <a:solidFill>
                  <a:srgbClr val="995599"/>
                </a:solidFill>
                <a:latin typeface="UTM Avo" panose="02040603050506020204" pitchFamily="18" charset="0"/>
                <a:cs typeface="Arial" panose="020B0604020202020204" pitchFamily="34" charset="0"/>
              </a:rPr>
              <a:t> </a:t>
            </a:r>
            <a:r>
              <a:rPr lang="en-US" sz="3600" b="1" dirty="0" err="1">
                <a:solidFill>
                  <a:srgbClr val="995599"/>
                </a:solidFill>
                <a:latin typeface="UTM Avo" panose="02040603050506020204" pitchFamily="18" charset="0"/>
                <a:cs typeface="Arial" panose="020B0604020202020204" pitchFamily="34" charset="0"/>
              </a:rPr>
              <a:t>hành</a:t>
            </a:r>
            <a:r>
              <a:rPr lang="en-US" sz="3600" b="1" dirty="0">
                <a:solidFill>
                  <a:srgbClr val="995599"/>
                </a:solidFill>
                <a:latin typeface="UTM Avo" panose="02040603050506020204" pitchFamily="18" charset="0"/>
                <a:cs typeface="Arial" panose="020B0604020202020204" pitchFamily="34" charset="0"/>
              </a:rPr>
              <a:t> </a:t>
            </a:r>
            <a:r>
              <a:rPr lang="en-US" sz="3600" b="1" dirty="0" err="1">
                <a:solidFill>
                  <a:srgbClr val="995599"/>
                </a:solidFill>
                <a:latin typeface="UTM Avo" panose="02040603050506020204" pitchFamily="18" charset="0"/>
                <a:cs typeface="Arial" panose="020B0604020202020204" pitchFamily="34" charset="0"/>
              </a:rPr>
              <a:t>theo</a:t>
            </a:r>
            <a:r>
              <a:rPr lang="en-US" sz="3600" b="1" dirty="0">
                <a:solidFill>
                  <a:srgbClr val="995599"/>
                </a:solidFill>
                <a:latin typeface="UTM Avo" panose="02040603050506020204" pitchFamily="18" charset="0"/>
                <a:cs typeface="Arial" panose="020B0604020202020204" pitchFamily="34" charset="0"/>
              </a:rPr>
              <a:t> </a:t>
            </a:r>
            <a:r>
              <a:rPr lang="en-US" sz="3600" b="1" dirty="0" err="1">
                <a:solidFill>
                  <a:srgbClr val="995599"/>
                </a:solidFill>
                <a:latin typeface="UTM Avo" panose="02040603050506020204" pitchFamily="18" charset="0"/>
                <a:cs typeface="Arial" panose="020B0604020202020204" pitchFamily="34" charset="0"/>
              </a:rPr>
              <a:t>nhóm</a:t>
            </a:r>
            <a:endParaRPr lang="en-US" sz="3600" b="1" dirty="0">
              <a:solidFill>
                <a:srgbClr val="995599"/>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761814F3-4CF1-491D-E3B4-96D298D80C7B}"/>
              </a:ext>
            </a:extLst>
          </p:cNvPr>
          <p:cNvSpPr txBox="1"/>
          <p:nvPr/>
        </p:nvSpPr>
        <p:spPr>
          <a:xfrm>
            <a:off x="458404" y="1874394"/>
            <a:ext cx="11074399" cy="4499501"/>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700" dirty="0">
                <a:latin typeface="UTM Avo" panose="02040603050506020204" pitchFamily="18" charset="0"/>
                <a:ea typeface="Arial" panose="020B0604020202020204" pitchFamily="34" charset="0"/>
                <a:cs typeface="Arial" panose="020B0604020202020204" pitchFamily="34" charset="0"/>
              </a:rPr>
              <a:t>Sử dụng đất nặn (kết hợp vật liệu sẵn có dạng khối) để tạo hình bánh có dạng khối theo ý thích.</a:t>
            </a:r>
          </a:p>
          <a:p>
            <a:pPr marL="381019" indent="-381019" algn="just">
              <a:lnSpc>
                <a:spcPct val="150000"/>
              </a:lnSpc>
              <a:spcAft>
                <a:spcPts val="667"/>
              </a:spcAft>
              <a:buFont typeface="Arial" panose="020B0604020202020204" pitchFamily="34" charset="0"/>
              <a:buChar char="•"/>
            </a:pPr>
            <a:r>
              <a:rPr lang="vi-VN" sz="1700" dirty="0">
                <a:latin typeface="UTM Avo" panose="02040603050506020204" pitchFamily="18" charset="0"/>
                <a:ea typeface="Arial" panose="020B0604020202020204" pitchFamily="34" charset="0"/>
                <a:cs typeface="Arial" panose="020B0604020202020204" pitchFamily="34" charset="0"/>
              </a:rPr>
              <a:t>Thống nhất hình dạng của chiếc bánh (khối trụ, lập phương, chữ nhật).</a:t>
            </a:r>
          </a:p>
          <a:p>
            <a:pPr marL="381019" indent="-381019" algn="just">
              <a:lnSpc>
                <a:spcPct val="150000"/>
              </a:lnSpc>
              <a:spcAft>
                <a:spcPts val="667"/>
              </a:spcAft>
              <a:buFont typeface="Arial" panose="020B0604020202020204" pitchFamily="34" charset="0"/>
              <a:buChar char="•"/>
            </a:pPr>
            <a:r>
              <a:rPr lang="vi-VN" sz="1700" dirty="0">
                <a:latin typeface="UTM Avo" panose="02040603050506020204" pitchFamily="18" charset="0"/>
                <a:ea typeface="Arial" panose="020B0604020202020204" pitchFamily="34" charset="0"/>
                <a:cs typeface="Arial" panose="020B0604020202020204" pitchFamily="34" charset="0"/>
              </a:rPr>
              <a:t>Thống nhất màu sắc của chiếc bánh hoặc màu của thân, của bề mặt bánh và các màu đất để tạo chấm, nét trang trí.</a:t>
            </a:r>
          </a:p>
          <a:p>
            <a:pPr marL="381019" indent="-381019" algn="just">
              <a:lnSpc>
                <a:spcPct val="150000"/>
              </a:lnSpc>
              <a:spcAft>
                <a:spcPts val="667"/>
              </a:spcAft>
              <a:buFont typeface="Arial" panose="020B0604020202020204" pitchFamily="34" charset="0"/>
              <a:buChar char="•"/>
            </a:pPr>
            <a:r>
              <a:rPr lang="vi-VN" sz="1700" dirty="0">
                <a:latin typeface="UTM Avo" panose="02040603050506020204" pitchFamily="18" charset="0"/>
                <a:ea typeface="Arial" panose="020B0604020202020204" pitchFamily="34" charset="0"/>
                <a:cs typeface="Arial" panose="020B0604020202020204" pitchFamily="34" charset="0"/>
              </a:rPr>
              <a:t>Phân công các thành viên tạo phần thân, tạo chấm, nét, hình... để trang trí.</a:t>
            </a:r>
          </a:p>
          <a:p>
            <a:pPr marL="381019" indent="-381019" algn="just">
              <a:lnSpc>
                <a:spcPct val="150000"/>
              </a:lnSpc>
              <a:spcAft>
                <a:spcPts val="667"/>
              </a:spcAft>
              <a:buFont typeface="Arial" panose="020B0604020202020204" pitchFamily="34" charset="0"/>
              <a:buChar char="•"/>
            </a:pPr>
            <a:r>
              <a:rPr lang="vi-VN" sz="1700" dirty="0">
                <a:latin typeface="UTM Avo" panose="02040603050506020204" pitchFamily="18" charset="0"/>
                <a:ea typeface="Arial" panose="020B0604020202020204" pitchFamily="34" charset="0"/>
                <a:cs typeface="Arial" panose="020B0604020202020204" pitchFamily="34" charset="0"/>
              </a:rPr>
              <a:t>Sắp xếp các chi tiết (chấm, nét,..) lặp lại theo các cách khác nhau và thống nhất chọn một cách để gắn lên thân, bề mặt bánh tạo nhịp điệu trang trí trên sản phẩm chiếc bánh.</a:t>
            </a:r>
          </a:p>
          <a:p>
            <a:pPr marL="381019" indent="-381019" algn="just">
              <a:lnSpc>
                <a:spcPct val="150000"/>
              </a:lnSpc>
              <a:spcAft>
                <a:spcPts val="667"/>
              </a:spcAft>
              <a:buFont typeface="Arial" panose="020B0604020202020204" pitchFamily="34" charset="0"/>
              <a:buChar char="•"/>
            </a:pPr>
            <a:r>
              <a:rPr lang="vi-VN" sz="1700" dirty="0">
                <a:latin typeface="UTM Avo" panose="02040603050506020204" pitchFamily="18" charset="0"/>
                <a:ea typeface="Arial" panose="020B0604020202020204" pitchFamily="34" charset="0"/>
                <a:cs typeface="Arial" panose="020B0604020202020204" pitchFamily="34" charset="0"/>
              </a:rPr>
              <a:t>Tạo thêm chi tiết như: nến, cờ, hoa,... ở sản phẩm.</a:t>
            </a:r>
          </a:p>
          <a:p>
            <a:pPr marL="381019" indent="-381019" algn="just">
              <a:lnSpc>
                <a:spcPct val="150000"/>
              </a:lnSpc>
              <a:spcAft>
                <a:spcPts val="667"/>
              </a:spcAft>
              <a:buFont typeface="Arial" panose="020B0604020202020204" pitchFamily="34" charset="0"/>
              <a:buChar char="•"/>
            </a:pPr>
            <a:r>
              <a:rPr lang="vi-VN" sz="1700" dirty="0">
                <a:latin typeface="UTM Avo" panose="02040603050506020204" pitchFamily="18" charset="0"/>
                <a:ea typeface="Arial" panose="020B0604020202020204" pitchFamily="34" charset="0"/>
                <a:cs typeface="Arial" panose="020B0604020202020204" pitchFamily="34" charset="0"/>
              </a:rPr>
              <a:t>Đặt tên cho sản phẩm và một bạn đại diện nhóm sẽ trình bày về thiết kế của nhóm mình (nêu ý tưởng tặng sản phẩm này cho ai?).</a:t>
            </a:r>
          </a:p>
        </p:txBody>
      </p:sp>
    </p:spTree>
    <p:extLst>
      <p:ext uri="{BB962C8B-B14F-4D97-AF65-F5344CB8AC3E}">
        <p14:creationId xmlns:p14="http://schemas.microsoft.com/office/powerpoint/2010/main" val="319888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arn(inVertic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barn(inVertical)">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barn(inVertical)">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barn(inVertical)">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barn(inVertical)">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barn(inVertical)">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barn(inVertical)">
                                      <p:cBhvr>
                                        <p:cTn id="4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83FDF0A4-0636-360F-DF92-0806A3AE49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36217" t="11114"/>
          <a:stretch>
            <a:fillRect/>
          </a:stretch>
        </p:blipFill>
        <p:spPr>
          <a:xfrm rot="-5400000">
            <a:off x="505251" y="4197511"/>
            <a:ext cx="2155239" cy="3165739"/>
          </a:xfrm>
          <a:prstGeom prst="rect">
            <a:avLst/>
          </a:prstGeom>
        </p:spPr>
      </p:pic>
      <p:pic>
        <p:nvPicPr>
          <p:cNvPr id="3" name="Picture 7">
            <a:extLst>
              <a:ext uri="{FF2B5EF4-FFF2-40B4-BE49-F238E27FC236}">
                <a16:creationId xmlns:a16="http://schemas.microsoft.com/office/drawing/2014/main" id="{3D4F17B4-6F8E-71EE-79FB-CC47E0BF5E6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t="25796" r="23964" b="1305"/>
          <a:stretch>
            <a:fillRect/>
          </a:stretch>
        </p:blipFill>
        <p:spPr>
          <a:xfrm rot="-10800000">
            <a:off x="0" y="4702761"/>
            <a:ext cx="2435186" cy="2155239"/>
          </a:xfrm>
          <a:prstGeom prst="rect">
            <a:avLst/>
          </a:prstGeom>
        </p:spPr>
      </p:pic>
      <p:pic>
        <p:nvPicPr>
          <p:cNvPr id="4" name="Picture 8">
            <a:extLst>
              <a:ext uri="{FF2B5EF4-FFF2-40B4-BE49-F238E27FC236}">
                <a16:creationId xmlns:a16="http://schemas.microsoft.com/office/drawing/2014/main" id="{F289C84B-0C11-D97F-2162-ADC83AEAF97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36217" t="11114"/>
          <a:stretch>
            <a:fillRect/>
          </a:stretch>
        </p:blipFill>
        <p:spPr>
          <a:xfrm rot="-5400000" flipV="1">
            <a:off x="9531511" y="4197511"/>
            <a:ext cx="2155239" cy="3165739"/>
          </a:xfrm>
          <a:prstGeom prst="rect">
            <a:avLst/>
          </a:prstGeom>
        </p:spPr>
      </p:pic>
      <p:pic>
        <p:nvPicPr>
          <p:cNvPr id="6" name="Picture 10">
            <a:extLst>
              <a:ext uri="{FF2B5EF4-FFF2-40B4-BE49-F238E27FC236}">
                <a16:creationId xmlns:a16="http://schemas.microsoft.com/office/drawing/2014/main" id="{A31DE055-95DE-784E-9767-43590A3125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9259507">
            <a:off x="929502" y="1823639"/>
            <a:ext cx="503231" cy="1311353"/>
          </a:xfrm>
          <a:prstGeom prst="rect">
            <a:avLst/>
          </a:prstGeom>
        </p:spPr>
      </p:pic>
      <p:pic>
        <p:nvPicPr>
          <p:cNvPr id="7" name="Picture 13">
            <a:extLst>
              <a:ext uri="{FF2B5EF4-FFF2-40B4-BE49-F238E27FC236}">
                <a16:creationId xmlns:a16="http://schemas.microsoft.com/office/drawing/2014/main" id="{39B17FBE-BD0F-3C0B-F2A2-935BE706837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998647" y="6026801"/>
            <a:ext cx="2194707" cy="290799"/>
          </a:xfrm>
          <a:prstGeom prst="rect">
            <a:avLst/>
          </a:prstGeom>
        </p:spPr>
      </p:pic>
      <p:pic>
        <p:nvPicPr>
          <p:cNvPr id="8" name="Picture 14">
            <a:extLst>
              <a:ext uri="{FF2B5EF4-FFF2-40B4-BE49-F238E27FC236}">
                <a16:creationId xmlns:a16="http://schemas.microsoft.com/office/drawing/2014/main" id="{0DE45A96-C305-2CA3-2AC9-E383C0A63D4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465916" y="1561788"/>
            <a:ext cx="1089935" cy="917527"/>
          </a:xfrm>
          <a:prstGeom prst="rect">
            <a:avLst/>
          </a:prstGeom>
        </p:spPr>
      </p:pic>
      <p:pic>
        <p:nvPicPr>
          <p:cNvPr id="9" name="Picture 8" descr="Graphical user interface&#10;&#10;Description automatically generated with medium confidence">
            <a:extLst>
              <a:ext uri="{FF2B5EF4-FFF2-40B4-BE49-F238E27FC236}">
                <a16:creationId xmlns:a16="http://schemas.microsoft.com/office/drawing/2014/main" id="{1DA95517-8D79-F63E-CC4E-257C6155BA0F}"/>
              </a:ext>
            </a:extLst>
          </p:cNvPr>
          <p:cNvPicPr>
            <a:picLocks noChangeAspect="1"/>
          </p:cNvPicPr>
          <p:nvPr/>
        </p:nvPicPr>
        <p:blipFill rotWithShape="1">
          <a:blip r:embed="rId13">
            <a:extLst>
              <a:ext uri="{28A0092B-C50C-407E-A947-70E740481C1C}">
                <a14:useLocalDpi xmlns:a14="http://schemas.microsoft.com/office/drawing/2010/main" val="0"/>
              </a:ext>
            </a:extLst>
          </a:blip>
          <a:srcRect t="21739"/>
          <a:stretch/>
        </p:blipFill>
        <p:spPr>
          <a:xfrm>
            <a:off x="2418294" y="2761870"/>
            <a:ext cx="7812767" cy="3085338"/>
          </a:xfrm>
          <a:prstGeom prst="rect">
            <a:avLst/>
          </a:prstGeom>
        </p:spPr>
      </p:pic>
      <p:sp>
        <p:nvSpPr>
          <p:cNvPr id="10" name="TextBox 9">
            <a:extLst>
              <a:ext uri="{FF2B5EF4-FFF2-40B4-BE49-F238E27FC236}">
                <a16:creationId xmlns:a16="http://schemas.microsoft.com/office/drawing/2014/main" id="{D7B25371-B7B6-1412-D938-A3CF31FAC01E}"/>
              </a:ext>
            </a:extLst>
          </p:cNvPr>
          <p:cNvSpPr txBox="1"/>
          <p:nvPr/>
        </p:nvSpPr>
        <p:spPr>
          <a:xfrm>
            <a:off x="2284976" y="1810269"/>
            <a:ext cx="8161020" cy="492443"/>
          </a:xfrm>
          <a:prstGeom prst="rect">
            <a:avLst/>
          </a:prstGeom>
          <a:noFill/>
        </p:spPr>
        <p:txBody>
          <a:bodyPr wrap="square">
            <a:spAutoFit/>
          </a:bodyPr>
          <a:lstStyle/>
          <a:p>
            <a:pPr algn="ctr"/>
            <a:r>
              <a:rPr lang="nl-NL" sz="2600" dirty="0">
                <a:latin typeface="UTM Avo" panose="02040603050506020204" pitchFamily="18" charset="0"/>
                <a:ea typeface="Arial" panose="020B0604020202020204" pitchFamily="34" charset="0"/>
                <a:cs typeface="Arial" panose="020B0604020202020204" pitchFamily="34" charset="0"/>
              </a:rPr>
              <a:t>Một số mẫu bánh sinh nhật tham khảo:</a:t>
            </a:r>
            <a:endParaRPr lang="en-US" sz="26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49989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D154EB47-E191-C2DA-E1A4-E6F9B854ED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5594577" y="5773612"/>
            <a:ext cx="481561" cy="697913"/>
          </a:xfrm>
          <a:prstGeom prst="rect">
            <a:avLst/>
          </a:prstGeom>
        </p:spPr>
      </p:pic>
      <p:pic>
        <p:nvPicPr>
          <p:cNvPr id="3" name="Picture 6">
            <a:extLst>
              <a:ext uri="{FF2B5EF4-FFF2-40B4-BE49-F238E27FC236}">
                <a16:creationId xmlns:a16="http://schemas.microsoft.com/office/drawing/2014/main" id="{A8A4E5D4-4EB6-977B-E89F-D024D911E9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8691"/>
          <a:stretch>
            <a:fillRect/>
          </a:stretch>
        </p:blipFill>
        <p:spPr>
          <a:xfrm flipH="1">
            <a:off x="10397368" y="623866"/>
            <a:ext cx="1794632" cy="2047995"/>
          </a:xfrm>
          <a:prstGeom prst="rect">
            <a:avLst/>
          </a:prstGeom>
        </p:spPr>
      </p:pic>
      <p:pic>
        <p:nvPicPr>
          <p:cNvPr id="5" name="Picture 8">
            <a:extLst>
              <a:ext uri="{FF2B5EF4-FFF2-40B4-BE49-F238E27FC236}">
                <a16:creationId xmlns:a16="http://schemas.microsoft.com/office/drawing/2014/main" id="{0257EFDE-9F88-5143-02BA-DECE9B69105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r="2876" b="4563"/>
          <a:stretch>
            <a:fillRect/>
          </a:stretch>
        </p:blipFill>
        <p:spPr>
          <a:xfrm flipH="1">
            <a:off x="1" y="5705501"/>
            <a:ext cx="2743563" cy="1152499"/>
          </a:xfrm>
          <a:prstGeom prst="rect">
            <a:avLst/>
          </a:prstGeom>
        </p:spPr>
      </p:pic>
      <p:pic>
        <p:nvPicPr>
          <p:cNvPr id="6" name="Picture 9">
            <a:extLst>
              <a:ext uri="{FF2B5EF4-FFF2-40B4-BE49-F238E27FC236}">
                <a16:creationId xmlns:a16="http://schemas.microsoft.com/office/drawing/2014/main" id="{33417120-0FDF-A0F1-0C8D-598716FA57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9124" y="4753099"/>
            <a:ext cx="1039295" cy="2104902"/>
          </a:xfrm>
          <a:prstGeom prst="rect">
            <a:avLst/>
          </a:prstGeom>
        </p:spPr>
      </p:pic>
      <p:pic>
        <p:nvPicPr>
          <p:cNvPr id="7" name="Picture 10">
            <a:extLst>
              <a:ext uri="{FF2B5EF4-FFF2-40B4-BE49-F238E27FC236}">
                <a16:creationId xmlns:a16="http://schemas.microsoft.com/office/drawing/2014/main" id="{F7FE6C7E-A25D-CCA5-F980-17248B1AADD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172134" y="5972134"/>
            <a:ext cx="3019866" cy="400132"/>
          </a:xfrm>
          <a:prstGeom prst="rect">
            <a:avLst/>
          </a:prstGeom>
        </p:spPr>
      </p:pic>
      <p:sp>
        <p:nvSpPr>
          <p:cNvPr id="9" name="TextBox 8">
            <a:extLst>
              <a:ext uri="{FF2B5EF4-FFF2-40B4-BE49-F238E27FC236}">
                <a16:creationId xmlns:a16="http://schemas.microsoft.com/office/drawing/2014/main" id="{DDAFC543-6071-858A-F1F3-62CB5F4630E2}"/>
              </a:ext>
            </a:extLst>
          </p:cNvPr>
          <p:cNvSpPr txBox="1"/>
          <p:nvPr/>
        </p:nvSpPr>
        <p:spPr>
          <a:xfrm>
            <a:off x="1068419" y="1857627"/>
            <a:ext cx="9872483" cy="3771610"/>
          </a:xfrm>
          <a:prstGeom prst="rect">
            <a:avLst/>
          </a:prstGeom>
          <a:noFill/>
        </p:spPr>
        <p:txBody>
          <a:bodyPr wrap="square">
            <a:spAutoFit/>
          </a:bodyPr>
          <a:lstStyle/>
          <a:p>
            <a:pPr algn="ctr">
              <a:lnSpc>
                <a:spcPct val="150000"/>
              </a:lnSpc>
              <a:spcBef>
                <a:spcPts val="467"/>
              </a:spcBef>
              <a:spcAft>
                <a:spcPts val="467"/>
              </a:spcAft>
            </a:pPr>
            <a:r>
              <a:rPr lang="vi-VN" sz="2000" b="1" dirty="0">
                <a:latin typeface="UTM Avo" panose="02040603050506020204" pitchFamily="18" charset="0"/>
                <a:ea typeface="Arial" panose="020B0604020202020204" pitchFamily="34" charset="0"/>
                <a:cs typeface="Arial" panose="020B0604020202020204" pitchFamily="34" charset="0"/>
              </a:rPr>
              <a:t>Các em hãy tận dụng không gian lớp học để trưng bày sản phẩm của nhóm mình, sau đó quan sát sản phẩm của  các nhóm và nhận xét:</a:t>
            </a:r>
          </a:p>
          <a:p>
            <a:pPr marL="381019" indent="-381019" algn="just">
              <a:lnSpc>
                <a:spcPct val="150000"/>
              </a:lnSpc>
              <a:spcBef>
                <a:spcPts val="467"/>
              </a:spcBef>
              <a:spcAft>
                <a:spcPts val="4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Em thích sản phẩm của nhóm nào?</a:t>
            </a:r>
          </a:p>
          <a:p>
            <a:pPr marL="381019" indent="-381019" algn="just">
              <a:lnSpc>
                <a:spcPct val="150000"/>
              </a:lnSpc>
              <a:spcBef>
                <a:spcPts val="467"/>
              </a:spcBef>
              <a:spcAft>
                <a:spcPts val="4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Sản phẩm của nhóm em có gì khác với sản phẩm của nhóm bạn? (Hình khối, nhịp điệu, màu sắc)</a:t>
            </a:r>
          </a:p>
          <a:p>
            <a:pPr marL="381019" indent="-381019" algn="just">
              <a:lnSpc>
                <a:spcPct val="150000"/>
              </a:lnSpc>
              <a:spcBef>
                <a:spcPts val="467"/>
              </a:spcBef>
              <a:spcAft>
                <a:spcPts val="4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Trên chiếc bánh sinh nhật của nhóm bạn, nhịp điệu được thể hiện bằng</a:t>
            </a:r>
            <a:r>
              <a:rPr lang="en-US" sz="2000" dirty="0">
                <a:latin typeface="UTM Avo" panose="02040603050506020204" pitchFamily="18" charset="0"/>
                <a:ea typeface="Arial" panose="020B0604020202020204" pitchFamily="34" charset="0"/>
                <a:cs typeface="Arial" panose="020B0604020202020204" pitchFamily="34" charset="0"/>
              </a:rPr>
              <a:t> </a:t>
            </a:r>
            <a:r>
              <a:rPr lang="vi-VN" sz="2000" dirty="0">
                <a:latin typeface="UTM Avo" panose="02040603050506020204" pitchFamily="18" charset="0"/>
                <a:ea typeface="Arial" panose="020B0604020202020204" pitchFamily="34" charset="0"/>
                <a:cs typeface="Arial" panose="020B0604020202020204" pitchFamily="34" charset="0"/>
              </a:rPr>
              <a:t>chi tiết nào? </a:t>
            </a:r>
          </a:p>
        </p:txBody>
      </p:sp>
    </p:spTree>
    <p:extLst>
      <p:ext uri="{BB962C8B-B14F-4D97-AF65-F5344CB8AC3E}">
        <p14:creationId xmlns:p14="http://schemas.microsoft.com/office/powerpoint/2010/main" val="313993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8" name="Picture 8">
            <a:extLst>
              <a:ext uri="{FF2B5EF4-FFF2-40B4-BE49-F238E27FC236}">
                <a16:creationId xmlns:a16="http://schemas.microsoft.com/office/drawing/2014/main" id="{5E68599F-94EC-3322-D0F7-D314E8A4C77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773339" y="5201208"/>
            <a:ext cx="481561" cy="697913"/>
          </a:xfrm>
          <a:prstGeom prst="rect">
            <a:avLst/>
          </a:prstGeom>
        </p:spPr>
      </p:pic>
      <p:sp>
        <p:nvSpPr>
          <p:cNvPr id="11" name="TextBox 10">
            <a:extLst>
              <a:ext uri="{FF2B5EF4-FFF2-40B4-BE49-F238E27FC236}">
                <a16:creationId xmlns:a16="http://schemas.microsoft.com/office/drawing/2014/main" id="{42CB99C4-B1C3-8BB2-1AFA-7500FB358A8D}"/>
              </a:ext>
            </a:extLst>
          </p:cNvPr>
          <p:cNvSpPr txBox="1"/>
          <p:nvPr/>
        </p:nvSpPr>
        <p:spPr>
          <a:xfrm>
            <a:off x="2586091" y="1578935"/>
            <a:ext cx="7712874" cy="1036117"/>
          </a:xfrm>
          <a:prstGeom prst="rect">
            <a:avLst/>
          </a:prstGeom>
          <a:noFill/>
        </p:spPr>
        <p:txBody>
          <a:bodyPr wrap="square">
            <a:spAutoFit/>
          </a:bodyPr>
          <a:lstStyle/>
          <a:p>
            <a:pPr algn="ctr">
              <a:lnSpc>
                <a:spcPct val="150000"/>
              </a:lnSpc>
            </a:pPr>
            <a:r>
              <a:rPr lang="nl-NL" sz="2200" dirty="0">
                <a:latin typeface="UTM Avo" panose="02040603050506020204" pitchFamily="18" charset="0"/>
                <a:ea typeface="Arial" panose="020B0604020202020204" pitchFamily="34" charset="0"/>
                <a:cs typeface="Arial" panose="020B0604020202020204" pitchFamily="34" charset="0"/>
              </a:rPr>
              <a:t>Các em hãy trưng bày sản phẩm cá nhân của mình và chia sẻ cảm nhận về sản phẩm đó</a:t>
            </a:r>
            <a:endParaRPr lang="en-US" sz="2200" dirty="0">
              <a:latin typeface="UTM Avo" panose="02040603050506020204" pitchFamily="18" charset="0"/>
              <a:cs typeface="Arial" panose="020B0604020202020204" pitchFamily="34" charset="0"/>
            </a:endParaRPr>
          </a:p>
        </p:txBody>
      </p:sp>
      <p:pic>
        <p:nvPicPr>
          <p:cNvPr id="12" name="Picture 11" descr="Cupcakes with frosting and decorations&#10;&#10;Description automatically generated with medium confidence">
            <a:extLst>
              <a:ext uri="{FF2B5EF4-FFF2-40B4-BE49-F238E27FC236}">
                <a16:creationId xmlns:a16="http://schemas.microsoft.com/office/drawing/2014/main" id="{EDD9658A-2DD7-6708-48CD-BC28251D6E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9116" y="3074709"/>
            <a:ext cx="3288752" cy="3288752"/>
          </a:xfrm>
          <a:prstGeom prst="rect">
            <a:avLst/>
          </a:prstGeom>
        </p:spPr>
      </p:pic>
      <p:pic>
        <p:nvPicPr>
          <p:cNvPr id="13" name="Picture 12" descr="A group of cupcakes with frosting and decorations&#10;&#10;Description automatically generated with low confidence">
            <a:extLst>
              <a:ext uri="{FF2B5EF4-FFF2-40B4-BE49-F238E27FC236}">
                <a16:creationId xmlns:a16="http://schemas.microsoft.com/office/drawing/2014/main" id="{A3D6D776-E54E-1D91-E968-14A0815A29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22082" y="2964551"/>
            <a:ext cx="3185803" cy="3768826"/>
          </a:xfrm>
          <a:prstGeom prst="rect">
            <a:avLst/>
          </a:prstGeom>
        </p:spPr>
      </p:pic>
    </p:spTree>
    <p:extLst>
      <p:ext uri="{BB962C8B-B14F-4D97-AF65-F5344CB8AC3E}">
        <p14:creationId xmlns:p14="http://schemas.microsoft.com/office/powerpoint/2010/main" val="362642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par>
                                <p:cTn id="13" presetID="16" presetClass="entr" presetSubtype="2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7" name="Picture 14">
            <a:extLst>
              <a:ext uri="{FF2B5EF4-FFF2-40B4-BE49-F238E27FC236}">
                <a16:creationId xmlns:a16="http://schemas.microsoft.com/office/drawing/2014/main" id="{90EBCDEE-CCED-D5DC-4373-AEAE54700F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27611" y="4175887"/>
            <a:ext cx="1200171" cy="2430725"/>
          </a:xfrm>
          <a:prstGeom prst="rect">
            <a:avLst/>
          </a:prstGeom>
        </p:spPr>
      </p:pic>
      <p:sp>
        <p:nvSpPr>
          <p:cNvPr id="10" name="TextBox 9">
            <a:extLst>
              <a:ext uri="{FF2B5EF4-FFF2-40B4-BE49-F238E27FC236}">
                <a16:creationId xmlns:a16="http://schemas.microsoft.com/office/drawing/2014/main" id="{EB190D59-FFAE-03B2-81DB-BA86D8554892}"/>
              </a:ext>
            </a:extLst>
          </p:cNvPr>
          <p:cNvSpPr txBox="1"/>
          <p:nvPr/>
        </p:nvSpPr>
        <p:spPr>
          <a:xfrm>
            <a:off x="1027696" y="1743494"/>
            <a:ext cx="9908544" cy="567848"/>
          </a:xfrm>
          <a:prstGeom prst="rect">
            <a:avLst/>
          </a:prstGeom>
          <a:noFill/>
        </p:spPr>
        <p:txBody>
          <a:bodyPr wrap="square">
            <a:spAutoFit/>
          </a:bodyPr>
          <a:lstStyle/>
          <a:p>
            <a:pPr algn="ctr">
              <a:lnSpc>
                <a:spcPct val="150000"/>
              </a:lnSpc>
            </a:pPr>
            <a:r>
              <a:rPr lang="nl-NL" sz="2400" dirty="0">
                <a:latin typeface="UTM Avo" panose="02040603050506020204" pitchFamily="18" charset="0"/>
                <a:ea typeface="Arial" panose="020B0604020202020204" pitchFamily="34" charset="0"/>
                <a:cs typeface="Arial" panose="020B0604020202020204" pitchFamily="34" charset="0"/>
              </a:rPr>
              <a:t>Các em có thể sáng tạo chiếc bánh sinh nhật bằng nhiều cách</a:t>
            </a:r>
            <a:endParaRPr lang="en-US" sz="2400" dirty="0">
              <a:latin typeface="UTM Avo" panose="02040603050506020204" pitchFamily="18" charset="0"/>
              <a:cs typeface="Arial" panose="020B0604020202020204" pitchFamily="34" charset="0"/>
            </a:endParaRPr>
          </a:p>
        </p:txBody>
      </p:sp>
      <p:grpSp>
        <p:nvGrpSpPr>
          <p:cNvPr id="17" name="Group 16">
            <a:extLst>
              <a:ext uri="{FF2B5EF4-FFF2-40B4-BE49-F238E27FC236}">
                <a16:creationId xmlns:a16="http://schemas.microsoft.com/office/drawing/2014/main" id="{EDD8BEFD-CA19-888F-15E1-E614818C2CC8}"/>
              </a:ext>
            </a:extLst>
          </p:cNvPr>
          <p:cNvGrpSpPr/>
          <p:nvPr/>
        </p:nvGrpSpPr>
        <p:grpSpPr>
          <a:xfrm>
            <a:off x="3735018" y="2459071"/>
            <a:ext cx="4494581" cy="3729853"/>
            <a:chOff x="3703120" y="2459071"/>
            <a:chExt cx="4494581" cy="3729853"/>
          </a:xfrm>
        </p:grpSpPr>
        <p:pic>
          <p:nvPicPr>
            <p:cNvPr id="15" name="Picture 14">
              <a:extLst>
                <a:ext uri="{FF2B5EF4-FFF2-40B4-BE49-F238E27FC236}">
                  <a16:creationId xmlns:a16="http://schemas.microsoft.com/office/drawing/2014/main" id="{4849D2CD-0395-101B-F5AC-3CE80AE6287C}"/>
                </a:ext>
              </a:extLst>
            </p:cNvPr>
            <p:cNvPicPr>
              <a:picLocks noChangeAspect="1"/>
            </p:cNvPicPr>
            <p:nvPr/>
          </p:nvPicPr>
          <p:blipFill>
            <a:blip r:embed="rId6"/>
            <a:stretch>
              <a:fillRect/>
            </a:stretch>
          </p:blipFill>
          <p:spPr>
            <a:xfrm>
              <a:off x="3703120" y="2459071"/>
              <a:ext cx="4494581" cy="3729853"/>
            </a:xfrm>
            <a:prstGeom prst="rect">
              <a:avLst/>
            </a:prstGeom>
          </p:spPr>
        </p:pic>
        <p:sp>
          <p:nvSpPr>
            <p:cNvPr id="16" name="Rectangle 15">
              <a:extLst>
                <a:ext uri="{FF2B5EF4-FFF2-40B4-BE49-F238E27FC236}">
                  <a16:creationId xmlns:a16="http://schemas.microsoft.com/office/drawing/2014/main" id="{783259FB-8DB2-ACF4-3508-0B036E90B5EC}"/>
                </a:ext>
              </a:extLst>
            </p:cNvPr>
            <p:cNvSpPr/>
            <p:nvPr/>
          </p:nvSpPr>
          <p:spPr>
            <a:xfrm>
              <a:off x="6517758" y="5621076"/>
              <a:ext cx="1073889" cy="5678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8944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5" name="Picture 3">
            <a:extLst>
              <a:ext uri="{FF2B5EF4-FFF2-40B4-BE49-F238E27FC236}">
                <a16:creationId xmlns:a16="http://schemas.microsoft.com/office/drawing/2014/main" id="{285904CB-2EF5-1E3B-6315-20225C090A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3420" b="3465"/>
          <a:stretch>
            <a:fillRect/>
          </a:stretch>
        </p:blipFill>
        <p:spPr>
          <a:xfrm>
            <a:off x="1" y="4505847"/>
            <a:ext cx="3637378" cy="2385911"/>
          </a:xfrm>
          <a:prstGeom prst="rect">
            <a:avLst/>
          </a:prstGeom>
        </p:spPr>
      </p:pic>
      <p:pic>
        <p:nvPicPr>
          <p:cNvPr id="6" name="Picture 5">
            <a:extLst>
              <a:ext uri="{FF2B5EF4-FFF2-40B4-BE49-F238E27FC236}">
                <a16:creationId xmlns:a16="http://schemas.microsoft.com/office/drawing/2014/main" id="{DFD8191C-270A-FC29-5575-C0BF3A22175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19977" y="431516"/>
            <a:ext cx="508646" cy="737168"/>
          </a:xfrm>
          <a:prstGeom prst="rect">
            <a:avLst/>
          </a:prstGeom>
        </p:spPr>
      </p:pic>
      <p:pic>
        <p:nvPicPr>
          <p:cNvPr id="7" name="Picture 6">
            <a:extLst>
              <a:ext uri="{FF2B5EF4-FFF2-40B4-BE49-F238E27FC236}">
                <a16:creationId xmlns:a16="http://schemas.microsoft.com/office/drawing/2014/main" id="{88C36A05-5A81-F1C7-2F5A-DC0D642A76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051933" y="0"/>
            <a:ext cx="1140067" cy="2058812"/>
          </a:xfrm>
          <a:prstGeom prst="rect">
            <a:avLst/>
          </a:prstGeom>
        </p:spPr>
      </p:pic>
      <p:pic>
        <p:nvPicPr>
          <p:cNvPr id="8" name="Picture 7">
            <a:extLst>
              <a:ext uri="{FF2B5EF4-FFF2-40B4-BE49-F238E27FC236}">
                <a16:creationId xmlns:a16="http://schemas.microsoft.com/office/drawing/2014/main" id="{3D4724E5-106A-52A0-D43F-515441D877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63378" y="431516"/>
            <a:ext cx="508646" cy="737168"/>
          </a:xfrm>
          <a:prstGeom prst="rect">
            <a:avLst/>
          </a:prstGeom>
        </p:spPr>
      </p:pic>
      <p:pic>
        <p:nvPicPr>
          <p:cNvPr id="10" name="Picture 9">
            <a:extLst>
              <a:ext uri="{FF2B5EF4-FFF2-40B4-BE49-F238E27FC236}">
                <a16:creationId xmlns:a16="http://schemas.microsoft.com/office/drawing/2014/main" id="{2F34BD7E-12AE-7BF9-9C41-9562457FCF8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998647" y="6026801"/>
            <a:ext cx="2194707" cy="290799"/>
          </a:xfrm>
          <a:prstGeom prst="rect">
            <a:avLst/>
          </a:prstGeom>
        </p:spPr>
      </p:pic>
      <p:pic>
        <p:nvPicPr>
          <p:cNvPr id="16" name="Picture 12">
            <a:extLst>
              <a:ext uri="{FF2B5EF4-FFF2-40B4-BE49-F238E27FC236}">
                <a16:creationId xmlns:a16="http://schemas.microsoft.com/office/drawing/2014/main" id="{8A23DA5A-75A8-D992-905D-F0852570305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56034" y="4767357"/>
            <a:ext cx="1749975" cy="2124401"/>
          </a:xfrm>
          <a:prstGeom prst="rect">
            <a:avLst/>
          </a:prstGeom>
        </p:spPr>
      </p:pic>
      <p:grpSp>
        <p:nvGrpSpPr>
          <p:cNvPr id="20" name="Group 19">
            <a:extLst>
              <a:ext uri="{FF2B5EF4-FFF2-40B4-BE49-F238E27FC236}">
                <a16:creationId xmlns:a16="http://schemas.microsoft.com/office/drawing/2014/main" id="{1AF958ED-886F-11A7-22B8-33084BEA0E0A}"/>
              </a:ext>
            </a:extLst>
          </p:cNvPr>
          <p:cNvGrpSpPr/>
          <p:nvPr/>
        </p:nvGrpSpPr>
        <p:grpSpPr>
          <a:xfrm>
            <a:off x="2679404" y="2211572"/>
            <a:ext cx="7700872" cy="2892056"/>
            <a:chOff x="2711302" y="2158409"/>
            <a:chExt cx="6756548" cy="2537416"/>
          </a:xfrm>
        </p:grpSpPr>
        <p:pic>
          <p:nvPicPr>
            <p:cNvPr id="18" name="Picture 17">
              <a:extLst>
                <a:ext uri="{FF2B5EF4-FFF2-40B4-BE49-F238E27FC236}">
                  <a16:creationId xmlns:a16="http://schemas.microsoft.com/office/drawing/2014/main" id="{4229293A-BB65-E1BB-E794-4060CC1978C6}"/>
                </a:ext>
              </a:extLst>
            </p:cNvPr>
            <p:cNvPicPr>
              <a:picLocks noChangeAspect="1"/>
            </p:cNvPicPr>
            <p:nvPr/>
          </p:nvPicPr>
          <p:blipFill>
            <a:blip r:embed="rId14"/>
            <a:stretch>
              <a:fillRect/>
            </a:stretch>
          </p:blipFill>
          <p:spPr>
            <a:xfrm>
              <a:off x="2724150" y="2162175"/>
              <a:ext cx="6743700" cy="2533650"/>
            </a:xfrm>
            <a:prstGeom prst="rect">
              <a:avLst/>
            </a:prstGeom>
          </p:spPr>
        </p:pic>
        <p:sp>
          <p:nvSpPr>
            <p:cNvPr id="19" name="Rectangle 18">
              <a:extLst>
                <a:ext uri="{FF2B5EF4-FFF2-40B4-BE49-F238E27FC236}">
                  <a16:creationId xmlns:a16="http://schemas.microsoft.com/office/drawing/2014/main" id="{F5CDB4BF-39D2-AB4E-D37E-074F5035CB7C}"/>
                </a:ext>
              </a:extLst>
            </p:cNvPr>
            <p:cNvSpPr/>
            <p:nvPr/>
          </p:nvSpPr>
          <p:spPr>
            <a:xfrm>
              <a:off x="2711302" y="2158409"/>
              <a:ext cx="2743200" cy="8931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D3015A9E-A229-4440-98BC-A864ADD25F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0358451" y="4521986"/>
            <a:ext cx="481561" cy="697913"/>
          </a:xfrm>
          <a:prstGeom prst="rect">
            <a:avLst/>
          </a:prstGeom>
        </p:spPr>
      </p:pic>
      <p:pic>
        <p:nvPicPr>
          <p:cNvPr id="3" name="Picture 6">
            <a:extLst>
              <a:ext uri="{FF2B5EF4-FFF2-40B4-BE49-F238E27FC236}">
                <a16:creationId xmlns:a16="http://schemas.microsoft.com/office/drawing/2014/main" id="{C2C85678-86F9-48CB-65DA-41483831C8F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t="18691"/>
          <a:stretch>
            <a:fillRect/>
          </a:stretch>
        </p:blipFill>
        <p:spPr>
          <a:xfrm flipH="1">
            <a:off x="10797861" y="800857"/>
            <a:ext cx="1394139" cy="1590961"/>
          </a:xfrm>
          <a:prstGeom prst="rect">
            <a:avLst/>
          </a:prstGeom>
        </p:spPr>
      </p:pic>
      <p:pic>
        <p:nvPicPr>
          <p:cNvPr id="5" name="Picture 8">
            <a:extLst>
              <a:ext uri="{FF2B5EF4-FFF2-40B4-BE49-F238E27FC236}">
                <a16:creationId xmlns:a16="http://schemas.microsoft.com/office/drawing/2014/main" id="{069BD274-561D-16CB-CA0D-43D59A99A6C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r="2876" b="4563"/>
          <a:stretch>
            <a:fillRect/>
          </a:stretch>
        </p:blipFill>
        <p:spPr>
          <a:xfrm flipH="1">
            <a:off x="1" y="5705501"/>
            <a:ext cx="2743563" cy="1152499"/>
          </a:xfrm>
          <a:prstGeom prst="rect">
            <a:avLst/>
          </a:prstGeom>
        </p:spPr>
      </p:pic>
      <p:pic>
        <p:nvPicPr>
          <p:cNvPr id="6" name="Picture 10">
            <a:extLst>
              <a:ext uri="{FF2B5EF4-FFF2-40B4-BE49-F238E27FC236}">
                <a16:creationId xmlns:a16="http://schemas.microsoft.com/office/drawing/2014/main" id="{4703F576-6659-9777-0EDC-CD1038E06AC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975438" y="2376159"/>
            <a:ext cx="2066481" cy="273809"/>
          </a:xfrm>
          <a:prstGeom prst="rect">
            <a:avLst/>
          </a:prstGeom>
        </p:spPr>
      </p:pic>
      <p:pic>
        <p:nvPicPr>
          <p:cNvPr id="7" name="Picture 11">
            <a:extLst>
              <a:ext uri="{FF2B5EF4-FFF2-40B4-BE49-F238E27FC236}">
                <a16:creationId xmlns:a16="http://schemas.microsoft.com/office/drawing/2014/main" id="{E12077C7-D8C9-28AC-7CF7-AFE4A41F6D3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59488" y="5294746"/>
            <a:ext cx="1371782" cy="1491068"/>
          </a:xfrm>
          <a:prstGeom prst="rect">
            <a:avLst/>
          </a:prstGeom>
        </p:spPr>
      </p:pic>
      <p:sp>
        <p:nvSpPr>
          <p:cNvPr id="8" name="TextBox 5">
            <a:extLst>
              <a:ext uri="{FF2B5EF4-FFF2-40B4-BE49-F238E27FC236}">
                <a16:creationId xmlns:a16="http://schemas.microsoft.com/office/drawing/2014/main" id="{C64B1548-362D-BA92-F3C3-D5B936C3604F}"/>
              </a:ext>
            </a:extLst>
          </p:cNvPr>
          <p:cNvSpPr txBox="1"/>
          <p:nvPr/>
        </p:nvSpPr>
        <p:spPr>
          <a:xfrm>
            <a:off x="1371782" y="1335709"/>
            <a:ext cx="9273794" cy="888256"/>
          </a:xfrm>
          <a:prstGeom prst="rect">
            <a:avLst/>
          </a:prstGeom>
        </p:spPr>
        <p:txBody>
          <a:bodyPr wrap="square" lIns="0" tIns="0" rIns="0" bIns="0" rtlCol="0" anchor="t">
            <a:spAutoFit/>
          </a:bodyPr>
          <a:lstStyle/>
          <a:p>
            <a:pPr algn="ctr">
              <a:lnSpc>
                <a:spcPts val="7896"/>
              </a:lnSpc>
            </a:pPr>
            <a:r>
              <a:rPr lang="en-US" sz="4400" b="1" dirty="0">
                <a:solidFill>
                  <a:srgbClr val="995599"/>
                </a:solidFill>
                <a:latin typeface="UTM Avo" panose="02040603050506020204" pitchFamily="18" charset="0"/>
                <a:cs typeface="Arial" panose="020B0604020202020204" pitchFamily="34" charset="0"/>
              </a:rPr>
              <a:t>HƯỚNG DẪN VỀ NHÀ</a:t>
            </a:r>
          </a:p>
        </p:txBody>
      </p:sp>
      <p:sp>
        <p:nvSpPr>
          <p:cNvPr id="11" name="Rectangle 10">
            <a:extLst>
              <a:ext uri="{FF2B5EF4-FFF2-40B4-BE49-F238E27FC236}">
                <a16:creationId xmlns:a16="http://schemas.microsoft.com/office/drawing/2014/main" id="{E8BF13BD-9976-C43B-7A95-3FE0B1A07952}"/>
              </a:ext>
            </a:extLst>
          </p:cNvPr>
          <p:cNvSpPr/>
          <p:nvPr/>
        </p:nvSpPr>
        <p:spPr>
          <a:xfrm>
            <a:off x="2131002" y="2904086"/>
            <a:ext cx="8248760" cy="1360565"/>
          </a:xfrm>
          <a:prstGeom prst="rect">
            <a:avLst/>
          </a:prstGeom>
        </p:spPr>
        <p:txBody>
          <a:bodyPr wrap="square">
            <a:spAutoFit/>
          </a:bodyPr>
          <a:lstStyle/>
          <a:p>
            <a:pPr algn="ctr">
              <a:lnSpc>
                <a:spcPct val="150000"/>
              </a:lnSpc>
            </a:pPr>
            <a:r>
              <a:rPr lang="vi-VN" sz="2933" dirty="0">
                <a:latin typeface="UTM Avo" panose="02040603050506020204" pitchFamily="18" charset="0"/>
                <a:cs typeface="Arial" pitchFamily="34" charset="0"/>
              </a:rPr>
              <a:t>Xem trước Bài 14 và chuẩn bị đồ dùng, công cụ theo hướng dẫn ở mục Chuẩn bị. </a:t>
            </a:r>
            <a:r>
              <a:rPr lang="vi-VN" sz="2933" dirty="0">
                <a:latin typeface="Arial" pitchFamily="34" charset="0"/>
                <a:cs typeface="Arial" pitchFamily="34" charset="0"/>
              </a:rPr>
              <a:t> </a:t>
            </a:r>
          </a:p>
        </p:txBody>
      </p:sp>
    </p:spTree>
    <p:extLst>
      <p:ext uri="{BB962C8B-B14F-4D97-AF65-F5344CB8AC3E}">
        <p14:creationId xmlns:p14="http://schemas.microsoft.com/office/powerpoint/2010/main" val="1475661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830</Words>
  <Application>Microsoft Office PowerPoint</Application>
  <PresentationFormat>Widescreen</PresentationFormat>
  <Paragraphs>42</Paragraphs>
  <Slides>19</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Ziczac</cp:lastModifiedBy>
  <cp:revision>11</cp:revision>
  <dcterms:modified xsi:type="dcterms:W3CDTF">2023-06-26T04:00:54Z</dcterms:modified>
</cp:coreProperties>
</file>