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36"/>
  </p:notesMasterIdLst>
  <p:sldIdLst>
    <p:sldId id="256" r:id="rId4"/>
    <p:sldId id="257" r:id="rId5"/>
    <p:sldId id="258" r:id="rId6"/>
    <p:sldId id="267" r:id="rId7"/>
    <p:sldId id="259" r:id="rId8"/>
    <p:sldId id="260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61" r:id="rId25"/>
    <p:sldId id="283" r:id="rId26"/>
    <p:sldId id="262" r:id="rId27"/>
    <p:sldId id="284" r:id="rId28"/>
    <p:sldId id="285" r:id="rId29"/>
    <p:sldId id="286" r:id="rId30"/>
    <p:sldId id="287" r:id="rId31"/>
    <p:sldId id="263" r:id="rId32"/>
    <p:sldId id="265" r:id="rId33"/>
    <p:sldId id="266" r:id="rId34"/>
    <p:sldId id="288" r:id="rId3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7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8"/>
  </p:normalViewPr>
  <p:slideViewPr>
    <p:cSldViewPr snapToGrid="0">
      <p:cViewPr varScale="1">
        <p:scale>
          <a:sx n="65" d="100"/>
          <a:sy n="65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632533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937511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728861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99025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698592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704769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13503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09801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003349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04028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33318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865431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82685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043347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86276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118061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28926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đúng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61DFB3-0BBA-479A-86E0-A4B5E9B2C9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28130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đúng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61DFB3-0BBA-479A-86E0-A4B5E9B2C9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1401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đúng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61DFB3-0BBA-479A-86E0-A4B5E9B2C9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5558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3" name="Google Shape;11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2251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7983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8420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1632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6144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9674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7895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6324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7609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9261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242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9964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0433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1961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350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6200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8530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6098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509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0871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1943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167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815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881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3/1/137/25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jp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3/1/137/25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3/1/137/28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12.xml"/><Relationship Id="rId7" Type="http://schemas.microsoft.com/office/2007/relationships/hdphoto" Target="../media/hdphoto2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4.png"/><Relationship Id="rId5" Type="http://schemas.openxmlformats.org/officeDocument/2006/relationships/slide" Target="slide26.xml"/><Relationship Id="rId4" Type="http://schemas.openxmlformats.org/officeDocument/2006/relationships/image" Target="../media/image33.jpg"/><Relationship Id="rId9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1.png"/><Relationship Id="rId3" Type="http://schemas.microsoft.com/office/2007/relationships/media" Target="../media/media3.mp3"/><Relationship Id="rId7" Type="http://schemas.openxmlformats.org/officeDocument/2006/relationships/image" Target="../media/image37.jpg"/><Relationship Id="rId12" Type="http://schemas.microsoft.com/office/2007/relationships/hdphoto" Target="../media/hdphoto4.wdp"/><Relationship Id="rId17" Type="http://schemas.openxmlformats.org/officeDocument/2006/relationships/image" Target="../media/image36.png"/><Relationship Id="rId2" Type="http://schemas.openxmlformats.org/officeDocument/2006/relationships/audio" Target="../media/media2.mp3"/><Relationship Id="rId16" Type="http://schemas.microsoft.com/office/2007/relationships/hdphoto" Target="../media/hdphoto2.wdp"/><Relationship Id="rId1" Type="http://schemas.microsoft.com/office/2007/relationships/media" Target="../media/media2.mp3"/><Relationship Id="rId6" Type="http://schemas.openxmlformats.org/officeDocument/2006/relationships/notesSlide" Target="../notesSlides/notesSlide25.xml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audio" Target="../media/media3.mp3"/><Relationship Id="rId9" Type="http://schemas.microsoft.com/office/2007/relationships/hdphoto" Target="../media/hdphoto3.wdp"/><Relationship Id="rId14" Type="http://schemas.openxmlformats.org/officeDocument/2006/relationships/slide" Target="slide2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1.png"/><Relationship Id="rId3" Type="http://schemas.microsoft.com/office/2007/relationships/media" Target="../media/media3.mp3"/><Relationship Id="rId7" Type="http://schemas.openxmlformats.org/officeDocument/2006/relationships/image" Target="../media/image42.jpg"/><Relationship Id="rId12" Type="http://schemas.microsoft.com/office/2007/relationships/hdphoto" Target="../media/hdphoto4.wdp"/><Relationship Id="rId17" Type="http://schemas.openxmlformats.org/officeDocument/2006/relationships/image" Target="../media/image36.png"/><Relationship Id="rId2" Type="http://schemas.openxmlformats.org/officeDocument/2006/relationships/audio" Target="../media/media2.mp3"/><Relationship Id="rId16" Type="http://schemas.microsoft.com/office/2007/relationships/hdphoto" Target="../media/hdphoto2.wdp"/><Relationship Id="rId1" Type="http://schemas.microsoft.com/office/2007/relationships/media" Target="../media/media2.mp3"/><Relationship Id="rId6" Type="http://schemas.openxmlformats.org/officeDocument/2006/relationships/notesSlide" Target="../notesSlides/notesSlide26.xml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audio" Target="../media/media3.mp3"/><Relationship Id="rId9" Type="http://schemas.microsoft.com/office/2007/relationships/hdphoto" Target="../media/hdphoto3.wdp"/><Relationship Id="rId14" Type="http://schemas.openxmlformats.org/officeDocument/2006/relationships/slide" Target="slide28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1.png"/><Relationship Id="rId3" Type="http://schemas.microsoft.com/office/2007/relationships/media" Target="../media/media3.mp3"/><Relationship Id="rId7" Type="http://schemas.openxmlformats.org/officeDocument/2006/relationships/image" Target="../media/image43.jpg"/><Relationship Id="rId12" Type="http://schemas.microsoft.com/office/2007/relationships/hdphoto" Target="../media/hdphoto4.wdp"/><Relationship Id="rId17" Type="http://schemas.openxmlformats.org/officeDocument/2006/relationships/image" Target="../media/image36.png"/><Relationship Id="rId2" Type="http://schemas.openxmlformats.org/officeDocument/2006/relationships/audio" Target="../media/media2.mp3"/><Relationship Id="rId16" Type="http://schemas.microsoft.com/office/2007/relationships/hdphoto" Target="../media/hdphoto2.wdp"/><Relationship Id="rId1" Type="http://schemas.microsoft.com/office/2007/relationships/media" Target="../media/media2.mp3"/><Relationship Id="rId6" Type="http://schemas.openxmlformats.org/officeDocument/2006/relationships/notesSlide" Target="../notesSlides/notesSlide27.xml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audio" Target="../media/media3.mp3"/><Relationship Id="rId9" Type="http://schemas.microsoft.com/office/2007/relationships/hdphoto" Target="../media/hdphoto3.wdp"/><Relationship Id="rId14" Type="http://schemas.openxmlformats.org/officeDocument/2006/relationships/slide" Target="slide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3.xml"/><Relationship Id="rId6" Type="http://schemas.microsoft.com/office/2007/relationships/hdphoto" Target="../media/hdphoto5.wdp"/><Relationship Id="rId5" Type="http://schemas.openxmlformats.org/officeDocument/2006/relationships/image" Target="../media/image51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355832" y="633344"/>
            <a:ext cx="10152993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Chủ</a:t>
            </a:r>
            <a:r>
              <a:rPr lang="en-US" sz="5200" b="1" i="0" u="none" strike="noStrike" cap="none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đề</a:t>
            </a:r>
            <a:r>
              <a:rPr lang="en-US" sz="5200" b="1" i="0" u="none" strike="noStrike" cap="none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2: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Trường</a:t>
            </a:r>
            <a:r>
              <a:rPr lang="en-US" sz="5200" b="1" i="0" u="none" strike="noStrike" cap="none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học</a:t>
            </a:r>
            <a:endParaRPr sz="5200" b="1" i="0" u="none" strike="noStrike" cap="non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ea typeface="UD Digi Kyokasho N-B" panose="02020700000000000000" pitchFamily="18" charset="-128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692168" y="2601119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5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Bài</a:t>
            </a:r>
            <a:r>
              <a:rPr lang="en-US" sz="5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5</a:t>
            </a:r>
            <a:endParaRPr sz="5000" dirty="0">
              <a:latin typeface="UTM Avo" panose="02040603050506020204" pitchFamily="18" charset="0"/>
              <a:ea typeface="UD Digi Kyokasho N-B" panose="02020700000000000000" pitchFamily="18" charset="-128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5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Một</a:t>
            </a:r>
            <a:r>
              <a:rPr lang="en-US" sz="5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</a:t>
            </a:r>
            <a:r>
              <a:rPr lang="en-US" sz="5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số</a:t>
            </a:r>
            <a:r>
              <a:rPr lang="en-US" sz="5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</a:t>
            </a:r>
            <a:r>
              <a:rPr lang="en-US" sz="5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hoạt</a:t>
            </a:r>
            <a:r>
              <a:rPr lang="en-US" sz="5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</a:t>
            </a:r>
            <a:r>
              <a:rPr lang="en-US" sz="5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động</a:t>
            </a:r>
            <a:r>
              <a:rPr lang="en-US" sz="5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</a:t>
            </a:r>
            <a:r>
              <a:rPr lang="en-US" sz="5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kết</a:t>
            </a:r>
            <a:r>
              <a:rPr lang="en-US" sz="5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</a:t>
            </a:r>
            <a:r>
              <a:rPr lang="en-US" sz="5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nối</a:t>
            </a:r>
            <a:r>
              <a:rPr lang="en-US" sz="5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5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với</a:t>
            </a:r>
            <a:r>
              <a:rPr lang="en-US" sz="5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</a:t>
            </a:r>
            <a:r>
              <a:rPr lang="en-US" sz="5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xã</a:t>
            </a:r>
            <a:r>
              <a:rPr lang="en-US" sz="5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</a:t>
            </a:r>
            <a:r>
              <a:rPr lang="en-US" sz="5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hội</a:t>
            </a:r>
            <a:r>
              <a:rPr lang="en-US" sz="5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</a:t>
            </a:r>
            <a:r>
              <a:rPr lang="en-US" sz="5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của</a:t>
            </a:r>
            <a:r>
              <a:rPr lang="en-US" sz="5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</a:t>
            </a:r>
            <a:r>
              <a:rPr lang="en-US" sz="5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trường</a:t>
            </a:r>
            <a:r>
              <a:rPr lang="en-US" sz="5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</a:t>
            </a:r>
            <a:r>
              <a:rPr lang="en-US" sz="5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học</a:t>
            </a:r>
            <a:endParaRPr sz="50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ea typeface="UD Digi Kyokasho N-B" panose="02020700000000000000" pitchFamily="18" charset="-128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i="0" u="none" strike="noStrike" cap="none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TNXH 3</a:t>
            </a:r>
            <a:endParaRPr sz="3600" i="0" u="none" strike="noStrike" cap="none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ea typeface="UD Digi Kyokasho N-B" panose="02020700000000000000" pitchFamily="18" charset="-128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65D5BCC-E520-1896-3DD5-406E8A312FBA}"/>
              </a:ext>
            </a:extLst>
          </p:cNvPr>
          <p:cNvGrpSpPr/>
          <p:nvPr/>
        </p:nvGrpSpPr>
        <p:grpSpPr>
          <a:xfrm>
            <a:off x="4928333" y="312964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DE679B37-EE6F-020C-0CE7-7475B50F9F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7D0B313-9DE2-77C0-BC88-B51D2133600C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56C5F1E-CA4A-2BE1-DEC7-A71635EC45B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90971" y="3019647"/>
            <a:ext cx="2380401" cy="3664503"/>
          </a:xfrm>
          <a:prstGeom prst="rect">
            <a:avLst/>
          </a:prstGeom>
        </p:spPr>
      </p:pic>
      <p:sp>
        <p:nvSpPr>
          <p:cNvPr id="3" name="Oval Callout 3">
            <a:extLst>
              <a:ext uri="{FF2B5EF4-FFF2-40B4-BE49-F238E27FC236}">
                <a16:creationId xmlns:a16="http://schemas.microsoft.com/office/drawing/2014/main" id="{6F9EBD27-394D-083D-A626-83B556FDD0FD}"/>
              </a:ext>
            </a:extLst>
          </p:cNvPr>
          <p:cNvSpPr/>
          <p:nvPr/>
        </p:nvSpPr>
        <p:spPr>
          <a:xfrm>
            <a:off x="3871372" y="1552888"/>
            <a:ext cx="6651875" cy="2933518"/>
          </a:xfrm>
          <a:prstGeom prst="wedgeEllipseCallout">
            <a:avLst>
              <a:gd name="adj1" fmla="val -47844"/>
              <a:gd name="adj2" fmla="val 28629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Kể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tên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mà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từng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tham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hương trình ngoại khóa cho học sinh tiểu học - Tổ chức Giáo dục FPT">
            <a:extLst>
              <a:ext uri="{FF2B5EF4-FFF2-40B4-BE49-F238E27FC236}">
                <a16:creationId xmlns:a16="http://schemas.microsoft.com/office/drawing/2014/main" id="{527267E6-204E-F6CF-F14C-54348095BE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4"/>
          <a:stretch/>
        </p:blipFill>
        <p:spPr bwMode="auto">
          <a:xfrm>
            <a:off x="1200876" y="2317668"/>
            <a:ext cx="4363749" cy="2599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TRẢI NGHIỆM SÁNG TẠO TỪ HOẠT ĐỘNG NGOẠI KHÓA - Tổ chức Giáo dục FPT">
            <a:extLst>
              <a:ext uri="{FF2B5EF4-FFF2-40B4-BE49-F238E27FC236}">
                <a16:creationId xmlns:a16="http://schemas.microsoft.com/office/drawing/2014/main" id="{198E3C68-721F-0B43-D4B5-74A7B8E1AB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5" b="4362"/>
          <a:stretch/>
        </p:blipFill>
        <p:spPr bwMode="auto">
          <a:xfrm>
            <a:off x="6358269" y="2317667"/>
            <a:ext cx="4237803" cy="263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09D177F-FF9E-6D91-02E2-09F18A87409D}"/>
              </a:ext>
            </a:extLst>
          </p:cNvPr>
          <p:cNvSpPr txBox="1"/>
          <p:nvPr/>
        </p:nvSpPr>
        <p:spPr>
          <a:xfrm>
            <a:off x="878542" y="5011569"/>
            <a:ext cx="521745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ngoại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khoá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C949E9-BC33-B49A-A0D6-2F3AB17E338B}"/>
              </a:ext>
            </a:extLst>
          </p:cNvPr>
          <p:cNvSpPr txBox="1"/>
          <p:nvPr/>
        </p:nvSpPr>
        <p:spPr>
          <a:xfrm>
            <a:off x="5732713" y="5050670"/>
            <a:ext cx="521745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vẽ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4FF524FA-8D74-7270-B141-3DED8A43361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92238">
            <a:off x="10241924" y="1660728"/>
            <a:ext cx="708299" cy="14833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AC4FDC-45FF-9430-680D-53B5B9A9B5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222042">
            <a:off x="767057" y="1497110"/>
            <a:ext cx="811609" cy="164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692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FBCB88F-CE48-6343-0A89-AB8E0FC684DB}"/>
              </a:ext>
            </a:extLst>
          </p:cNvPr>
          <p:cNvGrpSpPr/>
          <p:nvPr/>
        </p:nvGrpSpPr>
        <p:grpSpPr>
          <a:xfrm>
            <a:off x="4928333" y="312964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BD6AEA58-195B-21CC-5D73-2FDAA2CD4B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ABFEA63-4021-022E-E012-B46130BD38D6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EDC209-49A2-C4DC-75D2-3D8358354AA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9" t="23138" r="6281" b="4118"/>
          <a:stretch/>
        </p:blipFill>
        <p:spPr>
          <a:xfrm>
            <a:off x="6167986" y="2403605"/>
            <a:ext cx="6024014" cy="4454395"/>
          </a:xfrm>
          <a:prstGeom prst="rect">
            <a:avLst/>
          </a:prstGeom>
        </p:spPr>
      </p:pic>
      <p:sp>
        <p:nvSpPr>
          <p:cNvPr id="3" name="Pentagon 1">
            <a:extLst>
              <a:ext uri="{FF2B5EF4-FFF2-40B4-BE49-F238E27FC236}">
                <a16:creationId xmlns:a16="http://schemas.microsoft.com/office/drawing/2014/main" id="{A395F646-4A0F-9041-E08F-AE4CBD3289A5}"/>
              </a:ext>
            </a:extLst>
          </p:cNvPr>
          <p:cNvSpPr/>
          <p:nvPr/>
        </p:nvSpPr>
        <p:spPr>
          <a:xfrm>
            <a:off x="0" y="1555537"/>
            <a:ext cx="9983972" cy="848068"/>
          </a:xfrm>
          <a:prstGeom prst="homePlat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1.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kết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nối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xã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hội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nghĩa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CC947C-15E0-76FD-E756-EBC154279A37}"/>
              </a:ext>
            </a:extLst>
          </p:cNvPr>
          <p:cNvSpPr txBox="1"/>
          <p:nvPr/>
        </p:nvSpPr>
        <p:spPr>
          <a:xfrm>
            <a:off x="1201479" y="4068058"/>
            <a:ext cx="5039279" cy="240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Quan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1 – 3 ở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trang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25 SGK,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nói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tên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nghĩa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do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tổ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chức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5" name="Cloud Callout 12">
            <a:extLst>
              <a:ext uri="{FF2B5EF4-FFF2-40B4-BE49-F238E27FC236}">
                <a16:creationId xmlns:a16="http://schemas.microsoft.com/office/drawing/2014/main" id="{E0A0FED0-FC18-0E0E-CF6D-31532A6CD14A}"/>
              </a:ext>
            </a:extLst>
          </p:cNvPr>
          <p:cNvSpPr/>
          <p:nvPr/>
        </p:nvSpPr>
        <p:spPr>
          <a:xfrm>
            <a:off x="1201479" y="2403605"/>
            <a:ext cx="4287622" cy="1271946"/>
          </a:xfrm>
          <a:prstGeom prst="cloudCallout">
            <a:avLst>
              <a:gd name="adj1" fmla="val -44061"/>
              <a:gd name="adj2" fmla="val 69857"/>
            </a:avLst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 động cặp đôi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D87C91-04B1-A71F-945B-E0F2310FAB4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5" t="24925" r="48332" b="39151"/>
          <a:stretch/>
        </p:blipFill>
        <p:spPr>
          <a:xfrm>
            <a:off x="6741042" y="2975503"/>
            <a:ext cx="5146048" cy="37822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1B715F-8A23-D466-5CC6-46D57B2CF425}"/>
              </a:ext>
            </a:extLst>
          </p:cNvPr>
          <p:cNvSpPr txBox="1"/>
          <p:nvPr/>
        </p:nvSpPr>
        <p:spPr>
          <a:xfrm>
            <a:off x="6741042" y="1518260"/>
            <a:ext cx="5004604" cy="1543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Tên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endParaRPr lang="en-US" sz="2200" b="1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Kỉ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niệm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Ngày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lập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Quân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đội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nhân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dân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Việt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Nam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2CE67B-1F68-6C89-85FD-FEB47CD7B24B}"/>
              </a:ext>
            </a:extLst>
          </p:cNvPr>
          <p:cNvSpPr txBox="1"/>
          <p:nvPr/>
        </p:nvSpPr>
        <p:spPr>
          <a:xfrm>
            <a:off x="740845" y="1537329"/>
            <a:ext cx="5521732" cy="5058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40000"/>
              </a:lnSpc>
              <a:buFont typeface="Wingdings" panose="05000000000000000000" pitchFamily="2" charset="2"/>
              <a:buChar char="§"/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tổ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chức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thường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niên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ngày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22/12.</a:t>
            </a:r>
          </a:p>
          <a:p>
            <a:pPr marL="457200" indent="-457200" algn="just">
              <a:lnSpc>
                <a:spcPct val="140000"/>
              </a:lnSpc>
              <a:buFont typeface="Wingdings" panose="05000000000000000000" pitchFamily="2" charset="2"/>
              <a:buChar char="§"/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giao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lưu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cô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bộ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đội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hiểu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rõ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hơn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ngày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lễ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đặc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biệt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này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just">
              <a:lnSpc>
                <a:spcPct val="140000"/>
              </a:lnSpc>
              <a:buFont typeface="Wingdings" panose="05000000000000000000" pitchFamily="2" charset="2"/>
              <a:buChar char="§"/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này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rất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có ý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nghĩa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giáo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dục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lòng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nước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, ca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ngợi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trang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sử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hào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hùng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dân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tộc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8267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846EB1-343F-4E10-E9AF-A827CCD5412E}"/>
              </a:ext>
            </a:extLst>
          </p:cNvPr>
          <p:cNvSpPr txBox="1"/>
          <p:nvPr/>
        </p:nvSpPr>
        <p:spPr>
          <a:xfrm>
            <a:off x="6770559" y="1783784"/>
            <a:ext cx="4961964" cy="1036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Tên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endParaRPr lang="en-US" sz="2200" b="1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200" i="1" dirty="0" err="1">
                <a:latin typeface="UTM Avo" panose="02040603050506020204" pitchFamily="18" charset="0"/>
                <a:cs typeface="Arial" panose="020B0604020202020204" pitchFamily="34" charset="0"/>
              </a:rPr>
              <a:t>Thăm</a:t>
            </a:r>
            <a:r>
              <a:rPr lang="en-US" sz="22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r>
              <a:rPr lang="en-US" sz="22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 charset="0"/>
                <a:cs typeface="Arial" panose="020B0604020202020204" pitchFamily="34" charset="0"/>
              </a:rPr>
              <a:t>anh</a:t>
            </a:r>
            <a:r>
              <a:rPr lang="en-US" sz="22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 charset="0"/>
                <a:cs typeface="Arial" panose="020B0604020202020204" pitchFamily="34" charset="0"/>
              </a:rPr>
              <a:t>hùng</a:t>
            </a:r>
            <a:r>
              <a:rPr lang="en-US" sz="22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 charset="0"/>
                <a:cs typeface="Arial" panose="020B0604020202020204" pitchFamily="34" charset="0"/>
              </a:rPr>
              <a:t>dân</a:t>
            </a:r>
            <a:r>
              <a:rPr lang="en-US" sz="22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 charset="0"/>
                <a:cs typeface="Arial" panose="020B0604020202020204" pitchFamily="34" charset="0"/>
              </a:rPr>
              <a:t>tộc</a:t>
            </a:r>
            <a:endParaRPr lang="en-US" sz="2200" i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D1F438-36C6-0254-E0C1-CA724852B70B}"/>
              </a:ext>
            </a:extLst>
          </p:cNvPr>
          <p:cNvSpPr txBox="1"/>
          <p:nvPr/>
        </p:nvSpPr>
        <p:spPr>
          <a:xfrm>
            <a:off x="968584" y="1917426"/>
            <a:ext cx="5329525" cy="4208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nhỏ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cô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giáo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đến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thăm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viên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thân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nhân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liệt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sĩ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lòng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biết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ơn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sâu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sắc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tới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thế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hệ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cha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anh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hy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sinh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nền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độc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lập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tự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do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dân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tộc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F92A12-4414-7E5E-5AC1-E958EF7B62B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94" t="23138" r="6281" b="37924"/>
          <a:stretch/>
        </p:blipFill>
        <p:spPr>
          <a:xfrm>
            <a:off x="6770559" y="2856163"/>
            <a:ext cx="5356657" cy="387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687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102261F-FD42-CBF4-26BE-50C431CD79C8}"/>
              </a:ext>
            </a:extLst>
          </p:cNvPr>
          <p:cNvSpPr txBox="1"/>
          <p:nvPr/>
        </p:nvSpPr>
        <p:spPr>
          <a:xfrm>
            <a:off x="6096000" y="2034561"/>
            <a:ext cx="6401611" cy="1543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Tên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endParaRPr lang="en-US" sz="2200" b="1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200" i="1" dirty="0" err="1">
                <a:latin typeface="UTM Avo" panose="02040603050506020204" pitchFamily="18" charset="0"/>
                <a:cs typeface="Arial" panose="020B0604020202020204" pitchFamily="34" charset="0"/>
              </a:rPr>
              <a:t>Ủng</a:t>
            </a:r>
            <a:r>
              <a:rPr lang="en-US" sz="22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 charset="0"/>
                <a:cs typeface="Arial" panose="020B0604020202020204" pitchFamily="34" charset="0"/>
              </a:rPr>
              <a:t>hộ</a:t>
            </a:r>
            <a:r>
              <a:rPr lang="en-US" sz="22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 charset="0"/>
                <a:cs typeface="Arial" panose="020B0604020202020204" pitchFamily="34" charset="0"/>
              </a:rPr>
              <a:t>đồng</a:t>
            </a:r>
            <a:r>
              <a:rPr lang="en-US" sz="22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 charset="0"/>
                <a:cs typeface="Arial" panose="020B0604020202020204" pitchFamily="34" charset="0"/>
              </a:rPr>
              <a:t>bào</a:t>
            </a:r>
            <a:r>
              <a:rPr lang="en-US" sz="22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 charset="0"/>
                <a:cs typeface="Arial" panose="020B0604020202020204" pitchFamily="34" charset="0"/>
              </a:rPr>
              <a:t>gặp</a:t>
            </a:r>
            <a:r>
              <a:rPr lang="en-US" sz="22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200" i="1" dirty="0" err="1">
                <a:latin typeface="UTM Avo" panose="02040603050506020204" pitchFamily="18" charset="0"/>
                <a:cs typeface="Arial" panose="020B0604020202020204" pitchFamily="34" charset="0"/>
              </a:rPr>
              <a:t>thiên</a:t>
            </a:r>
            <a:r>
              <a:rPr lang="en-US" sz="2200" i="1" dirty="0">
                <a:latin typeface="UTM Avo" panose="02040603050506020204" pitchFamily="18" charset="0"/>
                <a:cs typeface="Arial" panose="020B0604020202020204" pitchFamily="34" charset="0"/>
              </a:rPr>
              <a:t> tai, </a:t>
            </a:r>
            <a:r>
              <a:rPr lang="en-US" sz="2200" i="1" dirty="0" err="1">
                <a:latin typeface="UTM Avo" panose="02040603050506020204" pitchFamily="18" charset="0"/>
                <a:cs typeface="Arial" panose="020B0604020202020204" pitchFamily="34" charset="0"/>
              </a:rPr>
              <a:t>lũ</a:t>
            </a:r>
            <a:r>
              <a:rPr lang="en-US" sz="22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 charset="0"/>
                <a:cs typeface="Arial" panose="020B0604020202020204" pitchFamily="34" charset="0"/>
              </a:rPr>
              <a:t>lụt</a:t>
            </a:r>
            <a:r>
              <a:rPr lang="en-US" sz="22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0A20F0-05ED-7FC9-6FDA-D910B5F3160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40" t="61530" r="15933" b="4119"/>
          <a:stretch/>
        </p:blipFill>
        <p:spPr>
          <a:xfrm>
            <a:off x="6212958" y="3856371"/>
            <a:ext cx="5953054" cy="29084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ED92306-0FB9-06BD-1C87-C5999C707B9F}"/>
              </a:ext>
            </a:extLst>
          </p:cNvPr>
          <p:cNvSpPr txBox="1"/>
          <p:nvPr/>
        </p:nvSpPr>
        <p:spPr>
          <a:xfrm>
            <a:off x="862052" y="1665692"/>
            <a:ext cx="5017753" cy="4990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diễn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ra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thường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niên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màu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lũ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lụt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hằng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năm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Chia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sẻ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khó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khăn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mất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mát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hoàn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cảnh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khốn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khó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khác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tinh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thần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quý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báu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dân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tộc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ta “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lá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lành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đùm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lá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rách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271353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01C73B-A579-3696-9759-B9A04E49202D}"/>
              </a:ext>
            </a:extLst>
          </p:cNvPr>
          <p:cNvSpPr txBox="1"/>
          <p:nvPr/>
        </p:nvSpPr>
        <p:spPr>
          <a:xfrm>
            <a:off x="3794956" y="1587717"/>
            <a:ext cx="47602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UTM Avo" panose="02040603050506020204" pitchFamily="18" charset="0"/>
                <a:cs typeface="Arial" panose="020B0604020202020204" pitchFamily="34" charset="0"/>
              </a:rPr>
              <a:t>KẾT LUẬN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5B8342-1A0B-749B-A752-25BC4A6A9909}"/>
              </a:ext>
            </a:extLst>
          </p:cNvPr>
          <p:cNvSpPr txBox="1"/>
          <p:nvPr/>
        </p:nvSpPr>
        <p:spPr>
          <a:xfrm>
            <a:off x="749412" y="2278463"/>
            <a:ext cx="10851348" cy="2818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en-US" sz="2600" dirty="0" err="1">
                <a:latin typeface="UTM Avo" panose="02040603050506020204" pitchFamily="18" charset="0"/>
              </a:rPr>
              <a:t>Hoạt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động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kết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nối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với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xã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hội</a:t>
            </a:r>
            <a:r>
              <a:rPr lang="en-US" sz="2600" dirty="0">
                <a:latin typeface="UTM Avo" panose="02040603050506020204" pitchFamily="18" charset="0"/>
              </a:rPr>
              <a:t> là </a:t>
            </a:r>
            <a:r>
              <a:rPr lang="en-US" sz="2600" dirty="0" err="1">
                <a:latin typeface="UTM Avo" panose="02040603050506020204" pitchFamily="18" charset="0"/>
              </a:rPr>
              <a:t>những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hoạt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động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được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thực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hiện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nhằm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đem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lại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lợi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ích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cho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cộng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đồng</a:t>
            </a:r>
            <a:r>
              <a:rPr lang="en-US" sz="2600" dirty="0">
                <a:latin typeface="UTM Avo" panose="02040603050506020204" pitchFamily="18" charset="0"/>
              </a:rPr>
              <a:t>. Thông qua </a:t>
            </a:r>
            <a:r>
              <a:rPr lang="en-US" sz="2600" dirty="0" err="1">
                <a:latin typeface="UTM Avo" panose="02040603050506020204" pitchFamily="18" charset="0"/>
              </a:rPr>
              <a:t>hoạt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động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này</a:t>
            </a:r>
            <a:r>
              <a:rPr lang="en-US" sz="2600" dirty="0">
                <a:latin typeface="UTM Avo" panose="02040603050506020204" pitchFamily="18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</a:rPr>
              <a:t>chúng</a:t>
            </a:r>
            <a:r>
              <a:rPr lang="en-US" sz="2600" dirty="0">
                <a:latin typeface="UTM Avo" panose="02040603050506020204" pitchFamily="18" charset="0"/>
              </a:rPr>
              <a:t> ta </a:t>
            </a:r>
            <a:r>
              <a:rPr lang="vi-VN" sz="2600" dirty="0">
                <a:latin typeface="UTM Avo" panose="02040603050506020204" pitchFamily="18" charset="0"/>
              </a:rPr>
              <a:t>có cơ hội giúp đỡ mọi người, tăng thêm sự hiểu biết, được phát triển bản thân, được trau dồi các kĩ năng được làm quen với nhiều bạn mới.</a:t>
            </a:r>
            <a:endParaRPr lang="en-US" sz="2600" dirty="0">
              <a:latin typeface="UTM Avo" panose="02040603050506020204" pitchFamily="18" charset="0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E4A022E6-1594-65D6-E6A6-8F8190C4C6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809184" y="5202578"/>
            <a:ext cx="5229030" cy="1424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25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4271D7D-A1F4-B0D0-0136-4F570CB40B6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0" t="13529" r="8207"/>
          <a:stretch/>
        </p:blipFill>
        <p:spPr>
          <a:xfrm>
            <a:off x="6979246" y="2296840"/>
            <a:ext cx="5212754" cy="4561160"/>
          </a:xfrm>
          <a:prstGeom prst="rect">
            <a:avLst/>
          </a:prstGeom>
        </p:spPr>
      </p:pic>
      <p:sp>
        <p:nvSpPr>
          <p:cNvPr id="3" name="Pentagon 5">
            <a:extLst>
              <a:ext uri="{FF2B5EF4-FFF2-40B4-BE49-F238E27FC236}">
                <a16:creationId xmlns:a16="http://schemas.microsoft.com/office/drawing/2014/main" id="{3F0E25B3-4649-F279-D1F0-99D3ED4DC041}"/>
              </a:ext>
            </a:extLst>
          </p:cNvPr>
          <p:cNvSpPr/>
          <p:nvPr/>
        </p:nvSpPr>
        <p:spPr>
          <a:xfrm>
            <a:off x="0" y="1638470"/>
            <a:ext cx="9170894" cy="537030"/>
          </a:xfrm>
          <a:prstGeom prst="homePlat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2.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hưởng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ứng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ngày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Trái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Đất</a:t>
            </a:r>
            <a:endParaRPr lang="en-US" sz="26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Cloud Callout 2">
            <a:extLst>
              <a:ext uri="{FF2B5EF4-FFF2-40B4-BE49-F238E27FC236}">
                <a16:creationId xmlns:a16="http://schemas.microsoft.com/office/drawing/2014/main" id="{69B38563-820F-5D91-1881-1DEF86DF7158}"/>
              </a:ext>
            </a:extLst>
          </p:cNvPr>
          <p:cNvSpPr/>
          <p:nvPr/>
        </p:nvSpPr>
        <p:spPr>
          <a:xfrm>
            <a:off x="901461" y="2436110"/>
            <a:ext cx="4138372" cy="1539529"/>
          </a:xfrm>
          <a:prstGeom prst="cloudCallout">
            <a:avLst>
              <a:gd name="adj1" fmla="val -36554"/>
              <a:gd name="adj2" fmla="val 61713"/>
            </a:avLst>
          </a:prstGeom>
          <a:solidFill>
            <a:srgbClr val="FFFF6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bốn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endParaRPr lang="en-US" sz="26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9F3D12-406D-7EBC-11F3-A602307EF481}"/>
              </a:ext>
            </a:extLst>
          </p:cNvPr>
          <p:cNvSpPr txBox="1"/>
          <p:nvPr/>
        </p:nvSpPr>
        <p:spPr>
          <a:xfrm>
            <a:off x="1140586" y="4236250"/>
            <a:ext cx="5124454" cy="240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Quan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ảnh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kể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tên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hướng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ứng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Giờ</a:t>
            </a:r>
            <a:r>
              <a:rPr lang="en-US" sz="26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Trái</a:t>
            </a:r>
            <a:r>
              <a:rPr lang="en-US" sz="26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Đất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qua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ảnh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0302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B8247F7-09A2-C00C-0B04-FC4D0BDB3C1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45" t="13530" r="21790" b="45229"/>
          <a:stretch/>
        </p:blipFill>
        <p:spPr>
          <a:xfrm>
            <a:off x="1038770" y="3429000"/>
            <a:ext cx="4882407" cy="30704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E072EC6-42CF-7805-C172-AD2455266518}"/>
              </a:ext>
            </a:extLst>
          </p:cNvPr>
          <p:cNvSpPr txBox="1"/>
          <p:nvPr/>
        </p:nvSpPr>
        <p:spPr>
          <a:xfrm>
            <a:off x="867181" y="1626112"/>
            <a:ext cx="5225586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Tham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biểu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diễn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văn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nghệ</a:t>
            </a:r>
            <a:endParaRPr lang="en-US" sz="26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174862-85EF-B634-3697-491E65C2BD5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8" t="56855" r="46926" b="1904"/>
          <a:stretch/>
        </p:blipFill>
        <p:spPr>
          <a:xfrm>
            <a:off x="6614972" y="3444544"/>
            <a:ext cx="4634274" cy="30548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7379A66-72C2-D478-8A5A-209F50A5F62C}"/>
              </a:ext>
            </a:extLst>
          </p:cNvPr>
          <p:cNvSpPr txBox="1"/>
          <p:nvPr/>
        </p:nvSpPr>
        <p:spPr>
          <a:xfrm>
            <a:off x="6099235" y="1636821"/>
            <a:ext cx="5446271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Tham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biểu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diễn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văn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nghệ</a:t>
            </a:r>
            <a:endParaRPr lang="en-US" sz="26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Down Arrow 1">
            <a:extLst>
              <a:ext uri="{FF2B5EF4-FFF2-40B4-BE49-F238E27FC236}">
                <a16:creationId xmlns:a16="http://schemas.microsoft.com/office/drawing/2014/main" id="{1FF3377C-115E-060B-F638-DC6A1F10E983}"/>
              </a:ext>
            </a:extLst>
          </p:cNvPr>
          <p:cNvSpPr/>
          <p:nvPr/>
        </p:nvSpPr>
        <p:spPr>
          <a:xfrm>
            <a:off x="3300783" y="2393721"/>
            <a:ext cx="358379" cy="93647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sp>
        <p:nvSpPr>
          <p:cNvPr id="7" name="Down Arrow 14">
            <a:extLst>
              <a:ext uri="{FF2B5EF4-FFF2-40B4-BE49-F238E27FC236}">
                <a16:creationId xmlns:a16="http://schemas.microsoft.com/office/drawing/2014/main" id="{4819127D-CC73-B420-3BD5-7514C53041B1}"/>
              </a:ext>
            </a:extLst>
          </p:cNvPr>
          <p:cNvSpPr/>
          <p:nvPr/>
        </p:nvSpPr>
        <p:spPr>
          <a:xfrm>
            <a:off x="8643180" y="2426350"/>
            <a:ext cx="358379" cy="93647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126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4BBDC5-9928-03A0-EB8F-6B02733A73F8}"/>
              </a:ext>
            </a:extLst>
          </p:cNvPr>
          <p:cNvSpPr txBox="1"/>
          <p:nvPr/>
        </p:nvSpPr>
        <p:spPr>
          <a:xfrm>
            <a:off x="3293163" y="5584101"/>
            <a:ext cx="6148548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Vẽ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hưởng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ứng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ngày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Trái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Đất</a:t>
            </a:r>
            <a:endParaRPr lang="en-US" sz="26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59A453-10C4-FE29-F524-980AA4153FC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70" t="56305" r="8862" b="2551"/>
          <a:stretch/>
        </p:blipFill>
        <p:spPr>
          <a:xfrm>
            <a:off x="3501656" y="1573618"/>
            <a:ext cx="5188688" cy="4010483"/>
          </a:xfrm>
          <a:prstGeom prst="rect">
            <a:avLst/>
          </a:prstGeom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40EC20EE-6AA5-D83E-FC91-9A66260075B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70134" y="3848985"/>
            <a:ext cx="1920133" cy="287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793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1">
            <a:extLst>
              <a:ext uri="{FF2B5EF4-FFF2-40B4-BE49-F238E27FC236}">
                <a16:creationId xmlns:a16="http://schemas.microsoft.com/office/drawing/2014/main" id="{D8F437D5-861E-7EE8-8EBC-D0EC9286E125}"/>
              </a:ext>
            </a:extLst>
          </p:cNvPr>
          <p:cNvSpPr/>
          <p:nvPr/>
        </p:nvSpPr>
        <p:spPr>
          <a:xfrm>
            <a:off x="985285" y="1859806"/>
            <a:ext cx="4012372" cy="1428317"/>
          </a:xfrm>
          <a:prstGeom prst="cloudCallout">
            <a:avLst>
              <a:gd name="adj1" fmla="val 27125"/>
              <a:gd name="adj2" fmla="val 82121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Thảo luận nhóm</a:t>
            </a:r>
          </a:p>
        </p:txBody>
      </p:sp>
      <p:sp>
        <p:nvSpPr>
          <p:cNvPr id="3" name="Rounded Rectangular Callout 2">
            <a:extLst>
              <a:ext uri="{FF2B5EF4-FFF2-40B4-BE49-F238E27FC236}">
                <a16:creationId xmlns:a16="http://schemas.microsoft.com/office/drawing/2014/main" id="{4D3B263D-7006-BC5E-4D93-81B82409D04B}"/>
              </a:ext>
            </a:extLst>
          </p:cNvPr>
          <p:cNvSpPr/>
          <p:nvPr/>
        </p:nvSpPr>
        <p:spPr>
          <a:xfrm>
            <a:off x="4997657" y="3194811"/>
            <a:ext cx="5669655" cy="1373800"/>
          </a:xfrm>
          <a:prstGeom prst="wedgeRoundRectCallout">
            <a:avLst>
              <a:gd name="adj1" fmla="val -54064"/>
              <a:gd name="adj2" fmla="val 3635"/>
              <a:gd name="adj3" fmla="val 16667"/>
            </a:avLst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Nêu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nghĩa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hưởng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ứng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ngày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Trái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Đất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4" name="Rounded Rectangular Callout 11">
            <a:extLst>
              <a:ext uri="{FF2B5EF4-FFF2-40B4-BE49-F238E27FC236}">
                <a16:creationId xmlns:a16="http://schemas.microsoft.com/office/drawing/2014/main" id="{8BCB1FD4-DE27-4D48-41DA-F81C3FAA7D1B}"/>
              </a:ext>
            </a:extLst>
          </p:cNvPr>
          <p:cNvSpPr/>
          <p:nvPr/>
        </p:nvSpPr>
        <p:spPr>
          <a:xfrm>
            <a:off x="1758542" y="5097377"/>
            <a:ext cx="5669655" cy="1373800"/>
          </a:xfrm>
          <a:prstGeom prst="wedgeRoundRectCallout">
            <a:avLst>
              <a:gd name="adj1" fmla="val -54064"/>
              <a:gd name="adj2" fmla="val 3635"/>
              <a:gd name="adj3" fmla="val 16667"/>
            </a:avLst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Nói về một số việc làm của em nhằm hưởng ứng ngày Trái Đất.</a:t>
            </a:r>
          </a:p>
        </p:txBody>
      </p:sp>
    </p:spTree>
    <p:extLst>
      <p:ext uri="{BB962C8B-B14F-4D97-AF65-F5344CB8AC3E}">
        <p14:creationId xmlns:p14="http://schemas.microsoft.com/office/powerpoint/2010/main" val="3230902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BD976B-ECDC-2979-D031-41305DC55FF9}"/>
              </a:ext>
            </a:extLst>
          </p:cNvPr>
          <p:cNvSpPr/>
          <p:nvPr/>
        </p:nvSpPr>
        <p:spPr>
          <a:xfrm>
            <a:off x="664220" y="1749850"/>
            <a:ext cx="7261413" cy="4141693"/>
          </a:xfrm>
          <a:prstGeom prst="rect">
            <a:avLst/>
          </a:prstGeom>
          <a:noFill/>
          <a:ln w="381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Ý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nghĩa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trên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Truyền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tải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điệp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ngày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Trái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Đất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Kêu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gọi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mọi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sử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dụng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kiệm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năng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lượng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Ý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thức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tầm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trọng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nguồn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tài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nguyên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08A89B-1422-60D9-D850-9547AEB3C4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665" y="1749850"/>
            <a:ext cx="3484620" cy="348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10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">
            <a:extLst>
              <a:ext uri="{FF2B5EF4-FFF2-40B4-BE49-F238E27FC236}">
                <a16:creationId xmlns:a16="http://schemas.microsoft.com/office/drawing/2014/main" id="{558E124C-AF47-55AD-D80F-F11383646D79}"/>
              </a:ext>
            </a:extLst>
          </p:cNvPr>
          <p:cNvSpPr/>
          <p:nvPr/>
        </p:nvSpPr>
        <p:spPr>
          <a:xfrm>
            <a:off x="1036272" y="2190307"/>
            <a:ext cx="9968426" cy="3955728"/>
          </a:xfrm>
          <a:prstGeom prst="roundRect">
            <a:avLst/>
          </a:prstGeom>
          <a:solidFill>
            <a:srgbClr val="DDEDD8"/>
          </a:solidFill>
          <a:ln w="381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Giờ Trái Đất là một sự kiện quốc tế, diễn ra vào lúc 8h30 đến 9h30 tối (giờ địa phương) ngày thứ Bảy cuối cùng của tháng 3 hằng năm. Hoạt động này được nhiều nước trên thế giới hưởng ứng tích cực, trong đó có Việt Nam.</a:t>
            </a:r>
          </a:p>
          <a:p>
            <a:pPr algn="just">
              <a:lnSpc>
                <a:spcPct val="150000"/>
              </a:lnSpc>
            </a:pPr>
            <a:r>
              <a:rPr lang="vi-VN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Giờ Trái Đất nhắc nhở mọi người cùng tiết kiệm để bảo vệ Trái Đất.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A0350AF-5FDC-0E5D-AA51-0763E6B37AAF}"/>
              </a:ext>
            </a:extLst>
          </p:cNvPr>
          <p:cNvGrpSpPr/>
          <p:nvPr/>
        </p:nvGrpSpPr>
        <p:grpSpPr>
          <a:xfrm>
            <a:off x="1516733" y="1703061"/>
            <a:ext cx="2502377" cy="737214"/>
            <a:chOff x="1048869" y="1461831"/>
            <a:chExt cx="3240742" cy="954741"/>
          </a:xfrm>
        </p:grpSpPr>
        <p:sp>
          <p:nvSpPr>
            <p:cNvPr id="6" name="Rounded Rectangular Callout 1">
              <a:extLst>
                <a:ext uri="{FF2B5EF4-FFF2-40B4-BE49-F238E27FC236}">
                  <a16:creationId xmlns:a16="http://schemas.microsoft.com/office/drawing/2014/main" id="{87111DEB-34DC-4099-99FE-2C08E4854A86}"/>
                </a:ext>
              </a:extLst>
            </p:cNvPr>
            <p:cNvSpPr/>
            <p:nvPr/>
          </p:nvSpPr>
          <p:spPr>
            <a:xfrm>
              <a:off x="1048869" y="1461831"/>
              <a:ext cx="3240742" cy="954741"/>
            </a:xfrm>
            <a:prstGeom prst="wedgeRoundRectCallout">
              <a:avLst>
                <a:gd name="adj1" fmla="val -54858"/>
                <a:gd name="adj2" fmla="val 47224"/>
                <a:gd name="adj3" fmla="val 16667"/>
              </a:avLst>
            </a:prstGeom>
            <a:solidFill>
              <a:srgbClr val="E7563B"/>
            </a:solidFill>
            <a:ln>
              <a:solidFill>
                <a:srgbClr val="E756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Em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có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biết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  <p:sp>
          <p:nvSpPr>
            <p:cNvPr id="7" name="Rounded Rectangle 11">
              <a:extLst>
                <a:ext uri="{FF2B5EF4-FFF2-40B4-BE49-F238E27FC236}">
                  <a16:creationId xmlns:a16="http://schemas.microsoft.com/office/drawing/2014/main" id="{71C932C7-A6F9-FDFF-1AC9-C4798FB65157}"/>
                </a:ext>
              </a:extLst>
            </p:cNvPr>
            <p:cNvSpPr/>
            <p:nvPr/>
          </p:nvSpPr>
          <p:spPr>
            <a:xfrm>
              <a:off x="1156446" y="1553523"/>
              <a:ext cx="3025589" cy="771359"/>
            </a:xfrm>
            <a:prstGeom prst="roundRect">
              <a:avLst/>
            </a:prstGeom>
            <a:noFill/>
            <a:ln w="28575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b="1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3909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2">
            <a:extLst>
              <a:ext uri="{FF2B5EF4-FFF2-40B4-BE49-F238E27FC236}">
                <a16:creationId xmlns:a16="http://schemas.microsoft.com/office/drawing/2014/main" id="{3FFB6C2E-7136-92E2-61BA-2D88C22C7310}"/>
              </a:ext>
            </a:extLst>
          </p:cNvPr>
          <p:cNvSpPr/>
          <p:nvPr/>
        </p:nvSpPr>
        <p:spPr>
          <a:xfrm>
            <a:off x="0" y="1590767"/>
            <a:ext cx="10555941" cy="535745"/>
          </a:xfrm>
          <a:prstGeom prst="homePlat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3.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Sự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tham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gia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sinh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kết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nối</a:t>
            </a:r>
            <a:endParaRPr lang="en-US" sz="26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Cloud Callout 3">
            <a:extLst>
              <a:ext uri="{FF2B5EF4-FFF2-40B4-BE49-F238E27FC236}">
                <a16:creationId xmlns:a16="http://schemas.microsoft.com/office/drawing/2014/main" id="{83E6ABE5-44FD-FEF9-6CF6-62C83EC1FEE6}"/>
              </a:ext>
            </a:extLst>
          </p:cNvPr>
          <p:cNvSpPr/>
          <p:nvPr/>
        </p:nvSpPr>
        <p:spPr>
          <a:xfrm>
            <a:off x="431241" y="2213484"/>
            <a:ext cx="3361767" cy="1653987"/>
          </a:xfrm>
          <a:prstGeom prst="cloudCallout">
            <a:avLst>
              <a:gd name="adj1" fmla="val 8615"/>
              <a:gd name="adj2" fmla="val 82860"/>
            </a:avLst>
          </a:prstGeom>
          <a:solidFill>
            <a:srgbClr val="FFFF6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Thảo luận cặp đôi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BF1870-EF74-8B6B-DDD4-FB8FA9689E43}"/>
              </a:ext>
            </a:extLst>
          </p:cNvPr>
          <p:cNvSpPr txBox="1"/>
          <p:nvPr/>
        </p:nvSpPr>
        <p:spPr>
          <a:xfrm>
            <a:off x="4000243" y="2575938"/>
            <a:ext cx="7536316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i="1" dirty="0">
                <a:latin typeface="UTM Avo" panose="02040603050506020204" pitchFamily="18" charset="0"/>
                <a:cs typeface="Arial" panose="020B0604020202020204" pitchFamily="34" charset="0"/>
              </a:rPr>
              <a:t>Quan </a:t>
            </a:r>
            <a:r>
              <a:rPr lang="en-US" sz="20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0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0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0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ảnh</a:t>
            </a:r>
            <a:r>
              <a:rPr lang="en-US" sz="20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000" b="1" i="1" dirty="0">
                <a:latin typeface="UTM Avo" panose="02040603050506020204" pitchFamily="18" charset="0"/>
                <a:cs typeface="Arial" panose="020B0604020202020204" pitchFamily="34" charset="0"/>
              </a:rPr>
              <a:t> SGK </a:t>
            </a:r>
            <a:r>
              <a:rPr lang="en-US" sz="20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0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0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0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20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r>
              <a:rPr lang="en-US" sz="2000" b="1" i="1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Giới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thiệu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nhận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xét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về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sự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tham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gia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sinh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Ngày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hội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An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toàn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giao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đây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9" name="Picture 13">
            <a:extLst>
              <a:ext uri="{FF2B5EF4-FFF2-40B4-BE49-F238E27FC236}">
                <a16:creationId xmlns:a16="http://schemas.microsoft.com/office/drawing/2014/main" id="{064C394F-365B-3C57-4EC4-E53EB35D8D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66550" y="4241121"/>
            <a:ext cx="2826458" cy="231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330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0C8BF2-601F-05C5-37E6-6CB72A1DFD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3808" y="1631297"/>
            <a:ext cx="3580963" cy="29321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26344DB-2BE5-233D-82B8-0165358E5A1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46" t="1646" r="3030"/>
          <a:stretch/>
        </p:blipFill>
        <p:spPr>
          <a:xfrm rot="254757">
            <a:off x="6612181" y="1338446"/>
            <a:ext cx="3874798" cy="3346280"/>
          </a:xfrm>
          <a:prstGeom prst="rect">
            <a:avLst/>
          </a:prstGeom>
        </p:spPr>
      </p:pic>
      <p:sp>
        <p:nvSpPr>
          <p:cNvPr id="4" name="Cloud Callout 11">
            <a:extLst>
              <a:ext uri="{FF2B5EF4-FFF2-40B4-BE49-F238E27FC236}">
                <a16:creationId xmlns:a16="http://schemas.microsoft.com/office/drawing/2014/main" id="{167BCB20-F594-9CA9-0A63-9B169F29A1BF}"/>
              </a:ext>
            </a:extLst>
          </p:cNvPr>
          <p:cNvSpPr/>
          <p:nvPr/>
        </p:nvSpPr>
        <p:spPr>
          <a:xfrm>
            <a:off x="371287" y="4702911"/>
            <a:ext cx="5416369" cy="1932580"/>
          </a:xfrm>
          <a:prstGeom prst="cloudCallout">
            <a:avLst>
              <a:gd name="adj1" fmla="val -55765"/>
              <a:gd name="adj2" fmla="val -61476"/>
            </a:avLst>
          </a:prstGeom>
          <a:solidFill>
            <a:srgbClr val="FFCC66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Trình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diễn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văn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nghệ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chủ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An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toàn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Cloud Callout 14">
            <a:extLst>
              <a:ext uri="{FF2B5EF4-FFF2-40B4-BE49-F238E27FC236}">
                <a16:creationId xmlns:a16="http://schemas.microsoft.com/office/drawing/2014/main" id="{5F6919B3-7A4F-678C-44B9-CD4E7A156C72}"/>
              </a:ext>
            </a:extLst>
          </p:cNvPr>
          <p:cNvSpPr/>
          <p:nvPr/>
        </p:nvSpPr>
        <p:spPr>
          <a:xfrm>
            <a:off x="6496433" y="4720854"/>
            <a:ext cx="4954832" cy="1932581"/>
          </a:xfrm>
          <a:prstGeom prst="cloudCallout">
            <a:avLst>
              <a:gd name="adj1" fmla="val 62419"/>
              <a:gd name="adj2" fmla="val -57537"/>
            </a:avLst>
          </a:prstGeom>
          <a:solidFill>
            <a:srgbClr val="FFCC66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hiểu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biển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báo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tham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87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8AC7F4-EDAA-F04E-D8B2-3A143F7D5D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846" y="1512066"/>
            <a:ext cx="7226898" cy="4031623"/>
          </a:xfrm>
          <a:prstGeom prst="rect">
            <a:avLst/>
          </a:prstGeom>
        </p:spPr>
      </p:pic>
      <p:sp>
        <p:nvSpPr>
          <p:cNvPr id="3" name="Cloud Callout 11">
            <a:extLst>
              <a:ext uri="{FF2B5EF4-FFF2-40B4-BE49-F238E27FC236}">
                <a16:creationId xmlns:a16="http://schemas.microsoft.com/office/drawing/2014/main" id="{815D8BF1-29AE-08FD-0099-A433B803FE0E}"/>
              </a:ext>
            </a:extLst>
          </p:cNvPr>
          <p:cNvSpPr/>
          <p:nvPr/>
        </p:nvSpPr>
        <p:spPr>
          <a:xfrm>
            <a:off x="6314316" y="3527877"/>
            <a:ext cx="5877684" cy="3387654"/>
          </a:xfrm>
          <a:prstGeom prst="cloudCallout">
            <a:avLst>
              <a:gd name="adj1" fmla="val -55765"/>
              <a:gd name="adj2" fmla="val -61476"/>
            </a:avLst>
          </a:prstGeom>
          <a:solidFill>
            <a:srgbClr val="FFCC66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Tham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diễn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tả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quy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tắc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cần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tuân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thủ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tham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04151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591801-DB2C-30B0-B56C-4B1B2C091A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43798">
            <a:off x="1835786" y="1620875"/>
            <a:ext cx="3909208" cy="32590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30F3D5-310D-F98D-BF12-524477EDC6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5416" y="1667711"/>
            <a:ext cx="3894133" cy="3266341"/>
          </a:xfrm>
          <a:prstGeom prst="rect">
            <a:avLst/>
          </a:prstGeom>
        </p:spPr>
      </p:pic>
      <p:sp>
        <p:nvSpPr>
          <p:cNvPr id="4" name="Cloud Callout 11">
            <a:extLst>
              <a:ext uri="{FF2B5EF4-FFF2-40B4-BE49-F238E27FC236}">
                <a16:creationId xmlns:a16="http://schemas.microsoft.com/office/drawing/2014/main" id="{BC815019-3DE7-5FC0-AF7C-E91FE4691794}"/>
              </a:ext>
            </a:extLst>
          </p:cNvPr>
          <p:cNvSpPr/>
          <p:nvPr/>
        </p:nvSpPr>
        <p:spPr>
          <a:xfrm>
            <a:off x="30505" y="4833100"/>
            <a:ext cx="4890184" cy="1907640"/>
          </a:xfrm>
          <a:prstGeom prst="cloudCallout">
            <a:avLst>
              <a:gd name="adj1" fmla="val 29865"/>
              <a:gd name="adj2" fmla="val -73992"/>
            </a:avLst>
          </a:prstGeom>
          <a:solidFill>
            <a:srgbClr val="FFCC66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vẽ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chủ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an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toàn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Cloud Callout 12">
            <a:extLst>
              <a:ext uri="{FF2B5EF4-FFF2-40B4-BE49-F238E27FC236}">
                <a16:creationId xmlns:a16="http://schemas.microsoft.com/office/drawing/2014/main" id="{B8D79BAB-46C7-3DB2-3ECD-329F099EC750}"/>
              </a:ext>
            </a:extLst>
          </p:cNvPr>
          <p:cNvSpPr/>
          <p:nvPr/>
        </p:nvSpPr>
        <p:spPr>
          <a:xfrm>
            <a:off x="7721442" y="4833099"/>
            <a:ext cx="4130317" cy="2024901"/>
          </a:xfrm>
          <a:prstGeom prst="cloudCallout">
            <a:avLst>
              <a:gd name="adj1" fmla="val -39155"/>
              <a:gd name="adj2" fmla="val -76169"/>
            </a:avLst>
          </a:prstGeom>
          <a:solidFill>
            <a:srgbClr val="FFCC66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hùng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chủ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an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toàn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521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4">
            <a:extLst>
              <a:ext uri="{FF2B5EF4-FFF2-40B4-BE49-F238E27FC236}">
                <a16:creationId xmlns:a16="http://schemas.microsoft.com/office/drawing/2014/main" id="{FBDC6352-69A3-80E6-DC8B-C95F496A2420}"/>
              </a:ext>
            </a:extLst>
          </p:cNvPr>
          <p:cNvSpPr/>
          <p:nvPr/>
        </p:nvSpPr>
        <p:spPr>
          <a:xfrm flipH="1">
            <a:off x="5050287" y="1148750"/>
            <a:ext cx="6347011" cy="2976683"/>
          </a:xfrm>
          <a:prstGeom prst="wedgeRoundRectCallout">
            <a:avLst>
              <a:gd name="adj1" fmla="val 42850"/>
              <a:gd name="adj2" fmla="val 62126"/>
              <a:gd name="adj3" fmla="val 16667"/>
            </a:avLst>
          </a:prstGeom>
          <a:solidFill>
            <a:srgbClr val="FFCC66"/>
          </a:solidFill>
          <a:ln w="38100">
            <a:solidFill>
              <a:srgbClr val="E7563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vi-VN" sz="2600" dirty="0">
                <a:solidFill>
                  <a:schemeClr val="tx1"/>
                </a:solidFill>
                <a:latin typeface="UTM Avo" panose="02040603050506020204" pitchFamily="18" charset="0"/>
              </a:rPr>
              <a:t>Em đã tham gia những hoạt động nào trong Ngày hội An toàn giao thông ở trường? Hãy nói về một trong những hoạt động đó.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4C3F1E43-D353-AA70-F449-34AD7418C67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4702" y="3518943"/>
            <a:ext cx="4203487" cy="3157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178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4036BF8-D720-11D0-3674-CB3E890F9B12}"/>
              </a:ext>
            </a:extLst>
          </p:cNvPr>
          <p:cNvGrpSpPr/>
          <p:nvPr/>
        </p:nvGrpSpPr>
        <p:grpSpPr>
          <a:xfrm>
            <a:off x="4928333" y="312964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47945AB-8857-E9C4-D4DE-2EF9B9CB4E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B5CAACE-F0EB-75AF-A49B-D1D938705A0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930649-8B21-A76A-8987-512E376D2101}"/>
              </a:ext>
            </a:extLst>
          </p:cNvPr>
          <p:cNvSpPr txBox="1"/>
          <p:nvPr/>
        </p:nvSpPr>
        <p:spPr>
          <a:xfrm>
            <a:off x="906584" y="2224984"/>
            <a:ext cx="5741893" cy="240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endParaRPr lang="en-US" sz="2600" b="1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Chọn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kết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nối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xã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hội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mà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tổ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chức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thảo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luận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gợi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B96BF0-B33A-7378-F412-310624B7D80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78" t="20383" r="17113" b="15308"/>
          <a:stretch/>
        </p:blipFill>
        <p:spPr>
          <a:xfrm>
            <a:off x="6685844" y="1897721"/>
            <a:ext cx="4599572" cy="3062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114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4082EA-FC41-6962-98A6-3EBEE93890CA}"/>
              </a:ext>
            </a:extLst>
          </p:cNvPr>
          <p:cNvSpPr txBox="1"/>
          <p:nvPr/>
        </p:nvSpPr>
        <p:spPr>
          <a:xfrm>
            <a:off x="1159881" y="1621133"/>
            <a:ext cx="10515605" cy="1807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tự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đánh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giá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tham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gia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kết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nối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xã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hội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gợi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SGK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trang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28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chia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sẻ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bên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cạnh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AE8C5E0-0232-1C41-C0F5-715BA43A28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784025"/>
              </p:ext>
            </p:extLst>
          </p:nvPr>
        </p:nvGraphicFramePr>
        <p:xfrm>
          <a:off x="1701801" y="3611052"/>
          <a:ext cx="8788398" cy="27632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826">
                  <a:extLst>
                    <a:ext uri="{9D8B030D-6E8A-4147-A177-3AD203B41FA5}">
                      <a16:colId xmlns:a16="http://schemas.microsoft.com/office/drawing/2014/main" val="387275338"/>
                    </a:ext>
                  </a:extLst>
                </a:gridCol>
                <a:gridCol w="2258106">
                  <a:extLst>
                    <a:ext uri="{9D8B030D-6E8A-4147-A177-3AD203B41FA5}">
                      <a16:colId xmlns:a16="http://schemas.microsoft.com/office/drawing/2014/main" val="3388339069"/>
                    </a:ext>
                  </a:extLst>
                </a:gridCol>
                <a:gridCol w="2929466">
                  <a:extLst>
                    <a:ext uri="{9D8B030D-6E8A-4147-A177-3AD203B41FA5}">
                      <a16:colId xmlns:a16="http://schemas.microsoft.com/office/drawing/2014/main" val="336691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Tên</a:t>
                      </a:r>
                      <a:r>
                        <a:rPr lang="en-US" sz="3000" baseline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hoạt động </a:t>
                      </a:r>
                      <a:endParaRPr lang="en-US" sz="300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Việc làm</a:t>
                      </a:r>
                      <a:r>
                        <a:rPr lang="en-US" sz="3000" baseline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300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Tự</a:t>
                      </a:r>
                      <a:r>
                        <a:rPr lang="en-US" sz="3000" baseline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nhận xét</a:t>
                      </a:r>
                      <a:endParaRPr lang="en-US" sz="300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9527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Ngày</a:t>
                      </a:r>
                      <a:r>
                        <a:rPr lang="en-US" sz="3000" baseline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hội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 baseline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 toàn giao thông</a:t>
                      </a:r>
                      <a:endParaRPr lang="en-US" sz="3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5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5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5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173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5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5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5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78131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0274" y="-228600"/>
            <a:ext cx="5341926" cy="2628960"/>
          </a:xfrm>
          <a:prstGeom prst="wav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Doraemon và chiếc bánh rán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305091D-F787-46C7-B337-BCB1BF7B6F7A}"/>
              </a:ext>
            </a:extLst>
          </p:cNvPr>
          <p:cNvGrpSpPr/>
          <p:nvPr/>
        </p:nvGrpSpPr>
        <p:grpSpPr>
          <a:xfrm>
            <a:off x="62345" y="1964392"/>
            <a:ext cx="5867400" cy="3886200"/>
            <a:chOff x="4177145" y="1714569"/>
            <a:chExt cx="5867400" cy="3886200"/>
          </a:xfrm>
        </p:grpSpPr>
        <p:sp>
          <p:nvSpPr>
            <p:cNvPr id="5" name="Rounded Rectangle 4"/>
            <p:cNvSpPr/>
            <p:nvPr/>
          </p:nvSpPr>
          <p:spPr>
            <a:xfrm>
              <a:off x="4177145" y="1714569"/>
              <a:ext cx="5867400" cy="38862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520045" y="1875254"/>
              <a:ext cx="4928755" cy="3539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Những con chuột đáng ghét đang tìm cách ăn vụng bán rán của chú mèo máy Doraemon. Các em hãy ngăn cản chúng bằng cách tr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ả</a:t>
              </a:r>
              <a:r>
                <a: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lời các câu hỏi nhé.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endParaRPr>
            </a:p>
          </p:txBody>
        </p:sp>
      </p:grpSp>
      <p:pic>
        <p:nvPicPr>
          <p:cNvPr id="8" name="Picture 7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8985">
                        <a14:foregroundMark x1="31472" y1="4000" x2="40102" y2="16000"/>
                        <a14:foregroundMark x1="55838" y1="6400" x2="24873" y2="18400"/>
                        <a14:foregroundMark x1="28934" y1="12800" x2="60406" y2="11600"/>
                        <a14:foregroundMark x1="28934" y1="9200" x2="51269" y2="5600"/>
                        <a14:foregroundMark x1="30457" y1="7600" x2="60406" y2="4400"/>
                        <a14:foregroundMark x1="57360" y1="4000" x2="57868" y2="36000"/>
                        <a14:foregroundMark x1="67513" y1="18000" x2="42640" y2="42400"/>
                        <a14:foregroundMark x1="27919" y1="23600" x2="62437" y2="33200"/>
                        <a14:foregroundMark x1="63959" y1="20400" x2="23858" y2="39600"/>
                        <a14:foregroundMark x1="28426" y1="20400" x2="26904" y2="42400"/>
                        <a14:foregroundMark x1="48223" y1="18000" x2="32995" y2="47600"/>
                        <a14:foregroundMark x1="36041" y1="20800" x2="29949" y2="46800"/>
                        <a14:foregroundMark x1="15736" y1="19200" x2="16751" y2="48800"/>
                        <a14:foregroundMark x1="18782" y1="20400" x2="18274" y2="64000"/>
                        <a14:foregroundMark x1="20812" y1="27200" x2="26396" y2="64400"/>
                        <a14:foregroundMark x1="47716" y1="10800" x2="28934" y2="66000"/>
                        <a14:foregroundMark x1="58883" y1="13200" x2="54822" y2="56800"/>
                        <a14:foregroundMark x1="67513" y1="17200" x2="61421" y2="54000"/>
                        <a14:foregroundMark x1="82234" y1="22000" x2="30457" y2="50000"/>
                        <a14:foregroundMark x1="62944" y1="13200" x2="83756" y2="22000"/>
                        <a14:foregroundMark x1="80711" y1="22000" x2="70558" y2="41600"/>
                        <a14:foregroundMark x1="65482" y1="15600" x2="44670" y2="42400"/>
                        <a14:foregroundMark x1="80203" y1="32000" x2="60914" y2="60400"/>
                        <a14:foregroundMark x1="72589" y1="51200" x2="49746" y2="72000"/>
                        <a14:foregroundMark x1="33503" y1="52400" x2="54315" y2="80800"/>
                        <a14:foregroundMark x1="46193" y1="55600" x2="49746" y2="82400"/>
                        <a14:foregroundMark x1="41624" y1="50400" x2="47716" y2="80800"/>
                        <a14:foregroundMark x1="41117" y1="67200" x2="45178" y2="89600"/>
                        <a14:foregroundMark x1="54315" y1="65200" x2="54315" y2="90000"/>
                        <a14:foregroundMark x1="61421" y1="68000" x2="61421" y2="91200"/>
                        <a14:foregroundMark x1="67005" y1="64000" x2="65990" y2="87600"/>
                        <a14:foregroundMark x1="69543" y1="66000" x2="65482" y2="90000"/>
                        <a14:foregroundMark x1="54315" y1="94000" x2="63959" y2="92800"/>
                        <a14:foregroundMark x1="49746" y1="96400" x2="73604" y2="90000"/>
                        <a14:foregroundMark x1="60914" y1="96400" x2="67513" y2="95200"/>
                        <a14:foregroundMark x1="91878" y1="43600" x2="69543" y2="78000"/>
                        <a14:foregroundMark x1="85279" y1="47600" x2="75127" y2="73200"/>
                        <a14:foregroundMark x1="83249" y1="47600" x2="74112" y2="63200"/>
                        <a14:foregroundMark x1="91878" y1="50400" x2="77157" y2="64400"/>
                        <a14:foregroundMark x1="85787" y1="60800" x2="95431" y2="52400"/>
                        <a14:foregroundMark x1="65990" y1="57600" x2="80203" y2="50400"/>
                        <a14:foregroundMark x1="77665" y1="18400" x2="83756" y2="20800"/>
                        <a14:foregroundMark x1="82234" y1="30800" x2="83249" y2="21200"/>
                        <a14:foregroundMark x1="83249" y1="90800" x2="81726" y2="8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546" y="1"/>
            <a:ext cx="1371600" cy="1740609"/>
          </a:xfrm>
          <a:prstGeom prst="rect">
            <a:avLst/>
          </a:prstGeom>
        </p:spPr>
      </p:pic>
      <p:pic>
        <p:nvPicPr>
          <p:cNvPr id="9" name="Doremon-Beat_vy46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735271" y="-88075"/>
            <a:ext cx="609600" cy="609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9262A5-DBDF-A617-D12F-ED3B584964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734592" cy="73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297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362200" y="304800"/>
            <a:ext cx="6248400" cy="18288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75709" y="715139"/>
            <a:ext cx="4953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Đâu</a:t>
            </a:r>
            <a:r>
              <a:rPr lang="en-US" sz="30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là </a:t>
            </a:r>
            <a:r>
              <a:rPr lang="en-US" sz="30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hoạt</a:t>
            </a:r>
            <a:r>
              <a:rPr lang="en-US" sz="30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0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động</a:t>
            </a:r>
            <a:r>
              <a:rPr lang="en-US" sz="30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0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kết</a:t>
            </a:r>
            <a:r>
              <a:rPr lang="en-US" sz="30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0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nối</a:t>
            </a:r>
            <a:r>
              <a:rPr lang="en-US" sz="30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0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xã</a:t>
            </a:r>
            <a:r>
              <a:rPr lang="en-US" sz="30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0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hội</a:t>
            </a:r>
            <a:r>
              <a:rPr lang="en-US" sz="30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0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của</a:t>
            </a:r>
            <a:r>
              <a:rPr lang="en-US" sz="30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0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trường</a:t>
            </a:r>
            <a:r>
              <a:rPr lang="en-US" sz="30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0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học</a:t>
            </a:r>
            <a:r>
              <a:rPr lang="en-US" sz="30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?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933485" y="4534173"/>
            <a:ext cx="2653042" cy="109514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748717" y="4601212"/>
            <a:ext cx="2959394" cy="93379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892595" y="2615046"/>
            <a:ext cx="2734822" cy="98337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688083" y="2618083"/>
            <a:ext cx="2980177" cy="838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77711" y="4589303"/>
            <a:ext cx="271667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C. Phong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trào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“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Nuôi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heo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đất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”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06813" y="2773104"/>
            <a:ext cx="27006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B.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Lễ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chào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cờ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7620" y="4784132"/>
            <a:ext cx="295939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D.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Lễ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khai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giảng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32812" y="2767142"/>
            <a:ext cx="293753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A.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Lễ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bổ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nhiệm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5791303" y="1765574"/>
            <a:ext cx="1891145" cy="20031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5857596" y="3782564"/>
            <a:ext cx="1891145" cy="200313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964498" y="1849371"/>
            <a:ext cx="1891145" cy="2003135"/>
          </a:xfrm>
          <a:prstGeom prst="rect">
            <a:avLst/>
          </a:prstGeom>
        </p:spPr>
      </p:pic>
      <p:pic>
        <p:nvPicPr>
          <p:cNvPr id="16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344400" y="228600"/>
            <a:ext cx="609600" cy="609600"/>
          </a:xfrm>
          <a:prstGeom prst="rect">
            <a:avLst/>
          </a:prstGeom>
        </p:spPr>
      </p:pic>
      <p:pic>
        <p:nvPicPr>
          <p:cNvPr id="15" name="Dor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859" b="100000" l="0" r="96750">
                        <a14:foregroundMark x1="56875" y1="11093" x2="53250" y2="94373"/>
                        <a14:foregroundMark x1="65500" y1="14148" x2="62750" y2="97588"/>
                        <a14:foregroundMark x1="73500" y1="29743" x2="73125" y2="83280"/>
                        <a14:foregroundMark x1="67500" y1="69132" x2="68500" y2="87138"/>
                        <a14:foregroundMark x1="57125" y1="59646" x2="58375" y2="76367"/>
                        <a14:foregroundMark x1="45125" y1="20900" x2="48875" y2="94051"/>
                        <a14:foregroundMark x1="38000" y1="23955" x2="39125" y2="56913"/>
                        <a14:foregroundMark x1="33125" y1="60450" x2="38375" y2="6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00" t="6270" r="10908"/>
          <a:stretch/>
        </p:blipFill>
        <p:spPr>
          <a:xfrm>
            <a:off x="3381930" y="3259585"/>
            <a:ext cx="3083503" cy="3708648"/>
          </a:xfrm>
          <a:prstGeom prst="rect">
            <a:avLst/>
          </a:prstGeom>
        </p:spPr>
      </p:pic>
      <p:pic>
        <p:nvPicPr>
          <p:cNvPr id="17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99818" y="1360632"/>
            <a:ext cx="609600" cy="609600"/>
          </a:xfrm>
          <a:prstGeom prst="rect">
            <a:avLst/>
          </a:prstGeom>
        </p:spPr>
      </p:pic>
      <p:pic>
        <p:nvPicPr>
          <p:cNvPr id="18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99818" y="3860512"/>
            <a:ext cx="609600" cy="609600"/>
          </a:xfrm>
          <a:prstGeom prst="rect">
            <a:avLst/>
          </a:prstGeom>
        </p:spPr>
      </p:pic>
      <p:pic>
        <p:nvPicPr>
          <p:cNvPr id="19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44400" y="2594264"/>
            <a:ext cx="609600" cy="609600"/>
          </a:xfrm>
          <a:prstGeom prst="rect">
            <a:avLst/>
          </a:prstGeom>
        </p:spPr>
      </p:pic>
      <p:pic>
        <p:nvPicPr>
          <p:cNvPr id="20" name="Picture 19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98985">
                        <a14:foregroundMark x1="31472" y1="4000" x2="40102" y2="16000"/>
                        <a14:foregroundMark x1="55838" y1="6400" x2="24873" y2="18400"/>
                        <a14:foregroundMark x1="28934" y1="12800" x2="60406" y2="11600"/>
                        <a14:foregroundMark x1="28934" y1="9200" x2="51269" y2="5600"/>
                        <a14:foregroundMark x1="30457" y1="7600" x2="60406" y2="4400"/>
                        <a14:foregroundMark x1="57360" y1="4000" x2="57868" y2="36000"/>
                        <a14:foregroundMark x1="67513" y1="18000" x2="42640" y2="42400"/>
                        <a14:foregroundMark x1="27919" y1="23600" x2="62437" y2="33200"/>
                        <a14:foregroundMark x1="63959" y1="20400" x2="23858" y2="39600"/>
                        <a14:foregroundMark x1="28426" y1="20400" x2="26904" y2="42400"/>
                        <a14:foregroundMark x1="48223" y1="18000" x2="32995" y2="47600"/>
                        <a14:foregroundMark x1="36041" y1="20800" x2="29949" y2="46800"/>
                        <a14:foregroundMark x1="15736" y1="19200" x2="16751" y2="48800"/>
                        <a14:foregroundMark x1="18782" y1="20400" x2="18274" y2="64000"/>
                        <a14:foregroundMark x1="20812" y1="27200" x2="26396" y2="64400"/>
                        <a14:foregroundMark x1="47716" y1="10800" x2="28934" y2="66000"/>
                        <a14:foregroundMark x1="58883" y1="13200" x2="54822" y2="56800"/>
                        <a14:foregroundMark x1="67513" y1="17200" x2="61421" y2="54000"/>
                        <a14:foregroundMark x1="82234" y1="22000" x2="30457" y2="50000"/>
                        <a14:foregroundMark x1="62944" y1="13200" x2="83756" y2="22000"/>
                        <a14:foregroundMark x1="80711" y1="22000" x2="70558" y2="41600"/>
                        <a14:foregroundMark x1="65482" y1="15600" x2="44670" y2="42400"/>
                        <a14:foregroundMark x1="80203" y1="32000" x2="60914" y2="60400"/>
                        <a14:foregroundMark x1="72589" y1="51200" x2="49746" y2="72000"/>
                        <a14:foregroundMark x1="33503" y1="52400" x2="54315" y2="80800"/>
                        <a14:foregroundMark x1="46193" y1="55600" x2="49746" y2="82400"/>
                        <a14:foregroundMark x1="41624" y1="50400" x2="47716" y2="80800"/>
                        <a14:foregroundMark x1="41117" y1="67200" x2="45178" y2="89600"/>
                        <a14:foregroundMark x1="54315" y1="65200" x2="54315" y2="90000"/>
                        <a14:foregroundMark x1="61421" y1="68000" x2="61421" y2="91200"/>
                        <a14:foregroundMark x1="67005" y1="64000" x2="65990" y2="87600"/>
                        <a14:foregroundMark x1="69543" y1="66000" x2="65482" y2="90000"/>
                        <a14:foregroundMark x1="54315" y1="94000" x2="63959" y2="92800"/>
                        <a14:foregroundMark x1="49746" y1="96400" x2="73604" y2="90000"/>
                        <a14:foregroundMark x1="60914" y1="96400" x2="67513" y2="95200"/>
                        <a14:foregroundMark x1="91878" y1="43600" x2="69543" y2="78000"/>
                        <a14:foregroundMark x1="85279" y1="47600" x2="75127" y2="73200"/>
                        <a14:foregroundMark x1="83249" y1="47600" x2="74112" y2="63200"/>
                        <a14:foregroundMark x1="91878" y1="50400" x2="77157" y2="64400"/>
                        <a14:foregroundMark x1="85787" y1="60800" x2="95431" y2="52400"/>
                        <a14:foregroundMark x1="65990" y1="57600" x2="80203" y2="50400"/>
                        <a14:foregroundMark x1="77665" y1="18400" x2="83756" y2="20800"/>
                        <a14:foregroundMark x1="82234" y1="30800" x2="83249" y2="21200"/>
                        <a14:foregroundMark x1="83249" y1="90800" x2="81726" y2="8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546" y="1"/>
            <a:ext cx="1371600" cy="174060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1146B53-208D-1B72-3AE6-8153660BEC1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734592" cy="73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75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808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815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150"/>
                            </p:stCondLst>
                            <p:childTnLst>
                              <p:par>
                                <p:cTn id="61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815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150"/>
                            </p:stCondLst>
                            <p:childTnLst>
                              <p:par>
                                <p:cTn id="83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3" dur="815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150"/>
                            </p:stCondLst>
                            <p:childTnLst>
                              <p:par>
                                <p:cTn id="105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1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850065" y="304800"/>
            <a:ext cx="7315200" cy="18288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86100" y="577977"/>
            <a:ext cx="4800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Đâu</a:t>
            </a:r>
            <a:r>
              <a:rPr lang="en-US" sz="3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lang="en-US" sz="3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phải</a:t>
            </a:r>
            <a:r>
              <a:rPr lang="en-US" sz="3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là </a:t>
            </a:r>
            <a:r>
              <a:rPr lang="en-US" sz="3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hoạt</a:t>
            </a:r>
            <a:r>
              <a:rPr lang="en-US" sz="3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động</a:t>
            </a:r>
            <a:r>
              <a:rPr lang="en-US" sz="3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kết</a:t>
            </a:r>
            <a:r>
              <a:rPr lang="en-US" sz="3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nối</a:t>
            </a:r>
            <a:r>
              <a:rPr lang="en-US" sz="3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xã</a:t>
            </a:r>
            <a:r>
              <a:rPr lang="en-US" sz="3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hội</a:t>
            </a:r>
            <a:r>
              <a:rPr lang="en-US" sz="3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của</a:t>
            </a:r>
            <a:r>
              <a:rPr lang="en-US" sz="3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trường</a:t>
            </a:r>
            <a:r>
              <a:rPr lang="en-US" sz="3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học</a:t>
            </a:r>
            <a:r>
              <a:rPr lang="en-US" sz="3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?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201883" y="2667000"/>
            <a:ext cx="3946047" cy="137337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248399" y="4823557"/>
            <a:ext cx="4083791" cy="148524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246185" y="4928951"/>
            <a:ext cx="3901745" cy="145481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227617" y="2594264"/>
            <a:ext cx="4104573" cy="144610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52362" y="2899064"/>
            <a:ext cx="284710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A.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Tổ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chức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liên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hoan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theo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lớp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54134" y="2853058"/>
            <a:ext cx="393139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B.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Chiến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dịch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ủng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hộ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đồng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bào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lũ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lụt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25734" y="5150026"/>
            <a:ext cx="380645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D.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Ủng</a:t>
            </a:r>
            <a:r>
              <a:rPr lang="en-US" sz="26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hộ</a:t>
            </a:r>
            <a:r>
              <a:rPr lang="en-US" sz="26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đồng</a:t>
            </a:r>
            <a:r>
              <a:rPr lang="en-US" sz="26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bào</a:t>
            </a:r>
            <a:r>
              <a:rPr lang="en-US" sz="26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vùng</a:t>
            </a:r>
            <a:r>
              <a:rPr lang="en-US" sz="26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sâu</a:t>
            </a:r>
            <a:r>
              <a:rPr lang="en-US" sz="26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, </a:t>
            </a:r>
            <a:r>
              <a:rPr lang="en-US" sz="26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vùng</a:t>
            </a:r>
            <a:r>
              <a:rPr lang="en-US" sz="26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xa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97361" y="5016135"/>
            <a:ext cx="368898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C. Phong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trào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thi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đua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chào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mừng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ngày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Nhà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giáo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Việt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Nam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5474996" y="2315750"/>
            <a:ext cx="1891145" cy="20031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5508561" y="4384178"/>
            <a:ext cx="1891145" cy="200313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506789" y="4461546"/>
            <a:ext cx="1891145" cy="2003135"/>
          </a:xfrm>
          <a:prstGeom prst="rect">
            <a:avLst/>
          </a:prstGeom>
        </p:spPr>
      </p:pic>
      <p:pic>
        <p:nvPicPr>
          <p:cNvPr id="16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344400" y="228600"/>
            <a:ext cx="609600" cy="609600"/>
          </a:xfrm>
          <a:prstGeom prst="rect">
            <a:avLst/>
          </a:prstGeom>
        </p:spPr>
      </p:pic>
      <p:pic>
        <p:nvPicPr>
          <p:cNvPr id="15" name="Dor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859" b="100000" l="0" r="96750">
                        <a14:foregroundMark x1="56875" y1="11093" x2="53250" y2="94373"/>
                        <a14:foregroundMark x1="65500" y1="14148" x2="62750" y2="97588"/>
                        <a14:foregroundMark x1="73500" y1="29743" x2="73125" y2="83280"/>
                        <a14:foregroundMark x1="67500" y1="69132" x2="68500" y2="87138"/>
                        <a14:foregroundMark x1="57125" y1="59646" x2="58375" y2="76367"/>
                        <a14:foregroundMark x1="45125" y1="20900" x2="48875" y2="94051"/>
                        <a14:foregroundMark x1="38000" y1="23955" x2="39125" y2="56913"/>
                        <a14:foregroundMark x1="33125" y1="60450" x2="38375" y2="6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00" t="6270" r="10908"/>
          <a:stretch/>
        </p:blipFill>
        <p:spPr>
          <a:xfrm>
            <a:off x="2329913" y="1360632"/>
            <a:ext cx="3083503" cy="3708648"/>
          </a:xfrm>
          <a:prstGeom prst="rect">
            <a:avLst/>
          </a:prstGeom>
        </p:spPr>
      </p:pic>
      <p:pic>
        <p:nvPicPr>
          <p:cNvPr id="17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99818" y="1360632"/>
            <a:ext cx="609600" cy="609600"/>
          </a:xfrm>
          <a:prstGeom prst="rect">
            <a:avLst/>
          </a:prstGeom>
        </p:spPr>
      </p:pic>
      <p:pic>
        <p:nvPicPr>
          <p:cNvPr id="18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99818" y="3860512"/>
            <a:ext cx="609600" cy="609600"/>
          </a:xfrm>
          <a:prstGeom prst="rect">
            <a:avLst/>
          </a:prstGeom>
        </p:spPr>
      </p:pic>
      <p:pic>
        <p:nvPicPr>
          <p:cNvPr id="19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44400" y="2594264"/>
            <a:ext cx="609600" cy="609600"/>
          </a:xfrm>
          <a:prstGeom prst="rect">
            <a:avLst/>
          </a:prstGeom>
        </p:spPr>
      </p:pic>
      <p:pic>
        <p:nvPicPr>
          <p:cNvPr id="22" name="Picture 21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98985">
                        <a14:foregroundMark x1="31472" y1="4000" x2="40102" y2="16000"/>
                        <a14:foregroundMark x1="55838" y1="6400" x2="24873" y2="18400"/>
                        <a14:foregroundMark x1="28934" y1="12800" x2="60406" y2="11600"/>
                        <a14:foregroundMark x1="28934" y1="9200" x2="51269" y2="5600"/>
                        <a14:foregroundMark x1="30457" y1="7600" x2="60406" y2="4400"/>
                        <a14:foregroundMark x1="57360" y1="4000" x2="57868" y2="36000"/>
                        <a14:foregroundMark x1="67513" y1="18000" x2="42640" y2="42400"/>
                        <a14:foregroundMark x1="27919" y1="23600" x2="62437" y2="33200"/>
                        <a14:foregroundMark x1="63959" y1="20400" x2="23858" y2="39600"/>
                        <a14:foregroundMark x1="28426" y1="20400" x2="26904" y2="42400"/>
                        <a14:foregroundMark x1="48223" y1="18000" x2="32995" y2="47600"/>
                        <a14:foregroundMark x1="36041" y1="20800" x2="29949" y2="46800"/>
                        <a14:foregroundMark x1="15736" y1="19200" x2="16751" y2="48800"/>
                        <a14:foregroundMark x1="18782" y1="20400" x2="18274" y2="64000"/>
                        <a14:foregroundMark x1="20812" y1="27200" x2="26396" y2="64400"/>
                        <a14:foregroundMark x1="47716" y1="10800" x2="28934" y2="66000"/>
                        <a14:foregroundMark x1="58883" y1="13200" x2="54822" y2="56800"/>
                        <a14:foregroundMark x1="67513" y1="17200" x2="61421" y2="54000"/>
                        <a14:foregroundMark x1="82234" y1="22000" x2="30457" y2="50000"/>
                        <a14:foregroundMark x1="62944" y1="13200" x2="83756" y2="22000"/>
                        <a14:foregroundMark x1="80711" y1="22000" x2="70558" y2="41600"/>
                        <a14:foregroundMark x1="65482" y1="15600" x2="44670" y2="42400"/>
                        <a14:foregroundMark x1="80203" y1="32000" x2="60914" y2="60400"/>
                        <a14:foregroundMark x1="72589" y1="51200" x2="49746" y2="72000"/>
                        <a14:foregroundMark x1="33503" y1="52400" x2="54315" y2="80800"/>
                        <a14:foregroundMark x1="46193" y1="55600" x2="49746" y2="82400"/>
                        <a14:foregroundMark x1="41624" y1="50400" x2="47716" y2="80800"/>
                        <a14:foregroundMark x1="41117" y1="67200" x2="45178" y2="89600"/>
                        <a14:foregroundMark x1="54315" y1="65200" x2="54315" y2="90000"/>
                        <a14:foregroundMark x1="61421" y1="68000" x2="61421" y2="91200"/>
                        <a14:foregroundMark x1="67005" y1="64000" x2="65990" y2="87600"/>
                        <a14:foregroundMark x1="69543" y1="66000" x2="65482" y2="90000"/>
                        <a14:foregroundMark x1="54315" y1="94000" x2="63959" y2="92800"/>
                        <a14:foregroundMark x1="49746" y1="96400" x2="73604" y2="90000"/>
                        <a14:foregroundMark x1="60914" y1="96400" x2="67513" y2="95200"/>
                        <a14:foregroundMark x1="91878" y1="43600" x2="69543" y2="78000"/>
                        <a14:foregroundMark x1="85279" y1="47600" x2="75127" y2="73200"/>
                        <a14:foregroundMark x1="83249" y1="47600" x2="74112" y2="63200"/>
                        <a14:foregroundMark x1="91878" y1="50400" x2="77157" y2="64400"/>
                        <a14:foregroundMark x1="85787" y1="60800" x2="95431" y2="52400"/>
                        <a14:foregroundMark x1="65990" y1="57600" x2="80203" y2="50400"/>
                        <a14:foregroundMark x1="77665" y1="18400" x2="83756" y2="20800"/>
                        <a14:foregroundMark x1="82234" y1="30800" x2="83249" y2="21200"/>
                        <a14:foregroundMark x1="83249" y1="90800" x2="81726" y2="8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546" y="1"/>
            <a:ext cx="1371600" cy="174060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F9A3D26-9300-5F94-2D88-41666CD73D8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734592" cy="73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37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808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815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150"/>
                            </p:stCondLst>
                            <p:childTnLst>
                              <p:par>
                                <p:cTn id="61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815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150"/>
                            </p:stCondLst>
                            <p:childTnLst>
                              <p:par>
                                <p:cTn id="83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9" dur="815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150"/>
                            </p:stCondLst>
                            <p:childTnLst>
                              <p:par>
                                <p:cTn id="105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1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362200" y="304800"/>
            <a:ext cx="6248400" cy="18288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71800" y="838201"/>
            <a:ext cx="5410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Đâu</a:t>
            </a:r>
            <a:r>
              <a:rPr lang="en-US" sz="3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là </a:t>
            </a:r>
            <a:r>
              <a:rPr lang="en-US" sz="3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hoạt</a:t>
            </a:r>
            <a:r>
              <a:rPr lang="en-US" sz="3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động</a:t>
            </a:r>
            <a:r>
              <a:rPr lang="en-US" sz="3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kết</a:t>
            </a:r>
            <a:r>
              <a:rPr lang="en-US" sz="3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nối</a:t>
            </a:r>
            <a:r>
              <a:rPr lang="en-US" sz="3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xã</a:t>
            </a:r>
            <a:r>
              <a:rPr lang="en-US" sz="3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hội</a:t>
            </a:r>
            <a:r>
              <a:rPr lang="en-US" sz="3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của</a:t>
            </a:r>
            <a:r>
              <a:rPr lang="en-US" sz="3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trường</a:t>
            </a:r>
            <a:r>
              <a:rPr lang="en-US" sz="3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học</a:t>
            </a:r>
            <a:r>
              <a:rPr lang="en-US" sz="3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?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095999" y="2460274"/>
            <a:ext cx="3952270" cy="114490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248399" y="4343399"/>
            <a:ext cx="3799869" cy="105066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541721" y="4357393"/>
            <a:ext cx="4082902" cy="103667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541721" y="2460847"/>
            <a:ext cx="4082902" cy="114490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76109" y="2606677"/>
            <a:ext cx="377216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B.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Tuyên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truyền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phòng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chống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dịch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bệnh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41721" y="2784836"/>
            <a:ext cx="399379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A.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Hoạt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động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ngoài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giờ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00799" y="4470113"/>
            <a:ext cx="336729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D.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Cuộc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thi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Rung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chuông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Vàng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86275" y="4606901"/>
            <a:ext cx="399379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C.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Hội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khỏe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Phù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Đổng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675893" y="1740610"/>
            <a:ext cx="1891145" cy="20031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5676900" y="3722833"/>
            <a:ext cx="1891145" cy="200313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720447" y="3605333"/>
            <a:ext cx="1891145" cy="2003135"/>
          </a:xfrm>
          <a:prstGeom prst="rect">
            <a:avLst/>
          </a:prstGeom>
        </p:spPr>
      </p:pic>
      <p:pic>
        <p:nvPicPr>
          <p:cNvPr id="16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344400" y="228600"/>
            <a:ext cx="609600" cy="609600"/>
          </a:xfrm>
          <a:prstGeom prst="rect">
            <a:avLst/>
          </a:prstGeom>
        </p:spPr>
      </p:pic>
      <p:pic>
        <p:nvPicPr>
          <p:cNvPr id="15" name="Dor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859" b="100000" l="0" r="96750">
                        <a14:foregroundMark x1="56875" y1="11093" x2="53250" y2="94373"/>
                        <a14:foregroundMark x1="65500" y1="14148" x2="62750" y2="97588"/>
                        <a14:foregroundMark x1="73500" y1="29743" x2="73125" y2="83280"/>
                        <a14:foregroundMark x1="67500" y1="69132" x2="68500" y2="87138"/>
                        <a14:foregroundMark x1="57125" y1="59646" x2="58375" y2="76367"/>
                        <a14:foregroundMark x1="45125" y1="20900" x2="48875" y2="94051"/>
                        <a14:foregroundMark x1="38000" y1="23955" x2="39125" y2="56913"/>
                        <a14:foregroundMark x1="33125" y1="60450" x2="38375" y2="6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00" t="6270" r="10908"/>
          <a:stretch/>
        </p:blipFill>
        <p:spPr>
          <a:xfrm>
            <a:off x="7714383" y="506852"/>
            <a:ext cx="3083503" cy="3708648"/>
          </a:xfrm>
          <a:prstGeom prst="rect">
            <a:avLst/>
          </a:prstGeom>
        </p:spPr>
      </p:pic>
      <p:pic>
        <p:nvPicPr>
          <p:cNvPr id="17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99818" y="1360632"/>
            <a:ext cx="609600" cy="609600"/>
          </a:xfrm>
          <a:prstGeom prst="rect">
            <a:avLst/>
          </a:prstGeom>
        </p:spPr>
      </p:pic>
      <p:pic>
        <p:nvPicPr>
          <p:cNvPr id="18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99818" y="3860512"/>
            <a:ext cx="609600" cy="609600"/>
          </a:xfrm>
          <a:prstGeom prst="rect">
            <a:avLst/>
          </a:prstGeom>
        </p:spPr>
      </p:pic>
      <p:pic>
        <p:nvPicPr>
          <p:cNvPr id="19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44400" y="2594264"/>
            <a:ext cx="609600" cy="609600"/>
          </a:xfrm>
          <a:prstGeom prst="rect">
            <a:avLst/>
          </a:prstGeom>
        </p:spPr>
      </p:pic>
      <p:pic>
        <p:nvPicPr>
          <p:cNvPr id="20" name="Picture 19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98985">
                        <a14:foregroundMark x1="31472" y1="4000" x2="40102" y2="16000"/>
                        <a14:foregroundMark x1="55838" y1="6400" x2="24873" y2="18400"/>
                        <a14:foregroundMark x1="28934" y1="12800" x2="60406" y2="11600"/>
                        <a14:foregroundMark x1="28934" y1="9200" x2="51269" y2="5600"/>
                        <a14:foregroundMark x1="30457" y1="7600" x2="60406" y2="4400"/>
                        <a14:foregroundMark x1="57360" y1="4000" x2="57868" y2="36000"/>
                        <a14:foregroundMark x1="67513" y1="18000" x2="42640" y2="42400"/>
                        <a14:foregroundMark x1="27919" y1="23600" x2="62437" y2="33200"/>
                        <a14:foregroundMark x1="63959" y1="20400" x2="23858" y2="39600"/>
                        <a14:foregroundMark x1="28426" y1="20400" x2="26904" y2="42400"/>
                        <a14:foregroundMark x1="48223" y1="18000" x2="32995" y2="47600"/>
                        <a14:foregroundMark x1="36041" y1="20800" x2="29949" y2="46800"/>
                        <a14:foregroundMark x1="15736" y1="19200" x2="16751" y2="48800"/>
                        <a14:foregroundMark x1="18782" y1="20400" x2="18274" y2="64000"/>
                        <a14:foregroundMark x1="20812" y1="27200" x2="26396" y2="64400"/>
                        <a14:foregroundMark x1="47716" y1="10800" x2="28934" y2="66000"/>
                        <a14:foregroundMark x1="58883" y1="13200" x2="54822" y2="56800"/>
                        <a14:foregroundMark x1="67513" y1="17200" x2="61421" y2="54000"/>
                        <a14:foregroundMark x1="82234" y1="22000" x2="30457" y2="50000"/>
                        <a14:foregroundMark x1="62944" y1="13200" x2="83756" y2="22000"/>
                        <a14:foregroundMark x1="80711" y1="22000" x2="70558" y2="41600"/>
                        <a14:foregroundMark x1="65482" y1="15600" x2="44670" y2="42400"/>
                        <a14:foregroundMark x1="80203" y1="32000" x2="60914" y2="60400"/>
                        <a14:foregroundMark x1="72589" y1="51200" x2="49746" y2="72000"/>
                        <a14:foregroundMark x1="33503" y1="52400" x2="54315" y2="80800"/>
                        <a14:foregroundMark x1="46193" y1="55600" x2="49746" y2="82400"/>
                        <a14:foregroundMark x1="41624" y1="50400" x2="47716" y2="80800"/>
                        <a14:foregroundMark x1="41117" y1="67200" x2="45178" y2="89600"/>
                        <a14:foregroundMark x1="54315" y1="65200" x2="54315" y2="90000"/>
                        <a14:foregroundMark x1="61421" y1="68000" x2="61421" y2="91200"/>
                        <a14:foregroundMark x1="67005" y1="64000" x2="65990" y2="87600"/>
                        <a14:foregroundMark x1="69543" y1="66000" x2="65482" y2="90000"/>
                        <a14:foregroundMark x1="54315" y1="94000" x2="63959" y2="92800"/>
                        <a14:foregroundMark x1="49746" y1="96400" x2="73604" y2="90000"/>
                        <a14:foregroundMark x1="60914" y1="96400" x2="67513" y2="95200"/>
                        <a14:foregroundMark x1="91878" y1="43600" x2="69543" y2="78000"/>
                        <a14:foregroundMark x1="85279" y1="47600" x2="75127" y2="73200"/>
                        <a14:foregroundMark x1="83249" y1="47600" x2="74112" y2="63200"/>
                        <a14:foregroundMark x1="91878" y1="50400" x2="77157" y2="64400"/>
                        <a14:foregroundMark x1="85787" y1="60800" x2="95431" y2="52400"/>
                        <a14:foregroundMark x1="65990" y1="57600" x2="80203" y2="50400"/>
                        <a14:foregroundMark x1="77665" y1="18400" x2="83756" y2="20800"/>
                        <a14:foregroundMark x1="82234" y1="30800" x2="83249" y2="21200"/>
                        <a14:foregroundMark x1="83249" y1="90800" x2="81726" y2="8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546" y="1"/>
            <a:ext cx="1371600" cy="174060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E695829-EDC6-0C47-A24C-0E2BDB217A3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734592" cy="73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082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809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815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150"/>
                            </p:stCondLst>
                            <p:childTnLst>
                              <p:par>
                                <p:cTn id="61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815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158"/>
                            </p:stCondLst>
                            <p:childTnLst>
                              <p:par>
                                <p:cTn id="83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3" dur="815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150"/>
                            </p:stCondLst>
                            <p:childTnLst>
                              <p:par>
                                <p:cTn id="105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 mute="1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1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CE8B62-E7EE-6BEC-4C7E-B82D790CFA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767" y="2003194"/>
            <a:ext cx="10777870" cy="1564030"/>
          </a:xfrm>
          <a:prstGeom prst="rect">
            <a:avLst/>
          </a:prstGeom>
        </p:spPr>
      </p:pic>
      <p:pic>
        <p:nvPicPr>
          <p:cNvPr id="4" name="Google Shape;294;p15">
            <a:extLst>
              <a:ext uri="{FF2B5EF4-FFF2-40B4-BE49-F238E27FC236}">
                <a16:creationId xmlns:a16="http://schemas.microsoft.com/office/drawing/2014/main" id="{90C49B6A-40BE-65B2-4E4B-5CB913C650D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18437" y="4550735"/>
            <a:ext cx="3806456" cy="20803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34DB66-0206-FBD0-E550-81FB492D59EF}"/>
              </a:ext>
            </a:extLst>
          </p:cNvPr>
          <p:cNvSpPr txBox="1"/>
          <p:nvPr/>
        </p:nvSpPr>
        <p:spPr>
          <a:xfrm>
            <a:off x="3222604" y="1418773"/>
            <a:ext cx="502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>
                <a:latin typeface="UTM Avo" panose="02040603050506020204" pitchFamily="18" charset="0"/>
                <a:cs typeface="Arial" panose="020B0604020202020204" pitchFamily="34" charset="0"/>
              </a:rPr>
              <a:t>HƯỚNG DẪN VỀ NHÀ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134045-D3DE-54A9-1BAE-0C0790420654}"/>
              </a:ext>
            </a:extLst>
          </p:cNvPr>
          <p:cNvSpPr txBox="1"/>
          <p:nvPr/>
        </p:nvSpPr>
        <p:spPr>
          <a:xfrm>
            <a:off x="2409265" y="2164977"/>
            <a:ext cx="7918077" cy="2358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dung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đầy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đủ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giao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Chuẩn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ảnh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1065</Words>
  <Application>Microsoft Office PowerPoint</Application>
  <PresentationFormat>Widescreen</PresentationFormat>
  <Paragraphs>103</Paragraphs>
  <Slides>32</Slides>
  <Notes>30</Notes>
  <HiddenSlides>0</HiddenSlides>
  <MMClips>13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Calibri</vt:lpstr>
      <vt:lpstr>Calibri Light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hung.nv2510hung.nv2510</cp:lastModifiedBy>
  <cp:revision>10</cp:revision>
  <dcterms:created xsi:type="dcterms:W3CDTF">2023-04-10T09:01:57Z</dcterms:created>
  <dcterms:modified xsi:type="dcterms:W3CDTF">2023-08-14T04:57:53Z</dcterms:modified>
</cp:coreProperties>
</file>