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72" r:id="rId2"/>
    <p:sldMasterId id="2147483684" r:id="rId3"/>
  </p:sldMasterIdLst>
  <p:notesMasterIdLst>
    <p:notesMasterId r:id="rId26"/>
  </p:notesMasterIdLst>
  <p:sldIdLst>
    <p:sldId id="256" r:id="rId4"/>
    <p:sldId id="257" r:id="rId5"/>
    <p:sldId id="258" r:id="rId6"/>
    <p:sldId id="259" r:id="rId7"/>
    <p:sldId id="260" r:id="rId8"/>
    <p:sldId id="267" r:id="rId9"/>
    <p:sldId id="268" r:id="rId10"/>
    <p:sldId id="269" r:id="rId11"/>
    <p:sldId id="270" r:id="rId12"/>
    <p:sldId id="261" r:id="rId13"/>
    <p:sldId id="262" r:id="rId14"/>
    <p:sldId id="271" r:id="rId15"/>
    <p:sldId id="272" r:id="rId16"/>
    <p:sldId id="273" r:id="rId17"/>
    <p:sldId id="274" r:id="rId18"/>
    <p:sldId id="290" r:id="rId19"/>
    <p:sldId id="291" r:id="rId20"/>
    <p:sldId id="294" r:id="rId21"/>
    <p:sldId id="295" r:id="rId22"/>
    <p:sldId id="265" r:id="rId23"/>
    <p:sldId id="266" r:id="rId24"/>
    <p:sldId id="296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3526" autoAdjust="0"/>
  </p:normalViewPr>
  <p:slideViewPr>
    <p:cSldViewPr snapToGrid="0">
      <p:cViewPr varScale="1">
        <p:scale>
          <a:sx n="64" d="100"/>
          <a:sy n="64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8350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3562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2123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6828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0405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0240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4454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1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20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20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00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12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89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537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074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248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298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514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568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199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85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640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5987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435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24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525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450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119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740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04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6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9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2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29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31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1.jpeg"/><Relationship Id="rId12" Type="http://schemas.openxmlformats.org/officeDocument/2006/relationships/image" Target="../media/image2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jpeg"/><Relationship Id="rId11" Type="http://schemas.openxmlformats.org/officeDocument/2006/relationships/image" Target="../media/image23.png"/><Relationship Id="rId5" Type="http://schemas.openxmlformats.org/officeDocument/2006/relationships/image" Target="../media/image19.jpg"/><Relationship Id="rId10" Type="http://schemas.openxmlformats.org/officeDocument/2006/relationships/slide" Target="slide17.xml"/><Relationship Id="rId4" Type="http://schemas.openxmlformats.org/officeDocument/2006/relationships/image" Target="../media/image18.jpg"/><Relationship Id="rId9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gif"/><Relationship Id="rId11" Type="http://schemas.openxmlformats.org/officeDocument/2006/relationships/image" Target="../media/image24.png"/><Relationship Id="rId5" Type="http://schemas.openxmlformats.org/officeDocument/2006/relationships/image" Target="../media/image25.jpg"/><Relationship Id="rId10" Type="http://schemas.openxmlformats.org/officeDocument/2006/relationships/image" Target="../media/image28.gif"/><Relationship Id="rId4" Type="http://schemas.openxmlformats.org/officeDocument/2006/relationships/audio" Target="../media/audio2.wav"/><Relationship Id="rId9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audio1.wav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gif"/><Relationship Id="rId11" Type="http://schemas.openxmlformats.org/officeDocument/2006/relationships/image" Target="../media/image24.png"/><Relationship Id="rId5" Type="http://schemas.openxmlformats.org/officeDocument/2006/relationships/image" Target="../media/image25.jpg"/><Relationship Id="rId10" Type="http://schemas.openxmlformats.org/officeDocument/2006/relationships/image" Target="../media/image27.jpeg"/><Relationship Id="rId4" Type="http://schemas.openxmlformats.org/officeDocument/2006/relationships/audio" Target="../media/audio2.wav"/><Relationship Id="rId9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audio1.wav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gif"/><Relationship Id="rId11" Type="http://schemas.openxmlformats.org/officeDocument/2006/relationships/image" Target="../media/image24.png"/><Relationship Id="rId5" Type="http://schemas.openxmlformats.org/officeDocument/2006/relationships/image" Target="../media/image25.jpg"/><Relationship Id="rId10" Type="http://schemas.openxmlformats.org/officeDocument/2006/relationships/image" Target="../media/image27.jpeg"/><Relationship Id="rId4" Type="http://schemas.openxmlformats.org/officeDocument/2006/relationships/audio" Target="../media/audio2.wav"/><Relationship Id="rId9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3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55833" y="903245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6</a:t>
            </a:r>
            <a:endParaRPr sz="52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Truyền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thống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em</a:t>
            </a:r>
            <a:endParaRPr sz="52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sym typeface="Arial"/>
              </a:rPr>
              <a:t>TNXH 3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BBB4276-E6FC-3223-65F4-FB3FBF6364C5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9E7E01E-423F-5B10-A050-E5534F9F97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86C0E87-8937-3314-D3CE-1742AEE77BF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ap-bai-hat-lop-3-bai-8-em-yeu-truong-em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DAC5FD99-5F72-2717-1560-EE3C74FA2B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35825"/>
            <a:ext cx="12192000" cy="6721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2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E9AF4AE-BB5F-69E6-B0A2-C31A5EB128F3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FED5E45-6C63-1EB7-180C-7D482659F8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FFD1DBE-F083-AEC6-899F-9B5A83BFEBD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F11D15E6-5762-FF7D-257D-CF616EE60D53}"/>
              </a:ext>
            </a:extLst>
          </p:cNvPr>
          <p:cNvSpPr/>
          <p:nvPr/>
        </p:nvSpPr>
        <p:spPr>
          <a:xfrm>
            <a:off x="0" y="1668596"/>
            <a:ext cx="8696371" cy="582797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truyền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C6B019-4785-093B-ACCE-B6006E80E85B}"/>
              </a:ext>
            </a:extLst>
          </p:cNvPr>
          <p:cNvSpPr txBox="1"/>
          <p:nvPr/>
        </p:nvSpPr>
        <p:spPr>
          <a:xfrm>
            <a:off x="354375" y="2798003"/>
            <a:ext cx="6535523" cy="3608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truyền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6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600" dirty="0">
                <a:latin typeface="UTM Avo" panose="02040603050506020204" pitchFamily="18" charset="0"/>
                <a:cs typeface="Arial" panose="020B0604020202020204" pitchFamily="34" charset="0"/>
              </a:rPr>
              <a:t>Hoàn thành sơ đồ gợi ý tìm hiểu về truyền thống nhà trường ở trang 29 SGK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A233E6-7616-41F8-9509-48D8E6865A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4" t="27742" r="7198"/>
          <a:stretch/>
        </p:blipFill>
        <p:spPr>
          <a:xfrm>
            <a:off x="6772767" y="3094074"/>
            <a:ext cx="5511381" cy="37615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1">
            <a:extLst>
              <a:ext uri="{FF2B5EF4-FFF2-40B4-BE49-F238E27FC236}">
                <a16:creationId xmlns:a16="http://schemas.microsoft.com/office/drawing/2014/main" id="{E59E0454-F5B2-D610-DC36-1204F58271B7}"/>
              </a:ext>
            </a:extLst>
          </p:cNvPr>
          <p:cNvSpPr/>
          <p:nvPr/>
        </p:nvSpPr>
        <p:spPr>
          <a:xfrm>
            <a:off x="0" y="1653841"/>
            <a:ext cx="10760148" cy="573272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Lựa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lập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hoạch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endParaRPr lang="en-US" sz="26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3E5234-B8B0-3426-C0C9-EB0080BCC93A}"/>
              </a:ext>
            </a:extLst>
          </p:cNvPr>
          <p:cNvSpPr txBox="1"/>
          <p:nvPr/>
        </p:nvSpPr>
        <p:spPr>
          <a:xfrm>
            <a:off x="644698" y="4134875"/>
            <a:ext cx="5451302" cy="240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phân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ý ở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1,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chi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579173-3B84-FB4A-B63B-C8139FA04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912" y="4134875"/>
            <a:ext cx="4923217" cy="2578272"/>
          </a:xfrm>
          <a:prstGeom prst="rect">
            <a:avLst/>
          </a:prstGeom>
        </p:spPr>
      </p:pic>
      <p:sp>
        <p:nvSpPr>
          <p:cNvPr id="8" name="Cloud Callout 4">
            <a:extLst>
              <a:ext uri="{FF2B5EF4-FFF2-40B4-BE49-F238E27FC236}">
                <a16:creationId xmlns:a16="http://schemas.microsoft.com/office/drawing/2014/main" id="{5E7CF732-5C94-A74C-94AA-CB9F25B38282}"/>
              </a:ext>
            </a:extLst>
          </p:cNvPr>
          <p:cNvSpPr/>
          <p:nvPr/>
        </p:nvSpPr>
        <p:spPr>
          <a:xfrm>
            <a:off x="768745" y="2496388"/>
            <a:ext cx="4019301" cy="1369212"/>
          </a:xfrm>
          <a:prstGeom prst="cloudCallout">
            <a:avLst>
              <a:gd name="adj1" fmla="val -31382"/>
              <a:gd name="adj2" fmla="val 65081"/>
            </a:avLst>
          </a:prstGeom>
          <a:solidFill>
            <a:srgbClr val="FBCB73"/>
          </a:solidFill>
          <a:ln w="38100">
            <a:solidFill>
              <a:srgbClr val="F05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 việc nhóm</a:t>
            </a:r>
          </a:p>
        </p:txBody>
      </p:sp>
    </p:spTree>
    <p:extLst>
      <p:ext uri="{BB962C8B-B14F-4D97-AF65-F5344CB8AC3E}">
        <p14:creationId xmlns:p14="http://schemas.microsoft.com/office/powerpoint/2010/main" val="267877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CA96AC-3DDC-35B8-09EF-EEC27425FED5}"/>
              </a:ext>
            </a:extLst>
          </p:cNvPr>
          <p:cNvSpPr txBox="1"/>
          <p:nvPr/>
        </p:nvSpPr>
        <p:spPr>
          <a:xfrm>
            <a:off x="907312" y="1515264"/>
            <a:ext cx="7024561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thu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thập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tin:</a:t>
            </a:r>
          </a:p>
        </p:txBody>
      </p:sp>
      <p:sp>
        <p:nvSpPr>
          <p:cNvPr id="4" name="Cloud Callout 6">
            <a:extLst>
              <a:ext uri="{FF2B5EF4-FFF2-40B4-BE49-F238E27FC236}">
                <a16:creationId xmlns:a16="http://schemas.microsoft.com/office/drawing/2014/main" id="{2761B554-A95F-87ED-6E73-076AAC5AA812}"/>
              </a:ext>
            </a:extLst>
          </p:cNvPr>
          <p:cNvSpPr/>
          <p:nvPr/>
        </p:nvSpPr>
        <p:spPr>
          <a:xfrm>
            <a:off x="1600201" y="2396862"/>
            <a:ext cx="1706526" cy="921396"/>
          </a:xfrm>
          <a:prstGeom prst="cloudCallout">
            <a:avLst>
              <a:gd name="adj1" fmla="val -68284"/>
              <a:gd name="adj2" fmla="val 278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Ai?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5" name="Cloud Callout 8">
            <a:extLst>
              <a:ext uri="{FF2B5EF4-FFF2-40B4-BE49-F238E27FC236}">
                <a16:creationId xmlns:a16="http://schemas.microsoft.com/office/drawing/2014/main" id="{031A88FF-18BC-B0C2-E06C-4EE2057927E3}"/>
              </a:ext>
            </a:extLst>
          </p:cNvPr>
          <p:cNvSpPr/>
          <p:nvPr/>
        </p:nvSpPr>
        <p:spPr>
          <a:xfrm>
            <a:off x="4660350" y="2292909"/>
            <a:ext cx="2241817" cy="921396"/>
          </a:xfrm>
          <a:prstGeom prst="cloudCallout">
            <a:avLst>
              <a:gd name="adj1" fmla="val -47049"/>
              <a:gd name="adj2" fmla="val 55587"/>
            </a:avLst>
          </a:prstGeom>
          <a:solidFill>
            <a:srgbClr val="FBCB73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Ở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6" name="Cloud Callout 9">
            <a:extLst>
              <a:ext uri="{FF2B5EF4-FFF2-40B4-BE49-F238E27FC236}">
                <a16:creationId xmlns:a16="http://schemas.microsoft.com/office/drawing/2014/main" id="{B3996EF3-CC84-8A2B-8075-C2D9C0180BCE}"/>
              </a:ext>
            </a:extLst>
          </p:cNvPr>
          <p:cNvSpPr/>
          <p:nvPr/>
        </p:nvSpPr>
        <p:spPr>
          <a:xfrm>
            <a:off x="7921227" y="2292909"/>
            <a:ext cx="1928095" cy="975435"/>
          </a:xfrm>
          <a:prstGeom prst="cloudCallout">
            <a:avLst>
              <a:gd name="adj1" fmla="val 73444"/>
              <a:gd name="adj2" fmla="val -3673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7" name="Cloud Callout 10">
            <a:extLst>
              <a:ext uri="{FF2B5EF4-FFF2-40B4-BE49-F238E27FC236}">
                <a16:creationId xmlns:a16="http://schemas.microsoft.com/office/drawing/2014/main" id="{599D466B-BC55-1060-EC46-03AEDEA17CFD}"/>
              </a:ext>
            </a:extLst>
          </p:cNvPr>
          <p:cNvSpPr/>
          <p:nvPr/>
        </p:nvSpPr>
        <p:spPr>
          <a:xfrm>
            <a:off x="3306727" y="3712731"/>
            <a:ext cx="2068539" cy="862221"/>
          </a:xfrm>
          <a:prstGeom prst="cloudCallout">
            <a:avLst>
              <a:gd name="adj1" fmla="val -78655"/>
              <a:gd name="adj2" fmla="val 10154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8" name="Cloud Callout 11">
            <a:extLst>
              <a:ext uri="{FF2B5EF4-FFF2-40B4-BE49-F238E27FC236}">
                <a16:creationId xmlns:a16="http://schemas.microsoft.com/office/drawing/2014/main" id="{398D5C90-9CF7-8DA7-93E5-8DEF4355144C}"/>
              </a:ext>
            </a:extLst>
          </p:cNvPr>
          <p:cNvSpPr/>
          <p:nvPr/>
        </p:nvSpPr>
        <p:spPr>
          <a:xfrm>
            <a:off x="6214224" y="3596856"/>
            <a:ext cx="2068538" cy="862220"/>
          </a:xfrm>
          <a:prstGeom prst="cloudCallout">
            <a:avLst>
              <a:gd name="adj1" fmla="val 75914"/>
              <a:gd name="adj2" fmla="val 10155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Vì sao?</a:t>
            </a:r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9" name="Right Arrow 12">
            <a:extLst>
              <a:ext uri="{FF2B5EF4-FFF2-40B4-BE49-F238E27FC236}">
                <a16:creationId xmlns:a16="http://schemas.microsoft.com/office/drawing/2014/main" id="{2FDC5FC7-BFDB-5065-CD8A-166D1FF351B1}"/>
              </a:ext>
            </a:extLst>
          </p:cNvPr>
          <p:cNvSpPr/>
          <p:nvPr/>
        </p:nvSpPr>
        <p:spPr>
          <a:xfrm>
            <a:off x="166281" y="5342736"/>
            <a:ext cx="904005" cy="6730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44EA01-A34D-36B2-3E69-7123DA0C9391}"/>
              </a:ext>
            </a:extLst>
          </p:cNvPr>
          <p:cNvSpPr txBox="1"/>
          <p:nvPr/>
        </p:nvSpPr>
        <p:spPr>
          <a:xfrm>
            <a:off x="1206351" y="5073378"/>
            <a:ext cx="8654902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từng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thu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thập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tin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muốn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517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FE16C0-6005-232D-1F5B-1181480DA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29"/>
          <a:stretch/>
        </p:blipFill>
        <p:spPr>
          <a:xfrm>
            <a:off x="1475708" y="2259532"/>
            <a:ext cx="7488722" cy="45984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D02BE5-927E-69C4-296C-A743AD82A226}"/>
              </a:ext>
            </a:extLst>
          </p:cNvPr>
          <p:cNvSpPr txBox="1"/>
          <p:nvPr/>
        </p:nvSpPr>
        <p:spPr>
          <a:xfrm>
            <a:off x="1129229" y="1531811"/>
            <a:ext cx="8763001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 err="1">
                <a:latin typeface="UTM Avo" panose="02040603050506020204" pitchFamily="18" charset="0"/>
                <a:cs typeface="Arial" panose="020B0604020202020204" pitchFamily="34" charset="0"/>
              </a:rPr>
              <a:t>Ví</a:t>
            </a:r>
            <a:r>
              <a:rPr lang="en-US" sz="29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00" b="1" dirty="0" err="1">
                <a:latin typeface="UTM Avo" panose="02040603050506020204" pitchFamily="18" charset="0"/>
                <a:cs typeface="Arial" panose="020B0604020202020204" pitchFamily="34" charset="0"/>
              </a:rPr>
              <a:t>dụ</a:t>
            </a:r>
            <a:r>
              <a:rPr lang="en-US" sz="29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5AF0ACA-05F0-12ED-468A-963CE34745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29518" y="4510867"/>
            <a:ext cx="1160221" cy="228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6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88B02B-BBFB-1B64-B3CD-6F691C155799}"/>
              </a:ext>
            </a:extLst>
          </p:cNvPr>
          <p:cNvSpPr txBox="1"/>
          <p:nvPr/>
        </p:nvSpPr>
        <p:spPr>
          <a:xfrm>
            <a:off x="1063965" y="1568229"/>
            <a:ext cx="10631849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Lập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hoạch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thu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thập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tin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A6963F-5433-D5DD-9FD2-E11A5E38F7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892222"/>
              </p:ext>
            </p:extLst>
          </p:nvPr>
        </p:nvGraphicFramePr>
        <p:xfrm>
          <a:off x="1733816" y="3192762"/>
          <a:ext cx="9185821" cy="2775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775">
                  <a:extLst>
                    <a:ext uri="{9D8B030D-6E8A-4147-A177-3AD203B41FA5}">
                      <a16:colId xmlns:a16="http://schemas.microsoft.com/office/drawing/2014/main" val="3040329120"/>
                    </a:ext>
                  </a:extLst>
                </a:gridCol>
                <a:gridCol w="2668263">
                  <a:extLst>
                    <a:ext uri="{9D8B030D-6E8A-4147-A177-3AD203B41FA5}">
                      <a16:colId xmlns:a16="http://schemas.microsoft.com/office/drawing/2014/main" val="2744955482"/>
                    </a:ext>
                  </a:extLst>
                </a:gridCol>
                <a:gridCol w="3499361">
                  <a:extLst>
                    <a:ext uri="{9D8B030D-6E8A-4147-A177-3AD203B41FA5}">
                      <a16:colId xmlns:a16="http://schemas.microsoft.com/office/drawing/2014/main" val="2619844723"/>
                    </a:ext>
                  </a:extLst>
                </a:gridCol>
                <a:gridCol w="1793422">
                  <a:extLst>
                    <a:ext uri="{9D8B030D-6E8A-4147-A177-3AD203B41FA5}">
                      <a16:colId xmlns:a16="http://schemas.microsoft.com/office/drawing/2014/main" val="531377983"/>
                    </a:ext>
                  </a:extLst>
                </a:gridCol>
              </a:tblGrid>
              <a:tr h="9252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STT</a:t>
                      </a: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Nhiệm</a:t>
                      </a:r>
                      <a:r>
                        <a:rPr lang="en-US" sz="2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vụ</a:t>
                      </a:r>
                      <a:endParaRPr lang="en-US"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Cách</a:t>
                      </a:r>
                      <a:r>
                        <a:rPr lang="en-US" sz="2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thu thập thông tin</a:t>
                      </a:r>
                      <a:endParaRPr lang="en-US"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Người</a:t>
                      </a:r>
                      <a:r>
                        <a:rPr lang="en-US" sz="2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thực hiện</a:t>
                      </a:r>
                      <a:endParaRPr lang="en-US"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94638"/>
                  </a:ext>
                </a:extLst>
              </a:tr>
              <a:tr h="13903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Tìm</a:t>
                      </a:r>
                      <a:r>
                        <a:rPr lang="en-US" sz="2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hiểu “lịch sử trường có gì nổi bật?”</a:t>
                      </a:r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</a:t>
                      </a: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phòng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truyền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thống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trường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457200" indent="-4572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Hỏi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thầy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cô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giáo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925706"/>
                  </a:ext>
                </a:extLst>
              </a:tr>
              <a:tr h="4601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52489" marR="52489" marT="26244" marB="262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817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86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2131BF0-A002-3381-CB83-5A612FBB61F6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D09FF0F-3AD6-667B-4685-04680F3519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7340B4A-ABBA-86FF-8357-E12BC83EE03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5">
            <a:extLst>
              <a:ext uri="{FF2B5EF4-FFF2-40B4-BE49-F238E27FC236}">
                <a16:creationId xmlns:a16="http://schemas.microsoft.com/office/drawing/2014/main" id="{1078EE8E-E985-94B3-7541-8BAD424D54BC}"/>
              </a:ext>
            </a:extLst>
          </p:cNvPr>
          <p:cNvSpPr/>
          <p:nvPr/>
        </p:nvSpPr>
        <p:spPr>
          <a:xfrm>
            <a:off x="0" y="1722797"/>
            <a:ext cx="5010091" cy="607540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hoạch</a:t>
            </a:r>
            <a:endParaRPr lang="en-US" sz="26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DDDA2C-7C7F-F521-EE6A-A9B4530ED3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4" t="20740" r="12658" b="49698"/>
          <a:stretch/>
        </p:blipFill>
        <p:spPr>
          <a:xfrm>
            <a:off x="1350334" y="2596314"/>
            <a:ext cx="7836196" cy="31533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4757F6-9234-F745-9BEE-D1071B1A4345}"/>
              </a:ext>
            </a:extLst>
          </p:cNvPr>
          <p:cNvSpPr txBox="1"/>
          <p:nvPr/>
        </p:nvSpPr>
        <p:spPr>
          <a:xfrm>
            <a:off x="1040078" y="5741020"/>
            <a:ext cx="8146452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phòng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truyền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0048D9-9141-6942-5298-8B0E8B744FD9}"/>
              </a:ext>
            </a:extLst>
          </p:cNvPr>
          <p:cNvSpPr txBox="1"/>
          <p:nvPr/>
        </p:nvSpPr>
        <p:spPr>
          <a:xfrm>
            <a:off x="585729" y="5323898"/>
            <a:ext cx="4916275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phòng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truyền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E23594-F048-C72D-586D-6C827E8144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9" t="61329" r="47893" b="11500"/>
          <a:stretch/>
        </p:blipFill>
        <p:spPr>
          <a:xfrm>
            <a:off x="928628" y="1762698"/>
            <a:ext cx="4230478" cy="34937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2F49DC-C4FE-278B-FE0A-58740CDB82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07" t="56809" r="13045" b="8094"/>
          <a:stretch/>
        </p:blipFill>
        <p:spPr>
          <a:xfrm>
            <a:off x="5783229" y="811114"/>
            <a:ext cx="4429407" cy="45127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83C656-7E9B-C836-D568-006007BA2FCB}"/>
              </a:ext>
            </a:extLst>
          </p:cNvPr>
          <p:cNvSpPr txBox="1"/>
          <p:nvPr/>
        </p:nvSpPr>
        <p:spPr>
          <a:xfrm>
            <a:off x="5783229" y="5323898"/>
            <a:ext cx="3652091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Phỏng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vấn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20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8AB9F2-88C4-FE54-1A82-69814E883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216" y="3118789"/>
            <a:ext cx="5826208" cy="36613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069412-DDD7-DC6E-94B0-B7B17C78F971}"/>
              </a:ext>
            </a:extLst>
          </p:cNvPr>
          <p:cNvSpPr txBox="1"/>
          <p:nvPr/>
        </p:nvSpPr>
        <p:spPr>
          <a:xfrm>
            <a:off x="345923" y="2628961"/>
            <a:ext cx="5298048" cy="3992228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571500" lvl="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Lựa chọn các thông tin phù hợp với nội dung đã lựa chọn. </a:t>
            </a:r>
          </a:p>
          <a:p>
            <a:pPr marL="571500" lvl="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Cách trình bày kết quả tìm kiếm về truyền thống nhà trường.</a:t>
            </a:r>
          </a:p>
        </p:txBody>
      </p:sp>
      <p:sp>
        <p:nvSpPr>
          <p:cNvPr id="4" name="Cloud Callout 3">
            <a:extLst>
              <a:ext uri="{FF2B5EF4-FFF2-40B4-BE49-F238E27FC236}">
                <a16:creationId xmlns:a16="http://schemas.microsoft.com/office/drawing/2014/main" id="{3F8DDD0C-3C6C-9E13-C761-3F8D8FE74AEF}"/>
              </a:ext>
            </a:extLst>
          </p:cNvPr>
          <p:cNvSpPr/>
          <p:nvPr/>
        </p:nvSpPr>
        <p:spPr>
          <a:xfrm flipH="1">
            <a:off x="6422064" y="1403498"/>
            <a:ext cx="4136065" cy="1432002"/>
          </a:xfrm>
          <a:prstGeom prst="cloudCallout">
            <a:avLst>
              <a:gd name="adj1" fmla="val 56131"/>
              <a:gd name="adj2" fmla="val 38893"/>
            </a:avLst>
          </a:prstGeom>
          <a:solidFill>
            <a:srgbClr val="FBCB73"/>
          </a:solidFill>
          <a:ln w="38100">
            <a:solidFill>
              <a:srgbClr val="F05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6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Pentagon 11">
            <a:extLst>
              <a:ext uri="{FF2B5EF4-FFF2-40B4-BE49-F238E27FC236}">
                <a16:creationId xmlns:a16="http://schemas.microsoft.com/office/drawing/2014/main" id="{D62B8AB6-42BB-8BC8-0FAC-3B4AD96B72F2}"/>
              </a:ext>
            </a:extLst>
          </p:cNvPr>
          <p:cNvSpPr/>
          <p:nvPr/>
        </p:nvSpPr>
        <p:spPr>
          <a:xfrm>
            <a:off x="0" y="1731665"/>
            <a:ext cx="6171912" cy="673865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Xử lí kết quả thu thập thông tin</a:t>
            </a:r>
          </a:p>
        </p:txBody>
      </p:sp>
    </p:spTree>
    <p:extLst>
      <p:ext uri="{BB962C8B-B14F-4D97-AF65-F5344CB8AC3E}">
        <p14:creationId xmlns:p14="http://schemas.microsoft.com/office/powerpoint/2010/main" val="426599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5">
            <a:extLst>
              <a:ext uri="{FF2B5EF4-FFF2-40B4-BE49-F238E27FC236}">
                <a16:creationId xmlns:a16="http://schemas.microsoft.com/office/drawing/2014/main" id="{19326549-88A4-5C75-6123-63D4C543C376}"/>
              </a:ext>
            </a:extLst>
          </p:cNvPr>
          <p:cNvSpPr/>
          <p:nvPr/>
        </p:nvSpPr>
        <p:spPr>
          <a:xfrm>
            <a:off x="0" y="1660773"/>
            <a:ext cx="5111827" cy="577027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3. Báo cáo kết quả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93B8B5-1567-B816-328C-3C0B935F1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3856" y="2393150"/>
            <a:ext cx="6037785" cy="34892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6CD15E-4C90-83CF-D627-A314D0AE54F3}"/>
              </a:ext>
            </a:extLst>
          </p:cNvPr>
          <p:cNvSpPr txBox="1"/>
          <p:nvPr/>
        </p:nvSpPr>
        <p:spPr>
          <a:xfrm>
            <a:off x="869218" y="2874212"/>
            <a:ext cx="4242609" cy="3008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cử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diện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290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1">
            <a:extLst>
              <a:ext uri="{FF2B5EF4-FFF2-40B4-BE49-F238E27FC236}">
                <a16:creationId xmlns:a16="http://schemas.microsoft.com/office/drawing/2014/main" id="{1A46D751-98A8-C58A-8D50-4EBB913A2277}"/>
              </a:ext>
            </a:extLst>
          </p:cNvPr>
          <p:cNvSpPr/>
          <p:nvPr/>
        </p:nvSpPr>
        <p:spPr>
          <a:xfrm>
            <a:off x="797441" y="1807534"/>
            <a:ext cx="3795824" cy="1392865"/>
          </a:xfrm>
          <a:prstGeom prst="cloudCallout">
            <a:avLst>
              <a:gd name="adj1" fmla="val 36567"/>
              <a:gd name="adj2" fmla="val 60076"/>
            </a:avLst>
          </a:prstGeom>
          <a:solidFill>
            <a:srgbClr val="FBCB73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89D7B0-1AC9-272B-0AB4-BAD4371007D2}"/>
              </a:ext>
            </a:extLst>
          </p:cNvPr>
          <p:cNvSpPr/>
          <p:nvPr/>
        </p:nvSpPr>
        <p:spPr>
          <a:xfrm>
            <a:off x="797441" y="3551274"/>
            <a:ext cx="11018876" cy="25411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vi-VN" sz="2500" dirty="0">
                <a:solidFill>
                  <a:schemeClr val="tx1"/>
                </a:solidFill>
                <a:latin typeface="UTM Avo" panose="02040603050506020204" pitchFamily="18" charset="0"/>
              </a:rPr>
              <a:t>Em ấn tượng nhất với thông tin nào về truyền thống nhà trường?    Vì sao?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vi-VN" sz="2500" dirty="0">
                <a:solidFill>
                  <a:schemeClr val="tx1"/>
                </a:solidFill>
                <a:latin typeface="UTM Avo" panose="02040603050506020204" pitchFamily="18" charset="0"/>
              </a:rPr>
              <a:t>Hãy nói về tình cảm hoặc mong ước của em đối với nhà trường</a:t>
            </a:r>
            <a:endParaRPr lang="en-US" sz="25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5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Ong nhỏ và mật 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9" action="ppaction://hlinksldjump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hlinkClick r:id="rId10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740916-E34A-F7D3-AA97-A8FD0D7376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641845" cy="6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718872" y="138922"/>
            <a:ext cx="8052447" cy="186169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61823" y="596122"/>
            <a:ext cx="6747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Ngày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hội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tìm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hiểu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lịch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sử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được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tổ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chức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với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mục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đích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-111701"/>
            <a:ext cx="1137802" cy="1137802"/>
          </a:xfrm>
          <a:prstGeom prst="rect">
            <a:avLst/>
          </a:prstGeom>
        </p:spPr>
      </p:pic>
      <p:pic>
        <p:nvPicPr>
          <p:cNvPr id="23" name="Picture 22">
            <a:hlinkClick r:id="rId8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256133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2421116" y="2747413"/>
            <a:ext cx="8275233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Tìm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hiểu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về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phương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thức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sản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xuất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mới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1506716" y="259039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3" name="hoaa">
            <a:extLst>
              <a:ext uri="{FF2B5EF4-FFF2-40B4-BE49-F238E27FC236}">
                <a16:creationId xmlns:a16="http://schemas.microsoft.com/office/drawing/2014/main" id="{13DC8FFB-101C-B491-4475-476E7B22F90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3654713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dapand">
            <a:extLst>
              <a:ext uri="{FF2B5EF4-FFF2-40B4-BE49-F238E27FC236}">
                <a16:creationId xmlns:a16="http://schemas.microsoft.com/office/drawing/2014/main" id="{2EE04A8A-D4D3-7928-AD0B-58FD7DDBCA92}"/>
              </a:ext>
            </a:extLst>
          </p:cNvPr>
          <p:cNvSpPr txBox="1"/>
          <p:nvPr/>
        </p:nvSpPr>
        <p:spPr>
          <a:xfrm>
            <a:off x="2421116" y="3840795"/>
            <a:ext cx="8275233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Tìm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hiểu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về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ý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nghĩa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cuộc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sống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5" name="nhand">
            <a:extLst>
              <a:ext uri="{FF2B5EF4-FFF2-40B4-BE49-F238E27FC236}">
                <a16:creationId xmlns:a16="http://schemas.microsoft.com/office/drawing/2014/main" id="{2F3DC777-93EB-4E1C-4C98-A9E59D523F61}"/>
              </a:ext>
            </a:extLst>
          </p:cNvPr>
          <p:cNvSpPr/>
          <p:nvPr/>
        </p:nvSpPr>
        <p:spPr>
          <a:xfrm>
            <a:off x="1495651" y="359168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0" name="hoaa">
            <a:extLst>
              <a:ext uri="{FF2B5EF4-FFF2-40B4-BE49-F238E27FC236}">
                <a16:creationId xmlns:a16="http://schemas.microsoft.com/office/drawing/2014/main" id="{BBB6E58A-BA45-13C8-46EC-D3556A83B4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572731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dapand">
            <a:extLst>
              <a:ext uri="{FF2B5EF4-FFF2-40B4-BE49-F238E27FC236}">
                <a16:creationId xmlns:a16="http://schemas.microsoft.com/office/drawing/2014/main" id="{EC0C4B21-842E-E576-FF18-44A095C6C68E}"/>
              </a:ext>
            </a:extLst>
          </p:cNvPr>
          <p:cNvSpPr txBox="1"/>
          <p:nvPr/>
        </p:nvSpPr>
        <p:spPr>
          <a:xfrm>
            <a:off x="2421116" y="5913393"/>
            <a:ext cx="8275233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Tìm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hiểu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về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công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ơn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thầy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cô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giáo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9" name="nhand">
            <a:extLst>
              <a:ext uri="{FF2B5EF4-FFF2-40B4-BE49-F238E27FC236}">
                <a16:creationId xmlns:a16="http://schemas.microsoft.com/office/drawing/2014/main" id="{B33E81FA-EEBC-5C98-4030-07E9051F8027}"/>
              </a:ext>
            </a:extLst>
          </p:cNvPr>
          <p:cNvSpPr/>
          <p:nvPr/>
        </p:nvSpPr>
        <p:spPr>
          <a:xfrm>
            <a:off x="1566734" y="572033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651" y="4567043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2444419" y="4810256"/>
            <a:ext cx="8299406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Tìm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hiểu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về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cội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nguồn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dân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tộc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A0A2AE-FC7B-CBA6-FA7B-EEBE26156C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41845" cy="6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14" grpId="0" animBg="1"/>
      <p:bldP spid="15" grpId="0" animBg="1"/>
      <p:bldP spid="28" grpId="0" animBg="1"/>
      <p:bldP spid="29" grpId="0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7" y="3259942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41" y="5444636"/>
            <a:ext cx="721491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785564" y="3423798"/>
            <a:ext cx="4806899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Phòng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truyền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thống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5600024"/>
            <a:ext cx="4806899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Phòng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thí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nghiệm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581175"/>
            <a:ext cx="4806899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Phòng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y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tế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5" y="2255580"/>
            <a:ext cx="4782469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Phòng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đa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năng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820458" y="85767"/>
            <a:ext cx="9548037" cy="20084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nhanb"/>
          <p:cNvSpPr/>
          <p:nvPr/>
        </p:nvSpPr>
        <p:spPr>
          <a:xfrm>
            <a:off x="2838337" y="543650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58211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1590453" y="356260"/>
            <a:ext cx="83046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Đâu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là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nơi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lưu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giữ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trưng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bày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hình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ảnh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tư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liệu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hiện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vật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về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quá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trình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hình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phát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triển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của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nhà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trường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594" y="211046"/>
            <a:ext cx="1137802" cy="1137802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B204FB-072F-0749-0BCC-A23B296F06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41845" cy="6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0456 1.0666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5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7" y="3259942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785564" y="3423798"/>
            <a:ext cx="5741208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vi-VN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Năm thành lập trường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5" y="2255580"/>
            <a:ext cx="5741208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vi-VN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Diện tích của trường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820458" y="85767"/>
            <a:ext cx="9548037" cy="20084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1632983" y="537517"/>
            <a:ext cx="83046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vi-VN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Chúng ta có thể tìm hiểu truyền thống trường thông qua các thông tin?</a:t>
            </a:r>
            <a:endParaRPr lang="en-US" sz="28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594" y="211046"/>
            <a:ext cx="1137802" cy="1137802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  <p:pic>
        <p:nvPicPr>
          <p:cNvPr id="2" name="hoad">
            <a:extLst>
              <a:ext uri="{FF2B5EF4-FFF2-40B4-BE49-F238E27FC236}">
                <a16:creationId xmlns:a16="http://schemas.microsoft.com/office/drawing/2014/main" id="{702EAA8D-2A6E-9777-EFE4-155EF1CF07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7" y="426405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danana">
            <a:extLst>
              <a:ext uri="{FF2B5EF4-FFF2-40B4-BE49-F238E27FC236}">
                <a16:creationId xmlns:a16="http://schemas.microsoft.com/office/drawing/2014/main" id="{67FC477F-1CBA-D053-594B-2E488004170F}"/>
              </a:ext>
            </a:extLst>
          </p:cNvPr>
          <p:cNvSpPr txBox="1"/>
          <p:nvPr/>
        </p:nvSpPr>
        <p:spPr>
          <a:xfrm>
            <a:off x="3785564" y="4427907"/>
            <a:ext cx="5741208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 Thành tích dạy và học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5" name="hoad">
            <a:extLst>
              <a:ext uri="{FF2B5EF4-FFF2-40B4-BE49-F238E27FC236}">
                <a16:creationId xmlns:a16="http://schemas.microsoft.com/office/drawing/2014/main" id="{22EFFEF9-6CCA-4342-9E4C-D52D40FBD9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7" y="5268160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6" name="danana">
            <a:extLst>
              <a:ext uri="{FF2B5EF4-FFF2-40B4-BE49-F238E27FC236}">
                <a16:creationId xmlns:a16="http://schemas.microsoft.com/office/drawing/2014/main" id="{767F32EA-F3B7-70E7-C852-07435F34619E}"/>
              </a:ext>
            </a:extLst>
          </p:cNvPr>
          <p:cNvSpPr txBox="1"/>
          <p:nvPr/>
        </p:nvSpPr>
        <p:spPr>
          <a:xfrm>
            <a:off x="3785564" y="5432016"/>
            <a:ext cx="5741208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Các hoạt động tiêu biểu</a:t>
            </a:r>
            <a:endParaRPr lang="en-US" sz="32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EDF43-4C15-6293-ACFB-D28BEF355B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41845" cy="6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5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0456 1.0666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5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2" grpId="0" animBg="1"/>
      <p:bldP spid="26" grpId="0" animBg="1"/>
      <p:bldP spid="25" grpId="0"/>
      <p:bldP spid="3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1A3CB82D-1903-3E8B-2B06-AB4D5964E5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4428"/>
          <a:stretch>
            <a:fillRect/>
          </a:stretch>
        </p:blipFill>
        <p:spPr>
          <a:xfrm>
            <a:off x="0" y="4043190"/>
            <a:ext cx="2636333" cy="28148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C38AD6-2381-2C31-20F4-DB7CD6BECD94}"/>
              </a:ext>
            </a:extLst>
          </p:cNvPr>
          <p:cNvSpPr txBox="1"/>
          <p:nvPr/>
        </p:nvSpPr>
        <p:spPr>
          <a:xfrm>
            <a:off x="3099041" y="1158607"/>
            <a:ext cx="5324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HƯỚNG DẪN VỀ NHÀ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1B23C0-3F57-6CC4-D94E-7F2AF81CB6FB}"/>
              </a:ext>
            </a:extLst>
          </p:cNvPr>
          <p:cNvSpPr txBox="1"/>
          <p:nvPr/>
        </p:nvSpPr>
        <p:spPr>
          <a:xfrm>
            <a:off x="1980045" y="2224984"/>
            <a:ext cx="8012253" cy="240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hôm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nay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7: </a:t>
            </a:r>
            <a:r>
              <a:rPr lang="en-US" sz="26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b="1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600" b="1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600" b="1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00" b="1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b="1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600" b="1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an </a:t>
            </a:r>
            <a:r>
              <a:rPr lang="en-US" sz="26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600" b="1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b="1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600" b="1" i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lang="en-US" sz="2600" b="1" i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640</Words>
  <Application>Microsoft Office PowerPoint</Application>
  <PresentationFormat>Widescreen</PresentationFormat>
  <Paragraphs>83</Paragraphs>
  <Slides>22</Slides>
  <Notes>20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UTM Avo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10</cp:revision>
  <dcterms:created xsi:type="dcterms:W3CDTF">2023-04-10T09:01:57Z</dcterms:created>
  <dcterms:modified xsi:type="dcterms:W3CDTF">2023-08-14T05:02:00Z</dcterms:modified>
</cp:coreProperties>
</file>