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7" r:id="rId8"/>
    <p:sldId id="268" r:id="rId9"/>
    <p:sldId id="270" r:id="rId10"/>
    <p:sldId id="261" r:id="rId11"/>
    <p:sldId id="271" r:id="rId12"/>
    <p:sldId id="262" r:id="rId13"/>
    <p:sldId id="272" r:id="rId14"/>
    <p:sldId id="263" r:id="rId15"/>
    <p:sldId id="265" r:id="rId16"/>
    <p:sldId id="266" r:id="rId17"/>
    <p:sldId id="287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0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7E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3182" autoAdjust="0"/>
  </p:normalViewPr>
  <p:slideViewPr>
    <p:cSldViewPr snapToGrid="0">
      <p:cViewPr varScale="1">
        <p:scale>
          <a:sx n="64" d="100"/>
          <a:sy n="64" d="100"/>
        </p:scale>
        <p:origin x="8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41631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5274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60841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30047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70237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394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3296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68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1768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7627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117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040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641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4709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11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581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861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33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33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35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2.xml"/><Relationship Id="rId6" Type="http://schemas.microsoft.com/office/2007/relationships/hdphoto" Target="../media/hdphoto3.wdp"/><Relationship Id="rId5" Type="http://schemas.openxmlformats.org/officeDocument/2006/relationships/image" Target="../media/image27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058121" y="488575"/>
            <a:ext cx="1015299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48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48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48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2: </a:t>
            </a:r>
            <a:r>
              <a:rPr lang="en-US" sz="48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48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học</a:t>
            </a:r>
            <a:endParaRPr sz="48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658310" y="2528199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7</a:t>
            </a:r>
            <a:endParaRPr sz="4400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vi-VN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Thực hành: Khảo sát về sự an toàn của trường học</a:t>
            </a:r>
            <a:endParaRPr sz="44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TNXH 3</a:t>
            </a:r>
            <a:endParaRPr sz="36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186AFE5-6F0C-1DFE-3816-AE5D2403A621}"/>
              </a:ext>
            </a:extLst>
          </p:cNvPr>
          <p:cNvGrpSpPr/>
          <p:nvPr/>
        </p:nvGrpSpPr>
        <p:grpSpPr>
          <a:xfrm>
            <a:off x="4928333" y="3129640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582052BD-0401-136D-9C90-1FC94DC843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D32565A-2C31-F4D8-E48D-8535BD549968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mYeuTruongEm-ThanhLam-2633463">
            <a:hlinkClick r:id="" action="ppaction://media"/>
            <a:extLst>
              <a:ext uri="{FF2B5EF4-FFF2-40B4-BE49-F238E27FC236}">
                <a16:creationId xmlns:a16="http://schemas.microsoft.com/office/drawing/2014/main" id="{0A8DF26C-6579-8856-22FF-DEEA614BC4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79989" y="5398440"/>
            <a:ext cx="1282995" cy="12829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8D553F-EA81-2CB4-D51E-8ED53DE47B3A}"/>
              </a:ext>
            </a:extLst>
          </p:cNvPr>
          <p:cNvSpPr txBox="1"/>
          <p:nvPr/>
        </p:nvSpPr>
        <p:spPr>
          <a:xfrm>
            <a:off x="914401" y="1562820"/>
            <a:ext cx="10813311" cy="1293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Mời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lắng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nghe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giai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điệu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hát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“</a:t>
            </a:r>
            <a:r>
              <a:rPr lang="en-US" sz="28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8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8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8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”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sáng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tác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nhạc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sĩ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Hoàng Vân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DA54567-4363-ACD5-297E-561173F48A2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716951" y="3120494"/>
            <a:ext cx="6771822" cy="28018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6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45CCBF7-98F3-8560-E4B6-BE9C90A5813D}"/>
              </a:ext>
            </a:extLst>
          </p:cNvPr>
          <p:cNvGrpSpPr/>
          <p:nvPr/>
        </p:nvGrpSpPr>
        <p:grpSpPr>
          <a:xfrm>
            <a:off x="4928333" y="3129640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3ACCA2C-84CC-F560-9E2C-A6628B7107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94C6965-22BB-7498-06FC-1D60A88CE524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3C1A1C19-3EEA-ED21-9249-AFDAFA8BDEBE}"/>
              </a:ext>
            </a:extLst>
          </p:cNvPr>
          <p:cNvSpPr/>
          <p:nvPr/>
        </p:nvSpPr>
        <p:spPr>
          <a:xfrm>
            <a:off x="832137" y="1547963"/>
            <a:ext cx="5761168" cy="415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1.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Lựa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chọn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khu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vực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đối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tượng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6765315D-DAD9-3ED3-4AEE-C0509132E4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87372" y="2371060"/>
            <a:ext cx="4707324" cy="3860006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B6646482-F2F4-3FF3-75A5-B0766175616B}"/>
              </a:ext>
            </a:extLst>
          </p:cNvPr>
          <p:cNvSpPr/>
          <p:nvPr/>
        </p:nvSpPr>
        <p:spPr>
          <a:xfrm>
            <a:off x="5651500" y="2311400"/>
            <a:ext cx="4965700" cy="1587500"/>
          </a:xfrm>
          <a:prstGeom prst="wedgeRoundRectCallout">
            <a:avLst>
              <a:gd name="adj1" fmla="val -56638"/>
              <a:gd name="adj2" fmla="val 38500"/>
              <a:gd name="adj3" fmla="val 16667"/>
            </a:avLst>
          </a:prstGeom>
          <a:solidFill>
            <a:schemeClr val="accent2"/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Thảo luận nhóm</a:t>
            </a:r>
          </a:p>
          <a:p>
            <a:pPr algn="ctr"/>
            <a:r>
              <a:rPr lang="vi-VN" sz="2000" dirty="0">
                <a:solidFill>
                  <a:schemeClr val="bg1"/>
                </a:solidFill>
                <a:latin typeface="UTM Avo" panose="02040603050506020204" pitchFamily="18" charset="0"/>
              </a:rPr>
              <a:t>Lựa chọn khu vực khảo sát là khuôn viên nhà trường, hoặc khu vực xung quanh trường.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B7E154-F983-5C3E-823C-F124D9A416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7" t="48457" r="14482" b="26546"/>
          <a:stretch/>
        </p:blipFill>
        <p:spPr>
          <a:xfrm>
            <a:off x="2360427" y="2243470"/>
            <a:ext cx="8559209" cy="38489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3F5228-5CBF-8F2E-A06E-1B242F99ED18}"/>
              </a:ext>
            </a:extLst>
          </p:cNvPr>
          <p:cNvSpPr txBox="1"/>
          <p:nvPr/>
        </p:nvSpPr>
        <p:spPr>
          <a:xfrm>
            <a:off x="866553" y="1619839"/>
            <a:ext cx="967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lựa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chọn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tượng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khảo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B815F662-D696-A7DF-AEB3-1E7795B0340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79397"/>
          <a:stretch/>
        </p:blipFill>
        <p:spPr>
          <a:xfrm flipH="1">
            <a:off x="926804" y="2200939"/>
            <a:ext cx="1479185" cy="395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94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4EFA59-2142-FA5C-308D-0A069992BA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6130" y="2176130"/>
            <a:ext cx="9144000" cy="3742765"/>
          </a:xfrm>
          <a:prstGeom prst="rect">
            <a:avLst/>
          </a:prstGeom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DE07A1BB-8940-3150-B7B7-3E3CCCE7A68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r="78420"/>
          <a:stretch/>
        </p:blipFill>
        <p:spPr>
          <a:xfrm>
            <a:off x="845289" y="2222204"/>
            <a:ext cx="1416921" cy="36171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B4A4DE-8DD6-2712-5486-524FE7338632}"/>
              </a:ext>
            </a:extLst>
          </p:cNvPr>
          <p:cNvSpPr txBox="1"/>
          <p:nvPr/>
        </p:nvSpPr>
        <p:spPr>
          <a:xfrm>
            <a:off x="866553" y="1619839"/>
            <a:ext cx="967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lựa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chọn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tượng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khảo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166320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3C1A1C19-3EEA-ED21-9249-AFDAFA8BDEBE}"/>
              </a:ext>
            </a:extLst>
          </p:cNvPr>
          <p:cNvSpPr/>
          <p:nvPr/>
        </p:nvSpPr>
        <p:spPr>
          <a:xfrm>
            <a:off x="832137" y="1547963"/>
            <a:ext cx="5761168" cy="415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2.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Lập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kế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hoạch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khảo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endParaRPr lang="en-US" sz="22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Cloud Callout 2">
            <a:extLst>
              <a:ext uri="{FF2B5EF4-FFF2-40B4-BE49-F238E27FC236}">
                <a16:creationId xmlns:a16="http://schemas.microsoft.com/office/drawing/2014/main" id="{A630C64C-7222-94C6-C82F-D38AEE367A76}"/>
              </a:ext>
            </a:extLst>
          </p:cNvPr>
          <p:cNvSpPr/>
          <p:nvPr/>
        </p:nvSpPr>
        <p:spPr>
          <a:xfrm>
            <a:off x="8335926" y="814036"/>
            <a:ext cx="3444948" cy="1313653"/>
          </a:xfrm>
          <a:prstGeom prst="cloudCallout">
            <a:avLst>
              <a:gd name="adj1" fmla="val -16708"/>
              <a:gd name="adj2" fmla="val 106073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7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7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endParaRPr lang="en-US" sz="2700" b="1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83936D-01C8-DB2C-8233-F5677D93D94D}"/>
              </a:ext>
            </a:extLst>
          </p:cNvPr>
          <p:cNvSpPr txBox="1"/>
          <p:nvPr/>
        </p:nvSpPr>
        <p:spPr>
          <a:xfrm>
            <a:off x="845290" y="1924211"/>
            <a:ext cx="7511902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xây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dựng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tưởng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khảo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như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bảng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F59CE17-DFD7-CB5D-3670-F3B01F98C2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174264"/>
              </p:ext>
            </p:extLst>
          </p:nvPr>
        </p:nvGraphicFramePr>
        <p:xfrm>
          <a:off x="932453" y="3179135"/>
          <a:ext cx="9677400" cy="2630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7380">
                  <a:extLst>
                    <a:ext uri="{9D8B030D-6E8A-4147-A177-3AD203B41FA5}">
                      <a16:colId xmlns:a16="http://schemas.microsoft.com/office/drawing/2014/main" val="4275887046"/>
                    </a:ext>
                  </a:extLst>
                </a:gridCol>
                <a:gridCol w="2615609">
                  <a:extLst>
                    <a:ext uri="{9D8B030D-6E8A-4147-A177-3AD203B41FA5}">
                      <a16:colId xmlns:a16="http://schemas.microsoft.com/office/drawing/2014/main" val="4175004255"/>
                    </a:ext>
                  </a:extLst>
                </a:gridCol>
                <a:gridCol w="2954411">
                  <a:extLst>
                    <a:ext uri="{9D8B030D-6E8A-4147-A177-3AD203B41FA5}">
                      <a16:colId xmlns:a16="http://schemas.microsoft.com/office/drawing/2014/main" val="675356362"/>
                    </a:ext>
                  </a:extLst>
                </a:gridCol>
              </a:tblGrid>
              <a:tr h="5880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50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Đối</a:t>
                      </a:r>
                      <a:r>
                        <a:rPr lang="en-US" sz="250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tượng</a:t>
                      </a:r>
                      <a:endParaRPr lang="en-US" sz="2500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50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Thực</a:t>
                      </a:r>
                      <a:r>
                        <a:rPr lang="en-US" sz="250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trạng</a:t>
                      </a:r>
                      <a:r>
                        <a:rPr lang="en-US" sz="2500" baseline="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endParaRPr lang="en-US" sz="2500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50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Đề</a:t>
                      </a:r>
                      <a:r>
                        <a:rPr lang="en-US" sz="2500" dirty="0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solidFill>
                            <a:schemeClr val="bg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xuất</a:t>
                      </a:r>
                      <a:endParaRPr lang="en-US" sz="2500" dirty="0">
                        <a:solidFill>
                          <a:schemeClr val="bg1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358954"/>
                  </a:ext>
                </a:extLst>
              </a:tr>
              <a:tr h="68433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5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Bề</a:t>
                      </a:r>
                      <a:r>
                        <a:rPr lang="en-US" sz="2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mặt</a:t>
                      </a:r>
                      <a:r>
                        <a:rPr lang="en-US" sz="2500" baseline="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baseline="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sân</a:t>
                      </a:r>
                      <a:r>
                        <a:rPr lang="en-US" sz="2500" baseline="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baseline="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trường</a:t>
                      </a:r>
                      <a:endParaRPr lang="en-US" sz="25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1742296"/>
                  </a:ext>
                </a:extLst>
              </a:tr>
              <a:tr h="67335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50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Cây</a:t>
                      </a:r>
                      <a:r>
                        <a:rPr lang="en-US" sz="2500" baseline="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baseline="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trồng</a:t>
                      </a:r>
                      <a:r>
                        <a:rPr lang="en-US" sz="2500" baseline="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ở </a:t>
                      </a:r>
                      <a:r>
                        <a:rPr lang="en-US" sz="2500" baseline="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sân</a:t>
                      </a:r>
                      <a:r>
                        <a:rPr lang="en-US" sz="2500" baseline="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500" baseline="0" dirty="0" err="1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trường</a:t>
                      </a:r>
                      <a:endParaRPr lang="en-US" sz="2500" dirty="0">
                        <a:latin typeface="UTM Avo" panose="0204060305050602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721852"/>
                  </a:ext>
                </a:extLst>
              </a:tr>
              <a:tr h="6843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50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500" dirty="0"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13401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322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8B7ECF1-FA29-A92C-3AF6-8B53F35861C9}"/>
              </a:ext>
            </a:extLst>
          </p:cNvPr>
          <p:cNvGrpSpPr/>
          <p:nvPr/>
        </p:nvGrpSpPr>
        <p:grpSpPr>
          <a:xfrm>
            <a:off x="4928333" y="3129640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3CB6B181-7531-2FF5-2652-592A8CE64B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022F359-CB36-402C-FC53-B887216084AF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7436AC70-D4B7-CF16-CF62-0D34E716ADFA}"/>
              </a:ext>
            </a:extLst>
          </p:cNvPr>
          <p:cNvSpPr/>
          <p:nvPr/>
        </p:nvSpPr>
        <p:spPr>
          <a:xfrm>
            <a:off x="832137" y="1547963"/>
            <a:ext cx="5761168" cy="415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1.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khảo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D99160-B1B9-D663-297D-9601D53B47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34"/>
          <a:stretch/>
        </p:blipFill>
        <p:spPr>
          <a:xfrm>
            <a:off x="6662479" y="1128526"/>
            <a:ext cx="5150293" cy="54053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7155B7-A4D1-C31F-F127-28C7EEB5115F}"/>
              </a:ext>
            </a:extLst>
          </p:cNvPr>
          <p:cNvSpPr txBox="1"/>
          <p:nvPr/>
        </p:nvSpPr>
        <p:spPr>
          <a:xfrm>
            <a:off x="847061" y="2057010"/>
            <a:ext cx="5410200" cy="1543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di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chuyển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đến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địa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điểm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chọn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khảo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44A458E-B64C-3896-854A-6721C127CCBB}"/>
              </a:ext>
            </a:extLst>
          </p:cNvPr>
          <p:cNvGrpSpPr/>
          <p:nvPr/>
        </p:nvGrpSpPr>
        <p:grpSpPr>
          <a:xfrm>
            <a:off x="855133" y="3867075"/>
            <a:ext cx="5372100" cy="2113064"/>
            <a:chOff x="914400" y="4226219"/>
            <a:chExt cx="5372100" cy="211306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DC38B46-2444-1F04-EACF-CC1F09BF12D0}"/>
                </a:ext>
              </a:extLst>
            </p:cNvPr>
            <p:cNvSpPr/>
            <p:nvPr/>
          </p:nvSpPr>
          <p:spPr>
            <a:xfrm>
              <a:off x="914400" y="4226219"/>
              <a:ext cx="5257800" cy="2022181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>
                <a:latin typeface="UTM Avo" panose="020406030505060202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F1917D5-8245-7464-E4C8-F1BE55B9842F}"/>
                </a:ext>
              </a:extLst>
            </p:cNvPr>
            <p:cNvSpPr/>
            <p:nvPr/>
          </p:nvSpPr>
          <p:spPr>
            <a:xfrm>
              <a:off x="1028700" y="4317102"/>
              <a:ext cx="5257800" cy="202218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200" i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Khi </a:t>
              </a:r>
              <a:r>
                <a:rPr lang="en-US" sz="2200" i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đi</a:t>
              </a:r>
              <a:r>
                <a:rPr lang="en-US" sz="2200" i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khảo</a:t>
              </a:r>
              <a:r>
                <a:rPr lang="en-US" sz="2200" i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sát</a:t>
              </a:r>
              <a:r>
                <a:rPr lang="en-US" sz="2200" i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200" i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</a:t>
              </a:r>
              <a:r>
                <a:rPr lang="en-US" sz="2200" i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200" i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nhớ</a:t>
              </a:r>
              <a:r>
                <a:rPr lang="en-US" sz="2200" i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mang</a:t>
              </a:r>
              <a:r>
                <a:rPr lang="en-US" sz="2200" i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theo</a:t>
              </a:r>
              <a:r>
                <a:rPr lang="en-US" sz="2200" i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phiếu</a:t>
              </a:r>
              <a:r>
                <a:rPr lang="en-US" sz="2200" i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khảo</a:t>
              </a:r>
              <a:r>
                <a:rPr lang="en-US" sz="2200" i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sát</a:t>
              </a:r>
              <a:r>
                <a:rPr lang="en-US" sz="2200" i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200" i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bút</a:t>
              </a:r>
              <a:r>
                <a:rPr lang="en-US" sz="2200" i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và</a:t>
              </a:r>
              <a:r>
                <a:rPr lang="en-US" sz="2200" i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chú</a:t>
              </a:r>
              <a:r>
                <a:rPr lang="en-US" sz="2200" i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ý </a:t>
              </a:r>
              <a:r>
                <a:rPr lang="en-US" sz="2200" i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giữ</a:t>
              </a:r>
              <a:r>
                <a:rPr lang="en-US" sz="2200" i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an </a:t>
              </a:r>
              <a:r>
                <a:rPr lang="en-US" sz="2200" i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toàn</a:t>
              </a:r>
              <a:r>
                <a:rPr lang="en-US" sz="2200" i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nhé</a:t>
              </a:r>
              <a:r>
                <a:rPr lang="en-US" sz="2200" i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8" name="Picture 2" descr="Pin ">
            <a:extLst>
              <a:ext uri="{FF2B5EF4-FFF2-40B4-BE49-F238E27FC236}">
                <a16:creationId xmlns:a16="http://schemas.microsoft.com/office/drawing/2014/main" id="{A8CB4715-EBFC-5C9B-9F05-D7093DF77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778" y="3679403"/>
            <a:ext cx="557109" cy="55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512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7436AC70-D4B7-CF16-CF62-0D34E716ADFA}"/>
              </a:ext>
            </a:extLst>
          </p:cNvPr>
          <p:cNvSpPr/>
          <p:nvPr/>
        </p:nvSpPr>
        <p:spPr>
          <a:xfrm>
            <a:off x="832137" y="1547963"/>
            <a:ext cx="5761168" cy="415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2. Chia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sẻ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kết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khảo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endParaRPr lang="en-US" sz="22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2A775B1-3926-13E2-D6FB-B85AAEA1316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5" t="14445" r="8893" b="46983"/>
          <a:stretch/>
        </p:blipFill>
        <p:spPr>
          <a:xfrm>
            <a:off x="5549900" y="2413000"/>
            <a:ext cx="5752856" cy="3384932"/>
          </a:xfrm>
          <a:prstGeom prst="rect">
            <a:avLst/>
          </a:prstGeom>
        </p:spPr>
      </p:pic>
      <p:sp>
        <p:nvSpPr>
          <p:cNvPr id="10" name="Oval Callout 3">
            <a:extLst>
              <a:ext uri="{FF2B5EF4-FFF2-40B4-BE49-F238E27FC236}">
                <a16:creationId xmlns:a16="http://schemas.microsoft.com/office/drawing/2014/main" id="{8442B526-79F9-4A52-106C-5ADA249BF4A4}"/>
              </a:ext>
            </a:extLst>
          </p:cNvPr>
          <p:cNvSpPr/>
          <p:nvPr/>
        </p:nvSpPr>
        <p:spPr>
          <a:xfrm>
            <a:off x="7581900" y="1219200"/>
            <a:ext cx="3708400" cy="1287565"/>
          </a:xfrm>
          <a:prstGeom prst="wedgeRoundRectCallout">
            <a:avLst/>
          </a:prstGeom>
          <a:solidFill>
            <a:schemeClr val="accent2"/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Chia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sẻ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với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nhóm</a:t>
            </a:r>
            <a:endParaRPr lang="en-US" sz="2400" b="1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C71762-7A0E-1876-AF26-70AE5259BC4D}"/>
              </a:ext>
            </a:extLst>
          </p:cNvPr>
          <p:cNvSpPr txBox="1"/>
          <p:nvPr/>
        </p:nvSpPr>
        <p:spPr>
          <a:xfrm>
            <a:off x="828383" y="2135533"/>
            <a:ext cx="4429417" cy="2559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thảo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trình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bày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kết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khảo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Đảm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bảo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bất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cứ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tai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nạn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xảy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ra.</a:t>
            </a:r>
            <a:endParaRPr lang="en-US" sz="22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7436AC70-D4B7-CF16-CF62-0D34E716ADFA}"/>
              </a:ext>
            </a:extLst>
          </p:cNvPr>
          <p:cNvSpPr/>
          <p:nvPr/>
        </p:nvSpPr>
        <p:spPr>
          <a:xfrm>
            <a:off x="832137" y="1547963"/>
            <a:ext cx="5761168" cy="4155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3.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Báo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kết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AC1716A-B5E4-1FC4-CE3F-AC1CEEC2AD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492" t="61510" r="11220" b="3251"/>
          <a:stretch/>
        </p:blipFill>
        <p:spPr>
          <a:xfrm>
            <a:off x="5499100" y="2235200"/>
            <a:ext cx="6096000" cy="343607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7D1D834-DC05-68F0-88AF-8E77BEC27A34}"/>
              </a:ext>
            </a:extLst>
          </p:cNvPr>
          <p:cNvSpPr txBox="1"/>
          <p:nvPr/>
        </p:nvSpPr>
        <p:spPr>
          <a:xfrm>
            <a:off x="825500" y="1972656"/>
            <a:ext cx="4495800" cy="3584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200" b="1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trình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bày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kết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mà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khảo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Đưa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ra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lưu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ý,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xuất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tránh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tai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nạn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may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xảy</a:t>
            </a:r>
            <a:r>
              <a:rPr lang="en-US" sz="22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cs typeface="Arial" panose="020B0604020202020204" pitchFamily="34" charset="0"/>
              </a:rPr>
              <a:t>ra.</a:t>
            </a:r>
            <a:endParaRPr lang="en-US" sz="22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11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C4AC0C-3674-67F6-9CBF-4747654BBD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9069" y="1685362"/>
            <a:ext cx="9579935" cy="19715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21999DA-12E6-D688-70BA-C2217FA893F8}"/>
              </a:ext>
            </a:extLst>
          </p:cNvPr>
          <p:cNvSpPr/>
          <p:nvPr/>
        </p:nvSpPr>
        <p:spPr>
          <a:xfrm>
            <a:off x="1028700" y="965200"/>
            <a:ext cx="3473450" cy="4826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/>
              <a:t>Hướng</a:t>
            </a:r>
            <a:r>
              <a:rPr lang="en-US" sz="2000" b="1" dirty="0"/>
              <a:t> </a:t>
            </a:r>
            <a:r>
              <a:rPr lang="en-US" sz="2000" b="1" dirty="0" err="1"/>
              <a:t>dẫn</a:t>
            </a:r>
            <a:r>
              <a:rPr lang="en-US" sz="2000" b="1" dirty="0"/>
              <a:t> </a:t>
            </a:r>
            <a:r>
              <a:rPr lang="en-US" sz="2000" b="1" dirty="0" err="1"/>
              <a:t>về</a:t>
            </a:r>
            <a:r>
              <a:rPr lang="en-US" sz="2000" b="1" dirty="0"/>
              <a:t> </a:t>
            </a:r>
            <a:r>
              <a:rPr lang="en-US" sz="2000" b="1" dirty="0" err="1"/>
              <a:t>nhà</a:t>
            </a:r>
            <a:endParaRPr lang="en-US" sz="2000" b="1" dirty="0"/>
          </a:p>
        </p:txBody>
      </p:sp>
      <p:sp>
        <p:nvSpPr>
          <p:cNvPr id="3" name="Cloud Callout 2">
            <a:extLst>
              <a:ext uri="{FF2B5EF4-FFF2-40B4-BE49-F238E27FC236}">
                <a16:creationId xmlns:a16="http://schemas.microsoft.com/office/drawing/2014/main" id="{54A0E877-CA41-78C9-B671-CBF260C0FF9F}"/>
              </a:ext>
            </a:extLst>
          </p:cNvPr>
          <p:cNvSpPr/>
          <p:nvPr/>
        </p:nvSpPr>
        <p:spPr>
          <a:xfrm>
            <a:off x="827314" y="2547257"/>
            <a:ext cx="5181600" cy="2667000"/>
          </a:xfrm>
          <a:prstGeom prst="cloudCallout">
            <a:avLst>
              <a:gd name="adj1" fmla="val -52986"/>
              <a:gd name="adj2" fmla="val 57095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27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7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7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7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sz="27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7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7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Cloud Callout 9">
            <a:extLst>
              <a:ext uri="{FF2B5EF4-FFF2-40B4-BE49-F238E27FC236}">
                <a16:creationId xmlns:a16="http://schemas.microsoft.com/office/drawing/2014/main" id="{61DE9559-0581-8F3F-386C-0AB9DD05101E}"/>
              </a:ext>
            </a:extLst>
          </p:cNvPr>
          <p:cNvSpPr/>
          <p:nvPr/>
        </p:nvSpPr>
        <p:spPr>
          <a:xfrm>
            <a:off x="5989741" y="979715"/>
            <a:ext cx="5181600" cy="2667000"/>
          </a:xfrm>
          <a:prstGeom prst="cloudCallout">
            <a:avLst>
              <a:gd name="adj1" fmla="val 61453"/>
              <a:gd name="adj2" fmla="val 48783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Chuẩn</a:t>
            </a:r>
            <a:r>
              <a:rPr lang="en-US" sz="27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7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7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7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27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7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7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endParaRPr lang="en-US" sz="2700" b="1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358</Words>
  <Application>Microsoft Office PowerPoint</Application>
  <PresentationFormat>Widescreen</PresentationFormat>
  <Paragraphs>49</Paragraphs>
  <Slides>16</Slides>
  <Notes>15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UTM Avo</vt:lpstr>
      <vt:lpstr>Wingdings</vt:lpstr>
      <vt:lpstr>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hung.nv2510hung.nv2510</cp:lastModifiedBy>
  <cp:revision>6</cp:revision>
  <dcterms:created xsi:type="dcterms:W3CDTF">2023-04-10T09:01:57Z</dcterms:created>
  <dcterms:modified xsi:type="dcterms:W3CDTF">2023-08-15T06:48:21Z</dcterms:modified>
</cp:coreProperties>
</file>