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83" r:id="rId8"/>
    <p:sldId id="284" r:id="rId9"/>
    <p:sldId id="268" r:id="rId10"/>
    <p:sldId id="269" r:id="rId11"/>
    <p:sldId id="267" r:id="rId12"/>
    <p:sldId id="270" r:id="rId13"/>
    <p:sldId id="271" r:id="rId14"/>
    <p:sldId id="272" r:id="rId15"/>
    <p:sldId id="273" r:id="rId16"/>
    <p:sldId id="27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61" r:id="rId25"/>
    <p:sldId id="262" r:id="rId26"/>
    <p:sldId id="292" r:id="rId27"/>
    <p:sldId id="293" r:id="rId28"/>
    <p:sldId id="294" r:id="rId29"/>
    <p:sldId id="295" r:id="rId30"/>
    <p:sldId id="296" r:id="rId31"/>
    <p:sldId id="297" r:id="rId32"/>
    <p:sldId id="282" r:id="rId33"/>
    <p:sldId id="266" r:id="rId34"/>
    <p:sldId id="298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65" d="100"/>
          <a:sy n="65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4391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799382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43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41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C260C-C65B-4C8C-B46D-68D077525F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23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07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C260C-C65B-4C8C-B46D-68D077525F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67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78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C260C-C65B-4C8C-B46D-68D077525F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8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sang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C260C-C65B-4C8C-B46D-68D077525F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89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2733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2917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3447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8968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463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8045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5304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5111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68532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73871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55344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32729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99752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42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86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7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97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99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63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76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46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939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55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png"/><Relationship Id="rId18" Type="http://schemas.microsoft.com/office/2007/relationships/hdphoto" Target="../media/hdphoto8.wdp"/><Relationship Id="rId3" Type="http://schemas.openxmlformats.org/officeDocument/2006/relationships/image" Target="../media/image12.jpeg"/><Relationship Id="rId21" Type="http://schemas.openxmlformats.org/officeDocument/2006/relationships/slide" Target="slide8.xml"/><Relationship Id="rId7" Type="http://schemas.openxmlformats.org/officeDocument/2006/relationships/image" Target="../media/image15.png"/><Relationship Id="rId12" Type="http://schemas.microsoft.com/office/2007/relationships/hdphoto" Target="../media/hdphoto5.wdp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6" Type="http://schemas.microsoft.com/office/2007/relationships/hdphoto" Target="../media/hdphoto7.wdp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23" Type="http://schemas.openxmlformats.org/officeDocument/2006/relationships/image" Target="../media/image24.png"/><Relationship Id="rId10" Type="http://schemas.microsoft.com/office/2007/relationships/hdphoto" Target="../media/hdphoto4.wdp"/><Relationship Id="rId19" Type="http://schemas.openxmlformats.org/officeDocument/2006/relationships/image" Target="../media/image21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microsoft.com/office/2007/relationships/hdphoto" Target="../media/hdphoto6.wdp"/><Relationship Id="rId22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0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29.png"/><Relationship Id="rId2" Type="http://schemas.openxmlformats.org/officeDocument/2006/relationships/audio" Target="../media/media1.mp3"/><Relationship Id="rId16" Type="http://schemas.openxmlformats.org/officeDocument/2006/relationships/image" Target="../media/image22.png"/><Relationship Id="rId20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notesSlide" Target="../notesSlides/notesSlide8.xml"/><Relationship Id="rId11" Type="http://schemas.microsoft.com/office/2007/relationships/hdphoto" Target="../media/hdphoto9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audio" Target="../media/media2.mp3"/><Relationship Id="rId9" Type="http://schemas.openxmlformats.org/officeDocument/2006/relationships/image" Target="../media/image25.gif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0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29.png"/><Relationship Id="rId2" Type="http://schemas.openxmlformats.org/officeDocument/2006/relationships/audio" Target="../media/media1.mp3"/><Relationship Id="rId16" Type="http://schemas.openxmlformats.org/officeDocument/2006/relationships/image" Target="../media/image22.png"/><Relationship Id="rId20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notesSlide" Target="../notesSlides/notesSlide9.xml"/><Relationship Id="rId11" Type="http://schemas.microsoft.com/office/2007/relationships/hdphoto" Target="../media/hdphoto9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audio" Target="../media/media2.mp3"/><Relationship Id="rId9" Type="http://schemas.openxmlformats.org/officeDocument/2006/relationships/image" Target="../media/image25.gif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1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29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notesSlide" Target="../notesSlides/notesSlide10.xml"/><Relationship Id="rId11" Type="http://schemas.microsoft.com/office/2007/relationships/hdphoto" Target="../media/hdphoto11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34.png"/><Relationship Id="rId19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openxmlformats.org/officeDocument/2006/relationships/image" Target="../media/image33.png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0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29.png"/><Relationship Id="rId2" Type="http://schemas.openxmlformats.org/officeDocument/2006/relationships/audio" Target="../media/media1.mp3"/><Relationship Id="rId16" Type="http://schemas.openxmlformats.org/officeDocument/2006/relationships/image" Target="../media/image22.png"/><Relationship Id="rId20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notesSlide" Target="../notesSlides/notesSlide11.xml"/><Relationship Id="rId11" Type="http://schemas.microsoft.com/office/2007/relationships/hdphoto" Target="../media/hdphoto9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audio" Target="../media/media2.mp3"/><Relationship Id="rId9" Type="http://schemas.openxmlformats.org/officeDocument/2006/relationships/image" Target="../media/image25.gif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1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29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notesSlide" Target="../notesSlides/notesSlide12.xml"/><Relationship Id="rId11" Type="http://schemas.microsoft.com/office/2007/relationships/hdphoto" Target="../media/hdphoto11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34.png"/><Relationship Id="rId19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openxmlformats.org/officeDocument/2006/relationships/image" Target="../media/image33.png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0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29.png"/><Relationship Id="rId2" Type="http://schemas.openxmlformats.org/officeDocument/2006/relationships/audio" Target="../media/media1.mp3"/><Relationship Id="rId16" Type="http://schemas.openxmlformats.org/officeDocument/2006/relationships/image" Target="../media/image22.png"/><Relationship Id="rId20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notesSlide" Target="../notesSlides/notesSlide13.xml"/><Relationship Id="rId11" Type="http://schemas.microsoft.com/office/2007/relationships/hdphoto" Target="../media/hdphoto9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audio" Target="../media/media2.mp3"/><Relationship Id="rId9" Type="http://schemas.openxmlformats.org/officeDocument/2006/relationships/image" Target="../media/image25.gif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1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29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notesSlide" Target="../notesSlides/notesSlide14.xml"/><Relationship Id="rId11" Type="http://schemas.microsoft.com/office/2007/relationships/hdphoto" Target="../media/hdphoto11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34.png"/><Relationship Id="rId19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openxmlformats.org/officeDocument/2006/relationships/image" Target="../media/image33.png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0.wdp"/><Relationship Id="rId18" Type="http://schemas.openxmlformats.org/officeDocument/2006/relationships/image" Target="../media/image31.png"/><Relationship Id="rId3" Type="http://schemas.microsoft.com/office/2007/relationships/media" Target="../media/media2.mp3"/><Relationship Id="rId21" Type="http://schemas.openxmlformats.org/officeDocument/2006/relationships/image" Target="../media/image11.png"/><Relationship Id="rId7" Type="http://schemas.openxmlformats.org/officeDocument/2006/relationships/audio" Target="../media/audio1.wav"/><Relationship Id="rId12" Type="http://schemas.openxmlformats.org/officeDocument/2006/relationships/image" Target="../media/image27.pn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29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notesSlide" Target="../notesSlides/notesSlide15.xml"/><Relationship Id="rId11" Type="http://schemas.microsoft.com/office/2007/relationships/hdphoto" Target="../media/hdphoto11.wdp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8.png"/><Relationship Id="rId10" Type="http://schemas.openxmlformats.org/officeDocument/2006/relationships/image" Target="../media/image34.png"/><Relationship Id="rId19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openxmlformats.org/officeDocument/2006/relationships/image" Target="../media/image33.png"/><Relationship Id="rId14" Type="http://schemas.openxmlformats.org/officeDocument/2006/relationships/image" Target="../media/image21.png"/><Relationship Id="rId2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6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5.png"/><Relationship Id="rId5" Type="http://schemas.openxmlformats.org/officeDocument/2006/relationships/image" Target="../media/image41.jp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12.wdp"/><Relationship Id="rId5" Type="http://schemas.openxmlformats.org/officeDocument/2006/relationships/image" Target="../media/image5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58121" y="108878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vi-VN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Cộng đồng địa phương</a:t>
            </a:r>
            <a:endParaRPr sz="4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777240" y="3129470"/>
            <a:ext cx="107442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9</a:t>
            </a:r>
            <a:endParaRPr sz="4800" dirty="0">
              <a:latin typeface="UTM Avo" panose="02040603050506020204" pitchFamily="18" charset="0"/>
            </a:endParaRPr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Hoạt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nông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nghiệp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3AB0240-1746-23C6-E21D-D4E025D37FA7}"/>
              </a:ext>
            </a:extLst>
          </p:cNvPr>
          <p:cNvGrpSpPr/>
          <p:nvPr/>
        </p:nvGrpSpPr>
        <p:grpSpPr>
          <a:xfrm>
            <a:off x="4906818" y="318342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F730A19-A2B6-D8F3-805A-C8F51A8D2A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EC68E6-164C-BA6C-3717-E1023E1FD90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2787030-E264-54A4-64B4-3503338D8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72709" y="2743200"/>
            <a:ext cx="5032621" cy="3952895"/>
          </a:xfrm>
          <a:prstGeom prst="rect">
            <a:avLst/>
          </a:prstGeom>
        </p:spPr>
      </p:pic>
      <p:sp>
        <p:nvSpPr>
          <p:cNvPr id="5" name="Cloud Callout 10">
            <a:extLst>
              <a:ext uri="{FF2B5EF4-FFF2-40B4-BE49-F238E27FC236}">
                <a16:creationId xmlns:a16="http://schemas.microsoft.com/office/drawing/2014/main" id="{1C948446-8D64-860A-78AA-867D5F2E746A}"/>
              </a:ext>
            </a:extLst>
          </p:cNvPr>
          <p:cNvSpPr/>
          <p:nvPr/>
        </p:nvSpPr>
        <p:spPr>
          <a:xfrm>
            <a:off x="4949190" y="994411"/>
            <a:ext cx="6743700" cy="3143250"/>
          </a:xfrm>
          <a:prstGeom prst="cloudCallout">
            <a:avLst>
              <a:gd name="adj1" fmla="val -55220"/>
              <a:gd name="adj2" fmla="val 67909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 các bữa ăn hằng ngày, em thường được ăn những món gì? Những món ăn đó được làm từ nguyên liệu nào?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E73FD70-1699-5B43-7D3B-5E2680B4A532}"/>
              </a:ext>
            </a:extLst>
          </p:cNvPr>
          <p:cNvGrpSpPr/>
          <p:nvPr/>
        </p:nvGrpSpPr>
        <p:grpSpPr>
          <a:xfrm>
            <a:off x="4906818" y="318342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8180152-C090-456B-079F-E16C938BED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82CCF0E-C8C6-46B6-3661-B04EBB05EBC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F6FC75-32A1-1BBB-DE38-7345BA7D3F9A}"/>
              </a:ext>
            </a:extLst>
          </p:cNvPr>
          <p:cNvSpPr txBox="1"/>
          <p:nvPr/>
        </p:nvSpPr>
        <p:spPr>
          <a:xfrm>
            <a:off x="780449" y="1555282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Cloud Callout 10">
            <a:extLst>
              <a:ext uri="{FF2B5EF4-FFF2-40B4-BE49-F238E27FC236}">
                <a16:creationId xmlns:a16="http://schemas.microsoft.com/office/drawing/2014/main" id="{CA219220-4488-55FB-DBC7-BC7D23AE300D}"/>
              </a:ext>
            </a:extLst>
          </p:cNvPr>
          <p:cNvSpPr/>
          <p:nvPr/>
        </p:nvSpPr>
        <p:spPr>
          <a:xfrm>
            <a:off x="6103620" y="4331456"/>
            <a:ext cx="2777490" cy="1700615"/>
          </a:xfrm>
          <a:prstGeom prst="cloudCallout">
            <a:avLst>
              <a:gd name="adj1" fmla="val -76745"/>
              <a:gd name="adj2" fmla="val -28052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2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D90C63-EB3A-D7D9-7D29-1AA6E51A715A}"/>
              </a:ext>
            </a:extLst>
          </p:cNvPr>
          <p:cNvSpPr txBox="1"/>
          <p:nvPr/>
        </p:nvSpPr>
        <p:spPr>
          <a:xfrm>
            <a:off x="5353050" y="1939290"/>
            <a:ext cx="6019800" cy="205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SGK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43, 44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1 – 8.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lợi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B5E6200B-59EA-022A-AB2C-262039D15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0090" y="2065198"/>
            <a:ext cx="4572000" cy="3749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DD0C63-F271-306A-E4FB-22978488AE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9790" r="6667" b="47417"/>
          <a:stretch/>
        </p:blipFill>
        <p:spPr>
          <a:xfrm>
            <a:off x="228600" y="1714654"/>
            <a:ext cx="6096000" cy="4695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E5EB48-B86B-6159-E5C9-7EE81AA77C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54726" r="6257" b="2481"/>
          <a:stretch/>
        </p:blipFill>
        <p:spPr>
          <a:xfrm>
            <a:off x="6019800" y="1817370"/>
            <a:ext cx="5829299" cy="449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3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7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5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4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2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199" y="-2825162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 TRỐN TÌM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70" y="5901542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64C629-C081-906E-8F6A-7E51C7F4D3A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xplosion 1 45"/>
          <p:cNvSpPr/>
          <p:nvPr/>
        </p:nvSpPr>
        <p:spPr>
          <a:xfrm>
            <a:off x="5301497" y="4359281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52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không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khí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trong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lành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tài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nguyên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rừng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60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vi-VN" sz="2667" dirty="0">
                <a:solidFill>
                  <a:srgbClr val="0000FF"/>
                </a:solidFill>
                <a:latin typeface="UTM Avo" panose="02040603050506020204" pitchFamily="18" charset="0"/>
              </a:rPr>
              <a:t>Đem lại cơm gạo, nguồn lương thực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04917B89-DE23-205A-C82C-901492040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8A84B982-7DF9-C4DE-D2A4-1AE56E18F5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1C932820-7D50-E9DC-C25D-F895B1A44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B93E90A-9A8C-6347-FF0A-086B0BFD4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3786DD-45FD-739B-F263-0F36D8EC8F8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t="9790" r="49375" b="70071"/>
          <a:stretch/>
        </p:blipFill>
        <p:spPr>
          <a:xfrm>
            <a:off x="5994400" y="381000"/>
            <a:ext cx="3111061" cy="243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3D26E0-C453-A65A-8867-BD8DB3D41E2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4" grpId="0"/>
      <p:bldP spid="46" grpId="0" animBg="1"/>
      <p:bldP spid="46" grpId="1" animBg="1"/>
      <p:bldP spid="46" grpId="2" animBg="1"/>
      <p:bldP spid="49" grpId="0" animBg="1"/>
      <p:bldP spid="50" grpId="0" animBg="1"/>
      <p:bldP spid="5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xplosion 1 45"/>
          <p:cNvSpPr/>
          <p:nvPr/>
        </p:nvSpPr>
        <p:spPr>
          <a:xfrm>
            <a:off x="5301497" y="4359281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52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uống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giá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trị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về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kinh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tế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660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vi-VN" sz="2667" dirty="0">
                <a:solidFill>
                  <a:srgbClr val="0000FF"/>
                </a:solidFill>
                <a:latin typeface="UTM Avo" panose="02040603050506020204" pitchFamily="18" charset="0"/>
              </a:rPr>
              <a:t>Đem lại thức ăn, giá trị về kinh tế 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04917B89-DE23-205A-C82C-901492040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8A84B982-7DF9-C4DE-D2A4-1AE56E18F5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1C932820-7D50-E9DC-C25D-F895B1A44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B93E90A-9A8C-6347-FF0A-086B0BFD4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98BBB2-E0CC-85F2-F802-86FFAE3E6A7E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3" t="9790" r="10833" b="70071"/>
          <a:stretch/>
        </p:blipFill>
        <p:spPr>
          <a:xfrm>
            <a:off x="5994400" y="381000"/>
            <a:ext cx="3195144" cy="2438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884B6A-2622-9694-8835-D7467119FC7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4" grpId="0"/>
      <p:bldP spid="46" grpId="0" animBg="1"/>
      <p:bldP spid="46" grpId="1" animBg="1"/>
      <p:bldP spid="46" grpId="2" animBg="1"/>
      <p:bldP spid="49" grpId="0" animBg="1"/>
      <p:bldP spid="50" grpId="0" animBg="1"/>
      <p:bldP spid="5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43179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4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2192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không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khí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trong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lành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tài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nguyên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rừng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4008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thức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ăn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lợi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thủy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sản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6400" y="3937000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0615020-AD0E-ACA6-0C48-5CA211D832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5C99A304-9BD5-B4E6-E7C3-7DEFE3C869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BCF512B-F866-5605-0D3A-BF1F211C0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050886C-0080-FCBA-5D3C-8E795532C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7" name="Picture 10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E5283DEC-3D08-8D6F-D4D7-99046B532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5071A7-82DC-234B-6919-A436123747E3}"/>
              </a:ext>
            </a:extLst>
          </p:cNvPr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55D303-B404-1377-22F9-F918A89B707A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31119" r="49375" b="47417"/>
          <a:stretch/>
        </p:blipFill>
        <p:spPr>
          <a:xfrm>
            <a:off x="6197600" y="279400"/>
            <a:ext cx="2946400" cy="25297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6BD7D9-B378-2178-A48C-AB92945073D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8" grpId="0" animBg="1"/>
      <p:bldP spid="48" grpId="1" animBg="1"/>
      <p:bldP spid="48" grpId="2" animBg="1"/>
      <p:bldP spid="50" grpId="0" animBg="1"/>
      <p:bldP spid="50" grpId="1" animBg="1"/>
      <p:bldP spid="51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xplosion 1 45"/>
          <p:cNvSpPr/>
          <p:nvPr/>
        </p:nvSpPr>
        <p:spPr>
          <a:xfrm>
            <a:off x="5301497" y="4359281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52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thức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ăn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rau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củ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quả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660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vi-VN" sz="2667" dirty="0">
                <a:solidFill>
                  <a:srgbClr val="0000FF"/>
                </a:solidFill>
                <a:latin typeface="UTM Avo" panose="02040603050506020204" pitchFamily="18" charset="0"/>
              </a:rPr>
              <a:t>Đem lại thức ăn, giá trị về kinh tế 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04917B89-DE23-205A-C82C-901492040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8A84B982-7DF9-C4DE-D2A4-1AE56E18F5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1C932820-7D50-E9DC-C25D-F895B1A44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B93E90A-9A8C-6347-FF0A-086B0BFD4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444495-6598-4594-4C1F-886FB054624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8" t="30137" r="10970" b="47417"/>
          <a:stretch/>
        </p:blipFill>
        <p:spPr>
          <a:xfrm>
            <a:off x="6096001" y="279400"/>
            <a:ext cx="2946400" cy="2573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4AE488-AD1B-B0EF-E89F-0D4F159EEAE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4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4" grpId="0"/>
      <p:bldP spid="46" grpId="0" animBg="1"/>
      <p:bldP spid="46" grpId="1" animBg="1"/>
      <p:bldP spid="46" grpId="2" animBg="1"/>
      <p:bldP spid="49" grpId="0" animBg="1"/>
      <p:bldP spid="50" grpId="0" animBg="1"/>
      <p:bldP spid="5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43179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4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2192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uống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giá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trị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về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kinh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tế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4008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thức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ăn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lợi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thủy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sản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6400" y="3937000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0615020-AD0E-ACA6-0C48-5CA211D832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5C99A304-9BD5-B4E6-E7C3-7DEFE3C869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BCF512B-F866-5605-0D3A-BF1F211C0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050886C-0080-FCBA-5D3C-8E795532C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7" name="Picture 10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E5283DEC-3D08-8D6F-D4D7-99046B532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5071A7-82DC-234B-6919-A436123747E3}"/>
              </a:ext>
            </a:extLst>
          </p:cNvPr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23EED1-3672-8AFB-E656-0099ECB3CDE0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54726" r="49286" b="24740"/>
          <a:stretch/>
        </p:blipFill>
        <p:spPr>
          <a:xfrm>
            <a:off x="6096001" y="279400"/>
            <a:ext cx="3207828" cy="24514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9BC734-BFA6-7765-13CF-E3F512CCE89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1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8" grpId="0" animBg="1"/>
      <p:bldP spid="48" grpId="1" animBg="1"/>
      <p:bldP spid="48" grpId="2" animBg="1"/>
      <p:bldP spid="50" grpId="0" animBg="1"/>
      <p:bldP spid="50" grpId="1" animBg="1"/>
      <p:bldP spid="51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0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xplosion 1 45"/>
          <p:cNvSpPr/>
          <p:nvPr/>
        </p:nvSpPr>
        <p:spPr>
          <a:xfrm>
            <a:off x="5301497" y="4359281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52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uống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giá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trị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về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kinh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tế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6604000" y="3022600"/>
            <a:ext cx="47752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vi-VN" sz="2667" dirty="0">
                <a:solidFill>
                  <a:srgbClr val="0000FF"/>
                </a:solidFill>
                <a:latin typeface="UTM Avo" panose="02040603050506020204" pitchFamily="18" charset="0"/>
              </a:rPr>
              <a:t>Đem lại thức ăn, nguồn lợi thủy sản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04917B89-DE23-205A-C82C-901492040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8A84B982-7DF9-C4DE-D2A4-1AE56E18F5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1C932820-7D50-E9DC-C25D-F895B1A44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B93E90A-9A8C-6347-FF0A-086B0BFD4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73E954-FA21-414C-A776-134148BFCBA8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6" t="54726" r="7999" b="24631"/>
          <a:stretch/>
        </p:blipFill>
        <p:spPr>
          <a:xfrm>
            <a:off x="5892801" y="279401"/>
            <a:ext cx="3377657" cy="2526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E0FAF0-2B60-B8C3-A921-90154B7272A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4" grpId="0"/>
      <p:bldP spid="46" grpId="0" animBg="1"/>
      <p:bldP spid="46" grpId="1" animBg="1"/>
      <p:bldP spid="46" grpId="2" animBg="1"/>
      <p:bldP spid="49" grpId="0" animBg="1"/>
      <p:bldP spid="50" grpId="0" animBg="1"/>
      <p:bldP spid="5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43179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4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2192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thức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ăn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rau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củ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quả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4008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vi-VN" sz="2667" dirty="0">
                <a:solidFill>
                  <a:srgbClr val="0000FF"/>
                </a:solidFill>
                <a:latin typeface="UTM Avo" panose="02040603050506020204" pitchFamily="18" charset="0"/>
              </a:rPr>
              <a:t>Đem lại cơm gạo, nguồn lương thực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6400" y="3937000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0615020-AD0E-ACA6-0C48-5CA211D832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5C99A304-9BD5-B4E6-E7C3-7DEFE3C869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BCF512B-F866-5605-0D3A-BF1F211C0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050886C-0080-FCBA-5D3C-8E795532C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7" name="Picture 10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E5283DEC-3D08-8D6F-D4D7-99046B532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5071A7-82DC-234B-6919-A436123747E3}"/>
              </a:ext>
            </a:extLst>
          </p:cNvPr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ADF0CF-1A0A-9770-07C8-4CC92D270CF9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75024" r="49286" b="2481"/>
          <a:stretch/>
        </p:blipFill>
        <p:spPr>
          <a:xfrm>
            <a:off x="6096000" y="279401"/>
            <a:ext cx="3048000" cy="2551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430452-4592-DDC0-EBE3-DD3A0AE549C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8" grpId="0" animBg="1"/>
      <p:bldP spid="48" grpId="1" animBg="1"/>
      <p:bldP spid="48" grpId="2" animBg="1"/>
      <p:bldP spid="50" grpId="0" animBg="1"/>
      <p:bldP spid="50" grpId="1" animBg="1"/>
      <p:bldP spid="51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43179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4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2192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A. Đem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lại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thức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ăn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nguồn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lợi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thủy</a:t>
            </a:r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rgbClr val="0000FF"/>
                </a:solidFill>
                <a:latin typeface="UTM Avo" panose="02040603050506020204" pitchFamily="18" charset="0"/>
              </a:rPr>
              <a:t>sản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400800" y="3124200"/>
            <a:ext cx="4724400" cy="10160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vi-VN" sz="2667" dirty="0">
                <a:solidFill>
                  <a:srgbClr val="0000FF"/>
                </a:solidFill>
                <a:latin typeface="UTM Avo" panose="02040603050506020204" pitchFamily="18" charset="0"/>
              </a:rPr>
              <a:t>Đem lại không khí trong lành</a:t>
            </a:r>
            <a:endParaRPr lang="en-US" sz="2667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06400" y="3937000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0615020-AD0E-ACA6-0C48-5CA211D832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5C99A304-9BD5-B4E6-E7C3-7DEFE3C869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BCF512B-F866-5605-0D3A-BF1F211C0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050886C-0080-FCBA-5D3C-8E795532C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7" name="Picture 10" descr="C:\Users\ADMIN\Desktop\Tai nguyen thiet ke tro choi\Bảng gỗ\wooden-blank-sign-clipart-1.jpg">
            <a:extLst>
              <a:ext uri="{FF2B5EF4-FFF2-40B4-BE49-F238E27FC236}">
                <a16:creationId xmlns:a16="http://schemas.microsoft.com/office/drawing/2014/main" id="{E5283DEC-3D08-8D6F-D4D7-99046B532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3378200"/>
            <a:ext cx="7921939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5071A7-82DC-234B-6919-A436123747E3}"/>
              </a:ext>
            </a:extLst>
          </p:cNvPr>
          <p:cNvSpPr txBox="1"/>
          <p:nvPr/>
        </p:nvSpPr>
        <p:spPr>
          <a:xfrm>
            <a:off x="2946400" y="787400"/>
            <a:ext cx="288344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667" dirty="0">
                <a:solidFill>
                  <a:schemeClr val="bg1"/>
                </a:solidFill>
                <a:latin typeface="UTM Avo" panose="02040603050506020204" pitchFamily="18" charset="0"/>
              </a:rPr>
              <a:t>Hoạt động dưới đây mang lại lợi ích gì?</a:t>
            </a:r>
            <a:endParaRPr lang="en-US" sz="2667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6839DB-FBDA-62C0-FCAC-38C6F1872BFA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4" t="75124" r="7891" b="2481"/>
          <a:stretch/>
        </p:blipFill>
        <p:spPr>
          <a:xfrm>
            <a:off x="6197600" y="279400"/>
            <a:ext cx="3048000" cy="2473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B3C83E-B9C7-D4ED-6622-A3E20187AF9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83189" cy="6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5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8" grpId="0" animBg="1"/>
      <p:bldP spid="48" grpId="1" animBg="1"/>
      <p:bldP spid="48" grpId="2" animBg="1"/>
      <p:bldP spid="50" grpId="0" animBg="1"/>
      <p:bldP spid="50" grpId="1" animBg="1"/>
      <p:bldP spid="51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A109F3-796F-64E6-01CB-4A589D9A8FEF}"/>
              </a:ext>
            </a:extLst>
          </p:cNvPr>
          <p:cNvSpPr txBox="1"/>
          <p:nvPr/>
        </p:nvSpPr>
        <p:spPr>
          <a:xfrm>
            <a:off x="780449" y="1470616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 sắp xếp các hoạt động trong hình vào các nhóm dưới đây: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907B75-F1B0-2D1A-D814-21BFE14C1F8F}"/>
              </a:ext>
            </a:extLst>
          </p:cNvPr>
          <p:cNvSpPr/>
          <p:nvPr/>
        </p:nvSpPr>
        <p:spPr>
          <a:xfrm>
            <a:off x="990600" y="2028158"/>
            <a:ext cx="3276600" cy="11891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bắt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thuỷ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B9CA9D-C783-02E7-728C-CC371088F22A}"/>
              </a:ext>
            </a:extLst>
          </p:cNvPr>
          <p:cNvSpPr/>
          <p:nvPr/>
        </p:nvSpPr>
        <p:spPr>
          <a:xfrm>
            <a:off x="4450773" y="2032368"/>
            <a:ext cx="3276600" cy="1189175"/>
          </a:xfrm>
          <a:prstGeom prst="rect">
            <a:avLst/>
          </a:prstGeom>
          <a:solidFill>
            <a:srgbClr val="D4E5D4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chăn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F207CD-D0E4-0D6A-6760-62AC78375639}"/>
              </a:ext>
            </a:extLst>
          </p:cNvPr>
          <p:cNvSpPr/>
          <p:nvPr/>
        </p:nvSpPr>
        <p:spPr>
          <a:xfrm>
            <a:off x="7897091" y="2027400"/>
            <a:ext cx="3276600" cy="1197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 </a:t>
            </a:r>
          </a:p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 chăm sóc rừng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C7E916-F2F8-78C7-0123-C6BE965AE99F}"/>
              </a:ext>
            </a:extLst>
          </p:cNvPr>
          <p:cNvSpPr txBox="1"/>
          <p:nvPr/>
        </p:nvSpPr>
        <p:spPr>
          <a:xfrm>
            <a:off x="904875" y="3304222"/>
            <a:ext cx="3467100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hoạch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tôm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DB9033-4CE5-9EF3-FADF-0FC4B821ED9B}"/>
              </a:ext>
            </a:extLst>
          </p:cNvPr>
          <p:cNvSpPr txBox="1"/>
          <p:nvPr/>
        </p:nvSpPr>
        <p:spPr>
          <a:xfrm>
            <a:off x="4476750" y="3313892"/>
            <a:ext cx="3467100" cy="323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lúa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lợn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gà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phê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rau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1085F6-A162-389E-B1AC-E10FA8AE72EE}"/>
              </a:ext>
            </a:extLst>
          </p:cNvPr>
          <p:cNvSpPr txBox="1"/>
          <p:nvPr/>
        </p:nvSpPr>
        <p:spPr>
          <a:xfrm>
            <a:off x="7727373" y="3292548"/>
            <a:ext cx="3467100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rừng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66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>
            <a:extLst>
              <a:ext uri="{FF2B5EF4-FFF2-40B4-BE49-F238E27FC236}">
                <a16:creationId xmlns:a16="http://schemas.microsoft.com/office/drawing/2014/main" id="{B2AEE3FA-546E-03BF-F410-CF7E1E2A8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8200" y="2286000"/>
            <a:ext cx="4398259" cy="4442686"/>
          </a:xfrm>
          <a:prstGeom prst="rect">
            <a:avLst/>
          </a:prstGeom>
        </p:spPr>
      </p:pic>
      <p:sp>
        <p:nvSpPr>
          <p:cNvPr id="6" name="Cloud Callout 1">
            <a:extLst>
              <a:ext uri="{FF2B5EF4-FFF2-40B4-BE49-F238E27FC236}">
                <a16:creationId xmlns:a16="http://schemas.microsoft.com/office/drawing/2014/main" id="{334FCB65-600B-F66A-055B-B4C3B5FD7AF9}"/>
              </a:ext>
            </a:extLst>
          </p:cNvPr>
          <p:cNvSpPr/>
          <p:nvPr/>
        </p:nvSpPr>
        <p:spPr>
          <a:xfrm>
            <a:off x="5232400" y="914400"/>
            <a:ext cx="6121400" cy="2819400"/>
          </a:xfrm>
          <a:prstGeom prst="cloudCallout">
            <a:avLst>
              <a:gd name="adj1" fmla="val -65348"/>
              <a:gd name="adj2" fmla="val 51348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lợi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412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our khám phá khu Nông nghiệp Công nghệ cao">
            <a:extLst>
              <a:ext uri="{FF2B5EF4-FFF2-40B4-BE49-F238E27FC236}">
                <a16:creationId xmlns:a16="http://schemas.microsoft.com/office/drawing/2014/main" id="{F90F81C0-9949-3120-D243-68BD27DA15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-1"/>
          <a:stretch/>
        </p:blipFill>
        <p:spPr bwMode="auto">
          <a:xfrm>
            <a:off x="7349248" y="1638300"/>
            <a:ext cx="4487151" cy="4165600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73B540-0942-4596-B6F8-A81D9E74E794}"/>
              </a:ext>
            </a:extLst>
          </p:cNvPr>
          <p:cNvSpPr txBox="1"/>
          <p:nvPr/>
        </p:nvSpPr>
        <p:spPr>
          <a:xfrm>
            <a:off x="780449" y="1673816"/>
            <a:ext cx="6191851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 nghiệp công nghệ cao là một nền nông nghiệp ứng dụng hợp lí những công nghệ mới, tiên tiến vào sản xuất.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Mục đích: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Nhằm nâng cao hiệu quả, tạo bước đột phá về năng suất, chất lượng nông sản,…</a:t>
            </a:r>
          </a:p>
        </p:txBody>
      </p:sp>
    </p:spTree>
    <p:extLst>
      <p:ext uri="{BB962C8B-B14F-4D97-AF65-F5344CB8AC3E}">
        <p14:creationId xmlns:p14="http://schemas.microsoft.com/office/powerpoint/2010/main" val="220494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F6FC75-32A1-1BBB-DE38-7345BA7D3F9A}"/>
              </a:ext>
            </a:extLst>
          </p:cNvPr>
          <p:cNvSpPr txBox="1"/>
          <p:nvPr/>
        </p:nvSpPr>
        <p:spPr>
          <a:xfrm>
            <a:off x="780449" y="1555282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CC333A-C54E-294B-A69F-247D12EF8FEA}"/>
              </a:ext>
            </a:extLst>
          </p:cNvPr>
          <p:cNvSpPr txBox="1"/>
          <p:nvPr/>
        </p:nvSpPr>
        <p:spPr>
          <a:xfrm>
            <a:off x="788320" y="1917062"/>
            <a:ext cx="10636600" cy="53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1-3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45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2B00E3-EAD3-20C2-E386-FB7DB3BFF7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2" t="23066" r="51137" b="41012"/>
          <a:stretch/>
        </p:blipFill>
        <p:spPr>
          <a:xfrm>
            <a:off x="418750" y="3333148"/>
            <a:ext cx="3733800" cy="2438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0290D4-E4FA-E0D6-E254-AB96F7EC6E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7" t="23138" r="12122" b="40940"/>
          <a:stretch/>
        </p:blipFill>
        <p:spPr>
          <a:xfrm>
            <a:off x="4267025" y="3361265"/>
            <a:ext cx="3733800" cy="243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5F23CF-34B0-1B3A-5F04-AA4AC5CCCB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2" t="59398" r="32197" b="4680"/>
          <a:stretch/>
        </p:blipFill>
        <p:spPr>
          <a:xfrm>
            <a:off x="8115300" y="3367225"/>
            <a:ext cx="3733800" cy="24384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259F051-4666-D799-F922-2D03FC0EFD9B}"/>
              </a:ext>
            </a:extLst>
          </p:cNvPr>
          <p:cNvSpPr/>
          <p:nvPr/>
        </p:nvSpPr>
        <p:spPr>
          <a:xfrm>
            <a:off x="477521" y="2638636"/>
            <a:ext cx="11167532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Kể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tên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những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sản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phẩm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của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hoạt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động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sản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xuất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nông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nghiệp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trong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các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hình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</a:t>
            </a:r>
          </a:p>
        </p:txBody>
      </p:sp>
      <p:sp>
        <p:nvSpPr>
          <p:cNvPr id="15" name="Cloud Callout 10">
            <a:extLst>
              <a:ext uri="{FF2B5EF4-FFF2-40B4-BE49-F238E27FC236}">
                <a16:creationId xmlns:a16="http://schemas.microsoft.com/office/drawing/2014/main" id="{F1566470-DCE9-F59C-805F-D1729BBC3485}"/>
              </a:ext>
            </a:extLst>
          </p:cNvPr>
          <p:cNvSpPr/>
          <p:nvPr/>
        </p:nvSpPr>
        <p:spPr>
          <a:xfrm>
            <a:off x="9144000" y="708146"/>
            <a:ext cx="2777490" cy="1700615"/>
          </a:xfrm>
          <a:prstGeom prst="cloudCallout">
            <a:avLst>
              <a:gd name="adj1" fmla="val -64399"/>
              <a:gd name="adj2" fmla="val 5327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endParaRPr lang="en-US" sz="22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85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2A03B4-0FAC-A6CB-8694-2A5739491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2" t="23066" r="51137" b="41012"/>
          <a:stretch/>
        </p:blipFill>
        <p:spPr>
          <a:xfrm>
            <a:off x="627896" y="1996924"/>
            <a:ext cx="4550160" cy="29715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1E9B47-8CA7-5B2B-9401-D389755A0B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0" t="21437" r="75450" b="61024"/>
          <a:stretch/>
        </p:blipFill>
        <p:spPr>
          <a:xfrm>
            <a:off x="5467449" y="924576"/>
            <a:ext cx="1828800" cy="1592825"/>
          </a:xfrm>
          <a:prstGeom prst="ellips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3CB663-DE32-5D9C-3514-C287761ACE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t="27608" r="61728" b="55134"/>
          <a:stretch/>
        </p:blipFill>
        <p:spPr>
          <a:xfrm>
            <a:off x="7878726" y="915689"/>
            <a:ext cx="1840201" cy="1545782"/>
          </a:xfrm>
          <a:prstGeom prst="ellips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231906-15EE-817E-0613-457E826483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8" t="21920" r="52981" b="62423"/>
          <a:stretch/>
        </p:blipFill>
        <p:spPr>
          <a:xfrm>
            <a:off x="10025803" y="3517882"/>
            <a:ext cx="1859819" cy="1617234"/>
          </a:xfrm>
          <a:prstGeom prst="ellips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4A5CE0-F649-A787-11D0-63DC7CB907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0" t="40379" r="52452" b="42604"/>
          <a:stretch/>
        </p:blipFill>
        <p:spPr>
          <a:xfrm>
            <a:off x="7963786" y="4726172"/>
            <a:ext cx="1852194" cy="1630469"/>
          </a:xfrm>
          <a:prstGeom prst="ellips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C3BC67-CB5A-325A-DB2A-9A9932D1C3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0" t="41554" r="67494" b="40468"/>
          <a:stretch/>
        </p:blipFill>
        <p:spPr>
          <a:xfrm>
            <a:off x="5518135" y="4639973"/>
            <a:ext cx="1777601" cy="1676400"/>
          </a:xfrm>
          <a:prstGeom prst="ellips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E97818-1DB5-5854-A9B0-D4099D949A99}"/>
              </a:ext>
            </a:extLst>
          </p:cNvPr>
          <p:cNvSpPr txBox="1"/>
          <p:nvPr/>
        </p:nvSpPr>
        <p:spPr>
          <a:xfrm>
            <a:off x="5294453" y="2706530"/>
            <a:ext cx="21747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err="1">
                <a:latin typeface="UTM Avo" panose="02040603050506020204" pitchFamily="18" charset="0"/>
                <a:cs typeface="Arial" panose="020B0604020202020204" pitchFamily="34" charset="0"/>
              </a:rPr>
              <a:t>Gạo</a:t>
            </a:r>
            <a:r>
              <a:rPr lang="en-US" sz="25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995FCD-5539-D777-329D-82E9F5A307DD}"/>
              </a:ext>
            </a:extLst>
          </p:cNvPr>
          <p:cNvSpPr txBox="1"/>
          <p:nvPr/>
        </p:nvSpPr>
        <p:spPr>
          <a:xfrm>
            <a:off x="5342521" y="4083681"/>
            <a:ext cx="21747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UTM Avo" panose="02040603050506020204" pitchFamily="18" charset="0"/>
                <a:cs typeface="Arial" panose="020B0604020202020204" pitchFamily="34" charset="0"/>
              </a:rPr>
              <a:t>Rau </a:t>
            </a:r>
            <a:r>
              <a:rPr lang="en-US" sz="2500" b="1" dirty="0" err="1">
                <a:latin typeface="UTM Avo" panose="02040603050506020204" pitchFamily="18" charset="0"/>
                <a:cs typeface="Arial" panose="020B0604020202020204" pitchFamily="34" charset="0"/>
              </a:rPr>
              <a:t>củ</a:t>
            </a:r>
            <a:r>
              <a:rPr lang="en-US" sz="25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5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EB2299-CA4D-59F8-2CC3-7E934B7D62D8}"/>
              </a:ext>
            </a:extLst>
          </p:cNvPr>
          <p:cNvSpPr txBox="1"/>
          <p:nvPr/>
        </p:nvSpPr>
        <p:spPr>
          <a:xfrm>
            <a:off x="7705862" y="2677841"/>
            <a:ext cx="21747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err="1">
                <a:latin typeface="UTM Avo" panose="02040603050506020204" pitchFamily="18" charset="0"/>
                <a:cs typeface="Arial" panose="020B0604020202020204" pitchFamily="34" charset="0"/>
              </a:rPr>
              <a:t>Trứng</a:t>
            </a:r>
            <a:r>
              <a:rPr lang="en-US" sz="2500" b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500" b="1" dirty="0" err="1">
                <a:latin typeface="UTM Avo" panose="02040603050506020204" pitchFamily="18" charset="0"/>
                <a:cs typeface="Arial" panose="020B0604020202020204" pitchFamily="34" charset="0"/>
              </a:rPr>
              <a:t>sữa</a:t>
            </a:r>
            <a:endParaRPr lang="en-US" sz="25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E488A5-3891-31B1-F3CB-A664C9D8F4C1}"/>
              </a:ext>
            </a:extLst>
          </p:cNvPr>
          <p:cNvSpPr txBox="1"/>
          <p:nvPr/>
        </p:nvSpPr>
        <p:spPr>
          <a:xfrm>
            <a:off x="9857721" y="2971450"/>
            <a:ext cx="21747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err="1">
                <a:latin typeface="UTM Avo" panose="02040603050506020204" pitchFamily="18" charset="0"/>
                <a:cs typeface="Arial" panose="020B0604020202020204" pitchFamily="34" charset="0"/>
              </a:rPr>
              <a:t>Lạc</a:t>
            </a:r>
            <a:endParaRPr lang="en-US" sz="25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2866C0-84EA-290F-0D51-7B415724022F}"/>
              </a:ext>
            </a:extLst>
          </p:cNvPr>
          <p:cNvSpPr txBox="1"/>
          <p:nvPr/>
        </p:nvSpPr>
        <p:spPr>
          <a:xfrm>
            <a:off x="7733547" y="4079173"/>
            <a:ext cx="21747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>
                <a:latin typeface="UTM Avo" panose="02040603050506020204" pitchFamily="18" charset="0"/>
                <a:cs typeface="Arial" panose="020B0604020202020204" pitchFamily="34" charset="0"/>
              </a:rPr>
              <a:t>Thịt</a:t>
            </a:r>
          </a:p>
        </p:txBody>
      </p:sp>
    </p:spTree>
    <p:extLst>
      <p:ext uri="{BB962C8B-B14F-4D97-AF65-F5344CB8AC3E}">
        <p14:creationId xmlns:p14="http://schemas.microsoft.com/office/powerpoint/2010/main" val="149802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52B20B-74D2-3966-AF71-95FAC6A7C5EE}"/>
              </a:ext>
            </a:extLst>
          </p:cNvPr>
          <p:cNvSpPr txBox="1"/>
          <p:nvPr/>
        </p:nvSpPr>
        <p:spPr>
          <a:xfrm>
            <a:off x="780449" y="1555282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CF60C3-A39A-D039-9506-3F7FD1DCD2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7" t="23138" r="12122" b="40940"/>
          <a:stretch/>
        </p:blipFill>
        <p:spPr>
          <a:xfrm>
            <a:off x="849854" y="2066258"/>
            <a:ext cx="5993664" cy="39142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B5272A-9370-1AAB-7CCC-2DE70F78D1E9}"/>
              </a:ext>
            </a:extLst>
          </p:cNvPr>
          <p:cNvSpPr txBox="1"/>
          <p:nvPr/>
        </p:nvSpPr>
        <p:spPr>
          <a:xfrm>
            <a:off x="7212419" y="1985043"/>
            <a:ext cx="3429000" cy="387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Hải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Tôm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Cua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ngừ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Mực</a:t>
            </a:r>
            <a:endParaRPr lang="en-US" sz="28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Sò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930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52B20B-74D2-3966-AF71-95FAC6A7C5EE}"/>
              </a:ext>
            </a:extLst>
          </p:cNvPr>
          <p:cNvSpPr txBox="1"/>
          <p:nvPr/>
        </p:nvSpPr>
        <p:spPr>
          <a:xfrm>
            <a:off x="780449" y="1555282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DE5AD-8AC7-BFC5-4E3C-834CB5DDDF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2" t="59398" r="32197" b="4680"/>
          <a:stretch/>
        </p:blipFill>
        <p:spPr>
          <a:xfrm>
            <a:off x="4800600" y="2264802"/>
            <a:ext cx="6137563" cy="4008204"/>
          </a:xfrm>
          <a:prstGeom prst="rect">
            <a:avLst/>
          </a:prstGeom>
        </p:spPr>
      </p:pic>
      <p:sp>
        <p:nvSpPr>
          <p:cNvPr id="4" name="Cloud Callout 3">
            <a:extLst>
              <a:ext uri="{FF2B5EF4-FFF2-40B4-BE49-F238E27FC236}">
                <a16:creationId xmlns:a16="http://schemas.microsoft.com/office/drawing/2014/main" id="{3157CBDF-E133-B811-79DD-107B70C68E52}"/>
              </a:ext>
            </a:extLst>
          </p:cNvPr>
          <p:cNvSpPr/>
          <p:nvPr/>
        </p:nvSpPr>
        <p:spPr>
          <a:xfrm rot="172615">
            <a:off x="1898169" y="2100969"/>
            <a:ext cx="2225339" cy="1201404"/>
          </a:xfrm>
          <a:prstGeom prst="cloudCallout">
            <a:avLst>
              <a:gd name="adj1" fmla="val 89301"/>
              <a:gd name="adj2" fmla="val 20227"/>
            </a:avLst>
          </a:prstGeom>
          <a:solidFill>
            <a:srgbClr val="FFCC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Rừng</a:t>
            </a:r>
            <a:endParaRPr lang="en-US" sz="3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Cloud Callout 10">
            <a:extLst>
              <a:ext uri="{FF2B5EF4-FFF2-40B4-BE49-F238E27FC236}">
                <a16:creationId xmlns:a16="http://schemas.microsoft.com/office/drawing/2014/main" id="{18C6C8CA-532D-3587-721B-0A41D3E8C3FC}"/>
              </a:ext>
            </a:extLst>
          </p:cNvPr>
          <p:cNvSpPr/>
          <p:nvPr/>
        </p:nvSpPr>
        <p:spPr>
          <a:xfrm rot="172615">
            <a:off x="817150" y="3601100"/>
            <a:ext cx="2225339" cy="1201404"/>
          </a:xfrm>
          <a:prstGeom prst="cloudCallout">
            <a:avLst>
              <a:gd name="adj1" fmla="val 97457"/>
              <a:gd name="adj2" fmla="val -13745"/>
            </a:avLst>
          </a:prstGeom>
          <a:solidFill>
            <a:srgbClr val="D4E5D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Cloud Callout 11">
            <a:extLst>
              <a:ext uri="{FF2B5EF4-FFF2-40B4-BE49-F238E27FC236}">
                <a16:creationId xmlns:a16="http://schemas.microsoft.com/office/drawing/2014/main" id="{8F678DA0-3A74-4A7F-FEBE-BB67F07C7D6C}"/>
              </a:ext>
            </a:extLst>
          </p:cNvPr>
          <p:cNvSpPr/>
          <p:nvPr/>
        </p:nvSpPr>
        <p:spPr>
          <a:xfrm rot="172615">
            <a:off x="1792444" y="5100173"/>
            <a:ext cx="2225339" cy="1201404"/>
          </a:xfrm>
          <a:prstGeom prst="cloudCallout">
            <a:avLst>
              <a:gd name="adj1" fmla="val 90468"/>
              <a:gd name="adj2" fmla="val -6859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Gỗ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0512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86FE0C-9432-13DB-C70A-15C75EA86001}"/>
              </a:ext>
            </a:extLst>
          </p:cNvPr>
          <p:cNvGrpSpPr/>
          <p:nvPr/>
        </p:nvGrpSpPr>
        <p:grpSpPr>
          <a:xfrm>
            <a:off x="4906818" y="318342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30488D5-4E88-95B0-B285-E5327AE6EB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2408A54-1C5D-BDEF-0723-4C6B20B8800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0C162A-CB96-8607-9C36-8CC07BD2273B}"/>
              </a:ext>
            </a:extLst>
          </p:cNvPr>
          <p:cNvSpPr txBox="1"/>
          <p:nvPr/>
        </p:nvSpPr>
        <p:spPr>
          <a:xfrm>
            <a:off x="780449" y="1555282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 1: Chơi trò chơi “ghép cặp”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459E2-B4DB-57C8-1CBD-BD213FFBCFD3}"/>
              </a:ext>
            </a:extLst>
          </p:cNvPr>
          <p:cNvSpPr txBox="1"/>
          <p:nvPr/>
        </p:nvSpPr>
        <p:spPr>
          <a:xfrm>
            <a:off x="782921" y="1968118"/>
            <a:ext cx="7382884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Luật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gồm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10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chứa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ghép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chỉnh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ghép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04E0446-D2A2-6651-DB27-66DFB0C679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620"/>
          <a:stretch/>
        </p:blipFill>
        <p:spPr>
          <a:xfrm>
            <a:off x="7689112" y="1576071"/>
            <a:ext cx="3762824" cy="4154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0C8F8F-9DAD-9D86-9581-39C1666B199B}"/>
              </a:ext>
            </a:extLst>
          </p:cNvPr>
          <p:cNvSpPr txBox="1"/>
          <p:nvPr/>
        </p:nvSpPr>
        <p:spPr>
          <a:xfrm>
            <a:off x="3653138" y="1598998"/>
            <a:ext cx="485290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spc="7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“GHÉP CẶP”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64039E-E11B-3447-6F5C-B4A87D5265E5}"/>
              </a:ext>
            </a:extLst>
          </p:cNvPr>
          <p:cNvGrpSpPr/>
          <p:nvPr/>
        </p:nvGrpSpPr>
        <p:grpSpPr>
          <a:xfrm>
            <a:off x="1009946" y="2445783"/>
            <a:ext cx="3174468" cy="612890"/>
            <a:chOff x="1752600" y="1948900"/>
            <a:chExt cx="3581400" cy="762000"/>
          </a:xfrm>
        </p:grpSpPr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697594EA-C5AF-B0F1-D4D5-B8758143FD51}"/>
                </a:ext>
              </a:extLst>
            </p:cNvPr>
            <p:cNvSpPr/>
            <p:nvPr/>
          </p:nvSpPr>
          <p:spPr>
            <a:xfrm>
              <a:off x="1850607" y="1948900"/>
              <a:ext cx="3483393" cy="762000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Trồng</a:t>
              </a:r>
              <a:r>
                <a:rPr lang="en-US" sz="3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lúa</a:t>
              </a:r>
              <a:endPara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40CD525-7783-6E95-AF30-2E52DDA601AF}"/>
                </a:ext>
              </a:extLst>
            </p:cNvPr>
            <p:cNvSpPr/>
            <p:nvPr/>
          </p:nvSpPr>
          <p:spPr>
            <a:xfrm>
              <a:off x="1752600" y="194890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6699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8212D6-BB2E-D572-3BA3-B845333A376E}"/>
              </a:ext>
            </a:extLst>
          </p:cNvPr>
          <p:cNvGrpSpPr/>
          <p:nvPr/>
        </p:nvGrpSpPr>
        <p:grpSpPr>
          <a:xfrm>
            <a:off x="994424" y="3225498"/>
            <a:ext cx="2900148" cy="612890"/>
            <a:chOff x="1752600" y="1948900"/>
            <a:chExt cx="3271915" cy="762000"/>
          </a:xfrm>
        </p:grpSpPr>
        <p:sp>
          <p:nvSpPr>
            <p:cNvPr id="10" name="Flowchart: Terminator 9">
              <a:extLst>
                <a:ext uri="{FF2B5EF4-FFF2-40B4-BE49-F238E27FC236}">
                  <a16:creationId xmlns:a16="http://schemas.microsoft.com/office/drawing/2014/main" id="{72D68203-DC2B-887C-8FC6-0AD23B8BF0A8}"/>
                </a:ext>
              </a:extLst>
            </p:cNvPr>
            <p:cNvSpPr/>
            <p:nvPr/>
          </p:nvSpPr>
          <p:spPr>
            <a:xfrm>
              <a:off x="1911292" y="1948900"/>
              <a:ext cx="3113223" cy="762000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Nuôi</a:t>
              </a:r>
              <a:r>
                <a:rPr lang="en-US" sz="3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vịt</a:t>
              </a:r>
              <a:endPara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09F5D03-471A-81A9-5A52-3AEA63BD83AD}"/>
                </a:ext>
              </a:extLst>
            </p:cNvPr>
            <p:cNvSpPr/>
            <p:nvPr/>
          </p:nvSpPr>
          <p:spPr>
            <a:xfrm>
              <a:off x="1752600" y="194890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6699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FCCF18-F430-052B-180E-2A606CDEBE33}"/>
              </a:ext>
            </a:extLst>
          </p:cNvPr>
          <p:cNvGrpSpPr/>
          <p:nvPr/>
        </p:nvGrpSpPr>
        <p:grpSpPr>
          <a:xfrm>
            <a:off x="998978" y="4010911"/>
            <a:ext cx="3335334" cy="612890"/>
            <a:chOff x="1752600" y="1948900"/>
            <a:chExt cx="3762887" cy="762000"/>
          </a:xfrm>
        </p:grpSpPr>
        <p:sp>
          <p:nvSpPr>
            <p:cNvPr id="13" name="Flowchart: Terminator 12">
              <a:extLst>
                <a:ext uri="{FF2B5EF4-FFF2-40B4-BE49-F238E27FC236}">
                  <a16:creationId xmlns:a16="http://schemas.microsoft.com/office/drawing/2014/main" id="{63244E82-2E37-31EC-515D-A9E8B9591CF0}"/>
                </a:ext>
              </a:extLst>
            </p:cNvPr>
            <p:cNvSpPr/>
            <p:nvPr/>
          </p:nvSpPr>
          <p:spPr>
            <a:xfrm>
              <a:off x="2032094" y="1948900"/>
              <a:ext cx="3483393" cy="762000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Trồng rừng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A865AB1-28D1-9882-C857-BA876673CD57}"/>
                </a:ext>
              </a:extLst>
            </p:cNvPr>
            <p:cNvSpPr/>
            <p:nvPr/>
          </p:nvSpPr>
          <p:spPr>
            <a:xfrm>
              <a:off x="1752600" y="194890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6699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98427B-8564-CCCC-FFD5-520328E79E35}"/>
              </a:ext>
            </a:extLst>
          </p:cNvPr>
          <p:cNvGrpSpPr/>
          <p:nvPr/>
        </p:nvGrpSpPr>
        <p:grpSpPr>
          <a:xfrm>
            <a:off x="986278" y="4792844"/>
            <a:ext cx="3462661" cy="612890"/>
            <a:chOff x="1752600" y="1948900"/>
            <a:chExt cx="3906536" cy="762000"/>
          </a:xfrm>
        </p:grpSpPr>
        <p:sp>
          <p:nvSpPr>
            <p:cNvPr id="16" name="Flowchart: Terminator 15">
              <a:extLst>
                <a:ext uri="{FF2B5EF4-FFF2-40B4-BE49-F238E27FC236}">
                  <a16:creationId xmlns:a16="http://schemas.microsoft.com/office/drawing/2014/main" id="{00C682EF-6265-C3D6-8CA1-597FB2840E97}"/>
                </a:ext>
              </a:extLst>
            </p:cNvPr>
            <p:cNvSpPr/>
            <p:nvPr/>
          </p:nvSpPr>
          <p:spPr>
            <a:xfrm>
              <a:off x="1955679" y="1948900"/>
              <a:ext cx="3703457" cy="762000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Nuôi</a:t>
              </a:r>
              <a:r>
                <a:rPr lang="en-US" sz="3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</a:t>
              </a:r>
              <a:r>
                <a:rPr lang="en-US" sz="3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tôm</a:t>
              </a:r>
              <a:endPara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5C32EE7-DD4B-F716-0D63-CE9191327829}"/>
                </a:ext>
              </a:extLst>
            </p:cNvPr>
            <p:cNvSpPr/>
            <p:nvPr/>
          </p:nvSpPr>
          <p:spPr>
            <a:xfrm>
              <a:off x="1752600" y="194890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6699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049976-3892-33B8-3360-6FEED8B158A0}"/>
              </a:ext>
            </a:extLst>
          </p:cNvPr>
          <p:cNvGrpSpPr/>
          <p:nvPr/>
        </p:nvGrpSpPr>
        <p:grpSpPr>
          <a:xfrm>
            <a:off x="975479" y="5576745"/>
            <a:ext cx="3077948" cy="612890"/>
            <a:chOff x="1752600" y="1948900"/>
            <a:chExt cx="3472507" cy="762000"/>
          </a:xfrm>
        </p:grpSpPr>
        <p:sp>
          <p:nvSpPr>
            <p:cNvPr id="19" name="Flowchart: Terminator 18">
              <a:extLst>
                <a:ext uri="{FF2B5EF4-FFF2-40B4-BE49-F238E27FC236}">
                  <a16:creationId xmlns:a16="http://schemas.microsoft.com/office/drawing/2014/main" id="{3C15B1CC-8937-7954-2A5A-BC3F21092720}"/>
                </a:ext>
              </a:extLst>
            </p:cNvPr>
            <p:cNvSpPr/>
            <p:nvPr/>
          </p:nvSpPr>
          <p:spPr>
            <a:xfrm>
              <a:off x="1795117" y="1948900"/>
              <a:ext cx="3429990" cy="762000"/>
            </a:xfrm>
            <a:prstGeom prst="flowChartTermina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Nuôi</a:t>
              </a:r>
              <a:r>
                <a:rPr lang="en-US" sz="3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bò</a:t>
              </a:r>
              <a:endPara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B7C969-06C8-B6A8-0353-B5123AE854FA}"/>
                </a:ext>
              </a:extLst>
            </p:cNvPr>
            <p:cNvSpPr/>
            <p:nvPr/>
          </p:nvSpPr>
          <p:spPr>
            <a:xfrm>
              <a:off x="1752600" y="194890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rgbClr val="FF6699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832BF1-4836-D210-ACDD-2293C37E63CD}"/>
              </a:ext>
            </a:extLst>
          </p:cNvPr>
          <p:cNvGrpSpPr/>
          <p:nvPr/>
        </p:nvGrpSpPr>
        <p:grpSpPr>
          <a:xfrm>
            <a:off x="6349430" y="2490865"/>
            <a:ext cx="4507897" cy="625119"/>
            <a:chOff x="6179554" y="1136658"/>
            <a:chExt cx="5085760" cy="777204"/>
          </a:xfrm>
        </p:grpSpPr>
        <p:sp>
          <p:nvSpPr>
            <p:cNvPr id="22" name="Rounded Rectangle 4">
              <a:extLst>
                <a:ext uri="{FF2B5EF4-FFF2-40B4-BE49-F238E27FC236}">
                  <a16:creationId xmlns:a16="http://schemas.microsoft.com/office/drawing/2014/main" id="{932BC78E-2C86-A913-326B-47672460204E}"/>
                </a:ext>
              </a:extLst>
            </p:cNvPr>
            <p:cNvSpPr/>
            <p:nvPr/>
          </p:nvSpPr>
          <p:spPr>
            <a:xfrm>
              <a:off x="6725353" y="1151862"/>
              <a:ext cx="4539961" cy="762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Cung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cấp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thịt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sữa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821CD87-463E-E632-0431-DE1A8A0E9C00}"/>
                </a:ext>
              </a:extLst>
            </p:cNvPr>
            <p:cNvSpPr/>
            <p:nvPr/>
          </p:nvSpPr>
          <p:spPr>
            <a:xfrm>
              <a:off x="6179554" y="1136658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rgbClr val="00B05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CB6E04-FE21-5439-59DD-40178F08E7F9}"/>
              </a:ext>
            </a:extLst>
          </p:cNvPr>
          <p:cNvGrpSpPr/>
          <p:nvPr/>
        </p:nvGrpSpPr>
        <p:grpSpPr>
          <a:xfrm>
            <a:off x="6349430" y="3299491"/>
            <a:ext cx="4186163" cy="625119"/>
            <a:chOff x="6179554" y="1136658"/>
            <a:chExt cx="4722783" cy="777204"/>
          </a:xfrm>
        </p:grpSpPr>
        <p:sp>
          <p:nvSpPr>
            <p:cNvPr id="25" name="Rounded Rectangle 28">
              <a:extLst>
                <a:ext uri="{FF2B5EF4-FFF2-40B4-BE49-F238E27FC236}">
                  <a16:creationId xmlns:a16="http://schemas.microsoft.com/office/drawing/2014/main" id="{0F582585-0164-9A65-38D9-6FD36E34D43E}"/>
                </a:ext>
              </a:extLst>
            </p:cNvPr>
            <p:cNvSpPr/>
            <p:nvPr/>
          </p:nvSpPr>
          <p:spPr>
            <a:xfrm>
              <a:off x="6362376" y="1151862"/>
              <a:ext cx="4539961" cy="762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Cung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cấp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gạo</a:t>
              </a:r>
              <a:endPara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F262F2C-B9EA-2964-8C9A-D836DD09B2D2}"/>
                </a:ext>
              </a:extLst>
            </p:cNvPr>
            <p:cNvSpPr/>
            <p:nvPr/>
          </p:nvSpPr>
          <p:spPr>
            <a:xfrm>
              <a:off x="6179554" y="1136658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rgbClr val="00B05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2A2299-9F5F-27F0-3C1E-99F336E80CAA}"/>
              </a:ext>
            </a:extLst>
          </p:cNvPr>
          <p:cNvGrpSpPr/>
          <p:nvPr/>
        </p:nvGrpSpPr>
        <p:grpSpPr>
          <a:xfrm>
            <a:off x="6368817" y="4087725"/>
            <a:ext cx="4499429" cy="625119"/>
            <a:chOff x="6179554" y="1136658"/>
            <a:chExt cx="5076206" cy="777204"/>
          </a:xfrm>
        </p:grpSpPr>
        <p:sp>
          <p:nvSpPr>
            <p:cNvPr id="28" name="Rounded Rectangle 31">
              <a:extLst>
                <a:ext uri="{FF2B5EF4-FFF2-40B4-BE49-F238E27FC236}">
                  <a16:creationId xmlns:a16="http://schemas.microsoft.com/office/drawing/2014/main" id="{CEE15EEA-7088-FC78-7D48-4407571F1E09}"/>
                </a:ext>
              </a:extLst>
            </p:cNvPr>
            <p:cNvSpPr/>
            <p:nvPr/>
          </p:nvSpPr>
          <p:spPr>
            <a:xfrm>
              <a:off x="6715799" y="1151862"/>
              <a:ext cx="4539961" cy="762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Cung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cấp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tôm</a:t>
              </a:r>
              <a:endPara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8DD267A-1014-BA18-06F8-50C593635B97}"/>
                </a:ext>
              </a:extLst>
            </p:cNvPr>
            <p:cNvSpPr/>
            <p:nvPr/>
          </p:nvSpPr>
          <p:spPr>
            <a:xfrm>
              <a:off x="6179554" y="1136658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rgbClr val="00B05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FEBC2B-B727-5E86-8A03-E68131618320}"/>
              </a:ext>
            </a:extLst>
          </p:cNvPr>
          <p:cNvGrpSpPr/>
          <p:nvPr/>
        </p:nvGrpSpPr>
        <p:grpSpPr>
          <a:xfrm>
            <a:off x="6385749" y="4839014"/>
            <a:ext cx="4778831" cy="625119"/>
            <a:chOff x="6179554" y="1136658"/>
            <a:chExt cx="5391424" cy="777204"/>
          </a:xfrm>
        </p:grpSpPr>
        <p:sp>
          <p:nvSpPr>
            <p:cNvPr id="31" name="Rounded Rectangle 34">
              <a:extLst>
                <a:ext uri="{FF2B5EF4-FFF2-40B4-BE49-F238E27FC236}">
                  <a16:creationId xmlns:a16="http://schemas.microsoft.com/office/drawing/2014/main" id="{0929F74B-2ADE-3991-D51F-AAB7B31C25EA}"/>
                </a:ext>
              </a:extLst>
            </p:cNvPr>
            <p:cNvSpPr/>
            <p:nvPr/>
          </p:nvSpPr>
          <p:spPr>
            <a:xfrm>
              <a:off x="6716786" y="1151862"/>
              <a:ext cx="4854192" cy="762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Cung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cấp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thịt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trứng</a:t>
              </a:r>
              <a:endPara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B01BEC9-1D5C-3826-4C29-2C50D7BBCE2E}"/>
                </a:ext>
              </a:extLst>
            </p:cNvPr>
            <p:cNvSpPr/>
            <p:nvPr/>
          </p:nvSpPr>
          <p:spPr>
            <a:xfrm>
              <a:off x="6179554" y="1136658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rgbClr val="00B05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27D4DF7-43D1-7C4C-8181-0A29162DECBE}"/>
              </a:ext>
            </a:extLst>
          </p:cNvPr>
          <p:cNvGrpSpPr/>
          <p:nvPr/>
        </p:nvGrpSpPr>
        <p:grpSpPr>
          <a:xfrm>
            <a:off x="6419476" y="5600501"/>
            <a:ext cx="4696098" cy="625119"/>
            <a:chOff x="6179554" y="1136658"/>
            <a:chExt cx="4962670" cy="777204"/>
          </a:xfrm>
        </p:grpSpPr>
        <p:sp>
          <p:nvSpPr>
            <p:cNvPr id="34" name="Rounded Rectangle 37">
              <a:extLst>
                <a:ext uri="{FF2B5EF4-FFF2-40B4-BE49-F238E27FC236}">
                  <a16:creationId xmlns:a16="http://schemas.microsoft.com/office/drawing/2014/main" id="{79BA3AB3-D8EC-5722-B691-D0122E00D71C}"/>
                </a:ext>
              </a:extLst>
            </p:cNvPr>
            <p:cNvSpPr/>
            <p:nvPr/>
          </p:nvSpPr>
          <p:spPr>
            <a:xfrm>
              <a:off x="6602263" y="1151862"/>
              <a:ext cx="4539961" cy="762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Lấy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gỗ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xói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mòn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DB90463-C74A-540B-465C-F7900A35EE17}"/>
                </a:ext>
              </a:extLst>
            </p:cNvPr>
            <p:cNvSpPr/>
            <p:nvPr/>
          </p:nvSpPr>
          <p:spPr>
            <a:xfrm>
              <a:off x="6179554" y="1136658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B05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</a:t>
              </a: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89CD881-270F-8258-3FB1-497920C0038F}"/>
              </a:ext>
            </a:extLst>
          </p:cNvPr>
          <p:cNvCxnSpPr>
            <a:cxnSpLocks/>
            <a:stCxn id="7" idx="3"/>
            <a:endCxn id="26" idx="2"/>
          </p:cNvCxnSpPr>
          <p:nvPr/>
        </p:nvCxnSpPr>
        <p:spPr>
          <a:xfrm>
            <a:off x="4184414" y="2752228"/>
            <a:ext cx="2165016" cy="85370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AF49BA8-9AEB-53E3-3EB4-FF88D1C1CF45}"/>
              </a:ext>
            </a:extLst>
          </p:cNvPr>
          <p:cNvCxnSpPr>
            <a:cxnSpLocks/>
            <a:stCxn id="10" idx="3"/>
            <a:endCxn id="32" idx="2"/>
          </p:cNvCxnSpPr>
          <p:nvPr/>
        </p:nvCxnSpPr>
        <p:spPr>
          <a:xfrm>
            <a:off x="3894572" y="3531943"/>
            <a:ext cx="2491177" cy="161351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73449B8-A61D-EB67-F25D-5555A29A3C1B}"/>
              </a:ext>
            </a:extLst>
          </p:cNvPr>
          <p:cNvCxnSpPr>
            <a:stCxn id="13" idx="3"/>
            <a:endCxn id="35" idx="2"/>
          </p:cNvCxnSpPr>
          <p:nvPr/>
        </p:nvCxnSpPr>
        <p:spPr>
          <a:xfrm>
            <a:off x="4334312" y="4317356"/>
            <a:ext cx="2085164" cy="158959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3275B44-41CC-8684-DD6A-18A98092AC26}"/>
              </a:ext>
            </a:extLst>
          </p:cNvPr>
          <p:cNvCxnSpPr>
            <a:cxnSpLocks/>
            <a:stCxn id="29" idx="2"/>
            <a:endCxn id="16" idx="3"/>
          </p:cNvCxnSpPr>
          <p:nvPr/>
        </p:nvCxnSpPr>
        <p:spPr>
          <a:xfrm flipH="1">
            <a:off x="4448939" y="4394170"/>
            <a:ext cx="1919878" cy="70511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D0F587-DAFF-D99C-24E6-186CD3612CFF}"/>
              </a:ext>
            </a:extLst>
          </p:cNvPr>
          <p:cNvCxnSpPr>
            <a:cxnSpLocks/>
            <a:stCxn id="19" idx="3"/>
            <a:endCxn id="23" idx="3"/>
          </p:cNvCxnSpPr>
          <p:nvPr/>
        </p:nvCxnSpPr>
        <p:spPr>
          <a:xfrm flipV="1">
            <a:off x="4053427" y="3013999"/>
            <a:ext cx="2394916" cy="2869191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4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0C162A-CB96-8607-9C36-8CC07BD2273B}"/>
              </a:ext>
            </a:extLst>
          </p:cNvPr>
          <p:cNvSpPr txBox="1"/>
          <p:nvPr/>
        </p:nvSpPr>
        <p:spPr>
          <a:xfrm>
            <a:off x="780449" y="1534017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Thu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7D5739-4C5F-C734-A33D-694E80A04C97}"/>
              </a:ext>
            </a:extLst>
          </p:cNvPr>
          <p:cNvSpPr txBox="1"/>
          <p:nvPr/>
        </p:nvSpPr>
        <p:spPr>
          <a:xfrm>
            <a:off x="743847" y="1916322"/>
            <a:ext cx="5105400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Hướng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5EFDBB-CD20-91B2-E3F9-1FCB910163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4" t="27050" r="7932" b="5012"/>
          <a:stretch/>
        </p:blipFill>
        <p:spPr>
          <a:xfrm>
            <a:off x="6007768" y="2184071"/>
            <a:ext cx="5893125" cy="3523724"/>
          </a:xfrm>
          <a:prstGeom prst="rect">
            <a:avLst/>
          </a:prstGeom>
        </p:spPr>
      </p:pic>
      <p:sp>
        <p:nvSpPr>
          <p:cNvPr id="9" name="Cloud Callout 10">
            <a:extLst>
              <a:ext uri="{FF2B5EF4-FFF2-40B4-BE49-F238E27FC236}">
                <a16:creationId xmlns:a16="http://schemas.microsoft.com/office/drawing/2014/main" id="{7268BE79-D0F4-C7B8-E803-B0FA270D00FF}"/>
              </a:ext>
            </a:extLst>
          </p:cNvPr>
          <p:cNvSpPr/>
          <p:nvPr/>
        </p:nvSpPr>
        <p:spPr>
          <a:xfrm>
            <a:off x="5720316" y="516760"/>
            <a:ext cx="2777490" cy="1700615"/>
          </a:xfrm>
          <a:prstGeom prst="cloudCallout">
            <a:avLst>
              <a:gd name="adj1" fmla="val -64399"/>
              <a:gd name="adj2" fmla="val 5327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2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7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0C162A-CB96-8607-9C36-8CC07BD2273B}"/>
              </a:ext>
            </a:extLst>
          </p:cNvPr>
          <p:cNvSpPr txBox="1"/>
          <p:nvPr/>
        </p:nvSpPr>
        <p:spPr>
          <a:xfrm>
            <a:off x="780449" y="1517182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Trưng bày sản phẩm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E68467-6013-BA7F-3671-C337B166D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5" t="13970" r="20454" b="5830"/>
          <a:stretch/>
        </p:blipFill>
        <p:spPr>
          <a:xfrm>
            <a:off x="6879265" y="1906909"/>
            <a:ext cx="4959079" cy="34847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575109-E173-49AC-E161-6F8BE490A675}"/>
              </a:ext>
            </a:extLst>
          </p:cNvPr>
          <p:cNvSpPr txBox="1"/>
          <p:nvPr/>
        </p:nvSpPr>
        <p:spPr>
          <a:xfrm>
            <a:off x="780483" y="1909302"/>
            <a:ext cx="5758540" cy="3067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Hướng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trưng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góp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9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014A683-EE06-91AF-8D43-13384426B60C}"/>
              </a:ext>
            </a:extLst>
          </p:cNvPr>
          <p:cNvGrpSpPr/>
          <p:nvPr/>
        </p:nvGrpSpPr>
        <p:grpSpPr>
          <a:xfrm>
            <a:off x="685800" y="2306371"/>
            <a:ext cx="10596716" cy="4179489"/>
            <a:chOff x="685800" y="2057400"/>
            <a:chExt cx="10596716" cy="4179489"/>
          </a:xfrm>
        </p:grpSpPr>
        <p:sp>
          <p:nvSpPr>
            <p:cNvPr id="6" name="Rounded Rectangle 6">
              <a:extLst>
                <a:ext uri="{FF2B5EF4-FFF2-40B4-BE49-F238E27FC236}">
                  <a16:creationId xmlns:a16="http://schemas.microsoft.com/office/drawing/2014/main" id="{25D46999-F18C-D278-D0E0-BFE07B35AC68}"/>
                </a:ext>
              </a:extLst>
            </p:cNvPr>
            <p:cNvSpPr/>
            <p:nvPr/>
          </p:nvSpPr>
          <p:spPr>
            <a:xfrm>
              <a:off x="990600" y="2658426"/>
              <a:ext cx="10291916" cy="357846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just">
                <a:lnSpc>
                  <a:spcPct val="150000"/>
                </a:lnSpc>
                <a:buFontTx/>
                <a:buChar char="-"/>
              </a:pP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năm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gần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đây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nước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ta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xuất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khẩu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nhiều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gạo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cà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phê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cao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tôm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…</a:t>
              </a:r>
            </a:p>
            <a:p>
              <a:pPr marL="457200" indent="-457200" algn="just">
                <a:lnSpc>
                  <a:spcPct val="150000"/>
                </a:lnSpc>
                <a:buFontTx/>
                <a:buChar char="-"/>
              </a:pP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Nam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nước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xuất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khẩu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gạo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thế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giới</a:t>
              </a:r>
              <a:r>
                <a:rPr lang="en-US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vi-VN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4BD057F-8CD4-5B40-1E61-D1ECEF4426F2}"/>
                </a:ext>
              </a:extLst>
            </p:cNvPr>
            <p:cNvGrpSpPr/>
            <p:nvPr/>
          </p:nvGrpSpPr>
          <p:grpSpPr>
            <a:xfrm>
              <a:off x="685800" y="2057400"/>
              <a:ext cx="3240742" cy="954741"/>
              <a:chOff x="1048869" y="1461831"/>
              <a:chExt cx="3240742" cy="954741"/>
            </a:xfrm>
          </p:grpSpPr>
          <p:sp>
            <p:nvSpPr>
              <p:cNvPr id="8" name="Rounded Rectangular Callout 10">
                <a:extLst>
                  <a:ext uri="{FF2B5EF4-FFF2-40B4-BE49-F238E27FC236}">
                    <a16:creationId xmlns:a16="http://schemas.microsoft.com/office/drawing/2014/main" id="{33631328-C70A-1861-C645-7748C92BB0E1}"/>
                  </a:ext>
                </a:extLst>
              </p:cNvPr>
              <p:cNvSpPr/>
              <p:nvPr/>
            </p:nvSpPr>
            <p:spPr>
              <a:xfrm>
                <a:off x="1048869" y="1461831"/>
                <a:ext cx="3240742" cy="954741"/>
              </a:xfrm>
              <a:prstGeom prst="wedgeRoundRectCallout">
                <a:avLst>
                  <a:gd name="adj1" fmla="val -54858"/>
                  <a:gd name="adj2" fmla="val 47224"/>
                  <a:gd name="adj3" fmla="val 16667"/>
                </a:avLst>
              </a:prstGeom>
              <a:solidFill>
                <a:srgbClr val="E7563B"/>
              </a:solidFill>
              <a:ln>
                <a:solidFill>
                  <a:srgbClr val="E756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Em</a:t>
                </a: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biết</a:t>
                </a: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!</a:t>
                </a:r>
              </a:p>
            </p:txBody>
          </p:sp>
          <p:sp>
            <p:nvSpPr>
              <p:cNvPr id="9" name="Rounded Rectangle 11">
                <a:extLst>
                  <a:ext uri="{FF2B5EF4-FFF2-40B4-BE49-F238E27FC236}">
                    <a16:creationId xmlns:a16="http://schemas.microsoft.com/office/drawing/2014/main" id="{E1C7A166-A101-4599-1D32-A440995F8EA8}"/>
                  </a:ext>
                </a:extLst>
              </p:cNvPr>
              <p:cNvSpPr/>
              <p:nvPr/>
            </p:nvSpPr>
            <p:spPr>
              <a:xfrm>
                <a:off x="1156446" y="1553523"/>
                <a:ext cx="3025589" cy="771359"/>
              </a:xfrm>
              <a:prstGeom prst="roundRect">
                <a:avLst/>
              </a:prstGeom>
              <a:noFill/>
              <a:ln w="285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43FDAD8-4254-0208-2B45-2CAA4C457D40}"/>
              </a:ext>
            </a:extLst>
          </p:cNvPr>
          <p:cNvSpPr txBox="1"/>
          <p:nvPr/>
        </p:nvSpPr>
        <p:spPr>
          <a:xfrm>
            <a:off x="3454122" y="1562491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 MỤC “EM CÓ BIẾT”</a:t>
            </a:r>
          </a:p>
        </p:txBody>
      </p:sp>
    </p:spTree>
    <p:extLst>
      <p:ext uri="{BB962C8B-B14F-4D97-AF65-F5344CB8AC3E}">
        <p14:creationId xmlns:p14="http://schemas.microsoft.com/office/powerpoint/2010/main" val="260500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0C162A-CB96-8607-9C36-8CC07BD2273B}"/>
              </a:ext>
            </a:extLst>
          </p:cNvPr>
          <p:cNvSpPr txBox="1"/>
          <p:nvPr/>
        </p:nvSpPr>
        <p:spPr>
          <a:xfrm>
            <a:off x="780449" y="1517182"/>
            <a:ext cx="3717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3: Xử lí tình huống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575109-E173-49AC-E161-6F8BE490A675}"/>
              </a:ext>
            </a:extLst>
          </p:cNvPr>
          <p:cNvSpPr txBox="1"/>
          <p:nvPr/>
        </p:nvSpPr>
        <p:spPr>
          <a:xfrm>
            <a:off x="3673348" y="1945810"/>
            <a:ext cx="5089375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" name="Cloud Callout 10">
            <a:extLst>
              <a:ext uri="{FF2B5EF4-FFF2-40B4-BE49-F238E27FC236}">
                <a16:creationId xmlns:a16="http://schemas.microsoft.com/office/drawing/2014/main" id="{40080CF3-F93E-9495-E355-8FBD9BC68F9A}"/>
              </a:ext>
            </a:extLst>
          </p:cNvPr>
          <p:cNvSpPr/>
          <p:nvPr/>
        </p:nvSpPr>
        <p:spPr>
          <a:xfrm>
            <a:off x="780449" y="1997133"/>
            <a:ext cx="2780891" cy="539745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Không bỏ thừa, lãng phí thức ăn - Tự nhiên và xã hội 3 - Hoc10">
            <a:hlinkClick r:id="" action="ppaction://media"/>
            <a:extLst>
              <a:ext uri="{FF2B5EF4-FFF2-40B4-BE49-F238E27FC236}">
                <a16:creationId xmlns:a16="http://schemas.microsoft.com/office/drawing/2014/main" id="{1E8FA6CF-3B1C-EB21-EEF0-4BD3E8BA8E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" y="2651945"/>
            <a:ext cx="7477433" cy="4206056"/>
          </a:xfrm>
          <a:prstGeom prst="rect">
            <a:avLst/>
          </a:prstGeom>
        </p:spPr>
      </p:pic>
      <p:sp>
        <p:nvSpPr>
          <p:cNvPr id="6" name="Cloud Callout 4">
            <a:extLst>
              <a:ext uri="{FF2B5EF4-FFF2-40B4-BE49-F238E27FC236}">
                <a16:creationId xmlns:a16="http://schemas.microsoft.com/office/drawing/2014/main" id="{0298E6DE-DCA7-89C2-7E39-FE2E1ECB5C5F}"/>
              </a:ext>
            </a:extLst>
          </p:cNvPr>
          <p:cNvSpPr/>
          <p:nvPr/>
        </p:nvSpPr>
        <p:spPr>
          <a:xfrm>
            <a:off x="7589440" y="2513658"/>
            <a:ext cx="4414359" cy="2126968"/>
          </a:xfrm>
          <a:prstGeom prst="cloudCallout">
            <a:avLst>
              <a:gd name="adj1" fmla="val -50501"/>
              <a:gd name="adj2" fmla="val 4911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Nếu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Hà,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8341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26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0C162A-CB96-8607-9C36-8CC07BD2273B}"/>
              </a:ext>
            </a:extLst>
          </p:cNvPr>
          <p:cNvSpPr txBox="1"/>
          <p:nvPr/>
        </p:nvSpPr>
        <p:spPr>
          <a:xfrm>
            <a:off x="780449" y="1517182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4: Vẽ, viết hoặc sưu tầm tranh ảnh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F92DC4-5C3E-F6E7-EE68-B37AD8B5BD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2" t="19747" r="27444" b="996"/>
          <a:stretch/>
        </p:blipFill>
        <p:spPr>
          <a:xfrm>
            <a:off x="7325832" y="1925574"/>
            <a:ext cx="3747978" cy="38889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CE19DC-267F-10BF-578E-C4E6E02F8E7A}"/>
              </a:ext>
            </a:extLst>
          </p:cNvPr>
          <p:cNvSpPr txBox="1"/>
          <p:nvPr/>
        </p:nvSpPr>
        <p:spPr>
          <a:xfrm>
            <a:off x="838200" y="1981200"/>
            <a:ext cx="586740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Hướng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tầm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kiệm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198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1028700" y="965200"/>
            <a:ext cx="3473450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Hướng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dẫn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về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nhà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E8CA1A-E9AE-7673-5A2B-440307320825}"/>
              </a:ext>
            </a:extLst>
          </p:cNvPr>
          <p:cNvSpPr txBox="1"/>
          <p:nvPr/>
        </p:nvSpPr>
        <p:spPr>
          <a:xfrm>
            <a:off x="1020726" y="1453496"/>
            <a:ext cx="10111562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nay.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1212</Words>
  <Application>Microsoft Office PowerPoint</Application>
  <PresentationFormat>Widescreen</PresentationFormat>
  <Paragraphs>161</Paragraphs>
  <Slides>33</Slides>
  <Notes>32</Notes>
  <HiddenSlides>0</HiddenSlides>
  <MMClips>33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9</cp:revision>
  <dcterms:created xsi:type="dcterms:W3CDTF">2023-04-10T09:01:57Z</dcterms:created>
  <dcterms:modified xsi:type="dcterms:W3CDTF">2023-08-15T07:05:46Z</dcterms:modified>
</cp:coreProperties>
</file>