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45"/>
  </p:notesMasterIdLst>
  <p:sldIdLst>
    <p:sldId id="256" r:id="rId3"/>
    <p:sldId id="257" r:id="rId4"/>
    <p:sldId id="258" r:id="rId5"/>
    <p:sldId id="259" r:id="rId6"/>
    <p:sldId id="260" r:id="rId7"/>
    <p:sldId id="267" r:id="rId8"/>
    <p:sldId id="268" r:id="rId9"/>
    <p:sldId id="269" r:id="rId10"/>
    <p:sldId id="270" r:id="rId11"/>
    <p:sldId id="271" r:id="rId12"/>
    <p:sldId id="272" r:id="rId13"/>
    <p:sldId id="273" r:id="rId14"/>
    <p:sldId id="282" r:id="rId15"/>
    <p:sldId id="284" r:id="rId16"/>
    <p:sldId id="292" r:id="rId17"/>
    <p:sldId id="293" r:id="rId18"/>
    <p:sldId id="294" r:id="rId19"/>
    <p:sldId id="295" r:id="rId20"/>
    <p:sldId id="296" r:id="rId21"/>
    <p:sldId id="285" r:id="rId22"/>
    <p:sldId id="313" r:id="rId23"/>
    <p:sldId id="314" r:id="rId24"/>
    <p:sldId id="264" r:id="rId25"/>
    <p:sldId id="315" r:id="rId26"/>
    <p:sldId id="316" r:id="rId27"/>
    <p:sldId id="317" r:id="rId28"/>
    <p:sldId id="318" r:id="rId29"/>
    <p:sldId id="319" r:id="rId30"/>
    <p:sldId id="320" r:id="rId31"/>
    <p:sldId id="321" r:id="rId32"/>
    <p:sldId id="323" r:id="rId33"/>
    <p:sldId id="324" r:id="rId34"/>
    <p:sldId id="275" r:id="rId35"/>
    <p:sldId id="287" r:id="rId36"/>
    <p:sldId id="289" r:id="rId37"/>
    <p:sldId id="290" r:id="rId38"/>
    <p:sldId id="261" r:id="rId39"/>
    <p:sldId id="262" r:id="rId40"/>
    <p:sldId id="263" r:id="rId41"/>
    <p:sldId id="265" r:id="rId42"/>
    <p:sldId id="266" r:id="rId43"/>
    <p:sldId id="325" r:id="rId4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89807" autoAdjust="0"/>
  </p:normalViewPr>
  <p:slideViewPr>
    <p:cSldViewPr>
      <p:cViewPr varScale="1">
        <p:scale>
          <a:sx n="61" d="100"/>
          <a:sy n="61" d="100"/>
        </p:scale>
        <p:origin x="117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873884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1966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4571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4366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9054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3879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94343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9472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1374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5381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7721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668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9721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9765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9446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Giáo viên click vào bông hoa để chọn đáp án &gt;&gt; đáp án đúng màu xanh, đáp án sai màu vàng </a:t>
            </a:r>
          </a:p>
        </p:txBody>
      </p:sp>
    </p:spTree>
    <p:extLst>
      <p:ext uri="{BB962C8B-B14F-4D97-AF65-F5344CB8AC3E}">
        <p14:creationId xmlns:p14="http://schemas.microsoft.com/office/powerpoint/2010/main" val="1593253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bông hoa để chọn đáp án &gt;&gt; đáp án đúng màu xanh, đáp án sai màu vàng </a:t>
            </a:r>
          </a:p>
          <a:p>
            <a:endParaRPr lang="en-US"/>
          </a:p>
        </p:txBody>
      </p:sp>
    </p:spTree>
    <p:extLst>
      <p:ext uri="{BB962C8B-B14F-4D97-AF65-F5344CB8AC3E}">
        <p14:creationId xmlns:p14="http://schemas.microsoft.com/office/powerpoint/2010/main" val="3673293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bông hoa để chọn đáp án &gt;&gt; đáp án đúng màu xanh, đáp án sai màu vàng </a:t>
            </a:r>
          </a:p>
          <a:p>
            <a:endParaRPr lang="en-US"/>
          </a:p>
        </p:txBody>
      </p:sp>
    </p:spTree>
    <p:extLst>
      <p:ext uri="{BB962C8B-B14F-4D97-AF65-F5344CB8AC3E}">
        <p14:creationId xmlns:p14="http://schemas.microsoft.com/office/powerpoint/2010/main" val="53123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Giáo viên click vào bông hoa để chọn đáp án &gt;&gt; đáp án đúng màu xanh, đáp án sai màu vàng </a:t>
            </a:r>
          </a:p>
          <a:p>
            <a:endParaRPr lang="en-US"/>
          </a:p>
        </p:txBody>
      </p:sp>
    </p:spTree>
    <p:extLst>
      <p:ext uri="{BB962C8B-B14F-4D97-AF65-F5344CB8AC3E}">
        <p14:creationId xmlns:p14="http://schemas.microsoft.com/office/powerpoint/2010/main" val="685803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5431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Nhấn</a:t>
            </a:r>
            <a:r>
              <a:rPr lang="en-US" dirty="0"/>
              <a:t> PLAY </a:t>
            </a:r>
            <a:r>
              <a:rPr lang="en-US" dirty="0" err="1"/>
              <a:t>để</a:t>
            </a:r>
            <a:r>
              <a:rPr lang="en-US" dirty="0"/>
              <a:t> </a:t>
            </a:r>
            <a:r>
              <a:rPr lang="en-US" dirty="0" err="1"/>
              <a:t>bắt</a:t>
            </a:r>
            <a:r>
              <a:rPr lang="en-US" dirty="0"/>
              <a:t> </a:t>
            </a:r>
            <a:r>
              <a:rPr lang="en-US" dirty="0" err="1"/>
              <a:t>đầu</a:t>
            </a:r>
            <a:endParaRPr lang="en-US" dirty="0"/>
          </a:p>
        </p:txBody>
      </p:sp>
    </p:spTree>
    <p:extLst>
      <p:ext uri="{BB962C8B-B14F-4D97-AF65-F5344CB8AC3E}">
        <p14:creationId xmlns:p14="http://schemas.microsoft.com/office/powerpoint/2010/main" val="1268255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quả</a:t>
            </a:r>
            <a:r>
              <a:rPr lang="en-US" dirty="0"/>
              <a:t> </a:t>
            </a:r>
            <a:r>
              <a:rPr lang="en-US" dirty="0" err="1"/>
              <a:t>táo</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click </a:t>
            </a:r>
            <a:r>
              <a:rPr lang="en-US" dirty="0" err="1"/>
              <a:t>Ngày</a:t>
            </a:r>
            <a:r>
              <a:rPr lang="en-US" dirty="0"/>
              <a:t> </a:t>
            </a:r>
            <a:r>
              <a:rPr lang="en-US" dirty="0" err="1"/>
              <a:t>hôm</a:t>
            </a:r>
            <a:r>
              <a:rPr lang="en-US" dirty="0"/>
              <a:t> </a:t>
            </a:r>
            <a:r>
              <a:rPr lang="en-US" dirty="0" err="1"/>
              <a:t>sau</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p:txBody>
      </p:sp>
    </p:spTree>
    <p:extLst>
      <p:ext uri="{BB962C8B-B14F-4D97-AF65-F5344CB8AC3E}">
        <p14:creationId xmlns:p14="http://schemas.microsoft.com/office/powerpoint/2010/main" val="13710053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Click </a:t>
            </a:r>
            <a:r>
              <a:rPr lang="en-US" dirty="0" err="1"/>
              <a:t>vào</a:t>
            </a:r>
            <a:r>
              <a:rPr lang="en-US" dirty="0"/>
              <a:t> </a:t>
            </a:r>
            <a:r>
              <a:rPr lang="en-US" dirty="0" err="1"/>
              <a:t>quả</a:t>
            </a:r>
            <a:r>
              <a:rPr lang="en-US" dirty="0"/>
              <a:t> </a:t>
            </a:r>
            <a:r>
              <a:rPr lang="en-US" dirty="0" err="1"/>
              <a:t>táo</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click </a:t>
            </a:r>
            <a:r>
              <a:rPr lang="en-US" dirty="0" err="1"/>
              <a:t>Ngày</a:t>
            </a:r>
            <a:r>
              <a:rPr lang="en-US" dirty="0"/>
              <a:t> </a:t>
            </a:r>
            <a:r>
              <a:rPr lang="en-US" dirty="0" err="1"/>
              <a:t>hôm</a:t>
            </a:r>
            <a:r>
              <a:rPr lang="en-US" dirty="0"/>
              <a:t> </a:t>
            </a:r>
            <a:r>
              <a:rPr lang="en-US" dirty="0" err="1"/>
              <a:t>sau</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a:p>
            <a:endParaRPr lang="en-US" dirty="0"/>
          </a:p>
        </p:txBody>
      </p:sp>
    </p:spTree>
    <p:extLst>
      <p:ext uri="{BB962C8B-B14F-4D97-AF65-F5344CB8AC3E}">
        <p14:creationId xmlns:p14="http://schemas.microsoft.com/office/powerpoint/2010/main" val="4040942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Click </a:t>
            </a:r>
            <a:r>
              <a:rPr lang="en-US" dirty="0" err="1"/>
              <a:t>vào</a:t>
            </a:r>
            <a:r>
              <a:rPr lang="en-US" dirty="0"/>
              <a:t> </a:t>
            </a:r>
            <a:r>
              <a:rPr lang="en-US" dirty="0" err="1"/>
              <a:t>quả</a:t>
            </a:r>
            <a:r>
              <a:rPr lang="en-US" dirty="0"/>
              <a:t> </a:t>
            </a:r>
            <a:r>
              <a:rPr lang="en-US" dirty="0" err="1"/>
              <a:t>táo</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click </a:t>
            </a:r>
            <a:r>
              <a:rPr lang="en-US" dirty="0" err="1"/>
              <a:t>Ngày</a:t>
            </a:r>
            <a:r>
              <a:rPr lang="en-US" dirty="0"/>
              <a:t> </a:t>
            </a:r>
            <a:r>
              <a:rPr lang="en-US" dirty="0" err="1"/>
              <a:t>hôm</a:t>
            </a:r>
            <a:r>
              <a:rPr lang="en-US" dirty="0"/>
              <a:t> </a:t>
            </a:r>
            <a:r>
              <a:rPr lang="en-US" dirty="0" err="1"/>
              <a:t>sau</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a:p>
            <a:endParaRPr lang="en-US" dirty="0"/>
          </a:p>
        </p:txBody>
      </p:sp>
    </p:spTree>
    <p:extLst>
      <p:ext uri="{BB962C8B-B14F-4D97-AF65-F5344CB8AC3E}">
        <p14:creationId xmlns:p14="http://schemas.microsoft.com/office/powerpoint/2010/main" val="887108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Click </a:t>
            </a:r>
            <a:r>
              <a:rPr lang="en-US" dirty="0" err="1"/>
              <a:t>vào</a:t>
            </a:r>
            <a:r>
              <a:rPr lang="en-US" dirty="0"/>
              <a:t> </a:t>
            </a:r>
            <a:r>
              <a:rPr lang="en-US" dirty="0" err="1"/>
              <a:t>quả</a:t>
            </a:r>
            <a:r>
              <a:rPr lang="en-US" dirty="0"/>
              <a:t> </a:t>
            </a:r>
            <a:r>
              <a:rPr lang="en-US" dirty="0" err="1"/>
              <a:t>táo</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click </a:t>
            </a:r>
            <a:r>
              <a:rPr lang="en-US" dirty="0" err="1"/>
              <a:t>Ngày</a:t>
            </a:r>
            <a:r>
              <a:rPr lang="en-US" dirty="0"/>
              <a:t> </a:t>
            </a:r>
            <a:r>
              <a:rPr lang="en-US" dirty="0" err="1"/>
              <a:t>hôm</a:t>
            </a:r>
            <a:r>
              <a:rPr lang="en-US" dirty="0"/>
              <a:t> </a:t>
            </a:r>
            <a:r>
              <a:rPr lang="en-US" dirty="0" err="1"/>
              <a:t>sau</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r>
              <a:rPr lang="en-US" dirty="0"/>
              <a:t> </a:t>
            </a:r>
            <a:r>
              <a:rPr lang="en-US" dirty="0" err="1"/>
              <a:t>tiếp</a:t>
            </a:r>
            <a:r>
              <a:rPr lang="en-US" dirty="0"/>
              <a:t> </a:t>
            </a:r>
            <a:r>
              <a:rPr lang="en-US" dirty="0" err="1"/>
              <a:t>theo</a:t>
            </a:r>
            <a:endParaRPr lang="en-US" dirty="0"/>
          </a:p>
          <a:p>
            <a:endParaRPr lang="en-US" dirty="0"/>
          </a:p>
        </p:txBody>
      </p:sp>
    </p:spTree>
    <p:extLst>
      <p:ext uri="{BB962C8B-B14F-4D97-AF65-F5344CB8AC3E}">
        <p14:creationId xmlns:p14="http://schemas.microsoft.com/office/powerpoint/2010/main" val="3046898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688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1449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59077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7980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6822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8574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5963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9254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0192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1915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5576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12974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98936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7398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61931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0433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727458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98766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104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5" name="9Slide.vn - 2019">
            <a:extLst>
              <a:ext uri="{FF2B5EF4-FFF2-40B4-BE49-F238E27FC236}">
                <a16:creationId xmlns:a16="http://schemas.microsoft.com/office/drawing/2014/main" id="{4BE51AC0-EAF6-619A-BC00-7BE65556BE82}"/>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300050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88/"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8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9.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gif"/><Relationship Id="rId4" Type="http://schemas.openxmlformats.org/officeDocument/2006/relationships/image" Target="../media/image30.gif"/></Relationships>
</file>

<file path=ppt/slides/_rels/slide16.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audio" Target="../media/audio2.wav"/><Relationship Id="rId7" Type="http://schemas.openxmlformats.org/officeDocument/2006/relationships/image" Target="../media/image34.gif"/><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32.png"/><Relationship Id="rId5" Type="http://schemas.openxmlformats.org/officeDocument/2006/relationships/image" Target="../media/image33.png"/><Relationship Id="rId10" Type="http://schemas.openxmlformats.org/officeDocument/2006/relationships/image" Target="../media/image35.png"/><Relationship Id="rId4" Type="http://schemas.openxmlformats.org/officeDocument/2006/relationships/audio" Target="../media/audio3.wav"/><Relationship Id="rId9" Type="http://schemas.openxmlformats.org/officeDocument/2006/relationships/image" Target="../media/image31.gif"/></Relationships>
</file>

<file path=ppt/slides/_rels/slide17.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audio" Target="../media/audio3.wav"/><Relationship Id="rId7" Type="http://schemas.openxmlformats.org/officeDocument/2006/relationships/image" Target="../media/image34.gif"/><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32.png"/><Relationship Id="rId5" Type="http://schemas.openxmlformats.org/officeDocument/2006/relationships/image" Target="../media/image33.png"/><Relationship Id="rId10" Type="http://schemas.openxmlformats.org/officeDocument/2006/relationships/image" Target="../media/image36.png"/><Relationship Id="rId4" Type="http://schemas.openxmlformats.org/officeDocument/2006/relationships/audio" Target="../media/audio2.wav"/><Relationship Id="rId9" Type="http://schemas.openxmlformats.org/officeDocument/2006/relationships/image" Target="../media/image31.gif"/></Relationships>
</file>

<file path=ppt/slides/_rels/slide18.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audio" Target="../media/audio3.wav"/><Relationship Id="rId7"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31.gif"/><Relationship Id="rId4" Type="http://schemas.openxmlformats.org/officeDocument/2006/relationships/audio" Target="../media/audio2.wav"/><Relationship Id="rId9" Type="http://schemas.openxmlformats.org/officeDocument/2006/relationships/image" Target="../media/image30.gif"/></Relationships>
</file>

<file path=ppt/slides/_rels/slide19.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audio" Target="../media/audio3.wav"/><Relationship Id="rId7" Type="http://schemas.openxmlformats.org/officeDocument/2006/relationships/image" Target="../media/image30.gi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32.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audio" Target="../media/audio2.wav"/><Relationship Id="rId9" Type="http://schemas.openxmlformats.org/officeDocument/2006/relationships/image" Target="../media/image34.gif"/></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32.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3.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32.png"/><Relationship Id="rId5" Type="http://schemas.microsoft.com/office/2007/relationships/hdphoto" Target="../media/hdphoto4.wdp"/><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32.png"/><Relationship Id="rId5" Type="http://schemas.microsoft.com/office/2007/relationships/hdphoto" Target="../media/hdphoto3.wdp"/><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3.xml"/><Relationship Id="rId7" Type="http://schemas.openxmlformats.org/officeDocument/2006/relationships/image" Target="../media/image50.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49.png"/><Relationship Id="rId11" Type="http://schemas.openxmlformats.org/officeDocument/2006/relationships/image" Target="../media/image32.png"/><Relationship Id="rId5" Type="http://schemas.openxmlformats.org/officeDocument/2006/relationships/image" Target="../media/image48.png"/><Relationship Id="rId10" Type="http://schemas.openxmlformats.org/officeDocument/2006/relationships/image" Target="../media/image42.png"/><Relationship Id="rId4" Type="http://schemas.openxmlformats.org/officeDocument/2006/relationships/notesSlide" Target="../notesSlides/notesSlide20.xml"/><Relationship Id="rId9" Type="http://schemas.openxmlformats.org/officeDocument/2006/relationships/image" Target="../media/image51.png"/></Relationships>
</file>

<file path=ppt/slides/_rels/slide2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4.wav"/><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audio" Target="../media/audio6.wav"/><Relationship Id="rId10" Type="http://schemas.openxmlformats.org/officeDocument/2006/relationships/image" Target="../media/image32.png"/><Relationship Id="rId4" Type="http://schemas.openxmlformats.org/officeDocument/2006/relationships/audio" Target="../media/audio5.wav"/><Relationship Id="rId9" Type="http://schemas.openxmlformats.org/officeDocument/2006/relationships/image" Target="../media/image39.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4.wav"/><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audio" Target="../media/audio5.wav"/><Relationship Id="rId10" Type="http://schemas.openxmlformats.org/officeDocument/2006/relationships/image" Target="../media/image32.png"/><Relationship Id="rId4" Type="http://schemas.openxmlformats.org/officeDocument/2006/relationships/audio" Target="../media/audio6.wav"/><Relationship Id="rId9"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4.wav"/><Relationship Id="rId7"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audio" Target="../media/audio6.wav"/><Relationship Id="rId10" Type="http://schemas.openxmlformats.org/officeDocument/2006/relationships/image" Target="../media/image32.png"/><Relationship Id="rId4" Type="http://schemas.openxmlformats.org/officeDocument/2006/relationships/audio" Target="../media/audio5.wav"/><Relationship Id="rId9" Type="http://schemas.openxmlformats.org/officeDocument/2006/relationships/image" Target="../media/image39.png"/></Relationships>
</file>

<file path=ppt/slides/_rels/slide3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4.wav"/><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audio" Target="../media/audio6.wav"/><Relationship Id="rId10" Type="http://schemas.openxmlformats.org/officeDocument/2006/relationships/image" Target="../media/image32.png"/><Relationship Id="rId4" Type="http://schemas.openxmlformats.org/officeDocument/2006/relationships/audio" Target="../media/audio5.wav"/><Relationship Id="rId9"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32.png"/><Relationship Id="rId2"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1.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89/"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66.svg"/><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svg"/><Relationship Id="rId3" Type="http://schemas.openxmlformats.org/officeDocument/2006/relationships/image" Target="../media/image69.jpg"/><Relationship Id="rId7" Type="http://schemas.openxmlformats.org/officeDocument/2006/relationships/image" Target="../media/image73.svg"/><Relationship Id="rId12" Type="http://schemas.openxmlformats.org/officeDocument/2006/relationships/image" Target="../media/image7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svg"/><Relationship Id="rId5" Type="http://schemas.openxmlformats.org/officeDocument/2006/relationships/image" Target="../media/image71.svg"/><Relationship Id="rId15" Type="http://schemas.openxmlformats.org/officeDocument/2006/relationships/image" Target="../media/image81.sv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svg"/><Relationship Id="rId1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g"/><Relationship Id="rId1" Type="http://schemas.openxmlformats.org/officeDocument/2006/relationships/slideLayout" Target="../slideLayouts/slideLayout12.xml"/><Relationship Id="rId6" Type="http://schemas.microsoft.com/office/2007/relationships/hdphoto" Target="../media/hdphoto7.wdp"/><Relationship Id="rId5" Type="http://schemas.openxmlformats.org/officeDocument/2006/relationships/image" Target="../media/image8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261982" y="1383217"/>
            <a:ext cx="1166803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a:solidFill>
                  <a:srgbClr val="002060"/>
                </a:solidFill>
                <a:latin typeface="UTM Avo" panose="02040603050506020204" pitchFamily="18" charset="0"/>
                <a:sym typeface="Arial"/>
              </a:rPr>
              <a:t>Chủ đề 5: Con người và sức khỏe</a:t>
            </a:r>
            <a:endParaRPr sz="5200" b="1" i="0" u="none" strike="noStrike" cap="none">
              <a:solidFill>
                <a:srgbClr val="002060"/>
              </a:solidFill>
              <a:latin typeface="UTM Avo" panose="02040603050506020204" pitchFamily="18" charset="0"/>
              <a:sym typeface="Arial"/>
            </a:endParaRPr>
          </a:p>
        </p:txBody>
      </p:sp>
      <p:sp>
        <p:nvSpPr>
          <p:cNvPr id="85" name="Google Shape;85;p1"/>
          <p:cNvSpPr txBox="1"/>
          <p:nvPr/>
        </p:nvSpPr>
        <p:spPr>
          <a:xfrm>
            <a:off x="1180863" y="3429000"/>
            <a:ext cx="9830273" cy="1655762"/>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ctr" rtl="0">
              <a:lnSpc>
                <a:spcPct val="120000"/>
              </a:lnSpc>
              <a:spcBef>
                <a:spcPts val="0"/>
              </a:spcBef>
              <a:spcAft>
                <a:spcPts val="0"/>
              </a:spcAft>
              <a:buClr>
                <a:srgbClr val="FF0000"/>
              </a:buClr>
              <a:buSzPct val="100000"/>
              <a:buFont typeface="Arial"/>
              <a:buNone/>
            </a:pPr>
            <a:r>
              <a:rPr lang="en-US" sz="6000" b="1" i="0" u="none" strike="noStrike" cap="none">
                <a:solidFill>
                  <a:srgbClr val="FF0000"/>
                </a:solidFill>
                <a:latin typeface="UTM Avo" panose="02040603050506020204" pitchFamily="18" charset="0"/>
                <a:sym typeface="Arial"/>
              </a:rPr>
              <a:t>Bài 16</a:t>
            </a:r>
            <a:endParaRPr>
              <a:latin typeface="UTM Avo" panose="02040603050506020204" pitchFamily="18" charset="0"/>
            </a:endParaRPr>
          </a:p>
          <a:p>
            <a:pPr marL="0" marR="0" lvl="0" indent="0" algn="ctr" rtl="0">
              <a:lnSpc>
                <a:spcPct val="120000"/>
              </a:lnSpc>
              <a:spcBef>
                <a:spcPts val="1000"/>
              </a:spcBef>
              <a:spcAft>
                <a:spcPts val="0"/>
              </a:spcAft>
              <a:buClr>
                <a:srgbClr val="FF0000"/>
              </a:buClr>
              <a:buSzPct val="100000"/>
              <a:buFont typeface="Arial"/>
              <a:buNone/>
            </a:pPr>
            <a:r>
              <a:rPr lang="en-US" sz="6000" b="1" i="0" u="none" strike="noStrike" cap="none">
                <a:solidFill>
                  <a:srgbClr val="FF0000"/>
                </a:solidFill>
                <a:latin typeface="UTM Avo" panose="02040603050506020204" pitchFamily="18" charset="0"/>
                <a:sym typeface="Arial"/>
              </a:rPr>
              <a:t>Cơ quan tuần hoàn</a:t>
            </a:r>
            <a:endParaRPr sz="6000" b="1" i="0" u="none" strike="noStrike" cap="none">
              <a:solidFill>
                <a:srgbClr val="FF0000"/>
              </a:solidFill>
              <a:latin typeface="UTM Avo" panose="02040603050506020204" pitchFamily="18" charset="0"/>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UTM Avo" panose="02040603050506020204" pitchFamily="18" charset="0"/>
                <a:sym typeface="Arial"/>
              </a:rPr>
              <a:t>TNXH 3</a:t>
            </a:r>
            <a:endParaRPr sz="3600" b="0" i="0" u="none" strike="noStrike" cap="none">
              <a:solidFill>
                <a:schemeClr val="lt1"/>
              </a:solidFill>
              <a:latin typeface="UTM Avo" panose="02040603050506020204" pitchFamily="18" charset="0"/>
              <a:sym typeface="Aria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24400" y="2819400"/>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10" name="Rectangle 9">
            <a:extLst>
              <a:ext uri="{FF2B5EF4-FFF2-40B4-BE49-F238E27FC236}">
                <a16:creationId xmlns:a16="http://schemas.microsoft.com/office/drawing/2014/main" id="{7227264D-169E-D7A1-C864-8D6330A7BF6F}"/>
              </a:ext>
            </a:extLst>
          </p:cNvPr>
          <p:cNvSpPr/>
          <p:nvPr/>
        </p:nvSpPr>
        <p:spPr>
          <a:xfrm>
            <a:off x="7010400" y="3781402"/>
            <a:ext cx="5181600" cy="307659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a:extLst>
              <a:ext uri="{FF2B5EF4-FFF2-40B4-BE49-F238E27FC236}">
                <a16:creationId xmlns:a16="http://schemas.microsoft.com/office/drawing/2014/main" id="{36718500-0CAD-450A-A68D-74E6B9FD1D53}"/>
              </a:ext>
            </a:extLst>
          </p:cNvPr>
          <p:cNvPicPr>
            <a:picLocks noChangeAspect="1"/>
          </p:cNvPicPr>
          <p:nvPr/>
        </p:nvPicPr>
        <p:blipFill rotWithShape="1">
          <a:blip r:embed="rId4"/>
          <a:srcRect b="4123"/>
          <a:stretch/>
        </p:blipFill>
        <p:spPr>
          <a:xfrm>
            <a:off x="762000" y="2787952"/>
            <a:ext cx="4435260" cy="3189291"/>
          </a:xfrm>
          <a:prstGeom prst="roundRect">
            <a:avLst/>
          </a:prstGeom>
        </p:spPr>
      </p:pic>
      <p:grpSp>
        <p:nvGrpSpPr>
          <p:cNvPr id="3" name="Group 2">
            <a:extLst>
              <a:ext uri="{FF2B5EF4-FFF2-40B4-BE49-F238E27FC236}">
                <a16:creationId xmlns:a16="http://schemas.microsoft.com/office/drawing/2014/main" id="{D3D62205-93DF-42A8-98CB-D3BB89FC2DA2}"/>
              </a:ext>
            </a:extLst>
          </p:cNvPr>
          <p:cNvGrpSpPr/>
          <p:nvPr/>
        </p:nvGrpSpPr>
        <p:grpSpPr>
          <a:xfrm>
            <a:off x="5526651" y="1300256"/>
            <a:ext cx="6131211" cy="2481146"/>
            <a:chOff x="8289977" y="895044"/>
            <a:chExt cx="9196816" cy="3721719"/>
          </a:xfrm>
        </p:grpSpPr>
        <p:grpSp>
          <p:nvGrpSpPr>
            <p:cNvPr id="4" name="Group 3">
              <a:extLst>
                <a:ext uri="{FF2B5EF4-FFF2-40B4-BE49-F238E27FC236}">
                  <a16:creationId xmlns:a16="http://schemas.microsoft.com/office/drawing/2014/main" id="{49AFCBAA-BB15-4EB9-B27F-B33DE50DF690}"/>
                </a:ext>
              </a:extLst>
            </p:cNvPr>
            <p:cNvGrpSpPr/>
            <p:nvPr/>
          </p:nvGrpSpPr>
          <p:grpSpPr>
            <a:xfrm>
              <a:off x="8289977" y="1636415"/>
              <a:ext cx="8610600" cy="2980348"/>
              <a:chOff x="1828800" y="3956966"/>
              <a:chExt cx="8610600" cy="2980348"/>
            </a:xfrm>
          </p:grpSpPr>
          <p:sp>
            <p:nvSpPr>
              <p:cNvPr id="6" name="Rounded Rectangle 41">
                <a:extLst>
                  <a:ext uri="{FF2B5EF4-FFF2-40B4-BE49-F238E27FC236}">
                    <a16:creationId xmlns:a16="http://schemas.microsoft.com/office/drawing/2014/main" id="{89EE73C7-70BF-49AF-86BD-FC8237F2AB98}"/>
                  </a:ext>
                </a:extLst>
              </p:cNvPr>
              <p:cNvSpPr/>
              <p:nvPr/>
            </p:nvSpPr>
            <p:spPr>
              <a:xfrm>
                <a:off x="2286000" y="4733243"/>
                <a:ext cx="8153400" cy="2204071"/>
              </a:xfrm>
              <a:prstGeom prst="roundRect">
                <a:avLst/>
              </a:prstGeom>
              <a:solidFill>
                <a:srgbClr val="FFFAB2"/>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Khi bạn hoặc ai đó bị đứt tay, bạn nhìn thấy gì ở vết thương? </a:t>
                </a:r>
              </a:p>
            </p:txBody>
          </p:sp>
          <p:pic>
            <p:nvPicPr>
              <p:cNvPr id="7" name="Picture 2" descr="Bee ">
                <a:extLst>
                  <a:ext uri="{FF2B5EF4-FFF2-40B4-BE49-F238E27FC236}">
                    <a16:creationId xmlns:a16="http://schemas.microsoft.com/office/drawing/2014/main" id="{B46BF9F6-0FE4-4177-A3B3-16539D9A1C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3956966"/>
                <a:ext cx="1219200" cy="1219201"/>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a:extLst>
                <a:ext uri="{FF2B5EF4-FFF2-40B4-BE49-F238E27FC236}">
                  <a16:creationId xmlns:a16="http://schemas.microsoft.com/office/drawing/2014/main" id="{98F3F003-4AA3-43A7-9F69-3379A554E5E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827916" y="895044"/>
              <a:ext cx="1658877" cy="1937375"/>
            </a:xfrm>
            <a:prstGeom prst="rect">
              <a:avLst/>
            </a:prstGeom>
          </p:spPr>
        </p:pic>
      </p:grpSp>
      <p:pic>
        <p:nvPicPr>
          <p:cNvPr id="8" name="Picture 7">
            <a:extLst>
              <a:ext uri="{FF2B5EF4-FFF2-40B4-BE49-F238E27FC236}">
                <a16:creationId xmlns:a16="http://schemas.microsoft.com/office/drawing/2014/main" id="{C00B2A51-0467-4B1A-80B7-FE69F9E92854}"/>
              </a:ext>
            </a:extLst>
          </p:cNvPr>
          <p:cNvPicPr>
            <a:picLocks noChangeAspect="1"/>
          </p:cNvPicPr>
          <p:nvPr/>
        </p:nvPicPr>
        <p:blipFill rotWithShape="1">
          <a:blip r:embed="rId8">
            <a:extLst>
              <a:ext uri="{28A0092B-C50C-407E-A947-70E740481C1C}">
                <a14:useLocalDpi xmlns:a14="http://schemas.microsoft.com/office/drawing/2010/main" val="0"/>
              </a:ext>
            </a:extLst>
          </a:blip>
          <a:srcRect l="8732" t="22950" r="17667" b="22650"/>
          <a:stretch/>
        </p:blipFill>
        <p:spPr>
          <a:xfrm>
            <a:off x="4996502" y="4749446"/>
            <a:ext cx="1176447" cy="786148"/>
          </a:xfrm>
          <a:prstGeom prst="rect">
            <a:avLst/>
          </a:prstGeom>
        </p:spPr>
      </p:pic>
      <p:sp>
        <p:nvSpPr>
          <p:cNvPr id="9" name="Rounded Rectangle 46">
            <a:extLst>
              <a:ext uri="{FF2B5EF4-FFF2-40B4-BE49-F238E27FC236}">
                <a16:creationId xmlns:a16="http://schemas.microsoft.com/office/drawing/2014/main" id="{9D47F900-1431-438E-A8F6-1A288BCE038D}"/>
              </a:ext>
            </a:extLst>
          </p:cNvPr>
          <p:cNvSpPr/>
          <p:nvPr/>
        </p:nvSpPr>
        <p:spPr>
          <a:xfrm>
            <a:off x="6006057" y="4298919"/>
            <a:ext cx="4963195" cy="1541816"/>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667">
                <a:solidFill>
                  <a:schemeClr val="tx1"/>
                </a:solidFill>
                <a:latin typeface="UTM Avo" panose="02040603050506020204" pitchFamily="18" charset="0"/>
                <a:cs typeface="Arial" panose="020B0604020202020204" pitchFamily="34" charset="0"/>
              </a:rPr>
              <a:t>Khi bị đứt tay em thấy có máu chảy ra từ vết thương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ppt_x</p:attrName>
                                        </p:attrNameLst>
                                      </p:cBhvr>
                                      <p:tavLst>
                                        <p:tav tm="0">
                                          <p:val>
                                            <p:strVal val="#ppt_x-#ppt_w*1.125000"/>
                                          </p:val>
                                        </p:tav>
                                        <p:tav tm="100000">
                                          <p:val>
                                            <p:strVal val="#ppt_x"/>
                                          </p:val>
                                        </p:tav>
                                      </p:tavLst>
                                    </p:anim>
                                    <p:animEffect transition="in" filter="wipe(righ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grpSp>
        <p:nvGrpSpPr>
          <p:cNvPr id="3" name="Group 2">
            <a:extLst>
              <a:ext uri="{FF2B5EF4-FFF2-40B4-BE49-F238E27FC236}">
                <a16:creationId xmlns:a16="http://schemas.microsoft.com/office/drawing/2014/main" id="{3BA813F6-5D03-A906-C461-DDADDC7EF8C2}"/>
              </a:ext>
            </a:extLst>
          </p:cNvPr>
          <p:cNvGrpSpPr/>
          <p:nvPr/>
        </p:nvGrpSpPr>
        <p:grpSpPr>
          <a:xfrm>
            <a:off x="4724400" y="2819400"/>
            <a:ext cx="2736543" cy="1558939"/>
            <a:chOff x="309542" y="967667"/>
            <a:chExt cx="2878585" cy="1558939"/>
          </a:xfrm>
        </p:grpSpPr>
        <p:pic>
          <p:nvPicPr>
            <p:cNvPr id="4" name="Picture 3">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 name="Rectangle 9">
            <a:extLst>
              <a:ext uri="{FF2B5EF4-FFF2-40B4-BE49-F238E27FC236}">
                <a16:creationId xmlns:a16="http://schemas.microsoft.com/office/drawing/2014/main" id="{43B77E69-21CE-EA21-3660-D80635E21F4C}"/>
              </a:ext>
            </a:extLst>
          </p:cNvPr>
          <p:cNvSpPr/>
          <p:nvPr/>
        </p:nvSpPr>
        <p:spPr>
          <a:xfrm>
            <a:off x="7010400" y="3781402"/>
            <a:ext cx="5181600" cy="307659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TextBox 1">
            <a:extLst>
              <a:ext uri="{FF2B5EF4-FFF2-40B4-BE49-F238E27FC236}">
                <a16:creationId xmlns:a16="http://schemas.microsoft.com/office/drawing/2014/main" id="{5AFB3721-CA27-48CC-8B65-82BF4EE5217A}"/>
              </a:ext>
            </a:extLst>
          </p:cNvPr>
          <p:cNvSpPr txBox="1"/>
          <p:nvPr/>
        </p:nvSpPr>
        <p:spPr>
          <a:xfrm>
            <a:off x="863600" y="1371634"/>
            <a:ext cx="11176000" cy="553998"/>
          </a:xfrm>
          <a:prstGeom prst="rect">
            <a:avLst/>
          </a:prstGeom>
          <a:noFill/>
        </p:spPr>
        <p:txBody>
          <a:bodyPr wrap="square" rtlCol="0">
            <a:spAutoFit/>
          </a:bodyPr>
          <a:lstStyle/>
          <a:p>
            <a:r>
              <a:rPr lang="en-US" sz="3000">
                <a:solidFill>
                  <a:srgbClr val="C00000"/>
                </a:solidFill>
                <a:latin typeface="UTM Avo" panose="02040603050506020204" pitchFamily="18" charset="0"/>
                <a:cs typeface="Arial" panose="020B0604020202020204" pitchFamily="34" charset="0"/>
              </a:rPr>
              <a:t>HĐ1: Xác định các bộ phận chính của cơ quan tuần hoàn</a:t>
            </a:r>
          </a:p>
        </p:txBody>
      </p:sp>
      <p:sp>
        <p:nvSpPr>
          <p:cNvPr id="3" name="Pentagon 2">
            <a:extLst>
              <a:ext uri="{FF2B5EF4-FFF2-40B4-BE49-F238E27FC236}">
                <a16:creationId xmlns:a16="http://schemas.microsoft.com/office/drawing/2014/main" id="{65E002CD-9C0A-4413-AFE4-766EC97880D8}"/>
              </a:ext>
            </a:extLst>
          </p:cNvPr>
          <p:cNvSpPr/>
          <p:nvPr/>
        </p:nvSpPr>
        <p:spPr>
          <a:xfrm>
            <a:off x="692229" y="2017749"/>
            <a:ext cx="3302000" cy="393377"/>
          </a:xfrm>
          <a:prstGeom prst="homePlat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Làm việc cặp đôi </a:t>
            </a:r>
          </a:p>
        </p:txBody>
      </p:sp>
      <p:pic>
        <p:nvPicPr>
          <p:cNvPr id="4" name="Picture 3">
            <a:extLst>
              <a:ext uri="{FF2B5EF4-FFF2-40B4-BE49-F238E27FC236}">
                <a16:creationId xmlns:a16="http://schemas.microsoft.com/office/drawing/2014/main" id="{DEBB0A10-1756-4392-BA46-B2E1FD6CEDF5}"/>
              </a:ext>
            </a:extLst>
          </p:cNvPr>
          <p:cNvPicPr>
            <a:picLocks noChangeAspect="1"/>
          </p:cNvPicPr>
          <p:nvPr/>
        </p:nvPicPr>
        <p:blipFill rotWithShape="1">
          <a:blip r:embed="rId4">
            <a:extLst>
              <a:ext uri="{28A0092B-C50C-407E-A947-70E740481C1C}">
                <a14:useLocalDpi xmlns:a14="http://schemas.microsoft.com/office/drawing/2010/main" val="0"/>
              </a:ext>
            </a:extLst>
          </a:blip>
          <a:srcRect l="46471" t="9294" r="4568" b="14350"/>
          <a:stretch/>
        </p:blipFill>
        <p:spPr>
          <a:xfrm>
            <a:off x="6908800" y="2057399"/>
            <a:ext cx="4419600" cy="4387137"/>
          </a:xfrm>
          <a:prstGeom prst="rect">
            <a:avLst/>
          </a:prstGeom>
        </p:spPr>
      </p:pic>
      <p:sp>
        <p:nvSpPr>
          <p:cNvPr id="5" name="TextBox 4">
            <a:extLst>
              <a:ext uri="{FF2B5EF4-FFF2-40B4-BE49-F238E27FC236}">
                <a16:creationId xmlns:a16="http://schemas.microsoft.com/office/drawing/2014/main" id="{4FF074D4-0F3D-4FC5-9E85-F0B652810706}"/>
              </a:ext>
            </a:extLst>
          </p:cNvPr>
          <p:cNvSpPr txBox="1"/>
          <p:nvPr/>
        </p:nvSpPr>
        <p:spPr>
          <a:xfrm>
            <a:off x="635000" y="2503244"/>
            <a:ext cx="5207000" cy="1863331"/>
          </a:xfrm>
          <a:prstGeom prst="rect">
            <a:avLst/>
          </a:prstGeom>
          <a:noFill/>
        </p:spPr>
        <p:txBody>
          <a:bodyPr wrap="square" rtlCol="0">
            <a:spAutoFit/>
          </a:bodyPr>
          <a:lstStyle/>
          <a:p>
            <a:pPr algn="just">
              <a:lnSpc>
                <a:spcPct val="150000"/>
              </a:lnSpc>
            </a:pPr>
            <a:r>
              <a:rPr lang="en-US" sz="2667">
                <a:latin typeface="UTM Avo" panose="02040603050506020204" pitchFamily="18" charset="0"/>
                <a:cs typeface="Arial" panose="020B0604020202020204" pitchFamily="34" charset="0"/>
              </a:rPr>
              <a:t>Chỉ và nói tên các bộ phận chính của cơ quan tuần hoàn trong sơ đồ bên.</a:t>
            </a:r>
          </a:p>
        </p:txBody>
      </p:sp>
      <p:pic>
        <p:nvPicPr>
          <p:cNvPr id="6" name="Picture 2">
            <a:extLst>
              <a:ext uri="{FF2B5EF4-FFF2-40B4-BE49-F238E27FC236}">
                <a16:creationId xmlns:a16="http://schemas.microsoft.com/office/drawing/2014/main" id="{770D0C66-85E1-45A5-8D0A-B2E7DEE4C1EF}"/>
              </a:ext>
            </a:extLst>
          </p:cNvPr>
          <p:cNvPicPr>
            <a:picLocks noChangeAspect="1"/>
          </p:cNvPicPr>
          <p:nvPr/>
        </p:nvPicPr>
        <p:blipFill>
          <a:blip r:embed="rId5"/>
          <a:srcRect/>
          <a:stretch>
            <a:fillRect/>
          </a:stretch>
        </p:blipFill>
        <p:spPr>
          <a:xfrm>
            <a:off x="850524" y="4395878"/>
            <a:ext cx="1547111" cy="2381697"/>
          </a:xfrm>
          <a:prstGeom prst="rect">
            <a:avLst/>
          </a:prstGeom>
        </p:spPr>
      </p:pic>
      <p:pic>
        <p:nvPicPr>
          <p:cNvPr id="7" name="Picture 7">
            <a:extLst>
              <a:ext uri="{FF2B5EF4-FFF2-40B4-BE49-F238E27FC236}">
                <a16:creationId xmlns:a16="http://schemas.microsoft.com/office/drawing/2014/main" id="{3B5EEF82-5F1E-44DB-B8FB-8179779D6687}"/>
              </a:ext>
            </a:extLst>
          </p:cNvPr>
          <p:cNvPicPr>
            <a:picLocks noChangeAspect="1"/>
          </p:cNvPicPr>
          <p:nvPr/>
        </p:nvPicPr>
        <p:blipFill>
          <a:blip r:embed="rId6"/>
          <a:srcRect/>
          <a:stretch>
            <a:fillRect/>
          </a:stretch>
        </p:blipFill>
        <p:spPr>
          <a:xfrm>
            <a:off x="2812125" y="4427683"/>
            <a:ext cx="1569532" cy="2349892"/>
          </a:xfrm>
          <a:prstGeom prst="rect">
            <a:avLst/>
          </a:prstGeom>
        </p:spPr>
      </p:pic>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20CA1BB5-1EC0-4867-9DDD-DF4834F74565}"/>
              </a:ext>
            </a:extLst>
          </p:cNvPr>
          <p:cNvSpPr txBox="1"/>
          <p:nvPr/>
        </p:nvSpPr>
        <p:spPr>
          <a:xfrm>
            <a:off x="395191" y="1387891"/>
            <a:ext cx="10617200" cy="502766"/>
          </a:xfrm>
          <a:prstGeom prst="rect">
            <a:avLst/>
          </a:prstGeom>
          <a:noFill/>
        </p:spPr>
        <p:txBody>
          <a:bodyPr wrap="square" rtlCol="0">
            <a:spAutoFit/>
          </a:bodyPr>
          <a:lstStyle/>
          <a:p>
            <a:pPr marL="381019" indent="-381019">
              <a:buFont typeface="Wingdings" panose="05000000000000000000" pitchFamily="2" charset="2"/>
              <a:buChar char="Ø"/>
            </a:pPr>
            <a:r>
              <a:rPr lang="en-US" sz="2667">
                <a:latin typeface="UTM Avo" panose="02040603050506020204" pitchFamily="18" charset="0"/>
                <a:cs typeface="Arial" panose="020B0604020202020204" pitchFamily="34" charset="0"/>
              </a:rPr>
              <a:t>Các bộ phận chính của cơ quan tuần hoàn:</a:t>
            </a:r>
          </a:p>
        </p:txBody>
      </p:sp>
      <p:pic>
        <p:nvPicPr>
          <p:cNvPr id="3" name="Picture 2">
            <a:extLst>
              <a:ext uri="{FF2B5EF4-FFF2-40B4-BE49-F238E27FC236}">
                <a16:creationId xmlns:a16="http://schemas.microsoft.com/office/drawing/2014/main" id="{1622BB05-527C-47B2-A519-077BEB2BD30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0888620" y="44734"/>
            <a:ext cx="1285961" cy="1384615"/>
          </a:xfrm>
          <a:prstGeom prst="rect">
            <a:avLst/>
          </a:prstGeom>
        </p:spPr>
      </p:pic>
      <p:pic>
        <p:nvPicPr>
          <p:cNvPr id="4" name="Picture 3">
            <a:extLst>
              <a:ext uri="{FF2B5EF4-FFF2-40B4-BE49-F238E27FC236}">
                <a16:creationId xmlns:a16="http://schemas.microsoft.com/office/drawing/2014/main" id="{8A763342-7B86-4F42-9C22-FACB626335EC}"/>
              </a:ext>
            </a:extLst>
          </p:cNvPr>
          <p:cNvPicPr>
            <a:picLocks noChangeAspect="1"/>
          </p:cNvPicPr>
          <p:nvPr/>
        </p:nvPicPr>
        <p:blipFill rotWithShape="1">
          <a:blip r:embed="rId5"/>
          <a:srcRect l="16667" r="11764"/>
          <a:stretch/>
        </p:blipFill>
        <p:spPr>
          <a:xfrm>
            <a:off x="401412" y="2283619"/>
            <a:ext cx="3708400" cy="4574381"/>
          </a:xfrm>
          <a:prstGeom prst="rect">
            <a:avLst/>
          </a:prstGeom>
        </p:spPr>
      </p:pic>
      <p:pic>
        <p:nvPicPr>
          <p:cNvPr id="6" name="Picture 5">
            <a:extLst>
              <a:ext uri="{FF2B5EF4-FFF2-40B4-BE49-F238E27FC236}">
                <a16:creationId xmlns:a16="http://schemas.microsoft.com/office/drawing/2014/main" id="{75A278DC-0F8B-47B5-9C39-4EAA99268E9E}"/>
              </a:ext>
            </a:extLst>
          </p:cNvPr>
          <p:cNvPicPr>
            <a:picLocks noChangeAspect="1"/>
          </p:cNvPicPr>
          <p:nvPr/>
        </p:nvPicPr>
        <p:blipFill rotWithShape="1">
          <a:blip r:embed="rId6"/>
          <a:srcRect l="9546" t="36671" r="48854"/>
          <a:stretch/>
        </p:blipFill>
        <p:spPr>
          <a:xfrm>
            <a:off x="5095042" y="4556494"/>
            <a:ext cx="1348006" cy="1368747"/>
          </a:xfrm>
          <a:prstGeom prst="ellipse">
            <a:avLst/>
          </a:prstGeom>
          <a:ln>
            <a:solidFill>
              <a:srgbClr val="00B050"/>
            </a:solidFill>
          </a:ln>
        </p:spPr>
      </p:pic>
      <p:cxnSp>
        <p:nvCxnSpPr>
          <p:cNvPr id="7" name="Straight Connector 6">
            <a:extLst>
              <a:ext uri="{FF2B5EF4-FFF2-40B4-BE49-F238E27FC236}">
                <a16:creationId xmlns:a16="http://schemas.microsoft.com/office/drawing/2014/main" id="{B0B6C047-833B-4E66-B9CE-0ADD3D99EBF7}"/>
              </a:ext>
            </a:extLst>
          </p:cNvPr>
          <p:cNvCxnSpPr/>
          <p:nvPr/>
        </p:nvCxnSpPr>
        <p:spPr>
          <a:xfrm flipV="1">
            <a:off x="2352088" y="3366016"/>
            <a:ext cx="826460" cy="1513213"/>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Rounded Rectangle 9">
            <a:extLst>
              <a:ext uri="{FF2B5EF4-FFF2-40B4-BE49-F238E27FC236}">
                <a16:creationId xmlns:a16="http://schemas.microsoft.com/office/drawing/2014/main" id="{A73798CE-904C-4F83-A481-439FFD224596}"/>
              </a:ext>
            </a:extLst>
          </p:cNvPr>
          <p:cNvSpPr/>
          <p:nvPr/>
        </p:nvSpPr>
        <p:spPr>
          <a:xfrm>
            <a:off x="2809790" y="2830942"/>
            <a:ext cx="1320800" cy="660400"/>
          </a:xfrm>
          <a:prstGeom prst="roundRect">
            <a:avLst/>
          </a:prstGeom>
          <a:solidFill>
            <a:srgbClr val="FFFF66"/>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UTM Avo" panose="02040603050506020204" pitchFamily="18" charset="0"/>
                <a:cs typeface="Arial" panose="020B0604020202020204" pitchFamily="34" charset="0"/>
              </a:rPr>
              <a:t>Tim </a:t>
            </a:r>
          </a:p>
        </p:txBody>
      </p:sp>
      <p:grpSp>
        <p:nvGrpSpPr>
          <p:cNvPr id="9" name="Group 8">
            <a:extLst>
              <a:ext uri="{FF2B5EF4-FFF2-40B4-BE49-F238E27FC236}">
                <a16:creationId xmlns:a16="http://schemas.microsoft.com/office/drawing/2014/main" id="{A15DAA0D-DC41-445F-B2AB-5C2A27B38E94}"/>
              </a:ext>
            </a:extLst>
          </p:cNvPr>
          <p:cNvGrpSpPr/>
          <p:nvPr/>
        </p:nvGrpSpPr>
        <p:grpSpPr>
          <a:xfrm>
            <a:off x="2734648" y="4159437"/>
            <a:ext cx="1417366" cy="2090018"/>
            <a:chOff x="5265351" y="5632961"/>
            <a:chExt cx="2126049" cy="3135027"/>
          </a:xfrm>
        </p:grpSpPr>
        <p:cxnSp>
          <p:nvCxnSpPr>
            <p:cNvPr id="10" name="Straight Connector 9">
              <a:extLst>
                <a:ext uri="{FF2B5EF4-FFF2-40B4-BE49-F238E27FC236}">
                  <a16:creationId xmlns:a16="http://schemas.microsoft.com/office/drawing/2014/main" id="{9E9C546C-D0B9-4919-80F5-F566131A0A93}"/>
                </a:ext>
              </a:extLst>
            </p:cNvPr>
            <p:cNvCxnSpPr/>
            <p:nvPr/>
          </p:nvCxnSpPr>
          <p:spPr>
            <a:xfrm flipV="1">
              <a:off x="5932170" y="5632961"/>
              <a:ext cx="1459230" cy="842675"/>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FEDEE8A-1232-44AD-8238-EE379F3BC709}"/>
                </a:ext>
              </a:extLst>
            </p:cNvPr>
            <p:cNvCxnSpPr/>
            <p:nvPr/>
          </p:nvCxnSpPr>
          <p:spPr>
            <a:xfrm flipV="1">
              <a:off x="5265351" y="5923113"/>
              <a:ext cx="1597729" cy="2844875"/>
            </a:xfrm>
            <a:prstGeom prst="line">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 name="Rounded Rectangle 25">
            <a:extLst>
              <a:ext uri="{FF2B5EF4-FFF2-40B4-BE49-F238E27FC236}">
                <a16:creationId xmlns:a16="http://schemas.microsoft.com/office/drawing/2014/main" id="{18768646-7B66-4238-A32A-392714BECC97}"/>
              </a:ext>
            </a:extLst>
          </p:cNvPr>
          <p:cNvSpPr/>
          <p:nvPr/>
        </p:nvSpPr>
        <p:spPr>
          <a:xfrm>
            <a:off x="4097728" y="3768872"/>
            <a:ext cx="1793286" cy="660400"/>
          </a:xfrm>
          <a:prstGeom prst="roundRect">
            <a:avLst/>
          </a:prstGeom>
          <a:solidFill>
            <a:srgbClr val="FFFF66"/>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Mạch</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máu</a:t>
            </a:r>
            <a:endParaRPr lang="en-US" sz="2000" dirty="0">
              <a:solidFill>
                <a:schemeClr val="tx1"/>
              </a:solidFill>
              <a:latin typeface="UTM Avo" panose="02040603050506020204" pitchFamily="18" charset="0"/>
              <a:cs typeface="Arial" panose="020B0604020202020204" pitchFamily="34" charset="0"/>
            </a:endParaRPr>
          </a:p>
        </p:txBody>
      </p:sp>
      <p:sp>
        <p:nvSpPr>
          <p:cNvPr id="13" name="Rounded Rectangle 26">
            <a:extLst>
              <a:ext uri="{FF2B5EF4-FFF2-40B4-BE49-F238E27FC236}">
                <a16:creationId xmlns:a16="http://schemas.microsoft.com/office/drawing/2014/main" id="{3F7E633A-8998-424A-8F22-B8A6464E9CC6}"/>
              </a:ext>
            </a:extLst>
          </p:cNvPr>
          <p:cNvSpPr/>
          <p:nvPr/>
        </p:nvSpPr>
        <p:spPr>
          <a:xfrm>
            <a:off x="3947404" y="6067974"/>
            <a:ext cx="3797775" cy="624007"/>
          </a:xfrm>
          <a:prstGeom prst="roundRect">
            <a:avLst/>
          </a:prstGeom>
          <a:solidFill>
            <a:srgbClr val="FFFF66"/>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err="1">
                <a:solidFill>
                  <a:schemeClr val="tx1"/>
                </a:solidFill>
                <a:latin typeface="UTM Avo" panose="02040603050506020204" pitchFamily="18" charset="0"/>
                <a:cs typeface="Arial" panose="020B0604020202020204" pitchFamily="34" charset="0"/>
              </a:rPr>
              <a:t>Máu</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chảy</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trong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mạch</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máu</a:t>
            </a:r>
            <a:r>
              <a:rPr lang="en-US" sz="2000" dirty="0">
                <a:solidFill>
                  <a:schemeClr val="tx1"/>
                </a:solidFill>
                <a:latin typeface="UTM Avo" panose="02040603050506020204" pitchFamily="18" charset="0"/>
                <a:cs typeface="Arial" panose="020B0604020202020204" pitchFamily="34" charset="0"/>
              </a:rPr>
              <a:t> </a:t>
            </a:r>
          </a:p>
        </p:txBody>
      </p:sp>
      <p:sp>
        <p:nvSpPr>
          <p:cNvPr id="14" name="Down Arrow 22">
            <a:extLst>
              <a:ext uri="{FF2B5EF4-FFF2-40B4-BE49-F238E27FC236}">
                <a16:creationId xmlns:a16="http://schemas.microsoft.com/office/drawing/2014/main" id="{CF64EDBA-F9EE-448C-9576-32842FBA27C2}"/>
              </a:ext>
            </a:extLst>
          </p:cNvPr>
          <p:cNvSpPr/>
          <p:nvPr/>
        </p:nvSpPr>
        <p:spPr>
          <a:xfrm>
            <a:off x="5661621" y="5925241"/>
            <a:ext cx="288807" cy="14273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nvGrpSpPr>
          <p:cNvPr id="15" name="Group 14">
            <a:extLst>
              <a:ext uri="{FF2B5EF4-FFF2-40B4-BE49-F238E27FC236}">
                <a16:creationId xmlns:a16="http://schemas.microsoft.com/office/drawing/2014/main" id="{4763459F-2368-4648-89E5-6BD31D9DDD11}"/>
              </a:ext>
            </a:extLst>
          </p:cNvPr>
          <p:cNvGrpSpPr/>
          <p:nvPr/>
        </p:nvGrpSpPr>
        <p:grpSpPr>
          <a:xfrm>
            <a:off x="6188941" y="2201958"/>
            <a:ext cx="4196522" cy="1986350"/>
            <a:chOff x="10334397" y="3390902"/>
            <a:chExt cx="6294783" cy="2979525"/>
          </a:xfrm>
        </p:grpSpPr>
        <p:grpSp>
          <p:nvGrpSpPr>
            <p:cNvPr id="16" name="Group 15">
              <a:extLst>
                <a:ext uri="{FF2B5EF4-FFF2-40B4-BE49-F238E27FC236}">
                  <a16:creationId xmlns:a16="http://schemas.microsoft.com/office/drawing/2014/main" id="{22154737-36AF-4B3B-8FA5-AED0BFAFDB6E}"/>
                </a:ext>
              </a:extLst>
            </p:cNvPr>
            <p:cNvGrpSpPr/>
            <p:nvPr/>
          </p:nvGrpSpPr>
          <p:grpSpPr>
            <a:xfrm>
              <a:off x="10334397" y="3390902"/>
              <a:ext cx="6294783" cy="2979525"/>
              <a:chOff x="10334397" y="3390902"/>
              <a:chExt cx="6294783" cy="2979525"/>
            </a:xfrm>
          </p:grpSpPr>
          <p:sp>
            <p:nvSpPr>
              <p:cNvPr id="18" name="Rounded Rectangle 24">
                <a:extLst>
                  <a:ext uri="{FF2B5EF4-FFF2-40B4-BE49-F238E27FC236}">
                    <a16:creationId xmlns:a16="http://schemas.microsoft.com/office/drawing/2014/main" id="{E4D931D5-5D61-4DD9-9B27-8DBE7061C72A}"/>
                  </a:ext>
                </a:extLst>
              </p:cNvPr>
              <p:cNvSpPr/>
              <p:nvPr/>
            </p:nvSpPr>
            <p:spPr>
              <a:xfrm>
                <a:off x="10334397" y="3390902"/>
                <a:ext cx="6184188" cy="2827128"/>
              </a:xfrm>
              <a:prstGeom prst="round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9" name="Rounded Rectangle 30">
                <a:extLst>
                  <a:ext uri="{FF2B5EF4-FFF2-40B4-BE49-F238E27FC236}">
                    <a16:creationId xmlns:a16="http://schemas.microsoft.com/office/drawing/2014/main" id="{BF03FC15-E57B-4E49-8D4F-B3A079A06412}"/>
                  </a:ext>
                </a:extLst>
              </p:cNvPr>
              <p:cNvSpPr/>
              <p:nvPr/>
            </p:nvSpPr>
            <p:spPr>
              <a:xfrm>
                <a:off x="10486797" y="3543300"/>
                <a:ext cx="6142383" cy="2827127"/>
              </a:xfrm>
              <a:prstGeom prst="round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sp>
          <p:nvSpPr>
            <p:cNvPr id="17" name="Rectangle 16">
              <a:extLst>
                <a:ext uri="{FF2B5EF4-FFF2-40B4-BE49-F238E27FC236}">
                  <a16:creationId xmlns:a16="http://schemas.microsoft.com/office/drawing/2014/main" id="{C1F37DB3-0225-422A-85BF-2FF906E69064}"/>
                </a:ext>
              </a:extLst>
            </p:cNvPr>
            <p:cNvSpPr/>
            <p:nvPr/>
          </p:nvSpPr>
          <p:spPr>
            <a:xfrm>
              <a:off x="10728828" y="3821139"/>
              <a:ext cx="5604102" cy="2130198"/>
            </a:xfrm>
            <a:prstGeom prst="rect">
              <a:avLst/>
            </a:prstGeom>
          </p:spPr>
          <p:txBody>
            <a:bodyPr wrap="square">
              <a:spAutoFit/>
            </a:bodyPr>
            <a:lstStyle/>
            <a:p>
              <a:pPr>
                <a:lnSpc>
                  <a:spcPct val="150000"/>
                </a:lnSpc>
              </a:pPr>
              <a:r>
                <a:rPr lang="en-US" sz="2000" dirty="0" err="1">
                  <a:latin typeface="UTM Avo" panose="02040603050506020204" pitchFamily="18" charset="0"/>
                </a:rPr>
                <a:t>Cơ</a:t>
              </a:r>
              <a:r>
                <a:rPr lang="en-US" sz="2000" dirty="0">
                  <a:latin typeface="UTM Avo" panose="02040603050506020204" pitchFamily="18" charset="0"/>
                </a:rPr>
                <a:t> </a:t>
              </a:r>
              <a:r>
                <a:rPr lang="en-US" sz="2000" dirty="0" err="1">
                  <a:latin typeface="UTM Avo" panose="02040603050506020204" pitchFamily="18" charset="0"/>
                </a:rPr>
                <a:t>quan</a:t>
              </a:r>
              <a:r>
                <a:rPr lang="en-US" sz="2000" dirty="0">
                  <a:latin typeface="UTM Avo" panose="02040603050506020204" pitchFamily="18" charset="0"/>
                </a:rPr>
                <a:t> </a:t>
              </a:r>
              <a:r>
                <a:rPr lang="en-US" sz="2000" dirty="0" err="1">
                  <a:latin typeface="UTM Avo" panose="02040603050506020204" pitchFamily="18" charset="0"/>
                </a:rPr>
                <a:t>tuần</a:t>
              </a:r>
              <a:r>
                <a:rPr lang="en-US" sz="2000" dirty="0">
                  <a:latin typeface="UTM Avo" panose="02040603050506020204" pitchFamily="18" charset="0"/>
                </a:rPr>
                <a:t> </a:t>
              </a:r>
              <a:r>
                <a:rPr lang="en-US" sz="2000" dirty="0" err="1">
                  <a:latin typeface="UTM Avo" panose="02040603050506020204" pitchFamily="18" charset="0"/>
                </a:rPr>
                <a:t>hoàn</a:t>
              </a:r>
              <a:r>
                <a:rPr lang="en-US" sz="2000" dirty="0">
                  <a:latin typeface="UTM Avo" panose="02040603050506020204" pitchFamily="18" charset="0"/>
                </a:rPr>
                <a:t> là </a:t>
              </a:r>
              <a:r>
                <a:rPr lang="en-US" sz="2000" dirty="0" err="1">
                  <a:latin typeface="UTM Avo" panose="02040603050506020204" pitchFamily="18" charset="0"/>
                </a:rPr>
                <a:t>một</a:t>
              </a:r>
              <a:r>
                <a:rPr lang="en-US" sz="2000" dirty="0">
                  <a:latin typeface="UTM Avo" panose="02040603050506020204" pitchFamily="18" charset="0"/>
                </a:rPr>
                <a:t> </a:t>
              </a:r>
              <a:r>
                <a:rPr lang="en-US" sz="2000" dirty="0" err="1">
                  <a:latin typeface="UTM Avo" panose="02040603050506020204" pitchFamily="18" charset="0"/>
                </a:rPr>
                <a:t>hê</a:t>
              </a:r>
              <a:r>
                <a:rPr lang="en-US" sz="2000" dirty="0">
                  <a:latin typeface="UTM Avo" panose="02040603050506020204" pitchFamily="18" charset="0"/>
                </a:rPr>
                <a:t>̣ </a:t>
              </a:r>
              <a:r>
                <a:rPr lang="en-US" sz="2000" dirty="0" err="1">
                  <a:latin typeface="UTM Avo" panose="02040603050506020204" pitchFamily="18" charset="0"/>
                </a:rPr>
                <a:t>thống</a:t>
              </a:r>
              <a:r>
                <a:rPr lang="en-US" sz="2000" dirty="0">
                  <a:latin typeface="UTM Avo" panose="02040603050506020204" pitchFamily="18" charset="0"/>
                </a:rPr>
                <a:t> </a:t>
              </a:r>
              <a:r>
                <a:rPr lang="en-US" sz="2000" dirty="0" err="1">
                  <a:latin typeface="UTM Avo" panose="02040603050506020204" pitchFamily="18" charset="0"/>
                </a:rPr>
                <a:t>khép</a:t>
              </a:r>
              <a:r>
                <a:rPr lang="en-US" sz="2000" dirty="0">
                  <a:latin typeface="UTM Avo" panose="02040603050506020204" pitchFamily="18" charset="0"/>
                </a:rPr>
                <a:t> </a:t>
              </a:r>
              <a:r>
                <a:rPr lang="en-US" sz="2000" dirty="0" err="1">
                  <a:latin typeface="UTM Avo" panose="02040603050506020204" pitchFamily="18" charset="0"/>
                </a:rPr>
                <a:t>kín</a:t>
              </a:r>
              <a:r>
                <a:rPr lang="en-US" sz="2000" dirty="0">
                  <a:latin typeface="UTM Avo" panose="02040603050506020204" pitchFamily="18" charset="0"/>
                </a:rPr>
                <a:t>, bao </a:t>
              </a:r>
              <a:r>
                <a:rPr lang="en-US" sz="2000" dirty="0" err="1">
                  <a:latin typeface="UTM Avo" panose="02040603050506020204" pitchFamily="18" charset="0"/>
                </a:rPr>
                <a:t>gồm</a:t>
              </a:r>
              <a:r>
                <a:rPr lang="en-US" sz="2000" dirty="0">
                  <a:latin typeface="UTM Avo" panose="02040603050506020204" pitchFamily="18" charset="0"/>
                </a:rPr>
                <a:t> </a:t>
              </a:r>
              <a:r>
                <a:rPr lang="en-US" sz="2000" dirty="0" err="1">
                  <a:latin typeface="UTM Avo" panose="02040603050506020204" pitchFamily="18" charset="0"/>
                </a:rPr>
                <a:t>tim</a:t>
              </a:r>
              <a:r>
                <a:rPr lang="en-US" sz="2000" dirty="0">
                  <a:latin typeface="UTM Avo" panose="02040603050506020204" pitchFamily="18" charset="0"/>
                </a:rPr>
                <a:t> </a:t>
              </a:r>
              <a:r>
                <a:rPr lang="en-US" sz="2000" dirty="0" err="1">
                  <a:latin typeface="UTM Avo" panose="02040603050506020204" pitchFamily="18" charset="0"/>
                </a:rPr>
                <a:t>va</a:t>
              </a:r>
              <a:r>
                <a:rPr lang="en-US" sz="2000" dirty="0">
                  <a:latin typeface="UTM Avo" panose="02040603050506020204" pitchFamily="18" charset="0"/>
                </a:rPr>
                <a:t>̀ </a:t>
              </a:r>
              <a:r>
                <a:rPr lang="en-US" sz="2000" dirty="0" err="1">
                  <a:latin typeface="UTM Avo" panose="02040603050506020204" pitchFamily="18" charset="0"/>
                </a:rPr>
                <a:t>các</a:t>
              </a:r>
              <a:r>
                <a:rPr lang="en-US" sz="2000" dirty="0">
                  <a:latin typeface="UTM Avo" panose="02040603050506020204" pitchFamily="18" charset="0"/>
                </a:rPr>
                <a:t> </a:t>
              </a:r>
              <a:r>
                <a:rPr lang="en-US" sz="2000" dirty="0" err="1">
                  <a:latin typeface="UTM Avo" panose="02040603050506020204" pitchFamily="18" charset="0"/>
                </a:rPr>
                <a:t>mạch</a:t>
              </a:r>
              <a:r>
                <a:rPr lang="en-US" sz="2000" dirty="0">
                  <a:latin typeface="UTM Avo" panose="02040603050506020204" pitchFamily="18" charset="0"/>
                </a:rPr>
                <a:t> </a:t>
              </a:r>
              <a:r>
                <a:rPr lang="en-US" sz="2000" dirty="0" err="1">
                  <a:latin typeface="UTM Avo" panose="02040603050506020204" pitchFamily="18" charset="0"/>
                </a:rPr>
                <a:t>máu</a:t>
              </a:r>
              <a:r>
                <a:rPr lang="en-US" sz="2000" dirty="0">
                  <a:latin typeface="UTM Avo" panose="02040603050506020204" pitchFamily="18" charset="0"/>
                </a:rPr>
                <a:t> .</a:t>
              </a:r>
            </a:p>
          </p:txBody>
        </p:sp>
      </p:grpSp>
      <p:pic>
        <p:nvPicPr>
          <p:cNvPr id="20" name="Picture 2" descr="Pin ">
            <a:extLst>
              <a:ext uri="{FF2B5EF4-FFF2-40B4-BE49-F238E27FC236}">
                <a16:creationId xmlns:a16="http://schemas.microsoft.com/office/drawing/2014/main" id="{9CCC1076-3AEB-478B-9AB9-51E4D578C3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89275" y="2249178"/>
            <a:ext cx="592375" cy="59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0051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7E177231-FD0E-4323-8CBE-300344DC102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0875559" y="439500"/>
            <a:ext cx="1285961" cy="1384615"/>
          </a:xfrm>
          <a:prstGeom prst="rect">
            <a:avLst/>
          </a:prstGeom>
        </p:spPr>
      </p:pic>
      <p:sp>
        <p:nvSpPr>
          <p:cNvPr id="4" name="TextBox 3">
            <a:extLst>
              <a:ext uri="{FF2B5EF4-FFF2-40B4-BE49-F238E27FC236}">
                <a16:creationId xmlns:a16="http://schemas.microsoft.com/office/drawing/2014/main" id="{4A375EE5-7E5F-4426-8DD6-D60D46E6697E}"/>
              </a:ext>
            </a:extLst>
          </p:cNvPr>
          <p:cNvSpPr txBox="1"/>
          <p:nvPr/>
        </p:nvSpPr>
        <p:spPr>
          <a:xfrm>
            <a:off x="30480" y="1705013"/>
            <a:ext cx="10617200" cy="553998"/>
          </a:xfrm>
          <a:prstGeom prst="rect">
            <a:avLst/>
          </a:prstGeom>
          <a:noFill/>
        </p:spPr>
        <p:txBody>
          <a:bodyPr wrap="square" rtlCol="0">
            <a:spAutoFit/>
          </a:bodyPr>
          <a:lstStyle/>
          <a:p>
            <a:r>
              <a:rPr lang="en-US" sz="3000" dirty="0">
                <a:solidFill>
                  <a:srgbClr val="C00000"/>
                </a:solidFill>
                <a:latin typeface="UTM Avo" panose="02040603050506020204" pitchFamily="18" charset="0"/>
                <a:cs typeface="Arial" panose="020B0604020202020204" pitchFamily="34" charset="0"/>
              </a:rPr>
              <a:t>HĐ2: </a:t>
            </a:r>
            <a:r>
              <a:rPr lang="en-US" sz="3000" dirty="0" err="1">
                <a:solidFill>
                  <a:srgbClr val="C00000"/>
                </a:solidFill>
                <a:latin typeface="UTM Avo" panose="02040603050506020204" pitchFamily="18" charset="0"/>
                <a:cs typeface="Arial" panose="020B0604020202020204" pitchFamily="34" charset="0"/>
              </a:rPr>
              <a:t>Thực</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hành</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khám</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phá</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hoạt</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động</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của</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tim</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và</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mạch</a:t>
            </a:r>
            <a:endParaRPr lang="en-US" sz="3000"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2E7A0F57-8B61-49B2-A2FF-F7BBDC685694}"/>
              </a:ext>
            </a:extLst>
          </p:cNvPr>
          <p:cNvPicPr>
            <a:picLocks noChangeAspect="1"/>
          </p:cNvPicPr>
          <p:nvPr/>
        </p:nvPicPr>
        <p:blipFill rotWithShape="1">
          <a:blip r:embed="rId5">
            <a:extLst>
              <a:ext uri="{28A0092B-C50C-407E-A947-70E740481C1C}">
                <a14:useLocalDpi xmlns:a14="http://schemas.microsoft.com/office/drawing/2010/main" val="0"/>
              </a:ext>
            </a:extLst>
          </a:blip>
          <a:srcRect l="22904" t="44806" r="8915" b="10345"/>
          <a:stretch/>
        </p:blipFill>
        <p:spPr>
          <a:xfrm>
            <a:off x="5867400" y="2381307"/>
            <a:ext cx="5283200" cy="2171982"/>
          </a:xfrm>
          <a:prstGeom prst="rect">
            <a:avLst/>
          </a:prstGeom>
        </p:spPr>
      </p:pic>
      <p:sp>
        <p:nvSpPr>
          <p:cNvPr id="6" name="TextBox 5">
            <a:extLst>
              <a:ext uri="{FF2B5EF4-FFF2-40B4-BE49-F238E27FC236}">
                <a16:creationId xmlns:a16="http://schemas.microsoft.com/office/drawing/2014/main" id="{27164099-AF5C-45CE-9213-A2D21D1F83C4}"/>
              </a:ext>
            </a:extLst>
          </p:cNvPr>
          <p:cNvSpPr txBox="1"/>
          <p:nvPr/>
        </p:nvSpPr>
        <p:spPr>
          <a:xfrm>
            <a:off x="109491" y="2690712"/>
            <a:ext cx="5992346" cy="2796984"/>
          </a:xfrm>
          <a:prstGeom prst="rect">
            <a:avLst/>
          </a:prstGeom>
          <a:noFill/>
        </p:spPr>
        <p:txBody>
          <a:bodyPr wrap="square" rtlCol="0">
            <a:spAutoFit/>
          </a:bodyPr>
          <a:lstStyle/>
          <a:p>
            <a:pPr algn="just">
              <a:lnSpc>
                <a:spcPct val="150000"/>
              </a:lnSpc>
            </a:pPr>
            <a:r>
              <a:rPr lang="en-US" sz="2000" b="1" dirty="0" err="1">
                <a:latin typeface="UTM Avo" panose="02040603050506020204" pitchFamily="18" charset="0"/>
                <a:cs typeface="Arial" panose="020B0604020202020204" pitchFamily="34" charset="0"/>
              </a:rPr>
              <a:t>Cách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thực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hiện</a:t>
            </a:r>
            <a:r>
              <a:rPr lang="en-US" sz="2000" b="1" dirty="0">
                <a:latin typeface="UTM Avo" panose="02040603050506020204" pitchFamily="18" charset="0"/>
                <a:cs typeface="Arial" panose="020B0604020202020204" pitchFamily="34" charset="0"/>
              </a:rPr>
              <a:t>:</a:t>
            </a:r>
          </a:p>
          <a:p>
            <a:pPr marL="304815" indent="-304815" algn="just">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đặt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tay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ngực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mình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đếm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nhịp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đập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trong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vòng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phút</a:t>
            </a:r>
            <a:endParaRPr lang="en-US" sz="2000" dirty="0">
              <a:latin typeface="UTM Avo" panose="02040603050506020204" pitchFamily="18" charset="0"/>
              <a:cs typeface="Arial" panose="020B0604020202020204" pitchFamily="34" charset="0"/>
            </a:endParaRPr>
          </a:p>
          <a:p>
            <a:pPr marL="304815" indent="-304815" algn="just">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Đặt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hai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đầu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ngón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tay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tay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phải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cổ</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tay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vị</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trí</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ngay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dưới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nếp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gấp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cổ</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tay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Đếm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nhịp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đập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mạch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trong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phút</a:t>
            </a:r>
            <a:r>
              <a:rPr lang="en-US" sz="2000" dirty="0">
                <a:latin typeface="UTM Avo" panose="02040603050506020204" pitchFamily="18" charset="0"/>
                <a:cs typeface="Arial" panose="020B0604020202020204" pitchFamily="34" charset="0"/>
              </a:rPr>
              <a:t>.</a:t>
            </a:r>
          </a:p>
        </p:txBody>
      </p:sp>
      <p:sp>
        <p:nvSpPr>
          <p:cNvPr id="7" name="Curved Right Arrow 4">
            <a:extLst>
              <a:ext uri="{FF2B5EF4-FFF2-40B4-BE49-F238E27FC236}">
                <a16:creationId xmlns:a16="http://schemas.microsoft.com/office/drawing/2014/main" id="{92D43431-0320-4EDC-B100-FFAA5D5C2793}"/>
              </a:ext>
            </a:extLst>
          </p:cNvPr>
          <p:cNvSpPr/>
          <p:nvPr/>
        </p:nvSpPr>
        <p:spPr>
          <a:xfrm>
            <a:off x="6336273" y="4204714"/>
            <a:ext cx="355600" cy="914400"/>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dirty="0">
              <a:solidFill>
                <a:schemeClr val="tx1"/>
              </a:solidFill>
              <a:latin typeface="UTM Avo" panose="02040603050506020204" pitchFamily="18" charset="0"/>
            </a:endParaRPr>
          </a:p>
        </p:txBody>
      </p:sp>
      <p:sp>
        <p:nvSpPr>
          <p:cNvPr id="8" name="Cloud 7">
            <a:extLst>
              <a:ext uri="{FF2B5EF4-FFF2-40B4-BE49-F238E27FC236}">
                <a16:creationId xmlns:a16="http://schemas.microsoft.com/office/drawing/2014/main" id="{8C27CEB9-63AA-4162-9DF4-52531B22C5ED}"/>
              </a:ext>
            </a:extLst>
          </p:cNvPr>
          <p:cNvSpPr/>
          <p:nvPr/>
        </p:nvSpPr>
        <p:spPr>
          <a:xfrm>
            <a:off x="6572966" y="4598696"/>
            <a:ext cx="4611793" cy="1778000"/>
          </a:xfrm>
          <a:prstGeom prst="cloud">
            <a:avLst/>
          </a:prstGeom>
          <a:solidFill>
            <a:schemeClr val="accent6">
              <a:lumMod val="20000"/>
              <a:lumOff val="80000"/>
            </a:schemeClr>
          </a:solidFill>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Chia sẻ với bạn về các kết quả trên. </a:t>
            </a:r>
          </a:p>
        </p:txBody>
      </p:sp>
    </p:spTree>
    <p:extLst>
      <p:ext uri="{BB962C8B-B14F-4D97-AF65-F5344CB8AC3E}">
        <p14:creationId xmlns:p14="http://schemas.microsoft.com/office/powerpoint/2010/main" val="284727836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 name="Rectangle 9">
            <a:extLst>
              <a:ext uri="{FF2B5EF4-FFF2-40B4-BE49-F238E27FC236}">
                <a16:creationId xmlns:a16="http://schemas.microsoft.com/office/drawing/2014/main" id="{3807ED52-DBC7-D87F-93AA-A409079A9354}"/>
              </a:ext>
            </a:extLst>
          </p:cNvPr>
          <p:cNvSpPr/>
          <p:nvPr/>
        </p:nvSpPr>
        <p:spPr>
          <a:xfrm>
            <a:off x="7010400" y="3781402"/>
            <a:ext cx="5181600" cy="307659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TextBox 1">
            <a:extLst>
              <a:ext uri="{FF2B5EF4-FFF2-40B4-BE49-F238E27FC236}">
                <a16:creationId xmlns:a16="http://schemas.microsoft.com/office/drawing/2014/main" id="{2803204D-D320-4DDE-B1E8-2E1865B56CE4}"/>
              </a:ext>
            </a:extLst>
          </p:cNvPr>
          <p:cNvSpPr txBox="1"/>
          <p:nvPr/>
        </p:nvSpPr>
        <p:spPr>
          <a:xfrm>
            <a:off x="1811048" y="1056193"/>
            <a:ext cx="11531600" cy="584775"/>
          </a:xfrm>
          <a:prstGeom prst="rect">
            <a:avLst/>
          </a:prstGeom>
          <a:noFill/>
        </p:spPr>
        <p:txBody>
          <a:bodyPr wrap="square" rtlCol="0">
            <a:spAutoFit/>
          </a:bodyPr>
          <a:lstStyle/>
          <a:p>
            <a:pPr algn="ctr"/>
            <a:r>
              <a:rPr lang="en-US" sz="3200" b="1">
                <a:latin typeface="UTM Avo" panose="02040603050506020204" pitchFamily="18" charset="0"/>
                <a:cs typeface="Arial" panose="020B0604020202020204" pitchFamily="34" charset="0"/>
              </a:rPr>
              <a:t>ĐỌC MỤC “EM CÓ BIẾT?”</a:t>
            </a:r>
          </a:p>
        </p:txBody>
      </p:sp>
      <p:pic>
        <p:nvPicPr>
          <p:cNvPr id="3" name="Picture 2">
            <a:extLst>
              <a:ext uri="{FF2B5EF4-FFF2-40B4-BE49-F238E27FC236}">
                <a16:creationId xmlns:a16="http://schemas.microsoft.com/office/drawing/2014/main" id="{D6F5BC2F-F155-4F23-95F7-F01F4890493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1193420" y="607339"/>
            <a:ext cx="1285961" cy="1384615"/>
          </a:xfrm>
          <a:prstGeom prst="rect">
            <a:avLst/>
          </a:prstGeom>
        </p:spPr>
      </p:pic>
      <p:grpSp>
        <p:nvGrpSpPr>
          <p:cNvPr id="5" name="Group 4">
            <a:extLst>
              <a:ext uri="{FF2B5EF4-FFF2-40B4-BE49-F238E27FC236}">
                <a16:creationId xmlns:a16="http://schemas.microsoft.com/office/drawing/2014/main" id="{A0678E28-4BE9-4241-A327-581FE9EBC4E1}"/>
              </a:ext>
            </a:extLst>
          </p:cNvPr>
          <p:cNvGrpSpPr/>
          <p:nvPr/>
        </p:nvGrpSpPr>
        <p:grpSpPr>
          <a:xfrm>
            <a:off x="609600" y="1917904"/>
            <a:ext cx="11277600" cy="4932316"/>
            <a:chOff x="1818806" y="2062917"/>
            <a:chExt cx="14833965" cy="6330484"/>
          </a:xfrm>
        </p:grpSpPr>
        <p:sp>
          <p:nvSpPr>
            <p:cNvPr id="6" name="Double Wave 5">
              <a:extLst>
                <a:ext uri="{FF2B5EF4-FFF2-40B4-BE49-F238E27FC236}">
                  <a16:creationId xmlns:a16="http://schemas.microsoft.com/office/drawing/2014/main" id="{AEF04698-9DD6-4F4F-9926-A7586E2960E5}"/>
                </a:ext>
              </a:extLst>
            </p:cNvPr>
            <p:cNvSpPr/>
            <p:nvPr/>
          </p:nvSpPr>
          <p:spPr>
            <a:xfrm>
              <a:off x="1818806" y="2773796"/>
              <a:ext cx="14833965" cy="5619605"/>
            </a:xfrm>
            <a:prstGeom prst="doubleWave">
              <a:avLst/>
            </a:prstGeom>
            <a:solidFill>
              <a:srgbClr val="DDEDD8"/>
            </a:solidFill>
            <a:ln>
              <a:solidFill>
                <a:srgbClr val="DDED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7" name="Rounded Rectangular Callout 6">
              <a:extLst>
                <a:ext uri="{FF2B5EF4-FFF2-40B4-BE49-F238E27FC236}">
                  <a16:creationId xmlns:a16="http://schemas.microsoft.com/office/drawing/2014/main" id="{F85A4861-657B-4EDA-BF92-D2EFB94532C5}"/>
                </a:ext>
              </a:extLst>
            </p:cNvPr>
            <p:cNvSpPr/>
            <p:nvPr/>
          </p:nvSpPr>
          <p:spPr>
            <a:xfrm>
              <a:off x="1818806" y="2062917"/>
              <a:ext cx="3393099" cy="1246877"/>
            </a:xfrm>
            <a:prstGeom prst="wedgeRoundRectCallout">
              <a:avLst>
                <a:gd name="adj1" fmla="val 58435"/>
                <a:gd name="adj2" fmla="val 44574"/>
                <a:gd name="adj3" fmla="val 16667"/>
              </a:avLst>
            </a:prstGeom>
            <a:solidFill>
              <a:srgbClr val="E7563B"/>
            </a:solidFill>
            <a:ln w="571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bg1"/>
                  </a:solidFill>
                  <a:latin typeface="UTM Avo" panose="02040603050506020204" pitchFamily="18" charset="0"/>
                  <a:cs typeface="Arial" panose="020B0604020202020204" pitchFamily="34" charset="0"/>
                </a:rPr>
                <a:t>Em có biết?</a:t>
              </a:r>
            </a:p>
          </p:txBody>
        </p:sp>
        <p:sp>
          <p:nvSpPr>
            <p:cNvPr id="8" name="TextBox 7">
              <a:extLst>
                <a:ext uri="{FF2B5EF4-FFF2-40B4-BE49-F238E27FC236}">
                  <a16:creationId xmlns:a16="http://schemas.microsoft.com/office/drawing/2014/main" id="{E5F748D4-4C0D-46CA-8B59-B4D4B224DD97}"/>
                </a:ext>
              </a:extLst>
            </p:cNvPr>
            <p:cNvSpPr txBox="1"/>
            <p:nvPr/>
          </p:nvSpPr>
          <p:spPr>
            <a:xfrm>
              <a:off x="2142664" y="3811122"/>
              <a:ext cx="14442973" cy="3476772"/>
            </a:xfrm>
            <a:prstGeom prst="rect">
              <a:avLst/>
            </a:prstGeom>
            <a:noFill/>
          </p:spPr>
          <p:txBody>
            <a:bodyPr wrap="square" rtlCol="0">
              <a:spAutoFit/>
            </a:bodyPr>
            <a:lstStyle/>
            <a:p>
              <a:pPr>
                <a:lnSpc>
                  <a:spcPct val="150000"/>
                </a:lnSpc>
              </a:pPr>
              <a:r>
                <a:rPr lang="en-US" sz="2333">
                  <a:latin typeface="UTM Avo" panose="02040603050506020204" pitchFamily="18" charset="0"/>
                  <a:cs typeface="Arial" panose="020B0604020202020204" pitchFamily="34" charset="0"/>
                </a:rPr>
                <a:t>Tim hoạt động như một máy bơm. Khi cơ tim co bóp để bơm máu, em có thể cảm nhận được nhịp tim và mạch. Tim của trẻ em thường đập khoảng 70 đến 120 lần trong một phút. Với mỗi nhịp tim, máu được vận chuyển cung cấp khí ô-xi và các chất dinh dưỡng nuôi cơ thể, đồng thời thu nhận khí các-bô-nic và các chất thải từ các cơ quan của cơ thể. </a:t>
              </a:r>
            </a:p>
          </p:txBody>
        </p:sp>
      </p:grpSp>
    </p:spTree>
    <p:extLst>
      <p:ext uri="{BB962C8B-B14F-4D97-AF65-F5344CB8AC3E}">
        <p14:creationId xmlns:p14="http://schemas.microsoft.com/office/powerpoint/2010/main" val="233827573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8" name="Rectangle 7">
            <a:extLst>
              <a:ext uri="{FF2B5EF4-FFF2-40B4-BE49-F238E27FC236}">
                <a16:creationId xmlns:a16="http://schemas.microsoft.com/office/drawing/2014/main" id="{3A49EED1-9AEC-8641-4745-7D01285FE120}"/>
              </a:ext>
            </a:extLst>
          </p:cNvPr>
          <p:cNvSpPr/>
          <p:nvPr/>
        </p:nvSpPr>
        <p:spPr>
          <a:xfrm>
            <a:off x="7010400" y="3781402"/>
            <a:ext cx="5181600" cy="307659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a:extLst>
              <a:ext uri="{FF2B5EF4-FFF2-40B4-BE49-F238E27FC236}">
                <a16:creationId xmlns:a16="http://schemas.microsoft.com/office/drawing/2014/main" id="{C6B7CE46-C993-4F3E-9C8F-C1F23900B7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0863220" y="564774"/>
            <a:ext cx="1285961" cy="1384615"/>
          </a:xfrm>
          <a:prstGeom prst="rect">
            <a:avLst/>
          </a:prstGeom>
        </p:spPr>
      </p:pic>
      <p:pic>
        <p:nvPicPr>
          <p:cNvPr id="3" name="Picture 2">
            <a:extLst>
              <a:ext uri="{FF2B5EF4-FFF2-40B4-BE49-F238E27FC236}">
                <a16:creationId xmlns:a16="http://schemas.microsoft.com/office/drawing/2014/main" id="{E93ACB83-D15F-4E46-8262-113BA0EA5CC5}"/>
              </a:ext>
            </a:extLst>
          </p:cNvPr>
          <p:cNvPicPr>
            <a:picLocks noChangeAspect="1"/>
          </p:cNvPicPr>
          <p:nvPr/>
        </p:nvPicPr>
        <p:blipFill rotWithShape="1">
          <a:blip r:embed="rId5">
            <a:extLst>
              <a:ext uri="{28A0092B-C50C-407E-A947-70E740481C1C}">
                <a14:useLocalDpi xmlns:a14="http://schemas.microsoft.com/office/drawing/2010/main" val="0"/>
              </a:ext>
            </a:extLst>
          </a:blip>
          <a:srcRect l="34091" t="20907" r="26515" b="4967"/>
          <a:stretch/>
        </p:blipFill>
        <p:spPr>
          <a:xfrm>
            <a:off x="655321" y="3254682"/>
            <a:ext cx="4709835" cy="3532377"/>
          </a:xfrm>
          <a:prstGeom prst="rect">
            <a:avLst/>
          </a:prstGeom>
        </p:spPr>
      </p:pic>
      <p:sp>
        <p:nvSpPr>
          <p:cNvPr id="4" name="TextBox 3">
            <a:extLst>
              <a:ext uri="{FF2B5EF4-FFF2-40B4-BE49-F238E27FC236}">
                <a16:creationId xmlns:a16="http://schemas.microsoft.com/office/drawing/2014/main" id="{27880C49-56BB-4C20-A228-24F0C190AC43}"/>
              </a:ext>
            </a:extLst>
          </p:cNvPr>
          <p:cNvSpPr txBox="1"/>
          <p:nvPr/>
        </p:nvSpPr>
        <p:spPr>
          <a:xfrm>
            <a:off x="635000" y="1752600"/>
            <a:ext cx="10922000" cy="1380378"/>
          </a:xfrm>
          <a:prstGeom prst="roundRect">
            <a:avLst/>
          </a:prstGeom>
          <a:solidFill>
            <a:srgbClr val="FFF3B1"/>
          </a:solidFill>
        </p:spPr>
        <p:txBody>
          <a:bodyPr wrap="square" rtlCol="0">
            <a:spAutoFit/>
          </a:bodyPr>
          <a:lstStyle/>
          <a:p>
            <a:pPr marL="381019" indent="-381019" algn="just">
              <a:lnSpc>
                <a:spcPct val="150000"/>
              </a:lnSpc>
              <a:buFont typeface="Wingdings" panose="05000000000000000000" pitchFamily="2" charset="2"/>
              <a:buChar char="Ø"/>
            </a:pPr>
            <a:r>
              <a:rPr lang="en-US" sz="2667">
                <a:latin typeface="UTM Avo" panose="02040603050506020204" pitchFamily="18" charset="0"/>
                <a:cs typeface="Arial" panose="020B0604020202020204" pitchFamily="34" charset="0"/>
              </a:rPr>
              <a:t>Nhịp tim của em thay đổi thế nào khi em vận động nhẹ nhàng và vận động mạnh? Vì sao?</a:t>
            </a:r>
          </a:p>
        </p:txBody>
      </p:sp>
      <p:pic>
        <p:nvPicPr>
          <p:cNvPr id="5" name="Picture 5">
            <a:extLst>
              <a:ext uri="{FF2B5EF4-FFF2-40B4-BE49-F238E27FC236}">
                <a16:creationId xmlns:a16="http://schemas.microsoft.com/office/drawing/2014/main" id="{B8A23B17-5D7B-40C9-AF00-FF375E6CC08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rot="562200">
            <a:off x="1550" y="5794573"/>
            <a:ext cx="1216101" cy="1494441"/>
          </a:xfrm>
          <a:prstGeom prst="rect">
            <a:avLst/>
          </a:prstGeom>
        </p:spPr>
      </p:pic>
      <p:pic>
        <p:nvPicPr>
          <p:cNvPr id="6" name="Picture 5">
            <a:extLst>
              <a:ext uri="{FF2B5EF4-FFF2-40B4-BE49-F238E27FC236}">
                <a16:creationId xmlns:a16="http://schemas.microsoft.com/office/drawing/2014/main" id="{727D7D69-BD29-4BF3-B9E5-DFFDB0CE3D81}"/>
              </a:ext>
            </a:extLst>
          </p:cNvPr>
          <p:cNvPicPr>
            <a:picLocks noChangeAspect="1"/>
          </p:cNvPicPr>
          <p:nvPr/>
        </p:nvPicPr>
        <p:blipFill rotWithShape="1">
          <a:blip r:embed="rId7">
            <a:extLst>
              <a:ext uri="{28A0092B-C50C-407E-A947-70E740481C1C}">
                <a14:useLocalDpi xmlns:a14="http://schemas.microsoft.com/office/drawing/2010/main" val="0"/>
              </a:ext>
            </a:extLst>
          </a:blip>
          <a:srcRect l="12400" t="30352" r="22000" b="23247"/>
          <a:stretch/>
        </p:blipFill>
        <p:spPr>
          <a:xfrm rot="2009936">
            <a:off x="4839399" y="3278398"/>
            <a:ext cx="1371677" cy="660153"/>
          </a:xfrm>
          <a:prstGeom prst="rect">
            <a:avLst/>
          </a:prstGeom>
        </p:spPr>
      </p:pic>
      <p:sp>
        <p:nvSpPr>
          <p:cNvPr id="7" name="Rounded Rectangle 7">
            <a:extLst>
              <a:ext uri="{FF2B5EF4-FFF2-40B4-BE49-F238E27FC236}">
                <a16:creationId xmlns:a16="http://schemas.microsoft.com/office/drawing/2014/main" id="{167C3F21-7A7C-4383-978C-E8841C33BEC4}"/>
              </a:ext>
            </a:extLst>
          </p:cNvPr>
          <p:cNvSpPr/>
          <p:nvPr/>
        </p:nvSpPr>
        <p:spPr>
          <a:xfrm>
            <a:off x="5467336" y="4012102"/>
            <a:ext cx="6681845" cy="2524611"/>
          </a:xfrm>
          <a:prstGeom prst="roundRect">
            <a:avLst/>
          </a:prstGeom>
          <a:solidFill>
            <a:schemeClr val="bg1"/>
          </a:solidFill>
          <a:ln w="5715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333">
                <a:solidFill>
                  <a:schemeClr val="tx1"/>
                </a:solidFill>
                <a:latin typeface="UTM Avo" panose="02040603050506020204" pitchFamily="18" charset="0"/>
                <a:cs typeface="Arial" panose="020B0604020202020204" pitchFamily="34" charset="0"/>
              </a:rPr>
              <a:t>Khi vận động nhẹ nhàng tim đập tương đối chậm còn khi chúng ta vận động mạnh thì tim đập nhanh và mạnh hơn để có thể cung cấp đủ máu cho cơ thể. </a:t>
            </a:r>
          </a:p>
        </p:txBody>
      </p:sp>
    </p:spTree>
    <p:extLst>
      <p:ext uri="{BB962C8B-B14F-4D97-AF65-F5344CB8AC3E}">
        <p14:creationId xmlns:p14="http://schemas.microsoft.com/office/powerpoint/2010/main" val="85149471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3CE9DE6B-243B-4586-8DE5-7CD6393625E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0761620" y="363300"/>
            <a:ext cx="1285961" cy="1384615"/>
          </a:xfrm>
          <a:prstGeom prst="rect">
            <a:avLst/>
          </a:prstGeom>
        </p:spPr>
      </p:pic>
      <p:sp>
        <p:nvSpPr>
          <p:cNvPr id="4" name="TextBox 3">
            <a:extLst>
              <a:ext uri="{FF2B5EF4-FFF2-40B4-BE49-F238E27FC236}">
                <a16:creationId xmlns:a16="http://schemas.microsoft.com/office/drawing/2014/main" id="{058B4086-11DA-4E12-8CE4-0F36DEFFCC71}"/>
              </a:ext>
            </a:extLst>
          </p:cNvPr>
          <p:cNvSpPr txBox="1"/>
          <p:nvPr/>
        </p:nvSpPr>
        <p:spPr>
          <a:xfrm>
            <a:off x="0" y="1581127"/>
            <a:ext cx="10617200" cy="553998"/>
          </a:xfrm>
          <a:prstGeom prst="rect">
            <a:avLst/>
          </a:prstGeom>
          <a:noFill/>
        </p:spPr>
        <p:txBody>
          <a:bodyPr wrap="square" rtlCol="0">
            <a:spAutoFit/>
          </a:bodyPr>
          <a:lstStyle/>
          <a:p>
            <a:r>
              <a:rPr lang="en-US" sz="3000">
                <a:solidFill>
                  <a:srgbClr val="C00000"/>
                </a:solidFill>
                <a:latin typeface="UTM Avo" panose="02040603050506020204" pitchFamily="18" charset="0"/>
                <a:cs typeface="Arial" panose="020B0604020202020204" pitchFamily="34" charset="0"/>
              </a:rPr>
              <a:t>HĐ3: Tìm hiểu đường di chuyển của máu trong sơ đồ </a:t>
            </a:r>
          </a:p>
        </p:txBody>
      </p:sp>
      <p:pic>
        <p:nvPicPr>
          <p:cNvPr id="5" name="Picture 4">
            <a:extLst>
              <a:ext uri="{FF2B5EF4-FFF2-40B4-BE49-F238E27FC236}">
                <a16:creationId xmlns:a16="http://schemas.microsoft.com/office/drawing/2014/main" id="{6FE9EE54-DDA7-43A9-9A9B-74E6543733B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623" t="9747" r="7724" b="6920"/>
          <a:stretch/>
        </p:blipFill>
        <p:spPr>
          <a:xfrm>
            <a:off x="0" y="2209377"/>
            <a:ext cx="4368800" cy="4318001"/>
          </a:xfrm>
          <a:prstGeom prst="rect">
            <a:avLst/>
          </a:prstGeom>
        </p:spPr>
      </p:pic>
      <p:sp>
        <p:nvSpPr>
          <p:cNvPr id="6" name="TextBox 5">
            <a:extLst>
              <a:ext uri="{FF2B5EF4-FFF2-40B4-BE49-F238E27FC236}">
                <a16:creationId xmlns:a16="http://schemas.microsoft.com/office/drawing/2014/main" id="{815002A7-AF8E-4029-8855-3D02213EE1E7}"/>
              </a:ext>
            </a:extLst>
          </p:cNvPr>
          <p:cNvSpPr txBox="1"/>
          <p:nvPr/>
        </p:nvSpPr>
        <p:spPr>
          <a:xfrm>
            <a:off x="4368800" y="3140645"/>
            <a:ext cx="5308600" cy="2072979"/>
          </a:xfrm>
          <a:prstGeom prst="roundRect">
            <a:avLst/>
          </a:prstGeom>
          <a:solidFill>
            <a:schemeClr val="accent6">
              <a:lumMod val="20000"/>
              <a:lumOff val="80000"/>
            </a:schemeClr>
          </a:solidFill>
          <a:ln w="38100">
            <a:solidFill>
              <a:schemeClr val="accent6">
                <a:lumMod val="75000"/>
              </a:schemeClr>
            </a:solidFill>
          </a:ln>
        </p:spPr>
        <p:txBody>
          <a:bodyPr wrap="square" rtlCol="0">
            <a:spAutoFit/>
          </a:bodyPr>
          <a:lstStyle/>
          <a:p>
            <a:pPr>
              <a:lnSpc>
                <a:spcPct val="150000"/>
              </a:lnSpc>
            </a:pPr>
            <a:r>
              <a:rPr lang="en-US" sz="2000" b="1" dirty="0" err="1">
                <a:latin typeface="UTM Avo" panose="02040603050506020204" pitchFamily="18" charset="0"/>
                <a:cs typeface="Arial" panose="020B0604020202020204" pitchFamily="34" charset="0"/>
              </a:rPr>
              <a:t>Thảo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luận</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nhóm</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đôi</a:t>
            </a:r>
            <a:r>
              <a:rPr lang="en-US" sz="2000" b="1" dirty="0">
                <a:latin typeface="UTM Avo" panose="02040603050506020204" pitchFamily="18" charset="0"/>
                <a:cs typeface="Arial" panose="020B0604020202020204" pitchFamily="34" charset="0"/>
              </a:rPr>
              <a:t>: </a:t>
            </a:r>
          </a:p>
          <a:p>
            <a:pPr>
              <a:lnSpc>
                <a:spcPct val="150000"/>
              </a:lnSpc>
            </a:pPr>
            <a:r>
              <a:rPr lang="en-US" sz="2000" dirty="0">
                <a:latin typeface="UTM Avo" panose="02040603050506020204" pitchFamily="18" charset="0"/>
                <a:cs typeface="Arial" panose="020B0604020202020204" pitchFamily="34" charset="0"/>
              </a:rPr>
              <a:t>Quan </a:t>
            </a:r>
            <a:r>
              <a:rPr lang="en-US" sz="2000" dirty="0" err="1">
                <a:latin typeface="UTM Avo" panose="02040603050506020204" pitchFamily="18" charset="0"/>
                <a:cs typeface="Arial" panose="020B0604020202020204" pitchFamily="34" charset="0"/>
              </a:rPr>
              <a:t>sát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đồ</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tuần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hoàn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máu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trang</a:t>
            </a:r>
            <a:r>
              <a:rPr lang="en-US" sz="2000" dirty="0">
                <a:latin typeface="UTM Avo" panose="02040603050506020204" pitchFamily="18" charset="0"/>
                <a:cs typeface="Arial" panose="020B0604020202020204" pitchFamily="34" charset="0"/>
              </a:rPr>
              <a:t> 90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lần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lượt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chỉ</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hình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nói</a:t>
            </a:r>
            <a:r>
              <a:rPr lang="en-US" sz="2000" dirty="0">
                <a:latin typeface="UTM Avo" panose="02040603050506020204" pitchFamily="18" charset="0"/>
                <a:cs typeface="Arial" panose="020B0604020202020204" pitchFamily="34" charset="0"/>
              </a:rPr>
              <a:t> về </a:t>
            </a:r>
            <a:r>
              <a:rPr lang="en-US" sz="2000" dirty="0" err="1">
                <a:latin typeface="UTM Avo" panose="02040603050506020204" pitchFamily="18" charset="0"/>
                <a:cs typeface="Arial" panose="020B0604020202020204" pitchFamily="34" charset="0"/>
              </a:rPr>
              <a:t>đường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máu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dựa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chú</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thích</a:t>
            </a:r>
            <a:r>
              <a:rPr lang="en-US" sz="20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127159238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7AFE509C-7E2D-46A3-BE1F-25D6B383BFA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0921279" y="308898"/>
            <a:ext cx="1285961" cy="1384615"/>
          </a:xfrm>
          <a:prstGeom prst="rect">
            <a:avLst/>
          </a:prstGeom>
        </p:spPr>
      </p:pic>
      <p:sp>
        <p:nvSpPr>
          <p:cNvPr id="4" name="TextBox 3">
            <a:extLst>
              <a:ext uri="{FF2B5EF4-FFF2-40B4-BE49-F238E27FC236}">
                <a16:creationId xmlns:a16="http://schemas.microsoft.com/office/drawing/2014/main" id="{81FD0B4F-6B27-402E-A856-02D23C12D689}"/>
              </a:ext>
            </a:extLst>
          </p:cNvPr>
          <p:cNvSpPr txBox="1"/>
          <p:nvPr/>
        </p:nvSpPr>
        <p:spPr>
          <a:xfrm>
            <a:off x="649265" y="1641824"/>
            <a:ext cx="6985000" cy="502766"/>
          </a:xfrm>
          <a:prstGeom prst="rect">
            <a:avLst/>
          </a:prstGeom>
          <a:noFill/>
        </p:spPr>
        <p:txBody>
          <a:bodyPr wrap="square" rtlCol="0">
            <a:spAutoFit/>
          </a:bodyPr>
          <a:lstStyle/>
          <a:p>
            <a:r>
              <a:rPr lang="en-US" sz="2667" b="1">
                <a:latin typeface="UTM Avo" panose="02040603050506020204" pitchFamily="18" charset="0"/>
                <a:cs typeface="Arial" panose="020B0604020202020204" pitchFamily="34" charset="0"/>
              </a:rPr>
              <a:t>Chức năng của hai vòng tuần hoàn </a:t>
            </a:r>
          </a:p>
        </p:txBody>
      </p:sp>
      <p:sp>
        <p:nvSpPr>
          <p:cNvPr id="5" name="Rounded Rectangle 2">
            <a:extLst>
              <a:ext uri="{FF2B5EF4-FFF2-40B4-BE49-F238E27FC236}">
                <a16:creationId xmlns:a16="http://schemas.microsoft.com/office/drawing/2014/main" id="{93AF8FDB-767C-4397-B1CC-A29250A5082B}"/>
              </a:ext>
            </a:extLst>
          </p:cNvPr>
          <p:cNvSpPr/>
          <p:nvPr/>
        </p:nvSpPr>
        <p:spPr>
          <a:xfrm>
            <a:off x="667660" y="2372241"/>
            <a:ext cx="3828140" cy="762000"/>
          </a:xfrm>
          <a:prstGeom prst="roundRect">
            <a:avLst/>
          </a:prstGeom>
          <a:solidFill>
            <a:schemeClr val="accent1">
              <a:lumMod val="20000"/>
              <a:lumOff val="80000"/>
            </a:schemeClr>
          </a:solidFill>
          <a:ln w="3810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solidFill>
                  <a:schemeClr val="tx1"/>
                </a:solidFill>
                <a:latin typeface="UTM Avo" panose="02040603050506020204" pitchFamily="18" charset="0"/>
                <a:cs typeface="Arial" panose="020B0604020202020204" pitchFamily="34" charset="0"/>
              </a:rPr>
              <a:t>Vòng</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tuần</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hoàn</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lớn</a:t>
            </a:r>
            <a:r>
              <a:rPr lang="en-US" sz="2400" b="1" dirty="0">
                <a:solidFill>
                  <a:schemeClr val="tx1"/>
                </a:solidFill>
                <a:latin typeface="UTM Avo" panose="02040603050506020204" pitchFamily="18" charset="0"/>
                <a:cs typeface="Arial" panose="020B0604020202020204" pitchFamily="34" charset="0"/>
              </a:rPr>
              <a:t> </a:t>
            </a:r>
          </a:p>
        </p:txBody>
      </p:sp>
      <p:sp>
        <p:nvSpPr>
          <p:cNvPr id="6" name="Rounded Rectangle 13">
            <a:extLst>
              <a:ext uri="{FF2B5EF4-FFF2-40B4-BE49-F238E27FC236}">
                <a16:creationId xmlns:a16="http://schemas.microsoft.com/office/drawing/2014/main" id="{BAB3F58B-1138-46D6-8107-8267632DA1E5}"/>
              </a:ext>
            </a:extLst>
          </p:cNvPr>
          <p:cNvSpPr/>
          <p:nvPr/>
        </p:nvSpPr>
        <p:spPr>
          <a:xfrm>
            <a:off x="5843272" y="2372241"/>
            <a:ext cx="3618773" cy="762000"/>
          </a:xfrm>
          <a:prstGeom prst="roundRect">
            <a:avLst/>
          </a:prstGeom>
          <a:solidFill>
            <a:schemeClr val="accent1">
              <a:lumMod val="20000"/>
              <a:lumOff val="80000"/>
            </a:schemeClr>
          </a:solidFill>
          <a:ln w="38100">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solidFill>
                  <a:schemeClr val="tx1"/>
                </a:solidFill>
                <a:latin typeface="UTM Avo" panose="02040603050506020204" pitchFamily="18" charset="0"/>
                <a:cs typeface="Arial" panose="020B0604020202020204" pitchFamily="34" charset="0"/>
              </a:rPr>
              <a:t>Vòng</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tuần</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hoàn</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nhỏ</a:t>
            </a:r>
            <a:r>
              <a:rPr lang="en-US" sz="2400" b="1" dirty="0">
                <a:solidFill>
                  <a:schemeClr val="tx1"/>
                </a:solidFill>
                <a:latin typeface="UTM Avo" panose="02040603050506020204" pitchFamily="18" charset="0"/>
                <a:cs typeface="Arial" panose="020B0604020202020204" pitchFamily="34" charset="0"/>
              </a:rPr>
              <a:t> </a:t>
            </a:r>
          </a:p>
        </p:txBody>
      </p:sp>
      <p:sp>
        <p:nvSpPr>
          <p:cNvPr id="7" name="TextBox 6">
            <a:extLst>
              <a:ext uri="{FF2B5EF4-FFF2-40B4-BE49-F238E27FC236}">
                <a16:creationId xmlns:a16="http://schemas.microsoft.com/office/drawing/2014/main" id="{9BDF47D2-2330-42A3-958D-2FDB74D71C1F}"/>
              </a:ext>
            </a:extLst>
          </p:cNvPr>
          <p:cNvSpPr txBox="1"/>
          <p:nvPr/>
        </p:nvSpPr>
        <p:spPr>
          <a:xfrm>
            <a:off x="354406" y="3211688"/>
            <a:ext cx="5631446" cy="2335319"/>
          </a:xfrm>
          <a:prstGeom prst="rect">
            <a:avLst/>
          </a:prstGeom>
          <a:noFill/>
        </p:spPr>
        <p:txBody>
          <a:bodyPr wrap="square" rtlCol="0">
            <a:spAutoFit/>
          </a:bodyPr>
          <a:lstStyle/>
          <a:p>
            <a:pPr marL="304815" indent="-304815">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Đưa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máu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từ</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nuôi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thể</a:t>
            </a:r>
            <a:r>
              <a:rPr lang="en-US" sz="2000" dirty="0">
                <a:latin typeface="UTM Avo" panose="02040603050506020204" pitchFamily="18" charset="0"/>
                <a:cs typeface="Arial" panose="020B0604020202020204" pitchFamily="34" charset="0"/>
              </a:rPr>
              <a:t>. </a:t>
            </a:r>
          </a:p>
          <a:p>
            <a:pPr marL="304815" indent="-304815">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Mang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chất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dinh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dưỡng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khí</a:t>
            </a:r>
            <a:r>
              <a:rPr lang="en-US" sz="2000" dirty="0">
                <a:latin typeface="UTM Avo" panose="02040603050506020204" pitchFamily="18" charset="0"/>
                <a:cs typeface="Arial" panose="020B0604020202020204" pitchFamily="34" charset="0"/>
              </a:rPr>
              <a:t> ô-xi </a:t>
            </a:r>
            <a:r>
              <a:rPr lang="en-US" sz="2000" dirty="0" err="1">
                <a:latin typeface="UTM Avo" panose="02040603050506020204" pitchFamily="18" charset="0"/>
                <a:cs typeface="Arial" panose="020B0604020202020204" pitchFamily="34" charset="0"/>
              </a:rPr>
              <a:t>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cung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cấp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thể</a:t>
            </a:r>
            <a:r>
              <a:rPr lang="en-US" sz="2000" dirty="0">
                <a:latin typeface="UTM Avo" panose="02040603050506020204" pitchFamily="18" charset="0"/>
                <a:cs typeface="Arial" panose="020B0604020202020204" pitchFamily="34" charset="0"/>
              </a:rPr>
              <a:t>.</a:t>
            </a:r>
          </a:p>
          <a:p>
            <a:pPr marL="304815" indent="-304815">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Mang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khí</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các-bo-nic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chất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thải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quan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trở</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endParaRPr lang="en-US" sz="2000" dirty="0">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17D07E41-2775-4A18-BB58-37272BFC95AB}"/>
              </a:ext>
            </a:extLst>
          </p:cNvPr>
          <p:cNvSpPr txBox="1"/>
          <p:nvPr/>
        </p:nvSpPr>
        <p:spPr>
          <a:xfrm>
            <a:off x="5843272" y="3366764"/>
            <a:ext cx="4083586" cy="1873654"/>
          </a:xfrm>
          <a:prstGeom prst="rect">
            <a:avLst/>
          </a:prstGeom>
          <a:noFill/>
        </p:spPr>
        <p:txBody>
          <a:bodyPr wrap="square" rtlCol="0">
            <a:spAutoFit/>
          </a:bodyPr>
          <a:lstStyle/>
          <a:p>
            <a:pPr marL="304815" indent="-304815">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Đưa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máu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từ</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phổi</a:t>
            </a:r>
            <a:r>
              <a:rPr lang="en-US" sz="2000" dirty="0">
                <a:latin typeface="UTM Avo" panose="02040603050506020204" pitchFamily="18" charset="0"/>
                <a:cs typeface="Arial" panose="020B0604020202020204" pitchFamily="34" charset="0"/>
              </a:rPr>
              <a:t>.</a:t>
            </a:r>
          </a:p>
          <a:p>
            <a:pPr marL="304815" indent="-304815">
              <a:lnSpc>
                <a:spcPct val="150000"/>
              </a:lnSpc>
              <a:buFont typeface="Wingdings" panose="05000000000000000000" pitchFamily="2" charset="2"/>
              <a:buChar char="§"/>
            </a:pPr>
            <a:r>
              <a:rPr lang="en-US" sz="2000" dirty="0" err="1">
                <a:latin typeface="UTM Avo" panose="02040603050506020204" pitchFamily="18" charset="0"/>
                <a:cs typeface="Arial" panose="020B0604020202020204" pitchFamily="34" charset="0"/>
              </a:rPr>
              <a:t>Mang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khí</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các-bo-nic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chất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thải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của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quan</a:t>
            </a:r>
            <a:r>
              <a:rPr lang="en-US" sz="2000" dirty="0">
                <a:latin typeface="UTM Avo" panose="02040603050506020204" pitchFamily="18" charset="0"/>
                <a:cs typeface="Arial" panose="020B0604020202020204" pitchFamily="34" charset="0"/>
              </a:rPr>
              <a:t> quay </a:t>
            </a:r>
            <a:r>
              <a:rPr lang="en-US" sz="2000" dirty="0" err="1">
                <a:latin typeface="UTM Avo" panose="02040603050506020204" pitchFamily="18" charset="0"/>
                <a:cs typeface="Arial" panose="020B0604020202020204" pitchFamily="34" charset="0"/>
              </a:rPr>
              <a:t>trở</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endParaRPr lang="en-US" sz="20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841929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extLst>
              <a:ext uri="{FF2B5EF4-FFF2-40B4-BE49-F238E27FC236}">
                <a16:creationId xmlns:a16="http://schemas.microsoft.com/office/drawing/2014/main" id="{E42CEBE3-03E2-4878-A25D-BB63C5CCA3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10959972" y="382350"/>
            <a:ext cx="1285961" cy="1384615"/>
          </a:xfrm>
          <a:prstGeom prst="rect">
            <a:avLst/>
          </a:prstGeom>
        </p:spPr>
      </p:pic>
      <p:sp>
        <p:nvSpPr>
          <p:cNvPr id="4" name="Pentagon 1">
            <a:extLst>
              <a:ext uri="{FF2B5EF4-FFF2-40B4-BE49-F238E27FC236}">
                <a16:creationId xmlns:a16="http://schemas.microsoft.com/office/drawing/2014/main" id="{E44CFEF4-D2F5-441C-BC62-6A0BE2429268}"/>
              </a:ext>
            </a:extLst>
          </p:cNvPr>
          <p:cNvSpPr/>
          <p:nvPr/>
        </p:nvSpPr>
        <p:spPr>
          <a:xfrm>
            <a:off x="4801543" y="1001666"/>
            <a:ext cx="3200400" cy="615539"/>
          </a:xfrm>
          <a:prstGeom prst="roundRect">
            <a:avLst>
              <a:gd name="adj" fmla="val 50000"/>
            </a:avLst>
          </a:prstGeom>
          <a:solidFill>
            <a:srgbClr val="FFCC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cs typeface="Arial" panose="020B0604020202020204" pitchFamily="34" charset="0"/>
              </a:rPr>
              <a:t>Thảo</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luận</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nhóm</a:t>
            </a:r>
            <a:r>
              <a:rPr lang="en-US" sz="2400" b="1" dirty="0">
                <a:solidFill>
                  <a:schemeClr val="tx1"/>
                </a:solidFill>
                <a:latin typeface="UTM Avo" panose="02040603050506020204" pitchFamily="18" charset="0"/>
                <a:cs typeface="Arial" panose="020B0604020202020204" pitchFamily="34" charset="0"/>
              </a:rPr>
              <a:t> </a:t>
            </a:r>
          </a:p>
        </p:txBody>
      </p:sp>
      <p:sp>
        <p:nvSpPr>
          <p:cNvPr id="5" name="TextBox 4">
            <a:extLst>
              <a:ext uri="{FF2B5EF4-FFF2-40B4-BE49-F238E27FC236}">
                <a16:creationId xmlns:a16="http://schemas.microsoft.com/office/drawing/2014/main" id="{1A07F84A-103A-4483-9E4C-88E542AFCC45}"/>
              </a:ext>
            </a:extLst>
          </p:cNvPr>
          <p:cNvSpPr txBox="1"/>
          <p:nvPr/>
        </p:nvSpPr>
        <p:spPr>
          <a:xfrm>
            <a:off x="99142" y="1707911"/>
            <a:ext cx="12117483" cy="461665"/>
          </a:xfrm>
          <a:prstGeom prst="rect">
            <a:avLst/>
          </a:prstGeom>
          <a:noFill/>
        </p:spPr>
        <p:txBody>
          <a:bodyPr wrap="square" rtlCol="0">
            <a:spAutoFit/>
          </a:bodyPr>
          <a:lstStyle/>
          <a:p>
            <a:pPr marL="381019" indent="-381019">
              <a:buFont typeface="Wingdings" panose="05000000000000000000" pitchFamily="2" charset="2"/>
              <a:buChar char="Ø"/>
            </a:pPr>
            <a:r>
              <a:rPr lang="en-US" sz="2400" dirty="0" err="1">
                <a:latin typeface="UTM Avo" panose="02040603050506020204" pitchFamily="18" charset="0"/>
                <a:cs typeface="Arial" panose="020B0604020202020204" pitchFamily="34" charset="0"/>
              </a:rPr>
              <a:t>Dựa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kiến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thức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đã</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được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học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trả</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câu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hỏi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sau</a:t>
            </a:r>
            <a:r>
              <a:rPr lang="en-US" sz="2400" dirty="0">
                <a:latin typeface="UTM Avo" panose="02040603050506020204" pitchFamily="18" charset="0"/>
                <a:cs typeface="Arial" panose="020B0604020202020204" pitchFamily="34" charset="0"/>
              </a:rPr>
              <a:t>: </a:t>
            </a:r>
          </a:p>
        </p:txBody>
      </p:sp>
      <p:sp>
        <p:nvSpPr>
          <p:cNvPr id="7" name="Rounded Rectangular Callout 5">
            <a:extLst>
              <a:ext uri="{FF2B5EF4-FFF2-40B4-BE49-F238E27FC236}">
                <a16:creationId xmlns:a16="http://schemas.microsoft.com/office/drawing/2014/main" id="{46BE718C-6214-41A9-94B2-065948311746}"/>
              </a:ext>
            </a:extLst>
          </p:cNvPr>
          <p:cNvSpPr/>
          <p:nvPr/>
        </p:nvSpPr>
        <p:spPr>
          <a:xfrm>
            <a:off x="3733800" y="2745706"/>
            <a:ext cx="3842336" cy="1093248"/>
          </a:xfrm>
          <a:prstGeom prst="wedgeRoundRectCallout">
            <a:avLst>
              <a:gd name="adj1" fmla="val -67796"/>
              <a:gd name="adj2" fmla="val 21102"/>
              <a:gd name="adj3" fmla="val 16667"/>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sz="2400" dirty="0" err="1">
                <a:solidFill>
                  <a:schemeClr val="tx1"/>
                </a:solidFill>
                <a:latin typeface="UTM Avo" panose="02040603050506020204" pitchFamily="18" charset="0"/>
                <a:cs typeface="Arial" panose="020B0604020202020204" pitchFamily="34" charset="0"/>
              </a:rPr>
              <a:t>Cơ</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quan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tuần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hoàn</a:t>
            </a:r>
            <a:r>
              <a:rPr lang="en-US" sz="2400" dirty="0">
                <a:solidFill>
                  <a:schemeClr val="tx1"/>
                </a:solidFill>
                <a:latin typeface="UTM Avo" panose="02040603050506020204" pitchFamily="18" charset="0"/>
                <a:cs typeface="Arial" panose="020B0604020202020204" pitchFamily="34" charset="0"/>
              </a:rPr>
              <a:t> có </a:t>
            </a:r>
            <a:r>
              <a:rPr lang="en-US" sz="2400" dirty="0" err="1">
                <a:solidFill>
                  <a:schemeClr val="tx1"/>
                </a:solidFill>
                <a:latin typeface="UTM Avo" panose="02040603050506020204" pitchFamily="18" charset="0"/>
                <a:cs typeface="Arial" panose="020B0604020202020204" pitchFamily="34" charset="0"/>
              </a:rPr>
              <a:t>những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chức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năng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gì</a:t>
            </a:r>
            <a:r>
              <a:rPr lang="en-US" sz="2400" dirty="0">
                <a:solidFill>
                  <a:schemeClr val="tx1"/>
                </a:solidFill>
                <a:latin typeface="UTM Avo" panose="02040603050506020204" pitchFamily="18" charset="0"/>
                <a:cs typeface="Arial" panose="020B0604020202020204" pitchFamily="34" charset="0"/>
              </a:rPr>
              <a:t>? </a:t>
            </a:r>
          </a:p>
        </p:txBody>
      </p:sp>
      <p:pic>
        <p:nvPicPr>
          <p:cNvPr id="8" name="Picture 7">
            <a:extLst>
              <a:ext uri="{FF2B5EF4-FFF2-40B4-BE49-F238E27FC236}">
                <a16:creationId xmlns:a16="http://schemas.microsoft.com/office/drawing/2014/main" id="{892FD843-8489-4B9D-811F-47C8391F12FA}"/>
              </a:ext>
            </a:extLst>
          </p:cNvPr>
          <p:cNvPicPr>
            <a:picLocks noChangeAspect="1"/>
          </p:cNvPicPr>
          <p:nvPr/>
        </p:nvPicPr>
        <p:blipFill rotWithShape="1">
          <a:blip r:embed="rId5">
            <a:extLst>
              <a:ext uri="{28A0092B-C50C-407E-A947-70E740481C1C}">
                <a14:useLocalDpi xmlns:a14="http://schemas.microsoft.com/office/drawing/2010/main" val="0"/>
              </a:ext>
            </a:extLst>
          </a:blip>
          <a:srcRect l="12400" t="30352" r="22000" b="23247"/>
          <a:stretch/>
        </p:blipFill>
        <p:spPr>
          <a:xfrm rot="150798">
            <a:off x="8666" y="5421139"/>
            <a:ext cx="1150393" cy="660153"/>
          </a:xfrm>
          <a:prstGeom prst="rect">
            <a:avLst/>
          </a:prstGeom>
        </p:spPr>
      </p:pic>
      <p:sp>
        <p:nvSpPr>
          <p:cNvPr id="9" name="TextBox 8">
            <a:extLst>
              <a:ext uri="{FF2B5EF4-FFF2-40B4-BE49-F238E27FC236}">
                <a16:creationId xmlns:a16="http://schemas.microsoft.com/office/drawing/2014/main" id="{DB3BAF91-12E9-4266-B845-C2E7AEE76610}"/>
              </a:ext>
            </a:extLst>
          </p:cNvPr>
          <p:cNvSpPr txBox="1"/>
          <p:nvPr/>
        </p:nvSpPr>
        <p:spPr>
          <a:xfrm>
            <a:off x="1172981" y="5150089"/>
            <a:ext cx="7684672" cy="1093248"/>
          </a:xfrm>
          <a:prstGeom prst="rect">
            <a:avLst/>
          </a:prstGeom>
          <a:noFill/>
        </p:spPr>
        <p:txBody>
          <a:bodyPr wrap="square" rtlCol="0">
            <a:spAutoFit/>
          </a:bodyPr>
          <a:lstStyle/>
          <a:p>
            <a:pPr marL="304815" indent="-304815" algn="just">
              <a:lnSpc>
                <a:spcPct val="150000"/>
              </a:lnSpc>
              <a:buFont typeface="Wingdings" panose="05000000000000000000" pitchFamily="2" charset="2"/>
              <a:buChar char="§"/>
            </a:pPr>
            <a:r>
              <a:rPr lang="en-US" sz="2333" dirty="0" err="1">
                <a:latin typeface="UTM Avo" panose="02040603050506020204" pitchFamily="18" charset="0"/>
                <a:cs typeface="Arial" panose="020B0604020202020204" pitchFamily="34" charset="0"/>
              </a:rPr>
              <a:t>Vận</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chuyển</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máu</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từ</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tim</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đến</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các</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cơ</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quan</a:t>
            </a:r>
            <a:r>
              <a:rPr lang="en-US" sz="2333" dirty="0">
                <a:latin typeface="UTM Avo" panose="02040603050506020204" pitchFamily="18" charset="0"/>
                <a:cs typeface="Arial" panose="020B0604020202020204" pitchFamily="34" charset="0"/>
              </a:rPr>
              <a:t>.</a:t>
            </a:r>
          </a:p>
          <a:p>
            <a:pPr marL="304815" indent="-304815" algn="just">
              <a:lnSpc>
                <a:spcPct val="150000"/>
              </a:lnSpc>
              <a:buFont typeface="Wingdings" panose="05000000000000000000" pitchFamily="2" charset="2"/>
              <a:buChar char="§"/>
            </a:pPr>
            <a:r>
              <a:rPr lang="en-US" sz="2333" dirty="0" err="1">
                <a:latin typeface="UTM Avo" panose="02040603050506020204" pitchFamily="18" charset="0"/>
                <a:cs typeface="Arial" panose="020B0604020202020204" pitchFamily="34" charset="0"/>
              </a:rPr>
              <a:t>Vận</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chuyển</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máu</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từ</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các</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cơ</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quan</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trở</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lại</a:t>
            </a:r>
            <a:r>
              <a:rPr lang="en-US" sz="2333" dirty="0">
                <a:latin typeface="UTM Avo" panose="02040603050506020204" pitchFamily="18" charset="0"/>
                <a:cs typeface="Arial" panose="020B0604020202020204" pitchFamily="34" charset="0"/>
              </a:rPr>
              <a:t> </a:t>
            </a:r>
            <a:r>
              <a:rPr lang="en-US" sz="2333" dirty="0" err="1">
                <a:latin typeface="UTM Avo" panose="02040603050506020204" pitchFamily="18" charset="0"/>
                <a:cs typeface="Arial" panose="020B0604020202020204" pitchFamily="34" charset="0"/>
              </a:rPr>
              <a:t>tim</a:t>
            </a:r>
            <a:r>
              <a:rPr lang="en-US" sz="2333" dirty="0">
                <a:latin typeface="UTM Avo" panose="02040603050506020204" pitchFamily="18" charset="0"/>
                <a:cs typeface="Arial" panose="020B0604020202020204" pitchFamily="34" charset="0"/>
              </a:rPr>
              <a:t> </a:t>
            </a:r>
          </a:p>
        </p:txBody>
      </p:sp>
      <p:pic>
        <p:nvPicPr>
          <p:cNvPr id="12" name="Picture 11" descr="Wondering Chicken">
            <a:extLst>
              <a:ext uri="{FF2B5EF4-FFF2-40B4-BE49-F238E27FC236}">
                <a16:creationId xmlns:a16="http://schemas.microsoft.com/office/drawing/2014/main" id="{2EBDD1CA-F602-A96C-D8A7-41DCFCF0C2D6}"/>
              </a:ext>
            </a:extLst>
          </p:cNvPr>
          <p:cNvPicPr>
            <a:picLocks noChangeAspect="1"/>
          </p:cNvPicPr>
          <p:nvPr/>
        </p:nvPicPr>
        <p:blipFill>
          <a:blip r:embed="rId6"/>
          <a:stretch>
            <a:fillRect/>
          </a:stretch>
        </p:blipFill>
        <p:spPr>
          <a:xfrm>
            <a:off x="900452" y="2381077"/>
            <a:ext cx="2859624" cy="2859624"/>
          </a:xfrm>
          <a:prstGeom prst="rect">
            <a:avLst/>
          </a:prstGeom>
        </p:spPr>
      </p:pic>
    </p:spTree>
    <p:extLst>
      <p:ext uri="{BB962C8B-B14F-4D97-AF65-F5344CB8AC3E}">
        <p14:creationId xmlns:p14="http://schemas.microsoft.com/office/powerpoint/2010/main" val="556763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ppt_x</p:attrName>
                                        </p:attrNameLst>
                                      </p:cBhvr>
                                      <p:tavLst>
                                        <p:tav tm="0">
                                          <p:val>
                                            <p:strVal val="#ppt_x-#ppt_w*1.125000"/>
                                          </p:val>
                                        </p:tav>
                                        <p:tav tm="100000">
                                          <p:val>
                                            <p:strVal val="#ppt_x"/>
                                          </p:val>
                                        </p:tav>
                                      </p:tavLst>
                                    </p:anim>
                                    <p:animEffect transition="in" filter="wipe(righ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E19CCDEA-FF92-5FE1-2E91-1AB69B30C0B5}"/>
              </a:ext>
            </a:extLst>
          </p:cNvPr>
          <p:cNvSpPr txBox="1"/>
          <p:nvPr/>
        </p:nvSpPr>
        <p:spPr>
          <a:xfrm>
            <a:off x="711200" y="1447800"/>
            <a:ext cx="11480800" cy="553998"/>
          </a:xfrm>
          <a:prstGeom prst="rect">
            <a:avLst/>
          </a:prstGeom>
          <a:noFill/>
        </p:spPr>
        <p:txBody>
          <a:bodyPr wrap="square" rtlCol="0">
            <a:spAutoFit/>
          </a:bodyPr>
          <a:lstStyle/>
          <a:p>
            <a:r>
              <a:rPr lang="en-US" sz="3000">
                <a:solidFill>
                  <a:srgbClr val="C00000"/>
                </a:solidFill>
                <a:latin typeface="UTM Avo" panose="02040603050506020204" pitchFamily="18" charset="0"/>
                <a:cs typeface="Arial" panose="020B0604020202020204" pitchFamily="34" charset="0"/>
              </a:rPr>
              <a:t>HĐ4: Ảnh hưởng của trạng thái đối với cơ quan tuần hoàn</a:t>
            </a:r>
          </a:p>
        </p:txBody>
      </p:sp>
      <p:sp>
        <p:nvSpPr>
          <p:cNvPr id="3" name="Pentagon 2">
            <a:extLst>
              <a:ext uri="{FF2B5EF4-FFF2-40B4-BE49-F238E27FC236}">
                <a16:creationId xmlns:a16="http://schemas.microsoft.com/office/drawing/2014/main" id="{24483133-6E97-50EF-8E4D-07147BC7EB53}"/>
              </a:ext>
            </a:extLst>
          </p:cNvPr>
          <p:cNvSpPr/>
          <p:nvPr/>
        </p:nvSpPr>
        <p:spPr>
          <a:xfrm>
            <a:off x="357292" y="2179126"/>
            <a:ext cx="3352800" cy="548301"/>
          </a:xfrm>
          <a:prstGeom prst="homePlate">
            <a:avLst/>
          </a:prstGeom>
          <a:solidFill>
            <a:srgbClr val="FFCC66"/>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Thảo luận cặp đôi </a:t>
            </a:r>
          </a:p>
        </p:txBody>
      </p:sp>
      <p:pic>
        <p:nvPicPr>
          <p:cNvPr id="4" name="Picture 3">
            <a:extLst>
              <a:ext uri="{FF2B5EF4-FFF2-40B4-BE49-F238E27FC236}">
                <a16:creationId xmlns:a16="http://schemas.microsoft.com/office/drawing/2014/main" id="{9B40A104-2BC7-6FCE-0A79-6B9608A92B3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155" t="17284" r="9348" b="3969"/>
          <a:stretch/>
        </p:blipFill>
        <p:spPr>
          <a:xfrm>
            <a:off x="0" y="2954277"/>
            <a:ext cx="4096686" cy="3803852"/>
          </a:xfrm>
          <a:prstGeom prst="rect">
            <a:avLst/>
          </a:prstGeom>
        </p:spPr>
      </p:pic>
      <p:grpSp>
        <p:nvGrpSpPr>
          <p:cNvPr id="5" name="Group 4">
            <a:extLst>
              <a:ext uri="{FF2B5EF4-FFF2-40B4-BE49-F238E27FC236}">
                <a16:creationId xmlns:a16="http://schemas.microsoft.com/office/drawing/2014/main" id="{8354E9C2-EF70-0063-3285-C3C6C45C7F35}"/>
              </a:ext>
            </a:extLst>
          </p:cNvPr>
          <p:cNvGrpSpPr/>
          <p:nvPr/>
        </p:nvGrpSpPr>
        <p:grpSpPr>
          <a:xfrm>
            <a:off x="4343400" y="2954277"/>
            <a:ext cx="5599466" cy="2327313"/>
            <a:chOff x="597214" y="3888511"/>
            <a:chExt cx="8399199" cy="3490971"/>
          </a:xfrm>
        </p:grpSpPr>
        <p:sp>
          <p:nvSpPr>
            <p:cNvPr id="6" name="TextBox 5">
              <a:extLst>
                <a:ext uri="{FF2B5EF4-FFF2-40B4-BE49-F238E27FC236}">
                  <a16:creationId xmlns:a16="http://schemas.microsoft.com/office/drawing/2014/main" id="{1AAF5921-F2CE-9CB7-F2C6-E8BFDF67C5FE}"/>
                </a:ext>
              </a:extLst>
            </p:cNvPr>
            <p:cNvSpPr txBox="1"/>
            <p:nvPr/>
          </p:nvSpPr>
          <p:spPr>
            <a:xfrm>
              <a:off x="1104900" y="4093225"/>
              <a:ext cx="7584441" cy="3109470"/>
            </a:xfrm>
            <a:prstGeom prst="roundRect">
              <a:avLst/>
            </a:prstGeom>
            <a:solidFill>
              <a:srgbClr val="FFFAF7"/>
            </a:solidFill>
            <a:ln w="38100">
              <a:solidFill>
                <a:schemeClr val="accent6">
                  <a:lumMod val="75000"/>
                </a:schemeClr>
              </a:solidFill>
            </a:ln>
          </p:spPr>
          <p:txBody>
            <a:bodyPr wrap="square" rtlCol="0">
              <a:spAutoFit/>
            </a:bodyPr>
            <a:lstStyle/>
            <a:p>
              <a:pPr algn="just">
                <a:lnSpc>
                  <a:spcPct val="150000"/>
                </a:lnSpc>
              </a:pPr>
              <a:r>
                <a:rPr lang="en-US" sz="2000" dirty="0">
                  <a:latin typeface="UTM Avo" panose="02040603050506020204" pitchFamily="18" charset="0"/>
                  <a:cs typeface="Arial" panose="020B0604020202020204" pitchFamily="34" charset="0"/>
                </a:rPr>
                <a:t>Quan </a:t>
              </a:r>
              <a:r>
                <a:rPr lang="en-US" sz="2000" dirty="0" err="1">
                  <a:latin typeface="UTM Avo" panose="02040603050506020204" pitchFamily="18" charset="0"/>
                  <a:cs typeface="Arial" panose="020B0604020202020204" pitchFamily="34" charset="0"/>
                </a:rPr>
                <a:t>sát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hình</a:t>
              </a:r>
              <a:r>
                <a:rPr lang="en-US" sz="2000" dirty="0">
                  <a:latin typeface="UTM Avo" panose="02040603050506020204" pitchFamily="18" charset="0"/>
                  <a:cs typeface="Arial" panose="020B0604020202020204" pitchFamily="34" charset="0"/>
                </a:rPr>
                <a:t> 1 - 4 ở </a:t>
              </a:r>
              <a:r>
                <a:rPr lang="en-US" sz="2000" dirty="0" err="1">
                  <a:latin typeface="UTM Avo" panose="02040603050506020204" pitchFamily="18" charset="0"/>
                  <a:cs typeface="Arial" panose="020B0604020202020204" pitchFamily="34" charset="0"/>
                </a:rPr>
                <a:t>trang</a:t>
              </a:r>
              <a:r>
                <a:rPr lang="en-US" sz="2000" dirty="0">
                  <a:latin typeface="UTM Avo" panose="02040603050506020204" pitchFamily="18" charset="0"/>
                  <a:cs typeface="Arial" panose="020B0604020202020204" pitchFamily="34" charset="0"/>
                </a:rPr>
                <a:t> 91 SGK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cùng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nhau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nói</a:t>
              </a:r>
              <a:r>
                <a:rPr lang="en-US" sz="2000" dirty="0">
                  <a:latin typeface="UTM Avo" panose="02040603050506020204" pitchFamily="18" charset="0"/>
                  <a:cs typeface="Arial" panose="020B0604020202020204" pitchFamily="34" charset="0"/>
                </a:rPr>
                <a:t> về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số</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cảm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xúc</a:t>
              </a:r>
              <a:r>
                <a:rPr lang="en-US" sz="2000" dirty="0">
                  <a:latin typeface="UTM Avo" panose="02040603050506020204" pitchFamily="18" charset="0"/>
                  <a:cs typeface="Arial" panose="020B0604020202020204" pitchFamily="34" charset="0"/>
                </a:rPr>
                <a:t> có </a:t>
              </a:r>
              <a:r>
                <a:rPr lang="en-US" sz="2000" dirty="0" err="1">
                  <a:latin typeface="UTM Avo" panose="02040603050506020204" pitchFamily="18" charset="0"/>
                  <a:cs typeface="Arial" panose="020B0604020202020204" pitchFamily="34" charset="0"/>
                </a:rPr>
                <a:t>lợi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hoặc</a:t>
              </a:r>
              <a:r>
                <a:rPr lang="en-US" sz="2000" dirty="0">
                  <a:latin typeface="UTM Avo" panose="02040603050506020204" pitchFamily="18" charset="0"/>
                  <a:cs typeface="Arial" panose="020B0604020202020204" pitchFamily="34" charset="0"/>
                </a:rPr>
                <a:t> có </a:t>
              </a:r>
              <a:r>
                <a:rPr lang="en-US" sz="2000" dirty="0" err="1">
                  <a:latin typeface="UTM Avo" panose="02040603050506020204" pitchFamily="18" charset="0"/>
                  <a:cs typeface="Arial" panose="020B0604020202020204" pitchFamily="34" charset="0"/>
                </a:rPr>
                <a:t>hại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quan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tuần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hoàn</a:t>
              </a:r>
              <a:r>
                <a:rPr lang="en-US" sz="2000" dirty="0">
                  <a:latin typeface="UTM Avo" panose="02040603050506020204" pitchFamily="18" charset="0"/>
                  <a:cs typeface="Arial" panose="020B0604020202020204" pitchFamily="34" charset="0"/>
                </a:rPr>
                <a:t>.</a:t>
              </a:r>
            </a:p>
          </p:txBody>
        </p:sp>
        <p:pic>
          <p:nvPicPr>
            <p:cNvPr id="7" name="Picture 22">
              <a:extLst>
                <a:ext uri="{FF2B5EF4-FFF2-40B4-BE49-F238E27FC236}">
                  <a16:creationId xmlns:a16="http://schemas.microsoft.com/office/drawing/2014/main" id="{CE6969D0-D1A8-1572-76A5-56F4C2ACB3B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45550">
              <a:off x="7576459" y="3888511"/>
              <a:ext cx="1419954" cy="371769"/>
            </a:xfrm>
            <a:prstGeom prst="rect">
              <a:avLst/>
            </a:prstGeom>
          </p:spPr>
        </p:pic>
        <p:pic>
          <p:nvPicPr>
            <p:cNvPr id="8" name="Picture 22">
              <a:extLst>
                <a:ext uri="{FF2B5EF4-FFF2-40B4-BE49-F238E27FC236}">
                  <a16:creationId xmlns:a16="http://schemas.microsoft.com/office/drawing/2014/main" id="{D9A7EE28-8D57-6331-62C2-93F8426B306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45550">
              <a:off x="597214" y="7001779"/>
              <a:ext cx="1442619" cy="377703"/>
            </a:xfrm>
            <a:prstGeom prst="rect">
              <a:avLst/>
            </a:prstGeom>
          </p:spPr>
        </p:pic>
      </p:grpSp>
    </p:spTree>
    <p:extLst>
      <p:ext uri="{BB962C8B-B14F-4D97-AF65-F5344CB8AC3E}">
        <p14:creationId xmlns:p14="http://schemas.microsoft.com/office/powerpoint/2010/main" val="13275256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Pentagon 2">
            <a:extLst>
              <a:ext uri="{FF2B5EF4-FFF2-40B4-BE49-F238E27FC236}">
                <a16:creationId xmlns:a16="http://schemas.microsoft.com/office/drawing/2014/main" id="{99C164D5-EDD1-7A12-DDA1-5FB70B40DBC1}"/>
              </a:ext>
            </a:extLst>
          </p:cNvPr>
          <p:cNvSpPr/>
          <p:nvPr/>
        </p:nvSpPr>
        <p:spPr>
          <a:xfrm>
            <a:off x="431800" y="1537772"/>
            <a:ext cx="2184400" cy="577251"/>
          </a:xfrm>
          <a:prstGeom prst="homePlate">
            <a:avLst/>
          </a:prstGeom>
          <a:solidFill>
            <a:schemeClr val="accent4">
              <a:lumMod val="20000"/>
              <a:lumOff val="80000"/>
            </a:schemeClr>
          </a:solidFill>
          <a:ln w="38100">
            <a:solidFill>
              <a:srgbClr val="8388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Mở rộng </a:t>
            </a:r>
          </a:p>
        </p:txBody>
      </p:sp>
      <p:pic>
        <p:nvPicPr>
          <p:cNvPr id="3" name="Picture 2">
            <a:extLst>
              <a:ext uri="{FF2B5EF4-FFF2-40B4-BE49-F238E27FC236}">
                <a16:creationId xmlns:a16="http://schemas.microsoft.com/office/drawing/2014/main" id="{6EB167FF-E1B6-AF6C-D9A5-CDF198653B49}"/>
              </a:ext>
            </a:extLst>
          </p:cNvPr>
          <p:cNvPicPr>
            <a:picLocks noChangeAspect="1"/>
          </p:cNvPicPr>
          <p:nvPr/>
        </p:nvPicPr>
        <p:blipFill>
          <a:blip r:embed="rId4"/>
          <a:stretch>
            <a:fillRect/>
          </a:stretch>
        </p:blipFill>
        <p:spPr>
          <a:xfrm>
            <a:off x="4975013" y="3462341"/>
            <a:ext cx="4319414" cy="2879609"/>
          </a:xfrm>
          <a:prstGeom prst="roundRect">
            <a:avLst>
              <a:gd name="adj" fmla="val 13135"/>
            </a:avLst>
          </a:prstGeom>
        </p:spPr>
      </p:pic>
      <p:pic>
        <p:nvPicPr>
          <p:cNvPr id="4" name="Picture 3">
            <a:extLst>
              <a:ext uri="{FF2B5EF4-FFF2-40B4-BE49-F238E27FC236}">
                <a16:creationId xmlns:a16="http://schemas.microsoft.com/office/drawing/2014/main" id="{E0C08B86-85C1-A3B7-4EEF-6FD5F34639BE}"/>
              </a:ext>
            </a:extLst>
          </p:cNvPr>
          <p:cNvPicPr>
            <a:picLocks noChangeAspect="1"/>
          </p:cNvPicPr>
          <p:nvPr/>
        </p:nvPicPr>
        <p:blipFill>
          <a:blip r:embed="rId5"/>
          <a:stretch>
            <a:fillRect/>
          </a:stretch>
        </p:blipFill>
        <p:spPr>
          <a:xfrm>
            <a:off x="710354" y="2214880"/>
            <a:ext cx="3811693" cy="2541129"/>
          </a:xfrm>
          <a:prstGeom prst="roundRect">
            <a:avLst>
              <a:gd name="adj" fmla="val 13468"/>
            </a:avLst>
          </a:prstGeom>
        </p:spPr>
      </p:pic>
      <p:sp>
        <p:nvSpPr>
          <p:cNvPr id="5" name="TextBox 4">
            <a:extLst>
              <a:ext uri="{FF2B5EF4-FFF2-40B4-BE49-F238E27FC236}">
                <a16:creationId xmlns:a16="http://schemas.microsoft.com/office/drawing/2014/main" id="{9B8D9B7B-5919-7D72-2D79-478C578F3855}"/>
              </a:ext>
            </a:extLst>
          </p:cNvPr>
          <p:cNvSpPr txBox="1"/>
          <p:nvPr/>
        </p:nvSpPr>
        <p:spPr>
          <a:xfrm>
            <a:off x="4975013" y="1522005"/>
            <a:ext cx="4505959" cy="1873654"/>
          </a:xfrm>
          <a:prstGeom prst="rect">
            <a:avLst/>
          </a:prstGeom>
          <a:noFill/>
        </p:spPr>
        <p:txBody>
          <a:bodyPr wrap="square" rtlCol="0">
            <a:spAutoFit/>
          </a:bodyPr>
          <a:lstStyle/>
          <a:p>
            <a:pPr>
              <a:lnSpc>
                <a:spcPct val="150000"/>
              </a:lnSpc>
            </a:pPr>
            <a:r>
              <a:rPr lang="vi-VN" sz="2000" dirty="0">
                <a:latin typeface="UTM Avo" panose="02040603050506020204" pitchFamily="18" charset="0"/>
              </a:rPr>
              <a:t>Ngườ</a:t>
            </a:r>
            <a:r>
              <a:rPr lang="en-US" sz="2000" dirty="0" err="1">
                <a:latin typeface="UTM Avo" panose="02040603050506020204" pitchFamily="18" charset="0"/>
              </a:rPr>
              <a:t>i</a:t>
            </a:r>
            <a:r>
              <a:rPr lang="en-US" sz="2000" dirty="0">
                <a:latin typeface="UTM Avo" panose="02040603050506020204" pitchFamily="18" charset="0"/>
              </a:rPr>
              <a:t> </a:t>
            </a:r>
            <a:r>
              <a:rPr lang="en-US" sz="2000" dirty="0" err="1">
                <a:latin typeface="UTM Avo" panose="02040603050506020204" pitchFamily="18" charset="0"/>
              </a:rPr>
              <a:t>sống</a:t>
            </a:r>
            <a:r>
              <a:rPr lang="en-US" sz="2000" dirty="0">
                <a:latin typeface="UTM Avo" panose="02040603050506020204" pitchFamily="18" charset="0"/>
              </a:rPr>
              <a:t> </a:t>
            </a:r>
            <a:r>
              <a:rPr lang="en-US" sz="2000" dirty="0" err="1">
                <a:latin typeface="UTM Avo" panose="02040603050506020204" pitchFamily="18" charset="0"/>
              </a:rPr>
              <a:t>vui</a:t>
            </a:r>
            <a:r>
              <a:rPr lang="en-US" sz="2000" dirty="0">
                <a:latin typeface="UTM Avo" panose="02040603050506020204" pitchFamily="18" charset="0"/>
              </a:rPr>
              <a:t> </a:t>
            </a:r>
            <a:r>
              <a:rPr lang="en-US" sz="2000" dirty="0" err="1">
                <a:latin typeface="UTM Avo" panose="02040603050506020204" pitchFamily="18" charset="0"/>
              </a:rPr>
              <a:t>vẻ</a:t>
            </a:r>
            <a:r>
              <a:rPr lang="en-US" sz="2000" dirty="0">
                <a:latin typeface="UTM Avo" panose="02040603050506020204" pitchFamily="18" charset="0"/>
              </a:rPr>
              <a:t>, </a:t>
            </a:r>
            <a:r>
              <a:rPr lang="en-US" sz="2000" dirty="0" err="1">
                <a:latin typeface="UTM Avo" panose="02040603050506020204" pitchFamily="18" charset="0"/>
              </a:rPr>
              <a:t>thoải</a:t>
            </a:r>
            <a:r>
              <a:rPr lang="en-US" sz="2000" dirty="0">
                <a:latin typeface="UTM Avo" panose="02040603050506020204" pitchFamily="18" charset="0"/>
              </a:rPr>
              <a:t> </a:t>
            </a:r>
            <a:r>
              <a:rPr lang="en-US" sz="2000" dirty="0" err="1">
                <a:latin typeface="UTM Avo" panose="02040603050506020204" pitchFamily="18" charset="0"/>
              </a:rPr>
              <a:t>mái</a:t>
            </a:r>
            <a:r>
              <a:rPr lang="en-US" sz="2000" dirty="0">
                <a:latin typeface="UTM Avo" panose="02040603050506020204" pitchFamily="18" charset="0"/>
              </a:rPr>
              <a:t> có </a:t>
            </a:r>
            <a:r>
              <a:rPr lang="en-US" sz="2000" dirty="0" err="1">
                <a:latin typeface="UTM Avo" panose="02040603050506020204" pitchFamily="18" charset="0"/>
              </a:rPr>
              <a:t>suy</a:t>
            </a:r>
            <a:r>
              <a:rPr lang="en-US" sz="2000" dirty="0">
                <a:latin typeface="UTM Avo" panose="02040603050506020204" pitchFamily="18" charset="0"/>
              </a:rPr>
              <a:t> </a:t>
            </a:r>
            <a:r>
              <a:rPr lang="en-US" sz="2000" dirty="0" err="1">
                <a:latin typeface="UTM Avo" panose="02040603050506020204" pitchFamily="18" charset="0"/>
              </a:rPr>
              <a:t>nghĩ</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sẽ</a:t>
            </a:r>
            <a:r>
              <a:rPr lang="en-US" sz="2000" dirty="0">
                <a:latin typeface="UTM Avo" panose="02040603050506020204" pitchFamily="18" charset="0"/>
              </a:rPr>
              <a:t> </a:t>
            </a:r>
            <a:r>
              <a:rPr lang="en-US" sz="2000" dirty="0" err="1">
                <a:latin typeface="UTM Avo" panose="02040603050506020204" pitchFamily="18" charset="0"/>
              </a:rPr>
              <a:t>cải</a:t>
            </a:r>
            <a:r>
              <a:rPr lang="en-US" sz="2000" dirty="0">
                <a:latin typeface="UTM Avo" panose="02040603050506020204" pitchFamily="18" charset="0"/>
              </a:rPr>
              <a:t> </a:t>
            </a:r>
            <a:r>
              <a:rPr lang="en-US" sz="2000" dirty="0" err="1">
                <a:latin typeface="UTM Avo" panose="02040603050506020204" pitchFamily="18" charset="0"/>
              </a:rPr>
              <a:t>thiện</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khả</a:t>
            </a:r>
            <a:r>
              <a:rPr lang="en-US" sz="2000" dirty="0">
                <a:latin typeface="UTM Avo" panose="02040603050506020204" pitchFamily="18" charset="0"/>
              </a:rPr>
              <a:t> </a:t>
            </a:r>
            <a:r>
              <a:rPr lang="en-US" sz="2000" dirty="0" err="1">
                <a:latin typeface="UTM Avo" panose="02040603050506020204" pitchFamily="18" charset="0"/>
              </a:rPr>
              <a:t>năng</a:t>
            </a:r>
            <a:r>
              <a:rPr lang="en-US" sz="2000" dirty="0">
                <a:latin typeface="UTM Avo" panose="02040603050506020204" pitchFamily="18" charset="0"/>
              </a:rPr>
              <a:t> </a:t>
            </a:r>
            <a:r>
              <a:rPr lang="en-US" sz="2000" dirty="0" err="1">
                <a:latin typeface="UTM Avo" panose="02040603050506020204" pitchFamily="18" charset="0"/>
              </a:rPr>
              <a:t>chống</a:t>
            </a:r>
            <a:r>
              <a:rPr lang="en-US" sz="2000" dirty="0">
                <a:latin typeface="UTM Avo" panose="02040603050506020204" pitchFamily="18" charset="0"/>
              </a:rPr>
              <a:t> </a:t>
            </a:r>
            <a:r>
              <a:rPr lang="en-US" sz="2000" dirty="0" err="1">
                <a:latin typeface="UTM Avo" panose="02040603050506020204" pitchFamily="18" charset="0"/>
              </a:rPr>
              <a:t>bệnh</a:t>
            </a:r>
            <a:r>
              <a:rPr lang="en-US" sz="2000" dirty="0">
                <a:latin typeface="UTM Avo" panose="02040603050506020204" pitchFamily="18" charset="0"/>
              </a:rPr>
              <a:t> </a:t>
            </a:r>
            <a:r>
              <a:rPr lang="en-US" sz="2000" dirty="0" err="1">
                <a:latin typeface="UTM Avo" panose="02040603050506020204" pitchFamily="18" charset="0"/>
              </a:rPr>
              <a:t>tật</a:t>
            </a:r>
            <a:r>
              <a:rPr lang="en-US" sz="2000" dirty="0">
                <a:latin typeface="UTM Avo" panose="02040603050506020204" pitchFamily="18" charset="0"/>
              </a:rPr>
              <a:t>, </a:t>
            </a:r>
            <a:r>
              <a:rPr lang="en-US" sz="2000" dirty="0" err="1">
                <a:latin typeface="UTM Avo" panose="02040603050506020204" pitchFamily="18" charset="0"/>
              </a:rPr>
              <a:t>ít</a:t>
            </a:r>
            <a:r>
              <a:rPr lang="en-US" sz="2000" dirty="0">
                <a:latin typeface="UTM Avo" panose="02040603050506020204" pitchFamily="18" charset="0"/>
              </a:rPr>
              <a:t> có </a:t>
            </a:r>
            <a:r>
              <a:rPr lang="en-US" sz="2000" dirty="0" err="1">
                <a:latin typeface="UTM Avo" panose="02040603050506020204" pitchFamily="18" charset="0"/>
              </a:rPr>
              <a:t>nguy</a:t>
            </a:r>
            <a:r>
              <a:rPr lang="en-US" sz="2000" dirty="0">
                <a:latin typeface="UTM Avo" panose="02040603050506020204" pitchFamily="18" charset="0"/>
              </a:rPr>
              <a:t> </a:t>
            </a:r>
            <a:r>
              <a:rPr lang="en-US" sz="2000" dirty="0" err="1">
                <a:latin typeface="UTM Avo" panose="02040603050506020204" pitchFamily="18" charset="0"/>
              </a:rPr>
              <a:t>cơ</a:t>
            </a:r>
            <a:r>
              <a:rPr lang="en-US" sz="2000" dirty="0">
                <a:latin typeface="UTM Avo" panose="02040603050506020204" pitchFamily="18" charset="0"/>
              </a:rPr>
              <a:t> </a:t>
            </a:r>
            <a:r>
              <a:rPr lang="en-US" sz="2000" dirty="0" err="1">
                <a:latin typeface="UTM Avo" panose="02040603050506020204" pitchFamily="18" charset="0"/>
              </a:rPr>
              <a:t>mắc</a:t>
            </a:r>
            <a:r>
              <a:rPr lang="en-US" sz="2000" dirty="0">
                <a:latin typeface="UTM Avo" panose="02040603050506020204" pitchFamily="18" charset="0"/>
              </a:rPr>
              <a:t> </a:t>
            </a:r>
            <a:r>
              <a:rPr lang="en-US" sz="2000" dirty="0" err="1">
                <a:latin typeface="UTM Avo" panose="02040603050506020204" pitchFamily="18" charset="0"/>
              </a:rPr>
              <a:t>bệnh</a:t>
            </a:r>
            <a:r>
              <a:rPr lang="en-US" sz="2000" dirty="0">
                <a:latin typeface="UTM Avo" panose="02040603050506020204" pitchFamily="18" charset="0"/>
              </a:rPr>
              <a:t> </a:t>
            </a:r>
            <a:r>
              <a:rPr lang="en-US" sz="2000" dirty="0" err="1">
                <a:latin typeface="UTM Avo" panose="02040603050506020204" pitchFamily="18" charset="0"/>
              </a:rPr>
              <a:t>tim</a:t>
            </a:r>
            <a:r>
              <a:rPr lang="en-US" sz="2000" dirty="0">
                <a:latin typeface="UTM Avo" panose="02040603050506020204" pitchFamily="18" charset="0"/>
              </a:rPr>
              <a:t> </a:t>
            </a:r>
            <a:r>
              <a:rPr lang="en-US" sz="2000" dirty="0" err="1">
                <a:latin typeface="UTM Avo" panose="02040603050506020204" pitchFamily="18" charset="0"/>
              </a:rPr>
              <a:t>mạch</a:t>
            </a:r>
            <a:endParaRPr lang="en-US" sz="2000" dirty="0">
              <a:latin typeface="UTM Avo" panose="02040603050506020204" pitchFamily="18" charset="0"/>
            </a:endParaRPr>
          </a:p>
        </p:txBody>
      </p:sp>
      <p:sp>
        <p:nvSpPr>
          <p:cNvPr id="6" name="TextBox 5">
            <a:extLst>
              <a:ext uri="{FF2B5EF4-FFF2-40B4-BE49-F238E27FC236}">
                <a16:creationId xmlns:a16="http://schemas.microsoft.com/office/drawing/2014/main" id="{A9C61A0B-9B9E-6F64-0C55-119583969DDD}"/>
              </a:ext>
            </a:extLst>
          </p:cNvPr>
          <p:cNvSpPr txBox="1"/>
          <p:nvPr/>
        </p:nvSpPr>
        <p:spPr>
          <a:xfrm>
            <a:off x="469053" y="4813327"/>
            <a:ext cx="4505960" cy="1873654"/>
          </a:xfrm>
          <a:prstGeom prst="rect">
            <a:avLst/>
          </a:prstGeom>
          <a:noFill/>
        </p:spPr>
        <p:txBody>
          <a:bodyPr wrap="square" rtlCol="0">
            <a:spAutoFit/>
          </a:bodyPr>
          <a:lstStyle/>
          <a:p>
            <a:pPr algn="just">
              <a:lnSpc>
                <a:spcPct val="150000"/>
              </a:lnSpc>
            </a:pPr>
            <a:r>
              <a:rPr lang="en-US" sz="2000" dirty="0" err="1">
                <a:latin typeface="UTM Avo" panose="02040603050506020204" pitchFamily="18" charset="0"/>
                <a:cs typeface="Arial" panose="020B0604020202020204" pitchFamily="34" charset="0"/>
              </a:rPr>
              <a:t>Người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thường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xuyên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tức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giận</a:t>
            </a:r>
            <a:r>
              <a:rPr lang="en-US" sz="2000" dirty="0">
                <a:latin typeface="UTM Avo" panose="02040603050506020204" pitchFamily="18" charset="0"/>
                <a:cs typeface="Arial" panose="020B0604020202020204" pitchFamily="34" charset="0"/>
              </a:rPr>
              <a:t>, lo </a:t>
            </a:r>
            <a:r>
              <a:rPr lang="en-US" sz="2000" dirty="0" err="1">
                <a:latin typeface="UTM Avo" panose="02040603050506020204" pitchFamily="18" charset="0"/>
                <a:cs typeface="Arial" panose="020B0604020202020204" pitchFamily="34" charset="0"/>
              </a:rPr>
              <a:t>âu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sẽ</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làm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ảnh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hưởng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không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tốt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làm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đập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nhanh</a:t>
            </a:r>
            <a:r>
              <a:rPr lang="en-US" sz="2000" dirty="0">
                <a:latin typeface="UTM Avo" panose="02040603050506020204" pitchFamily="18" charset="0"/>
                <a:cs typeface="Arial" panose="020B0604020202020204" pitchFamily="34" charset="0"/>
              </a:rPr>
              <a:t> về </a:t>
            </a:r>
            <a:r>
              <a:rPr lang="en-US" sz="2000" dirty="0" err="1">
                <a:latin typeface="UTM Avo" panose="02040603050506020204" pitchFamily="18" charset="0"/>
                <a:cs typeface="Arial" panose="020B0604020202020204" pitchFamily="34" charset="0"/>
              </a:rPr>
              <a:t>lâu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dài</a:t>
            </a:r>
            <a:r>
              <a:rPr lang="en-US" sz="2000" dirty="0">
                <a:latin typeface="UTM Avo" panose="02040603050506020204" pitchFamily="18" charset="0"/>
                <a:cs typeface="Arial" panose="020B0604020202020204" pitchFamily="34" charset="0"/>
              </a:rPr>
              <a:t> có </a:t>
            </a:r>
            <a:r>
              <a:rPr lang="en-US" sz="2000" dirty="0" err="1">
                <a:latin typeface="UTM Avo" panose="02040603050506020204" pitchFamily="18" charset="0"/>
                <a:cs typeface="Arial" panose="020B0604020202020204" pitchFamily="34" charset="0"/>
              </a:rPr>
              <a:t>thể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dẫn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bệnh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đau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tim.</a:t>
            </a:r>
            <a:r>
              <a:rPr lang="en-US" sz="2000" dirty="0">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224589904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arden Cartoon Vector Art, Icons, and Graphics for Free Download">
            <a:extLst>
              <a:ext uri="{FF2B5EF4-FFF2-40B4-BE49-F238E27FC236}">
                <a16:creationId xmlns:a16="http://schemas.microsoft.com/office/drawing/2014/main" id="{6CE9ADC2-B586-647D-5EDA-69194FA8D9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Ong</a:t>
            </a:r>
            <a:endParaRPr lang="en-US" sz="6000">
              <a:latin typeface="UTM Avo" panose="02040603050506020204" pitchFamily="18" charset="0"/>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non</a:t>
            </a:r>
            <a:endParaRPr lang="en-US" sz="6000">
              <a:latin typeface="UTM Avo" panose="02040603050506020204" pitchFamily="18" charset="0"/>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học</a:t>
            </a:r>
            <a:endParaRPr lang="en-US" sz="6000">
              <a:latin typeface="UTM Avo" panose="02040603050506020204" pitchFamily="18" charset="0"/>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5952" y="3436622"/>
            <a:ext cx="2650039" cy="2661817"/>
          </a:xfrm>
          <a:prstGeom prst="rect">
            <a:avLst/>
          </a:prstGeom>
        </p:spPr>
      </p:pic>
      <p:pic>
        <p:nvPicPr>
          <p:cNvPr id="4" name="Picture 3">
            <a:extLst>
              <a:ext uri="{FF2B5EF4-FFF2-40B4-BE49-F238E27FC236}">
                <a16:creationId xmlns:a16="http://schemas.microsoft.com/office/drawing/2014/main" id="{57046A06-1833-85CD-EE37-AAA053630681}"/>
              </a:ext>
            </a:extLst>
          </p:cNvPr>
          <p:cNvPicPr>
            <a:picLocks noChangeAspect="1"/>
          </p:cNvPicPr>
          <p:nvPr/>
        </p:nvPicPr>
        <p:blipFill>
          <a:blip r:embed="rId6"/>
          <a:stretch>
            <a:fillRect/>
          </a:stretch>
        </p:blipFill>
        <p:spPr>
          <a:xfrm>
            <a:off x="1" y="1"/>
            <a:ext cx="990600" cy="990600"/>
          </a:xfrm>
          <a:prstGeom prst="rect">
            <a:avLst/>
          </a:prstGeom>
        </p:spPr>
      </p:pic>
    </p:spTree>
    <p:extLst>
      <p:ext uri="{BB962C8B-B14F-4D97-AF65-F5344CB8AC3E}">
        <p14:creationId xmlns:p14="http://schemas.microsoft.com/office/powerpoint/2010/main" val="1374205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rden Cartoon Vector Art, Icons, and Graphics for Free Download">
            <a:extLst>
              <a:ext uri="{FF2B5EF4-FFF2-40B4-BE49-F238E27FC236}">
                <a16:creationId xmlns:a16="http://schemas.microsoft.com/office/drawing/2014/main" id="{9CCE5606-FBC8-B279-EA25-FF59D11245D0}"/>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216" y="3514515"/>
            <a:ext cx="2318067" cy="2318067"/>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016877" y="677473"/>
            <a:ext cx="8648700" cy="1607820"/>
          </a:xfrm>
          <a:prstGeom prst="wedgeRoundRectCallout">
            <a:avLst>
              <a:gd name="adj1" fmla="val 58047"/>
              <a:gd name="adj2" fmla="val 629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UTM Avo" panose="02040603050506020204" pitchFamily="18" charset="0"/>
                <a:cs typeface="Times New Roman" panose="02020603050405020304" pitchFamily="18" charset="0"/>
              </a:rPr>
              <a:t>Trạng thái cảm xúc trong hình sau đây là có lợi hay có hại đối với cơ quan tuần hoàn ?</a:t>
            </a: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1716" y="2285293"/>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solidFill>
                  <a:srgbClr val="002060"/>
                </a:solidFill>
                <a:latin typeface="UTM Avo" panose="02040603050506020204" pitchFamily="18" charset="0"/>
                <a:cs typeface="Times New Roman" panose="02020603050405020304" pitchFamily="18" charset="0"/>
              </a:rPr>
              <a:t>A. Có lợi</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07068" y="3514515"/>
            <a:ext cx="2318067" cy="2318067"/>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733800"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solidFill>
                  <a:srgbClr val="002060"/>
                </a:solidFill>
                <a:latin typeface="UTM Avo" panose="02040603050506020204" pitchFamily="18" charset="0"/>
                <a:cs typeface="Times New Roman" panose="02020603050405020304" pitchFamily="18" charset="0"/>
              </a:rPr>
              <a:t>B. Có hại</a:t>
            </a:r>
          </a:p>
        </p:txBody>
      </p:sp>
      <p:pic>
        <p:nvPicPr>
          <p:cNvPr id="10" name="Picture 9">
            <a:extLst>
              <a:ext uri="{FF2B5EF4-FFF2-40B4-BE49-F238E27FC236}">
                <a16:creationId xmlns:a16="http://schemas.microsoft.com/office/drawing/2014/main" id="{D6FB50AB-D97E-D581-2527-38F720EBFB45}"/>
              </a:ext>
            </a:extLst>
          </p:cNvPr>
          <p:cNvPicPr>
            <a:picLocks noChangeAspect="1"/>
          </p:cNvPicPr>
          <p:nvPr/>
        </p:nvPicPr>
        <p:blipFill>
          <a:blip r:embed="rId10"/>
          <a:stretch>
            <a:fillRect/>
          </a:stretch>
        </p:blipFill>
        <p:spPr>
          <a:xfrm>
            <a:off x="8285284" y="3052762"/>
            <a:ext cx="3238500" cy="3609975"/>
          </a:xfrm>
          <a:prstGeom prst="rect">
            <a:avLst/>
          </a:prstGeom>
        </p:spPr>
      </p:pic>
      <p:pic>
        <p:nvPicPr>
          <p:cNvPr id="4" name="Picture 3">
            <a:extLst>
              <a:ext uri="{FF2B5EF4-FFF2-40B4-BE49-F238E27FC236}">
                <a16:creationId xmlns:a16="http://schemas.microsoft.com/office/drawing/2014/main" id="{2251D7DC-B93B-8F6B-983A-0327FC46774D}"/>
              </a:ext>
            </a:extLst>
          </p:cNvPr>
          <p:cNvPicPr>
            <a:picLocks noChangeAspect="1"/>
          </p:cNvPicPr>
          <p:nvPr/>
        </p:nvPicPr>
        <p:blipFill>
          <a:blip r:embed="rId11"/>
          <a:stretch>
            <a:fillRect/>
          </a:stretch>
        </p:blipFill>
        <p:spPr>
          <a:xfrm>
            <a:off x="1" y="1"/>
            <a:ext cx="990600" cy="990600"/>
          </a:xfrm>
          <a:prstGeom prst="rect">
            <a:avLst/>
          </a:prstGeom>
        </p:spPr>
      </p:pic>
    </p:spTree>
    <p:extLst>
      <p:ext uri="{BB962C8B-B14F-4D97-AF65-F5344CB8AC3E}">
        <p14:creationId xmlns:p14="http://schemas.microsoft.com/office/powerpoint/2010/main" val="23898528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5"/>
                                        </p:tgtEl>
                                      </p:cBhvr>
                                    </p:animEffect>
                                    <p:animScale>
                                      <p:cBhvr>
                                        <p:cTn id="32" dur="250" autoRev="1" fill="hold"/>
                                        <p:tgtEl>
                                          <p:spTgt spid="5"/>
                                        </p:tgtEl>
                                      </p:cBhvr>
                                      <p:by x="105000" y="105000"/>
                                    </p:animScale>
                                  </p:childTnLst>
                                </p:cTn>
                              </p:par>
                            </p:childTnLst>
                          </p:cTn>
                        </p:par>
                        <p:par>
                          <p:cTn id="33" fill="hold">
                            <p:stCondLst>
                              <p:cond delay="500"/>
                            </p:stCondLst>
                            <p:childTnLst>
                              <p:par>
                                <p:cTn id="34" presetID="1" presetClass="emph" presetSubtype="2" fill="hold" nodeType="afterEffect">
                                  <p:stCondLst>
                                    <p:cond delay="0"/>
                                  </p:stCondLst>
                                  <p:childTnLst>
                                    <p:animClr clrSpc="rgb" dir="cw">
                                      <p:cBhvr>
                                        <p:cTn id="35" dur="500" fill="hold"/>
                                        <p:tgtEl>
                                          <p:spTgt spid="19"/>
                                        </p:tgtEl>
                                        <p:attrNameLst>
                                          <p:attrName>fillcolor</p:attrName>
                                        </p:attrNameLst>
                                      </p:cBhvr>
                                      <p:to>
                                        <a:srgbClr val="00B0F0"/>
                                      </p:to>
                                    </p:animClr>
                                    <p:set>
                                      <p:cBhvr>
                                        <p:cTn id="36" dur="500" fill="hold"/>
                                        <p:tgtEl>
                                          <p:spTgt spid="19"/>
                                        </p:tgtEl>
                                        <p:attrNameLst>
                                          <p:attrName>fill.type</p:attrName>
                                        </p:attrNameLst>
                                      </p:cBhvr>
                                      <p:to>
                                        <p:strVal val="solid"/>
                                      </p:to>
                                    </p:set>
                                    <p:set>
                                      <p:cBhvr>
                                        <p:cTn id="37" dur="500" fill="hold"/>
                                        <p:tgtEl>
                                          <p:spTgt spid="19"/>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childTnLst>
                          </p:cTn>
                        </p:par>
                        <p:par>
                          <p:cTn id="44" fill="hold">
                            <p:stCondLst>
                              <p:cond delay="500"/>
                            </p:stCondLst>
                            <p:childTnLst>
                              <p:par>
                                <p:cTn id="45" presetID="1" presetClass="emph" presetSubtype="2" fill="hold" nodeType="afterEffect">
                                  <p:stCondLst>
                                    <p:cond delay="0"/>
                                  </p:stCondLst>
                                  <p:childTnLst>
                                    <p:animClr clrSpc="rgb" dir="cw">
                                      <p:cBhvr>
                                        <p:cTn id="46" dur="500" fill="hold"/>
                                        <p:tgtEl>
                                          <p:spTgt spid="21"/>
                                        </p:tgtEl>
                                        <p:attrNameLst>
                                          <p:attrName>fillcolor</p:attrName>
                                        </p:attrNameLst>
                                      </p:cBhvr>
                                      <p:to>
                                        <a:srgbClr val="FFFF00"/>
                                      </p:to>
                                    </p:animClr>
                                    <p:set>
                                      <p:cBhvr>
                                        <p:cTn id="47" dur="500" fill="hold"/>
                                        <p:tgtEl>
                                          <p:spTgt spid="21"/>
                                        </p:tgtEl>
                                        <p:attrNameLst>
                                          <p:attrName>fill.type</p:attrName>
                                        </p:attrNameLst>
                                      </p:cBhvr>
                                      <p:to>
                                        <p:strVal val="solid"/>
                                      </p:to>
                                    </p:set>
                                    <p:set>
                                      <p:cBhvr>
                                        <p:cTn id="48" dur="500" fill="hold"/>
                                        <p:tgtEl>
                                          <p:spTgt spid="21"/>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childTnLst>
        </p:cTn>
      </p:par>
    </p:tnLst>
    <p:bldLst>
      <p:bldP spid="8" grpId="0" animBg="1"/>
      <p:bldP spid="19"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arden Cartoon Vector Art, Icons, and Graphics for Free Download">
            <a:extLst>
              <a:ext uri="{FF2B5EF4-FFF2-40B4-BE49-F238E27FC236}">
                <a16:creationId xmlns:a16="http://schemas.microsoft.com/office/drawing/2014/main" id="{B498DC3F-ED88-4171-B0F6-983A1F672C10}"/>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870" y="2812731"/>
            <a:ext cx="2934336" cy="293433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219199" y="695899"/>
            <a:ext cx="8286115" cy="1607820"/>
          </a:xfrm>
          <a:prstGeom prst="wedgeRoundRectCallout">
            <a:avLst>
              <a:gd name="adj1" fmla="val 60579"/>
              <a:gd name="adj2" fmla="val -351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a:latin typeface="UTM Avo" panose="02040603050506020204" pitchFamily="18" charset="0"/>
                <a:cs typeface="Times New Roman" panose="02020603050405020304" pitchFamily="18" charset="0"/>
              </a:rPr>
              <a:t>Trạng</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thái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cảm</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xúc</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trong</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hình</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sau</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đây</a:t>
            </a:r>
            <a:r>
              <a:rPr lang="en-US" sz="2800" dirty="0">
                <a:latin typeface="UTM Avo" panose="02040603050506020204" pitchFamily="18" charset="0"/>
                <a:cs typeface="Times New Roman" panose="02020603050405020304" pitchFamily="18" charset="0"/>
              </a:rPr>
              <a:t> là có </a:t>
            </a:r>
            <a:r>
              <a:rPr lang="en-US" sz="2800" dirty="0" err="1">
                <a:latin typeface="UTM Avo" panose="02040603050506020204" pitchFamily="18" charset="0"/>
                <a:cs typeface="Times New Roman" panose="02020603050405020304" pitchFamily="18" charset="0"/>
              </a:rPr>
              <a:t>lợi</a:t>
            </a:r>
            <a:r>
              <a:rPr lang="en-US" sz="2800" dirty="0">
                <a:latin typeface="UTM Avo" panose="02040603050506020204" pitchFamily="18" charset="0"/>
                <a:cs typeface="Times New Roman" panose="02020603050405020304" pitchFamily="18" charset="0"/>
              </a:rPr>
              <a:t> hay có </a:t>
            </a:r>
            <a:r>
              <a:rPr lang="en-US" sz="2800" dirty="0" err="1">
                <a:latin typeface="UTM Avo" panose="02040603050506020204" pitchFamily="18" charset="0"/>
                <a:cs typeface="Times New Roman" panose="02020603050405020304" pitchFamily="18" charset="0"/>
              </a:rPr>
              <a:t>hại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đối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với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cơ</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quan</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tuần</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hoàn</a:t>
            </a:r>
            <a:r>
              <a:rPr lang="en-US" sz="2800" dirty="0">
                <a:latin typeface="UTM Avo" panose="02040603050506020204" pitchFamily="18" charset="0"/>
                <a:cs typeface="Times New Roman" panose="02020603050405020304" pitchFamily="18" charset="0"/>
              </a:rPr>
              <a:t> ?</a:t>
            </a: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96" y="217449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394948"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a:solidFill>
                  <a:srgbClr val="002060"/>
                </a:solidFill>
                <a:latin typeface="UTM Avo" panose="02040603050506020204" pitchFamily="18" charset="0"/>
                <a:cs typeface="Times New Roman" panose="02020603050405020304" pitchFamily="18" charset="0"/>
              </a:rPr>
              <a:t>A. Có lợi</a:t>
            </a: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52701" y="2812731"/>
            <a:ext cx="2934336" cy="2934336"/>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532779" y="5724063"/>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a:solidFill>
                  <a:srgbClr val="002060"/>
                </a:solidFill>
                <a:latin typeface="UTM Avo" panose="02040603050506020204" pitchFamily="18" charset="0"/>
                <a:cs typeface="Times New Roman" panose="02020603050405020304" pitchFamily="18" charset="0"/>
              </a:rPr>
              <a:t>B. Có hại</a:t>
            </a:r>
          </a:p>
        </p:txBody>
      </p:sp>
      <p:pic>
        <p:nvPicPr>
          <p:cNvPr id="9" name="Picture 8">
            <a:extLst>
              <a:ext uri="{FF2B5EF4-FFF2-40B4-BE49-F238E27FC236}">
                <a16:creationId xmlns:a16="http://schemas.microsoft.com/office/drawing/2014/main" id="{78CBDA98-8F95-C1E1-50BD-1906B9A2C0E7}"/>
              </a:ext>
            </a:extLst>
          </p:cNvPr>
          <p:cNvPicPr>
            <a:picLocks noChangeAspect="1"/>
          </p:cNvPicPr>
          <p:nvPr/>
        </p:nvPicPr>
        <p:blipFill>
          <a:blip r:embed="rId10"/>
          <a:stretch>
            <a:fillRect/>
          </a:stretch>
        </p:blipFill>
        <p:spPr>
          <a:xfrm>
            <a:off x="8335087" y="2857500"/>
            <a:ext cx="3228975" cy="3524250"/>
          </a:xfrm>
          <a:prstGeom prst="rect">
            <a:avLst/>
          </a:prstGeom>
        </p:spPr>
      </p:pic>
      <p:pic>
        <p:nvPicPr>
          <p:cNvPr id="2" name="Picture 1">
            <a:extLst>
              <a:ext uri="{FF2B5EF4-FFF2-40B4-BE49-F238E27FC236}">
                <a16:creationId xmlns:a16="http://schemas.microsoft.com/office/drawing/2014/main" id="{DBB55ABB-9357-8BCA-505D-31228C3C7056}"/>
              </a:ext>
            </a:extLst>
          </p:cNvPr>
          <p:cNvPicPr>
            <a:picLocks noChangeAspect="1"/>
          </p:cNvPicPr>
          <p:nvPr/>
        </p:nvPicPr>
        <p:blipFill>
          <a:blip r:embed="rId11"/>
          <a:stretch>
            <a:fillRect/>
          </a:stretch>
        </p:blipFill>
        <p:spPr>
          <a:xfrm>
            <a:off x="1" y="1"/>
            <a:ext cx="990600" cy="990600"/>
          </a:xfrm>
          <a:prstGeom prst="rect">
            <a:avLst/>
          </a:prstGeom>
        </p:spPr>
      </p:pic>
    </p:spTree>
    <p:extLst>
      <p:ext uri="{BB962C8B-B14F-4D97-AF65-F5344CB8AC3E}">
        <p14:creationId xmlns:p14="http://schemas.microsoft.com/office/powerpoint/2010/main" val="3015963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strVal val="#ppt_w+.3"/>
                                          </p:val>
                                        </p:tav>
                                        <p:tav tm="100000">
                                          <p:val>
                                            <p:strVal val="#ppt_w"/>
                                          </p:val>
                                        </p:tav>
                                      </p:tavLst>
                                    </p:anim>
                                    <p:anim calcmode="lin" valueType="num">
                                      <p:cBhvr>
                                        <p:cTn id="25" dur="500" fill="hold"/>
                                        <p:tgtEl>
                                          <p:spTgt spid="21"/>
                                        </p:tgtEl>
                                        <p:attrNameLst>
                                          <p:attrName>ppt_h</p:attrName>
                                        </p:attrNameLst>
                                      </p:cBhvr>
                                      <p:tavLst>
                                        <p:tav tm="0">
                                          <p:val>
                                            <p:strVal val="#ppt_h"/>
                                          </p:val>
                                        </p:tav>
                                        <p:tav tm="100000">
                                          <p:val>
                                            <p:strVal val="#ppt_h"/>
                                          </p:val>
                                        </p:tav>
                                      </p:tavLst>
                                    </p:anim>
                                    <p:animEffect transition="in" filter="fade">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5"/>
                                        </p:tgtEl>
                                      </p:cBhvr>
                                    </p:animEffect>
                                    <p:animScale>
                                      <p:cBhvr>
                                        <p:cTn id="32" dur="250" autoRev="1" fill="hold"/>
                                        <p:tgtEl>
                                          <p:spTgt spid="5"/>
                                        </p:tgtEl>
                                      </p:cBhvr>
                                      <p:by x="105000" y="105000"/>
                                    </p:animScale>
                                  </p:childTnLst>
                                </p:cTn>
                              </p:par>
                            </p:childTnLst>
                          </p:cTn>
                        </p:par>
                        <p:par>
                          <p:cTn id="33" fill="hold">
                            <p:stCondLst>
                              <p:cond delay="500"/>
                            </p:stCondLst>
                            <p:childTnLst>
                              <p:par>
                                <p:cTn id="34" presetID="1" presetClass="emph" presetSubtype="2" fill="hold" nodeType="afterEffect">
                                  <p:stCondLst>
                                    <p:cond delay="0"/>
                                  </p:stCondLst>
                                  <p:childTnLst>
                                    <p:animClr clrSpc="rgb" dir="cw">
                                      <p:cBhvr>
                                        <p:cTn id="35" dur="500" fill="hold"/>
                                        <p:tgtEl>
                                          <p:spTgt spid="19"/>
                                        </p:tgtEl>
                                        <p:attrNameLst>
                                          <p:attrName>fillcolor</p:attrName>
                                        </p:attrNameLst>
                                      </p:cBhvr>
                                      <p:to>
                                        <a:srgbClr val="FFFF00"/>
                                      </p:to>
                                    </p:animClr>
                                    <p:set>
                                      <p:cBhvr>
                                        <p:cTn id="36" dur="500" fill="hold"/>
                                        <p:tgtEl>
                                          <p:spTgt spid="19"/>
                                        </p:tgtEl>
                                        <p:attrNameLst>
                                          <p:attrName>fill.type</p:attrName>
                                        </p:attrNameLst>
                                      </p:cBhvr>
                                      <p:to>
                                        <p:strVal val="solid"/>
                                      </p:to>
                                    </p:set>
                                    <p:set>
                                      <p:cBhvr>
                                        <p:cTn id="37" dur="500" fill="hold"/>
                                        <p:tgtEl>
                                          <p:spTgt spid="19"/>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childTnLst>
                          </p:cTn>
                        </p:par>
                        <p:par>
                          <p:cTn id="44" fill="hold">
                            <p:stCondLst>
                              <p:cond delay="500"/>
                            </p:stCondLst>
                            <p:childTnLst>
                              <p:par>
                                <p:cTn id="45" presetID="1" presetClass="emph" presetSubtype="2" fill="hold" nodeType="afterEffect">
                                  <p:stCondLst>
                                    <p:cond delay="0"/>
                                  </p:stCondLst>
                                  <p:childTnLst>
                                    <p:animClr clrSpc="rgb" dir="cw">
                                      <p:cBhvr>
                                        <p:cTn id="46" dur="500" fill="hold"/>
                                        <p:tgtEl>
                                          <p:spTgt spid="21"/>
                                        </p:tgtEl>
                                        <p:attrNameLst>
                                          <p:attrName>fillcolor</p:attrName>
                                        </p:attrNameLst>
                                      </p:cBhvr>
                                      <p:to>
                                        <a:srgbClr val="00B0F0"/>
                                      </p:to>
                                    </p:animClr>
                                    <p:set>
                                      <p:cBhvr>
                                        <p:cTn id="47" dur="500" fill="hold"/>
                                        <p:tgtEl>
                                          <p:spTgt spid="21"/>
                                        </p:tgtEl>
                                        <p:attrNameLst>
                                          <p:attrName>fill.type</p:attrName>
                                        </p:attrNameLst>
                                      </p:cBhvr>
                                      <p:to>
                                        <p:strVal val="solid"/>
                                      </p:to>
                                    </p:set>
                                    <p:set>
                                      <p:cBhvr>
                                        <p:cTn id="48" dur="500" fill="hold"/>
                                        <p:tgtEl>
                                          <p:spTgt spid="21"/>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0"/>
                  </p:tgtEl>
                </p:cond>
              </p:nextCondLst>
            </p:seq>
          </p:childTnLst>
        </p:cTn>
      </p:par>
    </p:tnLst>
    <p:bldLst>
      <p:bldP spid="8" grpId="0" animBg="1"/>
      <p:bldP spid="19"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arden Cartoon Vector Art, Icons, and Graphics for Free Download">
            <a:extLst>
              <a:ext uri="{FF2B5EF4-FFF2-40B4-BE49-F238E27FC236}">
                <a16:creationId xmlns:a16="http://schemas.microsoft.com/office/drawing/2014/main" id="{CC0E5CF3-5991-9FEC-C1B1-E622289B727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8599B81-CAD4-1115-6DE2-FC15C4357425}"/>
              </a:ext>
            </a:extLst>
          </p:cNvPr>
          <p:cNvPicPr>
            <a:picLocks noChangeAspect="1"/>
          </p:cNvPicPr>
          <p:nvPr/>
        </p:nvPicPr>
        <p:blipFill>
          <a:blip r:embed="rId7"/>
          <a:stretch>
            <a:fillRect/>
          </a:stretch>
        </p:blipFill>
        <p:spPr>
          <a:xfrm>
            <a:off x="1" y="1"/>
            <a:ext cx="990600" cy="990600"/>
          </a:xfrm>
          <a:prstGeom prst="rect">
            <a:avLst/>
          </a:prstGeom>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6031" y="3787751"/>
            <a:ext cx="2934336" cy="2934336"/>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256631" y="484145"/>
            <a:ext cx="8077869"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err="1">
                <a:latin typeface="UTM Avo" panose="02040603050506020204" pitchFamily="18" charset="0"/>
                <a:cs typeface="Times New Roman" panose="02020603050405020304" pitchFamily="18" charset="0"/>
              </a:rPr>
              <a:t>Trạng</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thái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cảm</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xúc</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trong</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hình</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sau</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đây</a:t>
            </a:r>
            <a:r>
              <a:rPr lang="en-US" sz="2800" dirty="0">
                <a:latin typeface="UTM Avo" panose="02040603050506020204" pitchFamily="18" charset="0"/>
                <a:cs typeface="Times New Roman" panose="02020603050405020304" pitchFamily="18" charset="0"/>
              </a:rPr>
              <a:t> là có </a:t>
            </a:r>
            <a:r>
              <a:rPr lang="en-US" sz="2800" dirty="0" err="1">
                <a:latin typeface="UTM Avo" panose="02040603050506020204" pitchFamily="18" charset="0"/>
                <a:cs typeface="Times New Roman" panose="02020603050405020304" pitchFamily="18" charset="0"/>
              </a:rPr>
              <a:t>lợi</a:t>
            </a:r>
            <a:r>
              <a:rPr lang="en-US" sz="2800" dirty="0">
                <a:latin typeface="UTM Avo" panose="02040603050506020204" pitchFamily="18" charset="0"/>
                <a:cs typeface="Times New Roman" panose="02020603050405020304" pitchFamily="18" charset="0"/>
              </a:rPr>
              <a:t> hay có </a:t>
            </a:r>
            <a:r>
              <a:rPr lang="en-US" sz="2800" dirty="0" err="1">
                <a:latin typeface="UTM Avo" panose="02040603050506020204" pitchFamily="18" charset="0"/>
                <a:cs typeface="Times New Roman" panose="02020603050405020304" pitchFamily="18" charset="0"/>
              </a:rPr>
              <a:t>hại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đối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với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cơ</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quan</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tuần</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hoàn</a:t>
            </a:r>
            <a:r>
              <a:rPr lang="en-US" sz="2800" dirty="0">
                <a:latin typeface="UTM Avo" panose="02040603050506020204" pitchFamily="18" charset="0"/>
                <a:cs typeface="Times New Roman" panose="02020603050405020304" pitchFamily="18" charset="0"/>
              </a:rPr>
              <a:t> ?</a:t>
            </a: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sp>
        <p:nvSpPr>
          <p:cNvPr id="19" name="Rectangle: Rounded Corners 18">
            <a:extLst>
              <a:ext uri="{FF2B5EF4-FFF2-40B4-BE49-F238E27FC236}">
                <a16:creationId xmlns:a16="http://schemas.microsoft.com/office/drawing/2014/main" id="{A98ECE88-115D-4A1D-8452-F943FF1AC741}"/>
              </a:ext>
            </a:extLst>
          </p:cNvPr>
          <p:cNvSpPr/>
          <p:nvPr/>
        </p:nvSpPr>
        <p:spPr>
          <a:xfrm>
            <a:off x="1632003" y="3008085"/>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060"/>
                </a:solidFill>
                <a:effectLst/>
                <a:uLnTx/>
                <a:uFillTx/>
                <a:latin typeface="UTM Avo" panose="02040603050506020204" pitchFamily="18" charset="0"/>
                <a:ea typeface="+mn-ea"/>
                <a:cs typeface="Times New Roman" panose="02020603050405020304" pitchFamily="18" charset="0"/>
              </a:rPr>
              <a:t>A. Có</a:t>
            </a:r>
            <a:r>
              <a:rPr kumimoji="0" lang="en-US" sz="3200" b="0" i="0" u="none" strike="noStrike" kern="1200" cap="none" spc="0" normalizeH="0" noProof="0">
                <a:ln>
                  <a:noFill/>
                </a:ln>
                <a:solidFill>
                  <a:srgbClr val="002060"/>
                </a:solidFill>
                <a:effectLst/>
                <a:uLnTx/>
                <a:uFillTx/>
                <a:latin typeface="UTM Avo" panose="02040603050506020204" pitchFamily="18" charset="0"/>
                <a:ea typeface="+mn-ea"/>
                <a:cs typeface="Times New Roman" panose="02020603050405020304" pitchFamily="18" charset="0"/>
              </a:rPr>
              <a:t> lợi</a:t>
            </a:r>
            <a:endParaRPr kumimoji="0" lang="en-US" sz="3200" b="0" i="0" u="none" strike="noStrike" kern="1200" cap="none" spc="0" normalizeH="0" baseline="0" noProof="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Rectangle: Rounded Corners 22">
            <a:extLst>
              <a:ext uri="{FF2B5EF4-FFF2-40B4-BE49-F238E27FC236}">
                <a16:creationId xmlns:a16="http://schemas.microsoft.com/office/drawing/2014/main" id="{64E263D4-FF99-4115-A750-399C550760EE}"/>
              </a:ext>
            </a:extLst>
          </p:cNvPr>
          <p:cNvSpPr/>
          <p:nvPr/>
        </p:nvSpPr>
        <p:spPr>
          <a:xfrm>
            <a:off x="8534400" y="3008085"/>
            <a:ext cx="2934336" cy="779666"/>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B. Có hại</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57664" y="3900477"/>
            <a:ext cx="2934336" cy="2934336"/>
          </a:xfrm>
          <a:prstGeom prst="rect">
            <a:avLst/>
          </a:prstGeom>
        </p:spPr>
      </p:pic>
      <p:pic>
        <p:nvPicPr>
          <p:cNvPr id="9" name="Picture 8">
            <a:extLst>
              <a:ext uri="{FF2B5EF4-FFF2-40B4-BE49-F238E27FC236}">
                <a16:creationId xmlns:a16="http://schemas.microsoft.com/office/drawing/2014/main" id="{E2EC769F-710B-AB55-32F4-6430CF99417F}"/>
              </a:ext>
            </a:extLst>
          </p:cNvPr>
          <p:cNvPicPr>
            <a:picLocks noChangeAspect="1"/>
          </p:cNvPicPr>
          <p:nvPr/>
        </p:nvPicPr>
        <p:blipFill>
          <a:blip r:embed="rId11"/>
          <a:stretch>
            <a:fillRect/>
          </a:stretch>
        </p:blipFill>
        <p:spPr>
          <a:xfrm>
            <a:off x="4572636" y="3017518"/>
            <a:ext cx="3238500" cy="3609975"/>
          </a:xfrm>
          <a:prstGeom prst="rect">
            <a:avLst/>
          </a:prstGeom>
        </p:spPr>
      </p:pic>
    </p:spTree>
    <p:extLst>
      <p:ext uri="{BB962C8B-B14F-4D97-AF65-F5344CB8AC3E}">
        <p14:creationId xmlns:p14="http://schemas.microsoft.com/office/powerpoint/2010/main" val="3220054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strVal val="#ppt_w+.3"/>
                                          </p:val>
                                        </p:tav>
                                        <p:tav tm="100000">
                                          <p:val>
                                            <p:strVal val="#ppt_w"/>
                                          </p:val>
                                        </p:tav>
                                      </p:tavLst>
                                    </p:anim>
                                    <p:anim calcmode="lin" valueType="num">
                                      <p:cBhvr>
                                        <p:cTn id="19" dur="500" fill="hold"/>
                                        <p:tgtEl>
                                          <p:spTgt spid="19"/>
                                        </p:tgtEl>
                                        <p:attrNameLst>
                                          <p:attrName>ppt_h</p:attrName>
                                        </p:attrNameLst>
                                      </p:cBhvr>
                                      <p:tavLst>
                                        <p:tav tm="0">
                                          <p:val>
                                            <p:strVal val="#ppt_h"/>
                                          </p:val>
                                        </p:tav>
                                        <p:tav tm="100000">
                                          <p:val>
                                            <p:strVal val="#ppt_h"/>
                                          </p:val>
                                        </p:tav>
                                      </p:tavLst>
                                    </p:anim>
                                    <p:animEffect transition="in" filter="fade">
                                      <p:cBhvr>
                                        <p:cTn id="20" dur="500"/>
                                        <p:tgtEl>
                                          <p:spTgt spid="19"/>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strVal val="#ppt_w+.3"/>
                                          </p:val>
                                        </p:tav>
                                        <p:tav tm="100000">
                                          <p:val>
                                            <p:strVal val="#ppt_w"/>
                                          </p:val>
                                        </p:tav>
                                      </p:tavLst>
                                    </p:anim>
                                    <p:anim calcmode="lin" valueType="num">
                                      <p:cBhvr>
                                        <p:cTn id="25" dur="500" fill="hold"/>
                                        <p:tgtEl>
                                          <p:spTgt spid="23"/>
                                        </p:tgtEl>
                                        <p:attrNameLst>
                                          <p:attrName>ppt_h</p:attrName>
                                        </p:attrNameLst>
                                      </p:cBhvr>
                                      <p:tavLst>
                                        <p:tav tm="0">
                                          <p:val>
                                            <p:strVal val="#ppt_h"/>
                                          </p:val>
                                        </p:tav>
                                        <p:tav tm="100000">
                                          <p:val>
                                            <p:strVal val="#ppt_h"/>
                                          </p:val>
                                        </p:tav>
                                      </p:tavLst>
                                    </p:anim>
                                    <p:animEffect transition="in" filter="fade">
                                      <p:cBhvr>
                                        <p:cTn id="2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5"/>
                                        </p:tgtEl>
                                      </p:cBhvr>
                                    </p:animEffect>
                                    <p:animScale>
                                      <p:cBhvr>
                                        <p:cTn id="32" dur="250" autoRev="1" fill="hold"/>
                                        <p:tgtEl>
                                          <p:spTgt spid="5"/>
                                        </p:tgtEl>
                                      </p:cBhvr>
                                      <p:by x="105000" y="105000"/>
                                    </p:animScale>
                                  </p:childTnLst>
                                </p:cTn>
                              </p:par>
                            </p:childTnLst>
                          </p:cTn>
                        </p:par>
                        <p:par>
                          <p:cTn id="33" fill="hold">
                            <p:stCondLst>
                              <p:cond delay="500"/>
                            </p:stCondLst>
                            <p:childTnLst>
                              <p:par>
                                <p:cTn id="34" presetID="1" presetClass="emph" presetSubtype="2" fill="hold" nodeType="afterEffect">
                                  <p:stCondLst>
                                    <p:cond delay="0"/>
                                  </p:stCondLst>
                                  <p:childTnLst>
                                    <p:animClr clrSpc="rgb" dir="cw">
                                      <p:cBhvr>
                                        <p:cTn id="35" dur="500" fill="hold"/>
                                        <p:tgtEl>
                                          <p:spTgt spid="19"/>
                                        </p:tgtEl>
                                        <p:attrNameLst>
                                          <p:attrName>fillcolor</p:attrName>
                                        </p:attrNameLst>
                                      </p:cBhvr>
                                      <p:to>
                                        <a:srgbClr val="FFFF00"/>
                                      </p:to>
                                    </p:animClr>
                                    <p:set>
                                      <p:cBhvr>
                                        <p:cTn id="36" dur="500" fill="hold"/>
                                        <p:tgtEl>
                                          <p:spTgt spid="19"/>
                                        </p:tgtEl>
                                        <p:attrNameLst>
                                          <p:attrName>fill.type</p:attrName>
                                        </p:attrNameLst>
                                      </p:cBhvr>
                                      <p:to>
                                        <p:strVal val="solid"/>
                                      </p:to>
                                    </p:set>
                                    <p:set>
                                      <p:cBhvr>
                                        <p:cTn id="37" dur="500" fill="hold"/>
                                        <p:tgtEl>
                                          <p:spTgt spid="19"/>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24"/>
                                        </p:tgtEl>
                                      </p:cBhvr>
                                    </p:animEffect>
                                    <p:animScale>
                                      <p:cBhvr>
                                        <p:cTn id="43" dur="250" autoRev="1" fill="hold"/>
                                        <p:tgtEl>
                                          <p:spTgt spid="24"/>
                                        </p:tgtEl>
                                      </p:cBhvr>
                                      <p:by x="105000" y="105000"/>
                                    </p:animScale>
                                  </p:childTnLst>
                                </p:cTn>
                              </p:par>
                            </p:childTnLst>
                          </p:cTn>
                        </p:par>
                        <p:par>
                          <p:cTn id="44" fill="hold">
                            <p:stCondLst>
                              <p:cond delay="500"/>
                            </p:stCondLst>
                            <p:childTnLst>
                              <p:par>
                                <p:cTn id="45" presetID="1" presetClass="emph" presetSubtype="2" fill="hold" nodeType="afterEffect">
                                  <p:stCondLst>
                                    <p:cond delay="0"/>
                                  </p:stCondLst>
                                  <p:childTnLst>
                                    <p:animClr clrSpc="rgb" dir="cw">
                                      <p:cBhvr>
                                        <p:cTn id="46" dur="500" fill="hold"/>
                                        <p:tgtEl>
                                          <p:spTgt spid="23"/>
                                        </p:tgtEl>
                                        <p:attrNameLst>
                                          <p:attrName>fillcolor</p:attrName>
                                        </p:attrNameLst>
                                      </p:cBhvr>
                                      <p:to>
                                        <a:srgbClr val="00B0F0"/>
                                      </p:to>
                                    </p:animClr>
                                    <p:set>
                                      <p:cBhvr>
                                        <p:cTn id="47" dur="500" fill="hold"/>
                                        <p:tgtEl>
                                          <p:spTgt spid="23"/>
                                        </p:tgtEl>
                                        <p:attrNameLst>
                                          <p:attrName>fill.type</p:attrName>
                                        </p:attrNameLst>
                                      </p:cBhvr>
                                      <p:to>
                                        <p:strVal val="solid"/>
                                      </p:to>
                                    </p:set>
                                    <p:set>
                                      <p:cBhvr>
                                        <p:cTn id="48" dur="500" fill="hold"/>
                                        <p:tgtEl>
                                          <p:spTgt spid="23"/>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4"/>
                  </p:tgtEl>
                </p:cond>
              </p:nextCondLst>
            </p:seq>
          </p:childTnLst>
        </p:cTn>
      </p:par>
    </p:tnLst>
    <p:bldLst>
      <p:bldP spid="8" grpId="0" animBg="1"/>
      <p:bldP spid="19"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arden Cartoon Vector Art, Icons, and Graphics for Free Download">
            <a:extLst>
              <a:ext uri="{FF2B5EF4-FFF2-40B4-BE49-F238E27FC236}">
                <a16:creationId xmlns:a16="http://schemas.microsoft.com/office/drawing/2014/main" id="{2A5EEDDF-B7C4-5B52-94EB-3F01581D209F}"/>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529" y="0"/>
            <a:ext cx="2857500" cy="285750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1143001" y="484145"/>
            <a:ext cx="8191500" cy="1607820"/>
          </a:xfrm>
          <a:prstGeom prst="wedgeRoundRectCallout">
            <a:avLst>
              <a:gd name="adj1" fmla="val 62786"/>
              <a:gd name="adj2" fmla="val 8254"/>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a:latin typeface="UTM Avo" panose="02040603050506020204" pitchFamily="18" charset="0"/>
                <a:cs typeface="Times New Roman" panose="02020603050405020304" pitchFamily="18" charset="0"/>
              </a:rPr>
              <a:t>Trạng thái cảm xúc trong hình sau đây là có lợi hay có hại đối với cơ quan tuần hoàn ?</a:t>
            </a:r>
          </a:p>
        </p:txBody>
      </p:sp>
      <p:pic>
        <p:nvPicPr>
          <p:cNvPr id="17" name="Picture 16">
            <a:extLst>
              <a:ext uri="{FF2B5EF4-FFF2-40B4-BE49-F238E27FC236}">
                <a16:creationId xmlns:a16="http://schemas.microsoft.com/office/drawing/2014/main" id="{4B5AB01C-ECF4-4CC5-B79D-24017FBE3B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297" y="1603081"/>
            <a:ext cx="1600706" cy="1607820"/>
          </a:xfrm>
          <a:prstGeom prst="rect">
            <a:avLst/>
          </a:prstGeom>
        </p:spPr>
      </p:pic>
      <p:pic>
        <p:nvPicPr>
          <p:cNvPr id="22" name="Picture 21">
            <a:extLst>
              <a:ext uri="{FF2B5EF4-FFF2-40B4-BE49-F238E27FC236}">
                <a16:creationId xmlns:a16="http://schemas.microsoft.com/office/drawing/2014/main" id="{29116D89-5671-4377-A980-517B605BECA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39200" y="2851638"/>
            <a:ext cx="2934336" cy="2934336"/>
          </a:xfrm>
          <a:prstGeom prst="rect">
            <a:avLst/>
          </a:prstGeom>
        </p:spPr>
      </p:pic>
      <p:sp>
        <p:nvSpPr>
          <p:cNvPr id="23" name="Rectangle: Rounded Corners 22">
            <a:extLst>
              <a:ext uri="{FF2B5EF4-FFF2-40B4-BE49-F238E27FC236}">
                <a16:creationId xmlns:a16="http://schemas.microsoft.com/office/drawing/2014/main" id="{64E263D4-FF99-4115-A750-399C550760EE}"/>
              </a:ext>
            </a:extLst>
          </p:cNvPr>
          <p:cNvSpPr/>
          <p:nvPr/>
        </p:nvSpPr>
        <p:spPr>
          <a:xfrm>
            <a:off x="8919278" y="5762970"/>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B. Có hại</a:t>
            </a: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24785" y="2851638"/>
            <a:ext cx="2934336" cy="2934336"/>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5904863" y="5762970"/>
            <a:ext cx="2774179" cy="841829"/>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a:solidFill>
                  <a:srgbClr val="002060"/>
                </a:solidFill>
                <a:latin typeface="UTM Avo" panose="02040603050506020204" pitchFamily="18" charset="0"/>
                <a:cs typeface="Times New Roman" panose="02020603050405020304" pitchFamily="18" charset="0"/>
              </a:rPr>
              <a:t>A. Có lợi</a:t>
            </a:r>
          </a:p>
        </p:txBody>
      </p:sp>
      <p:pic>
        <p:nvPicPr>
          <p:cNvPr id="6" name="Picture 5">
            <a:extLst>
              <a:ext uri="{FF2B5EF4-FFF2-40B4-BE49-F238E27FC236}">
                <a16:creationId xmlns:a16="http://schemas.microsoft.com/office/drawing/2014/main" id="{90A3E67E-ED85-BBF8-FB09-8D606E85380F}"/>
              </a:ext>
            </a:extLst>
          </p:cNvPr>
          <p:cNvPicPr>
            <a:picLocks noChangeAspect="1"/>
          </p:cNvPicPr>
          <p:nvPr/>
        </p:nvPicPr>
        <p:blipFill>
          <a:blip r:embed="rId10"/>
          <a:stretch>
            <a:fillRect/>
          </a:stretch>
        </p:blipFill>
        <p:spPr>
          <a:xfrm>
            <a:off x="1524000" y="2994386"/>
            <a:ext cx="3248025" cy="3543300"/>
          </a:xfrm>
          <a:prstGeom prst="rect">
            <a:avLst/>
          </a:prstGeom>
        </p:spPr>
      </p:pic>
      <p:pic>
        <p:nvPicPr>
          <p:cNvPr id="4" name="Picture 3">
            <a:extLst>
              <a:ext uri="{FF2B5EF4-FFF2-40B4-BE49-F238E27FC236}">
                <a16:creationId xmlns:a16="http://schemas.microsoft.com/office/drawing/2014/main" id="{5451A95A-081C-C46A-515D-0A00B56B9388}"/>
              </a:ext>
            </a:extLst>
          </p:cNvPr>
          <p:cNvPicPr>
            <a:picLocks noChangeAspect="1"/>
          </p:cNvPicPr>
          <p:nvPr/>
        </p:nvPicPr>
        <p:blipFill>
          <a:blip r:embed="rId11"/>
          <a:stretch>
            <a:fillRect/>
          </a:stretch>
        </p:blipFill>
        <p:spPr>
          <a:xfrm>
            <a:off x="1" y="1"/>
            <a:ext cx="990600" cy="990600"/>
          </a:xfrm>
          <a:prstGeom prst="rect">
            <a:avLst/>
          </a:prstGeom>
        </p:spPr>
      </p:pic>
    </p:spTree>
    <p:extLst>
      <p:ext uri="{BB962C8B-B14F-4D97-AF65-F5344CB8AC3E}">
        <p14:creationId xmlns:p14="http://schemas.microsoft.com/office/powerpoint/2010/main" val="2001803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ppt_w+.3"/>
                                          </p:val>
                                        </p:tav>
                                        <p:tav tm="100000">
                                          <p:val>
                                            <p:strVal val="#ppt_w"/>
                                          </p:val>
                                        </p:tav>
                                      </p:tavLst>
                                    </p:anim>
                                    <p:anim calcmode="lin" valueType="num">
                                      <p:cBhvr>
                                        <p:cTn id="13" dur="500" fill="hold"/>
                                        <p:tgtEl>
                                          <p:spTgt spid="8"/>
                                        </p:tgtEl>
                                        <p:attrNameLst>
                                          <p:attrName>ppt_h</p:attrName>
                                        </p:attrNameLst>
                                      </p:cBhvr>
                                      <p:tavLst>
                                        <p:tav tm="0">
                                          <p:val>
                                            <p:strVal val="#ppt_h"/>
                                          </p:val>
                                        </p:tav>
                                        <p:tav tm="100000">
                                          <p:val>
                                            <p:strVal val="#ppt_h"/>
                                          </p:val>
                                        </p:tav>
                                      </p:tavLst>
                                    </p:anim>
                                    <p:animEffect transition="in" filter="fade">
                                      <p:cBhvr>
                                        <p:cTn id="14" dur="500"/>
                                        <p:tgtEl>
                                          <p:spTgt spid="8"/>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strVal val="#ppt_w+.3"/>
                                          </p:val>
                                        </p:tav>
                                        <p:tav tm="100000">
                                          <p:val>
                                            <p:strVal val="#ppt_w"/>
                                          </p:val>
                                        </p:tav>
                                      </p:tavLst>
                                    </p:anim>
                                    <p:anim calcmode="lin" valueType="num">
                                      <p:cBhvr>
                                        <p:cTn id="19" dur="500" fill="hold"/>
                                        <p:tgtEl>
                                          <p:spTgt spid="23"/>
                                        </p:tgtEl>
                                        <p:attrNameLst>
                                          <p:attrName>ppt_h</p:attrName>
                                        </p:attrNameLst>
                                      </p:cBhvr>
                                      <p:tavLst>
                                        <p:tav tm="0">
                                          <p:val>
                                            <p:strVal val="#ppt_h"/>
                                          </p:val>
                                        </p:tav>
                                        <p:tav tm="100000">
                                          <p:val>
                                            <p:strVal val="#ppt_h"/>
                                          </p:val>
                                        </p:tav>
                                      </p:tavLst>
                                    </p:anim>
                                    <p:animEffect transition="in" filter="fade">
                                      <p:cBhvr>
                                        <p:cTn id="20" dur="500"/>
                                        <p:tgtEl>
                                          <p:spTgt spid="23"/>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strVal val="#ppt_w+.3"/>
                                          </p:val>
                                        </p:tav>
                                        <p:tav tm="100000">
                                          <p:val>
                                            <p:strVal val="#ppt_w"/>
                                          </p:val>
                                        </p:tav>
                                      </p:tavLst>
                                    </p:anim>
                                    <p:anim calcmode="lin" valueType="num">
                                      <p:cBhvr>
                                        <p:cTn id="25" dur="500" fill="hold"/>
                                        <p:tgtEl>
                                          <p:spTgt spid="25"/>
                                        </p:tgtEl>
                                        <p:attrNameLst>
                                          <p:attrName>ppt_h</p:attrName>
                                        </p:attrNameLst>
                                      </p:cBhvr>
                                      <p:tavLst>
                                        <p:tav tm="0">
                                          <p:val>
                                            <p:strVal val="#ppt_h"/>
                                          </p:val>
                                        </p:tav>
                                        <p:tav tm="100000">
                                          <p:val>
                                            <p:strVal val="#ppt_h"/>
                                          </p:val>
                                        </p:tav>
                                      </p:tavLst>
                                    </p:anim>
                                    <p:animEffect transition="in" filter="fade">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2"/>
                    </p:tgtEl>
                  </p:cond>
                </p:stCondLst>
                <p:endSync evt="end" delay="0">
                  <p:rtn val="all"/>
                </p:endSync>
                <p:childTnLst>
                  <p:par>
                    <p:cTn id="28" fill="hold">
                      <p:stCondLst>
                        <p:cond delay="0"/>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22"/>
                                        </p:tgtEl>
                                      </p:cBhvr>
                                    </p:animEffect>
                                    <p:animScale>
                                      <p:cBhvr>
                                        <p:cTn id="32" dur="250" autoRev="1" fill="hold"/>
                                        <p:tgtEl>
                                          <p:spTgt spid="22"/>
                                        </p:tgtEl>
                                      </p:cBhvr>
                                      <p:by x="105000" y="105000"/>
                                    </p:animScale>
                                  </p:childTnLst>
                                </p:cTn>
                              </p:par>
                            </p:childTnLst>
                          </p:cTn>
                        </p:par>
                        <p:par>
                          <p:cTn id="33" fill="hold">
                            <p:stCondLst>
                              <p:cond delay="500"/>
                            </p:stCondLst>
                            <p:childTnLst>
                              <p:par>
                                <p:cTn id="34" presetID="1" presetClass="emph" presetSubtype="2" fill="hold" nodeType="afterEffect">
                                  <p:stCondLst>
                                    <p:cond delay="0"/>
                                  </p:stCondLst>
                                  <p:childTnLst>
                                    <p:animClr clrSpc="rgb" dir="cw">
                                      <p:cBhvr>
                                        <p:cTn id="35" dur="500" fill="hold"/>
                                        <p:tgtEl>
                                          <p:spTgt spid="23"/>
                                        </p:tgtEl>
                                        <p:attrNameLst>
                                          <p:attrName>fillcolor</p:attrName>
                                        </p:attrNameLst>
                                      </p:cBhvr>
                                      <p:to>
                                        <a:srgbClr val="FFFF00"/>
                                      </p:to>
                                    </p:animClr>
                                    <p:set>
                                      <p:cBhvr>
                                        <p:cTn id="36" dur="500" fill="hold"/>
                                        <p:tgtEl>
                                          <p:spTgt spid="23"/>
                                        </p:tgtEl>
                                        <p:attrNameLst>
                                          <p:attrName>fill.type</p:attrName>
                                        </p:attrNameLst>
                                      </p:cBhvr>
                                      <p:to>
                                        <p:strVal val="solid"/>
                                      </p:to>
                                    </p:set>
                                    <p:set>
                                      <p:cBhvr>
                                        <p:cTn id="37" dur="500" fill="hold"/>
                                        <p:tgtEl>
                                          <p:spTgt spid="23"/>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24"/>
                                        </p:tgtEl>
                                      </p:cBhvr>
                                    </p:animEffect>
                                    <p:animScale>
                                      <p:cBhvr>
                                        <p:cTn id="43" dur="250" autoRev="1" fill="hold"/>
                                        <p:tgtEl>
                                          <p:spTgt spid="24"/>
                                        </p:tgtEl>
                                      </p:cBhvr>
                                      <p:by x="105000" y="105000"/>
                                    </p:animScale>
                                  </p:childTnLst>
                                </p:cTn>
                              </p:par>
                            </p:childTnLst>
                          </p:cTn>
                        </p:par>
                        <p:par>
                          <p:cTn id="44" fill="hold">
                            <p:stCondLst>
                              <p:cond delay="500"/>
                            </p:stCondLst>
                            <p:childTnLst>
                              <p:par>
                                <p:cTn id="45" presetID="1" presetClass="emph" presetSubtype="2" fill="hold" nodeType="afterEffect">
                                  <p:stCondLst>
                                    <p:cond delay="0"/>
                                  </p:stCondLst>
                                  <p:childTnLst>
                                    <p:animClr clrSpc="rgb" dir="cw">
                                      <p:cBhvr>
                                        <p:cTn id="46" dur="500" fill="hold"/>
                                        <p:tgtEl>
                                          <p:spTgt spid="25"/>
                                        </p:tgtEl>
                                        <p:attrNameLst>
                                          <p:attrName>fillcolor</p:attrName>
                                        </p:attrNameLst>
                                      </p:cBhvr>
                                      <p:to>
                                        <a:srgbClr val="00B0F0"/>
                                      </p:to>
                                    </p:animClr>
                                    <p:set>
                                      <p:cBhvr>
                                        <p:cTn id="47" dur="500" fill="hold"/>
                                        <p:tgtEl>
                                          <p:spTgt spid="25"/>
                                        </p:tgtEl>
                                        <p:attrNameLst>
                                          <p:attrName>fill.type</p:attrName>
                                        </p:attrNameLst>
                                      </p:cBhvr>
                                      <p:to>
                                        <p:strVal val="solid"/>
                                      </p:to>
                                    </p:set>
                                    <p:set>
                                      <p:cBhvr>
                                        <p:cTn id="48" dur="500" fill="hold"/>
                                        <p:tgtEl>
                                          <p:spTgt spid="25"/>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4"/>
                  </p:tgtEl>
                </p:cond>
              </p:nextCondLst>
            </p:seq>
          </p:childTnLst>
        </p:cTn>
      </p:par>
    </p:tnLst>
    <p:bldLst>
      <p:bldP spid="8" grpId="0" animBg="1"/>
      <p:bldP spid="23"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7" name="TextBox 6">
            <a:extLst>
              <a:ext uri="{FF2B5EF4-FFF2-40B4-BE49-F238E27FC236}">
                <a16:creationId xmlns:a16="http://schemas.microsoft.com/office/drawing/2014/main" id="{6EC3CD2B-E589-64CE-1FA5-719371BE2A73}"/>
              </a:ext>
            </a:extLst>
          </p:cNvPr>
          <p:cNvSpPr txBox="1"/>
          <p:nvPr/>
        </p:nvSpPr>
        <p:spPr>
          <a:xfrm>
            <a:off x="520700" y="1670980"/>
            <a:ext cx="11366500" cy="553998"/>
          </a:xfrm>
          <a:prstGeom prst="rect">
            <a:avLst/>
          </a:prstGeom>
          <a:noFill/>
        </p:spPr>
        <p:txBody>
          <a:bodyPr wrap="square" rtlCol="0">
            <a:spAutoFit/>
          </a:bodyPr>
          <a:lstStyle/>
          <a:p>
            <a:r>
              <a:rPr lang="en-US" sz="3000" dirty="0">
                <a:solidFill>
                  <a:srgbClr val="C00000"/>
                </a:solidFill>
                <a:latin typeface="UTM Avo" panose="02040603050506020204" pitchFamily="18" charset="0"/>
                <a:cs typeface="Arial" panose="020B0604020202020204" pitchFamily="34" charset="0"/>
              </a:rPr>
              <a:t>HĐ4: </a:t>
            </a:r>
            <a:r>
              <a:rPr lang="en-US" sz="3000" dirty="0" err="1">
                <a:solidFill>
                  <a:srgbClr val="C00000"/>
                </a:solidFill>
                <a:latin typeface="UTM Avo" panose="02040603050506020204" pitchFamily="18" charset="0"/>
                <a:cs typeface="Arial" panose="020B0604020202020204" pitchFamily="34" charset="0"/>
              </a:rPr>
              <a:t>Ảnh</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hưởng</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của</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một</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số</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việc</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làm</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tới</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cơ</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quan</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tuần</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hoàn</a:t>
            </a:r>
            <a:endParaRPr lang="en-US" sz="3000" dirty="0">
              <a:solidFill>
                <a:srgbClr val="C00000"/>
              </a:solidFill>
              <a:latin typeface="UTM Avo" panose="0204060305050602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C1972992-6259-D9FA-951A-ABE5BC36AC84}"/>
              </a:ext>
            </a:extLst>
          </p:cNvPr>
          <p:cNvPicPr>
            <a:picLocks noChangeAspect="1"/>
          </p:cNvPicPr>
          <p:nvPr/>
        </p:nvPicPr>
        <p:blipFill rotWithShape="1">
          <a:blip r:embed="rId4">
            <a:extLst>
              <a:ext uri="{28A0092B-C50C-407E-A947-70E740481C1C}">
                <a14:useLocalDpi xmlns:a14="http://schemas.microsoft.com/office/drawing/2010/main" val="0"/>
              </a:ext>
            </a:extLst>
          </a:blip>
          <a:srcRect l="19040" t="11765" r="40498" b="47059"/>
          <a:stretch/>
        </p:blipFill>
        <p:spPr>
          <a:xfrm>
            <a:off x="5310425" y="2243994"/>
            <a:ext cx="2783282" cy="2292115"/>
          </a:xfrm>
          <a:prstGeom prst="rect">
            <a:avLst/>
          </a:prstGeom>
        </p:spPr>
      </p:pic>
      <p:pic>
        <p:nvPicPr>
          <p:cNvPr id="9" name="Picture 8">
            <a:extLst>
              <a:ext uri="{FF2B5EF4-FFF2-40B4-BE49-F238E27FC236}">
                <a16:creationId xmlns:a16="http://schemas.microsoft.com/office/drawing/2014/main" id="{3D870177-82BE-C65C-24CE-E402D287A7FA}"/>
              </a:ext>
            </a:extLst>
          </p:cNvPr>
          <p:cNvPicPr>
            <a:picLocks noChangeAspect="1"/>
          </p:cNvPicPr>
          <p:nvPr/>
        </p:nvPicPr>
        <p:blipFill rotWithShape="1">
          <a:blip r:embed="rId4">
            <a:extLst>
              <a:ext uri="{28A0092B-C50C-407E-A947-70E740481C1C}">
                <a14:useLocalDpi xmlns:a14="http://schemas.microsoft.com/office/drawing/2010/main" val="0"/>
              </a:ext>
            </a:extLst>
          </a:blip>
          <a:srcRect l="61559" t="15334" r="9713" b="43490"/>
          <a:stretch/>
        </p:blipFill>
        <p:spPr>
          <a:xfrm>
            <a:off x="8034288" y="2235559"/>
            <a:ext cx="1976090" cy="2292115"/>
          </a:xfrm>
          <a:prstGeom prst="rect">
            <a:avLst/>
          </a:prstGeom>
        </p:spPr>
      </p:pic>
      <p:pic>
        <p:nvPicPr>
          <p:cNvPr id="10" name="Picture 9">
            <a:extLst>
              <a:ext uri="{FF2B5EF4-FFF2-40B4-BE49-F238E27FC236}">
                <a16:creationId xmlns:a16="http://schemas.microsoft.com/office/drawing/2014/main" id="{907ADB81-11D6-CB81-6113-81BD84834F0B}"/>
              </a:ext>
            </a:extLst>
          </p:cNvPr>
          <p:cNvPicPr>
            <a:picLocks noChangeAspect="1"/>
          </p:cNvPicPr>
          <p:nvPr/>
        </p:nvPicPr>
        <p:blipFill rotWithShape="1">
          <a:blip r:embed="rId4">
            <a:extLst>
              <a:ext uri="{28A0092B-C50C-407E-A947-70E740481C1C}">
                <a14:useLocalDpi xmlns:a14="http://schemas.microsoft.com/office/drawing/2010/main" val="0"/>
              </a:ext>
            </a:extLst>
          </a:blip>
          <a:srcRect l="20739" t="54582" r="50069" b="3648"/>
          <a:stretch/>
        </p:blipFill>
        <p:spPr>
          <a:xfrm>
            <a:off x="5307797" y="4519678"/>
            <a:ext cx="2027567" cy="2347829"/>
          </a:xfrm>
          <a:prstGeom prst="rect">
            <a:avLst/>
          </a:prstGeom>
        </p:spPr>
      </p:pic>
      <p:pic>
        <p:nvPicPr>
          <p:cNvPr id="11" name="Picture 10">
            <a:extLst>
              <a:ext uri="{FF2B5EF4-FFF2-40B4-BE49-F238E27FC236}">
                <a16:creationId xmlns:a16="http://schemas.microsoft.com/office/drawing/2014/main" id="{B34E2447-5B3D-413F-E357-481EA693B03B}"/>
              </a:ext>
            </a:extLst>
          </p:cNvPr>
          <p:cNvPicPr>
            <a:picLocks noChangeAspect="1"/>
          </p:cNvPicPr>
          <p:nvPr/>
        </p:nvPicPr>
        <p:blipFill rotWithShape="1">
          <a:blip r:embed="rId4">
            <a:extLst>
              <a:ext uri="{28A0092B-C50C-407E-A947-70E740481C1C}">
                <a14:useLocalDpi xmlns:a14="http://schemas.microsoft.com/office/drawing/2010/main" val="0"/>
              </a:ext>
            </a:extLst>
          </a:blip>
          <a:srcRect l="56082" t="56629" r="15870" b="999"/>
          <a:stretch/>
        </p:blipFill>
        <p:spPr>
          <a:xfrm>
            <a:off x="7317432" y="4529187"/>
            <a:ext cx="1904907" cy="2328813"/>
          </a:xfrm>
          <a:prstGeom prst="rect">
            <a:avLst/>
          </a:prstGeom>
        </p:spPr>
      </p:pic>
      <p:grpSp>
        <p:nvGrpSpPr>
          <p:cNvPr id="12" name="Group 11">
            <a:extLst>
              <a:ext uri="{FF2B5EF4-FFF2-40B4-BE49-F238E27FC236}">
                <a16:creationId xmlns:a16="http://schemas.microsoft.com/office/drawing/2014/main" id="{FC0314BC-30A0-2697-D4D6-2DB60FA0E662}"/>
              </a:ext>
            </a:extLst>
          </p:cNvPr>
          <p:cNvGrpSpPr/>
          <p:nvPr/>
        </p:nvGrpSpPr>
        <p:grpSpPr>
          <a:xfrm>
            <a:off x="203288" y="2667000"/>
            <a:ext cx="5103697" cy="3197571"/>
            <a:chOff x="1066800" y="3299839"/>
            <a:chExt cx="7655546" cy="4796357"/>
          </a:xfrm>
        </p:grpSpPr>
        <p:sp>
          <p:nvSpPr>
            <p:cNvPr id="13" name="TextBox 12">
              <a:extLst>
                <a:ext uri="{FF2B5EF4-FFF2-40B4-BE49-F238E27FC236}">
                  <a16:creationId xmlns:a16="http://schemas.microsoft.com/office/drawing/2014/main" id="{3B821EEC-FED1-1A7F-0181-EA7354BA1304}"/>
                </a:ext>
              </a:extLst>
            </p:cNvPr>
            <p:cNvSpPr txBox="1"/>
            <p:nvPr/>
          </p:nvSpPr>
          <p:spPr>
            <a:xfrm>
              <a:off x="1066800" y="3454392"/>
              <a:ext cx="7006923" cy="4641804"/>
            </a:xfrm>
            <a:prstGeom prst="round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en-US" sz="2000" b="1" dirty="0" err="1">
                  <a:latin typeface="UTM Avo" panose="02040603050506020204" pitchFamily="18" charset="0"/>
                  <a:cs typeface="Arial" panose="020B0604020202020204" pitchFamily="34" charset="0"/>
                </a:rPr>
                <a:t>Làm</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việc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nhóm</a:t>
              </a:r>
              <a:r>
                <a:rPr lang="en-US" sz="2000" b="1" dirty="0">
                  <a:latin typeface="UTM Avo" panose="02040603050506020204" pitchFamily="18" charset="0"/>
                  <a:cs typeface="Arial" panose="020B0604020202020204" pitchFamily="34" charset="0"/>
                </a:rPr>
                <a:t>:</a:t>
              </a:r>
            </a:p>
            <a:p>
              <a:pPr>
                <a:lnSpc>
                  <a:spcPct val="150000"/>
                </a:lnSpc>
              </a:pPr>
              <a:r>
                <a:rPr lang="en-US" sz="2000" dirty="0">
                  <a:latin typeface="UTM Avo" panose="02040603050506020204" pitchFamily="18" charset="0"/>
                  <a:cs typeface="Arial" panose="020B0604020202020204" pitchFamily="34" charset="0"/>
                </a:rPr>
                <a:t>Quan </a:t>
              </a:r>
              <a:r>
                <a:rPr lang="en-US" sz="2000" dirty="0" err="1">
                  <a:latin typeface="UTM Avo" panose="02040603050506020204" pitchFamily="18" charset="0"/>
                  <a:cs typeface="Arial" panose="020B0604020202020204" pitchFamily="34" charset="0"/>
                </a:rPr>
                <a:t>sát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hình</a:t>
              </a:r>
              <a:r>
                <a:rPr lang="en-US" sz="2000" dirty="0">
                  <a:latin typeface="UTM Avo" panose="02040603050506020204" pitchFamily="18" charset="0"/>
                  <a:cs typeface="Arial" panose="020B0604020202020204" pitchFamily="34" charset="0"/>
                </a:rPr>
                <a:t> 1-4 SGK </a:t>
              </a:r>
              <a:r>
                <a:rPr lang="en-US" sz="2000" dirty="0" err="1">
                  <a:latin typeface="UTM Avo" panose="02040603050506020204" pitchFamily="18" charset="0"/>
                  <a:cs typeface="Arial" panose="020B0604020202020204" pitchFamily="34" charset="0"/>
                </a:rPr>
                <a:t>trang</a:t>
              </a:r>
              <a:r>
                <a:rPr lang="en-US" sz="2000" dirty="0">
                  <a:latin typeface="UTM Avo" panose="02040603050506020204" pitchFamily="18" charset="0"/>
                  <a:cs typeface="Arial" panose="020B0604020202020204" pitchFamily="34" charset="0"/>
                </a:rPr>
                <a:t> 92 </a:t>
              </a:r>
              <a:r>
                <a:rPr lang="en-US" sz="2000" dirty="0" err="1">
                  <a:latin typeface="UTM Avo" panose="02040603050506020204" pitchFamily="18" charset="0"/>
                  <a:cs typeface="Arial" panose="020B0604020202020204" pitchFamily="34" charset="0"/>
                </a:rPr>
                <a:t>và</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cùng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nhau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thảo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luận</a:t>
              </a:r>
              <a:r>
                <a:rPr lang="en-US" sz="2000" dirty="0">
                  <a:latin typeface="UTM Avo" panose="02040603050506020204" pitchFamily="18" charset="0"/>
                  <a:cs typeface="Arial" panose="020B0604020202020204" pitchFamily="34" charset="0"/>
                </a:rPr>
                <a:t> về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số</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việc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cần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làm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hoặc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cần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tránh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bảo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vệ</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cơ</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quan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tuần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hoàn</a:t>
              </a:r>
              <a:r>
                <a:rPr lang="en-US" sz="2000" dirty="0">
                  <a:latin typeface="UTM Avo" panose="02040603050506020204" pitchFamily="18" charset="0"/>
                  <a:cs typeface="Arial" panose="020B0604020202020204" pitchFamily="34" charset="0"/>
                </a:rPr>
                <a:t>.</a:t>
              </a:r>
            </a:p>
          </p:txBody>
        </p:sp>
        <p:pic>
          <p:nvPicPr>
            <p:cNvPr id="14" name="Picture 23">
              <a:extLst>
                <a:ext uri="{FF2B5EF4-FFF2-40B4-BE49-F238E27FC236}">
                  <a16:creationId xmlns:a16="http://schemas.microsoft.com/office/drawing/2014/main" id="{240C336A-5AF1-0295-D3EF-E88FD2D32C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6955">
              <a:off x="6294127" y="3299839"/>
              <a:ext cx="2428219" cy="750541"/>
            </a:xfrm>
            <a:prstGeom prst="rect">
              <a:avLst/>
            </a:prstGeom>
          </p:spPr>
        </p:pic>
      </p:grpSp>
    </p:spTree>
    <p:extLst>
      <p:ext uri="{BB962C8B-B14F-4D97-AF65-F5344CB8AC3E}">
        <p14:creationId xmlns:p14="http://schemas.microsoft.com/office/powerpoint/2010/main" val="179692450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3099D1-4734-421D-A130-4AA34B1ABBD4}"/>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6" name="Hangin_with_the_Worms">
            <a:hlinkClick r:id="" action="ppaction://media"/>
          </p:cNvPr>
          <p:cNvPicPr>
            <a:picLocks noChangeAspect="1"/>
          </p:cNvPicPr>
          <p:nvPr>
            <a:audioFile r:link="rId1"/>
            <p:extLst>
              <p:ext uri="{DAA4B4D4-6D71-4841-9C94-3DE7FCFB9230}">
                <p14:media xmlns:p14="http://schemas.microsoft.com/office/powerpoint/2010/main" r:embed="rId2">
                  <p14:trim st="2200"/>
                </p14:media>
              </p:ext>
            </p:extLst>
          </p:nvPr>
        </p:nvPicPr>
        <p:blipFill>
          <a:blip r:embed="rId4"/>
          <a:stretch>
            <a:fillRect/>
          </a:stretch>
        </p:blipFill>
        <p:spPr>
          <a:xfrm>
            <a:off x="5289755" y="-609600"/>
            <a:ext cx="609600" cy="609600"/>
          </a:xfrm>
          <a:prstGeom prst="rect">
            <a:avLst/>
          </a:prstGeom>
        </p:spPr>
      </p:pic>
      <p:pic>
        <p:nvPicPr>
          <p:cNvPr id="3" name="Picture 2">
            <a:extLst>
              <a:ext uri="{FF2B5EF4-FFF2-40B4-BE49-F238E27FC236}">
                <a16:creationId xmlns:a16="http://schemas.microsoft.com/office/drawing/2014/main" id="{F2D5F614-795C-2FFA-3706-C635859CEDCD}"/>
              </a:ext>
            </a:extLst>
          </p:cNvPr>
          <p:cNvPicPr>
            <a:picLocks noChangeAspect="1"/>
          </p:cNvPicPr>
          <p:nvPr/>
        </p:nvPicPr>
        <p:blipFill>
          <a:blip r:embed="rId5"/>
          <a:stretch>
            <a:fillRect/>
          </a:stretch>
        </p:blipFill>
        <p:spPr>
          <a:xfrm>
            <a:off x="1" y="1"/>
            <a:ext cx="990600" cy="990600"/>
          </a:xfrm>
          <a:prstGeom prst="rect">
            <a:avLst/>
          </a:prstGeom>
        </p:spPr>
      </p:pic>
    </p:spTree>
    <p:extLst>
      <p:ext uri="{BB962C8B-B14F-4D97-AF65-F5344CB8AC3E}">
        <p14:creationId xmlns:p14="http://schemas.microsoft.com/office/powerpoint/2010/main" val="1036780181"/>
      </p:ext>
    </p:extLst>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E0A063-6FAA-6589-9321-8AFB3451F927}"/>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454048" y="692486"/>
            <a:ext cx="5570807" cy="5570807"/>
          </a:xfrm>
          <a:prstGeom prst="rect">
            <a:avLst/>
          </a:prstGeom>
        </p:spPr>
      </p:pic>
      <p:pic>
        <p:nvPicPr>
          <p:cNvPr id="3" name="Picture 2">
            <a:extLst>
              <a:ext uri="{FF2B5EF4-FFF2-40B4-BE49-F238E27FC236}">
                <a16:creationId xmlns:a16="http://schemas.microsoft.com/office/drawing/2014/main" id="{F1AFCBE7-D532-322B-E1C0-7C6DB2B2677C}"/>
              </a:ext>
            </a:extLst>
          </p:cNvPr>
          <p:cNvPicPr>
            <a:picLocks noChangeAspect="1"/>
          </p:cNvPicPr>
          <p:nvPr/>
        </p:nvPicPr>
        <p:blipFill>
          <a:blip r:embed="rId4"/>
          <a:stretch>
            <a:fillRect/>
          </a:stretch>
        </p:blipFill>
        <p:spPr>
          <a:xfrm>
            <a:off x="1" y="1"/>
            <a:ext cx="990600" cy="990600"/>
          </a:xfrm>
          <a:prstGeom prst="rect">
            <a:avLst/>
          </a:prstGeom>
        </p:spPr>
      </p:pic>
    </p:spTree>
    <p:extLst>
      <p:ext uri="{BB962C8B-B14F-4D97-AF65-F5344CB8AC3E}">
        <p14:creationId xmlns:p14="http://schemas.microsoft.com/office/powerpoint/2010/main" val="1027301038"/>
      </p:ext>
    </p:extLst>
  </p:cSld>
  <p:clrMapOvr>
    <a:masterClrMapping/>
  </p:clrMapOvr>
  <mc:AlternateContent xmlns:mc="http://schemas.openxmlformats.org/markup-compatibility/2006" xmlns:p14="http://schemas.microsoft.com/office/powerpoint/2010/main">
    <mc:Choice Requires="p14">
      <p:transition spd="slow" advClick="0" advTm="1000">
        <p14:flash/>
      </p:transition>
    </mc:Choice>
    <mc:Fallback xmlns="">
      <p:transition spd="slow" advClick="0" advTm="1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EA3B5D7-8307-056D-3DF0-E4EE3D5532FF}"/>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6" name="Oval 5"/>
          <p:cNvSpPr/>
          <p:nvPr/>
        </p:nvSpPr>
        <p:spPr>
          <a:xfrm>
            <a:off x="-6939830" y="30253"/>
            <a:ext cx="6511159" cy="651115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454048" y="692486"/>
            <a:ext cx="5570807" cy="5570807"/>
          </a:xfrm>
          <a:prstGeom prst="rect">
            <a:avLst/>
          </a:prstGeom>
        </p:spPr>
      </p:pic>
      <p:pic>
        <p:nvPicPr>
          <p:cNvPr id="2" name="Picture 1"/>
          <p:cNvPicPr>
            <a:picLocks noChangeAspect="1"/>
          </p:cNvPicPr>
          <p:nvPr/>
        </p:nvPicPr>
        <p:blipFill>
          <a:blip r:embed="rId4" cstate="print">
            <a:biLevel thresh="7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669281" y="2913344"/>
            <a:ext cx="472440" cy="526120"/>
          </a:xfrm>
          <a:prstGeom prst="rect">
            <a:avLst/>
          </a:prstGeom>
        </p:spPr>
      </p:pic>
      <p:pic>
        <p:nvPicPr>
          <p:cNvPr id="5" name="Picture 4">
            <a:extLst>
              <a:ext uri="{FF2B5EF4-FFF2-40B4-BE49-F238E27FC236}">
                <a16:creationId xmlns:a16="http://schemas.microsoft.com/office/drawing/2014/main" id="{2543F02D-294D-F84D-A6D1-0C2FB41BAD93}"/>
              </a:ext>
            </a:extLst>
          </p:cNvPr>
          <p:cNvPicPr>
            <a:picLocks noChangeAspect="1"/>
          </p:cNvPicPr>
          <p:nvPr/>
        </p:nvPicPr>
        <p:blipFill>
          <a:blip r:embed="rId6"/>
          <a:stretch>
            <a:fillRect/>
          </a:stretch>
        </p:blipFill>
        <p:spPr>
          <a:xfrm>
            <a:off x="1" y="1"/>
            <a:ext cx="990600" cy="990600"/>
          </a:xfrm>
          <a:prstGeom prst="rect">
            <a:avLst/>
          </a:prstGeom>
        </p:spPr>
      </p:pic>
    </p:spTree>
    <p:extLst>
      <p:ext uri="{BB962C8B-B14F-4D97-AF65-F5344CB8AC3E}">
        <p14:creationId xmlns:p14="http://schemas.microsoft.com/office/powerpoint/2010/main" val="1659824115"/>
      </p:ext>
    </p:extLst>
  </p:cSld>
  <p:clrMapOvr>
    <a:masterClrMapping/>
  </p:clrMapOvr>
  <p:transition advClick="0"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3.54167E-6 3.33333E-6 L 0.78971 0.01898 " pathEditMode="relative" rAng="0" ptsTypes="AA">
                                      <p:cBhvr>
                                        <p:cTn id="6" dur="1000" fill="hold"/>
                                        <p:tgtEl>
                                          <p:spTgt spid="6"/>
                                        </p:tgtEl>
                                        <p:attrNameLst>
                                          <p:attrName>ppt_x</p:attrName>
                                          <p:attrName>ppt_y</p:attrName>
                                        </p:attrNameLst>
                                      </p:cBhvr>
                                      <p:rCtr x="39479" y="949"/>
                                    </p:animMotion>
                                  </p:childTnLst>
                                </p:cTn>
                              </p:par>
                            </p:childTnLst>
                          </p:cTn>
                        </p:par>
                        <p:par>
                          <p:cTn id="7" fill="hold">
                            <p:stCondLst>
                              <p:cond delay="1000"/>
                            </p:stCondLst>
                            <p:childTnLst>
                              <p:par>
                                <p:cTn id="8" presetID="51" presetClass="path" presetSubtype="0" accel="50000" decel="50000" fill="hold" nodeType="afterEffect">
                                  <p:stCondLst>
                                    <p:cond delay="0"/>
                                  </p:stCondLst>
                                  <p:childTnLst>
                                    <p:animMotion origin="layout" path="M 5E-6 -4.44444E-6 C -0.01381 0.022 -0.03632 0.0176 -0.05221 0.05301 C -0.06159 0.09352 -0.06745 0.11899 -0.06967 0.15787 " pathEditMode="relative" rAng="0" ptsTypes="AAA">
                                      <p:cBhvr>
                                        <p:cTn id="9" dur="500" fill="hold"/>
                                        <p:tgtEl>
                                          <p:spTgt spid="2"/>
                                        </p:tgtEl>
                                        <p:attrNameLst>
                                          <p:attrName>ppt_x</p:attrName>
                                          <p:attrName>ppt_y</p:attrName>
                                        </p:attrNameLst>
                                      </p:cBhvr>
                                      <p:rCtr x="-3490" y="7894"/>
                                    </p:animMotion>
                                  </p:childTnLst>
                                </p:cTn>
                              </p:par>
                            </p:childTnLst>
                          </p:cTn>
                        </p:par>
                        <p:par>
                          <p:cTn id="10" fill="hold">
                            <p:stCondLst>
                              <p:cond delay="1500"/>
                            </p:stCondLst>
                            <p:childTnLst>
                              <p:par>
                                <p:cTn id="11" presetID="63" presetClass="path" presetSubtype="0" accel="50000" decel="50000" fill="hold" grpId="1" nodeType="afterEffect">
                                  <p:stCondLst>
                                    <p:cond delay="0"/>
                                  </p:stCondLst>
                                  <p:childTnLst>
                                    <p:animMotion origin="layout" path="M 0.78971 0.01898 L 1.57474 0.01898 " pathEditMode="relative" rAng="0" ptsTypes="AA">
                                      <p:cBhvr>
                                        <p:cTn id="12" dur="2000" fill="hold"/>
                                        <p:tgtEl>
                                          <p:spTgt spid="6"/>
                                        </p:tgtEl>
                                        <p:attrNameLst>
                                          <p:attrName>ppt_x</p:attrName>
                                          <p:attrName>ppt_y</p:attrName>
                                        </p:attrNameLst>
                                      </p:cBhvr>
                                      <p:rCtr x="3924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BD789E1-8C2E-C7EF-31C9-16DE64CEA4A5}"/>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Oval 1"/>
          <p:cNvSpPr/>
          <p:nvPr/>
        </p:nvSpPr>
        <p:spPr>
          <a:xfrm>
            <a:off x="-6939830" y="30253"/>
            <a:ext cx="6511159" cy="6511159"/>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3" name="Picture 2"/>
          <p:cNvPicPr>
            <a:picLocks noChangeAspect="1"/>
          </p:cNvPicPr>
          <p:nvPr/>
        </p:nvPicPr>
        <p:blipFill>
          <a:blip r:embed="rId2">
            <a:biLevel thresh="75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flipH="1">
            <a:off x="5944129" y="1272423"/>
            <a:ext cx="3467060" cy="4185841"/>
          </a:xfrm>
          <a:prstGeom prst="rect">
            <a:avLst/>
          </a:prstGeom>
        </p:spPr>
      </p:pic>
      <p:pic>
        <p:nvPicPr>
          <p:cNvPr id="5" name="Picture 4"/>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13469" t="55480" r="48767" b="9397"/>
          <a:stretch/>
        </p:blipFill>
        <p:spPr>
          <a:xfrm>
            <a:off x="4192171" y="3756074"/>
            <a:ext cx="2138291" cy="1955409"/>
          </a:xfrm>
          <a:prstGeom prst="rect">
            <a:avLst/>
          </a:prstGeom>
        </p:spPr>
      </p:pic>
      <p:pic>
        <p:nvPicPr>
          <p:cNvPr id="6" name="Picture 5">
            <a:extLst>
              <a:ext uri="{FF2B5EF4-FFF2-40B4-BE49-F238E27FC236}">
                <a16:creationId xmlns:a16="http://schemas.microsoft.com/office/drawing/2014/main" id="{266CD8F6-82B5-5ED7-95F1-F5243D24A5C7}"/>
              </a:ext>
            </a:extLst>
          </p:cNvPr>
          <p:cNvPicPr>
            <a:picLocks noChangeAspect="1"/>
          </p:cNvPicPr>
          <p:nvPr/>
        </p:nvPicPr>
        <p:blipFill>
          <a:blip r:embed="rId6"/>
          <a:stretch>
            <a:fillRect/>
          </a:stretch>
        </p:blipFill>
        <p:spPr>
          <a:xfrm>
            <a:off x="1" y="1"/>
            <a:ext cx="990600" cy="990600"/>
          </a:xfrm>
          <a:prstGeom prst="rect">
            <a:avLst/>
          </a:prstGeom>
        </p:spPr>
      </p:pic>
    </p:spTree>
    <p:extLst>
      <p:ext uri="{BB962C8B-B14F-4D97-AF65-F5344CB8AC3E}">
        <p14:creationId xmlns:p14="http://schemas.microsoft.com/office/powerpoint/2010/main" val="7199603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grpId="0" nodeType="afterEffect">
                                  <p:stCondLst>
                                    <p:cond delay="0"/>
                                  </p:stCondLst>
                                  <p:childTnLst>
                                    <p:animMotion origin="layout" path="M 3.54167E-6 3.33333E-6 L 0.78971 0.01898 " pathEditMode="relative" rAng="0" ptsTypes="AA">
                                      <p:cBhvr>
                                        <p:cTn id="6" dur="1000" fill="hold"/>
                                        <p:tgtEl>
                                          <p:spTgt spid="2"/>
                                        </p:tgtEl>
                                        <p:attrNameLst>
                                          <p:attrName>ppt_x</p:attrName>
                                          <p:attrName>ppt_y</p:attrName>
                                        </p:attrNameLst>
                                      </p:cBhvr>
                                      <p:rCtr x="39479" y="949"/>
                                    </p:animMotion>
                                  </p:childTnLst>
                                </p:cTn>
                              </p:par>
                            </p:childTnLst>
                          </p:cTn>
                        </p:par>
                        <p:par>
                          <p:cTn id="7" fill="hold">
                            <p:stCondLst>
                              <p:cond delay="1000"/>
                            </p:stCondLst>
                            <p:childTnLst>
                              <p:par>
                                <p:cTn id="8" presetID="63" presetClass="path" presetSubtype="0" accel="50000" decel="50000" fill="hold" grpId="1" nodeType="afterEffect">
                                  <p:stCondLst>
                                    <p:cond delay="0"/>
                                  </p:stCondLst>
                                  <p:childTnLst>
                                    <p:animMotion origin="layout" path="M 0.78971 0.01898 L 1.57474 0.01898 " pathEditMode="relative" rAng="0" ptsTypes="AA">
                                      <p:cBhvr>
                                        <p:cTn id="9" dur="1000" fill="hold"/>
                                        <p:tgtEl>
                                          <p:spTgt spid="2"/>
                                        </p:tgtEl>
                                        <p:attrNameLst>
                                          <p:attrName>ppt_x</p:attrName>
                                          <p:attrName>ppt_y</p:attrName>
                                        </p:attrNameLst>
                                      </p:cBhvr>
                                      <p:rCtr x="3924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CB85A6-58AB-FDD8-EC2D-4F0914DCBE46}"/>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Rounded Rectangular Callout 1"/>
          <p:cNvSpPr/>
          <p:nvPr/>
        </p:nvSpPr>
        <p:spPr>
          <a:xfrm>
            <a:off x="1905000" y="956603"/>
            <a:ext cx="4538003" cy="2321169"/>
          </a:xfrm>
          <a:prstGeom prst="wedgeRoundRectCallout">
            <a:avLst>
              <a:gd name="adj1" fmla="val 72526"/>
              <a:gd name="adj2" fmla="val 30379"/>
              <a:gd name="adj3" fmla="val 1666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UTM Avo" panose="02040603050506020204" pitchFamily="18" charset="0"/>
              </a:rPr>
              <a:t>Bạch Tuyết </a:t>
            </a:r>
          </a:p>
          <a:p>
            <a:pPr algn="ctr"/>
            <a:r>
              <a:rPr lang="en-US" sz="3600">
                <a:latin typeface="UTM Avo" panose="02040603050506020204" pitchFamily="18" charset="0"/>
              </a:rPr>
              <a:t>Ngươi tiêu đời rồi</a:t>
            </a:r>
          </a:p>
        </p:txBody>
      </p:sp>
      <p:pic>
        <p:nvPicPr>
          <p:cNvPr id="1026" name="Picture 2">
            <a:extLst>
              <a:ext uri="{FF2B5EF4-FFF2-40B4-BE49-F238E27FC236}">
                <a16:creationId xmlns:a16="http://schemas.microsoft.com/office/drawing/2014/main" id="{8B85EA69-B884-75C0-B35E-103620DB68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3092" y="997167"/>
            <a:ext cx="3962107" cy="58862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EA903D5-1DC7-373E-998C-A353BBFBA38C}"/>
              </a:ext>
            </a:extLst>
          </p:cNvPr>
          <p:cNvPicPr>
            <a:picLocks noChangeAspect="1"/>
          </p:cNvPicPr>
          <p:nvPr/>
        </p:nvPicPr>
        <p:blipFill>
          <a:blip r:embed="rId3"/>
          <a:stretch>
            <a:fillRect/>
          </a:stretch>
        </p:blipFill>
        <p:spPr>
          <a:xfrm>
            <a:off x="1" y="1"/>
            <a:ext cx="990600" cy="990600"/>
          </a:xfrm>
          <a:prstGeom prst="rect">
            <a:avLst/>
          </a:prstGeom>
        </p:spPr>
      </p:pic>
    </p:spTree>
    <p:extLst>
      <p:ext uri="{BB962C8B-B14F-4D97-AF65-F5344CB8AC3E}">
        <p14:creationId xmlns:p14="http://schemas.microsoft.com/office/powerpoint/2010/main" val="3421257330"/>
      </p:ext>
    </p:extLst>
  </p:cSld>
  <p:clrMapOvr>
    <a:masterClrMapping/>
  </p:clrMapOvr>
  <mc:AlternateContent xmlns:mc="http://schemas.openxmlformats.org/markup-compatibility/2006" xmlns:p14="http://schemas.microsoft.com/office/powerpoint/2010/main">
    <mc:Choice Requires="p14">
      <p:transition spd="slow" advClick="0" advTm="1000">
        <p14:flash/>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9C344B-5231-1E36-7B70-77452B4DF3DF}"/>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47" y="274395"/>
            <a:ext cx="5048865" cy="6583605"/>
          </a:xfrm>
          <a:prstGeom prst="rect">
            <a:avLst/>
          </a:prstGeom>
        </p:spPr>
      </p:pic>
      <p:sp>
        <p:nvSpPr>
          <p:cNvPr id="5" name="Rounded Rectangular Callout 4"/>
          <p:cNvSpPr/>
          <p:nvPr/>
        </p:nvSpPr>
        <p:spPr>
          <a:xfrm flipH="1">
            <a:off x="5521919" y="274395"/>
            <a:ext cx="4065563" cy="2321169"/>
          </a:xfrm>
          <a:prstGeom prst="wedgeRoundRectCallout">
            <a:avLst>
              <a:gd name="adj1" fmla="val 72526"/>
              <a:gd name="adj2" fmla="val 30379"/>
              <a:gd name="adj3" fmla="val 1666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UTM Avo" panose="02040603050506020204" pitchFamily="18" charset="0"/>
              </a:rPr>
              <a:t>Gọi Bạch Tuyết vào đây cho ta</a:t>
            </a:r>
          </a:p>
        </p:txBody>
      </p:sp>
      <p:pic>
        <p:nvPicPr>
          <p:cNvPr id="3" name="Picture 2">
            <a:extLst>
              <a:ext uri="{FF2B5EF4-FFF2-40B4-BE49-F238E27FC236}">
                <a16:creationId xmlns:a16="http://schemas.microsoft.com/office/drawing/2014/main" id="{CB8E986E-5621-B825-25F1-20251F15C6CA}"/>
              </a:ext>
            </a:extLst>
          </p:cNvPr>
          <p:cNvPicPr>
            <a:picLocks noChangeAspect="1"/>
          </p:cNvPicPr>
          <p:nvPr/>
        </p:nvPicPr>
        <p:blipFill>
          <a:blip r:embed="rId3"/>
          <a:stretch>
            <a:fillRect/>
          </a:stretch>
        </p:blipFill>
        <p:spPr>
          <a:xfrm>
            <a:off x="1" y="1"/>
            <a:ext cx="990600" cy="990600"/>
          </a:xfrm>
          <a:prstGeom prst="rect">
            <a:avLst/>
          </a:prstGeom>
        </p:spPr>
      </p:pic>
    </p:spTree>
    <p:extLst>
      <p:ext uri="{BB962C8B-B14F-4D97-AF65-F5344CB8AC3E}">
        <p14:creationId xmlns:p14="http://schemas.microsoft.com/office/powerpoint/2010/main" val="2245660243"/>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CBD396-0CD2-3F28-840B-A0B93C79E8E4}"/>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3" name="Picture 2">
            <a:extLst>
              <a:ext uri="{FF2B5EF4-FFF2-40B4-BE49-F238E27FC236}">
                <a16:creationId xmlns:a16="http://schemas.microsoft.com/office/drawing/2014/main" id="{2B7F5EBB-32BE-556C-BF7B-4F0C0FB4A49E}"/>
              </a:ext>
            </a:extLst>
          </p:cNvPr>
          <p:cNvPicPr>
            <a:picLocks noChangeAspect="1"/>
          </p:cNvPicPr>
          <p:nvPr/>
        </p:nvPicPr>
        <p:blipFill>
          <a:blip r:embed="rId2"/>
          <a:stretch>
            <a:fillRect/>
          </a:stretch>
        </p:blipFill>
        <p:spPr>
          <a:xfrm>
            <a:off x="1" y="1"/>
            <a:ext cx="990600" cy="990600"/>
          </a:xfrm>
          <a:prstGeom prst="rect">
            <a:avLst/>
          </a:prstGeom>
        </p:spPr>
      </p:pic>
    </p:spTree>
    <p:extLst>
      <p:ext uri="{BB962C8B-B14F-4D97-AF65-F5344CB8AC3E}">
        <p14:creationId xmlns:p14="http://schemas.microsoft.com/office/powerpoint/2010/main" val="888946979"/>
      </p:ext>
    </p:extLst>
  </p:cSld>
  <p:clrMapOvr>
    <a:masterClrMapping/>
  </p:clrMapOvr>
  <p:transition advClick="0" advTm="1000">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FAA28A-80D2-0277-A485-6A2F57CCE264}"/>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5716" y="3787877"/>
            <a:ext cx="6676103" cy="3338052"/>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92454" y="3687098"/>
            <a:ext cx="1035174" cy="140109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99347" y="3687098"/>
            <a:ext cx="1025545" cy="1401097"/>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36" y="2281448"/>
            <a:ext cx="3509687" cy="4576552"/>
          </a:xfrm>
          <a:prstGeom prst="rect">
            <a:avLst/>
          </a:prstGeom>
        </p:spPr>
      </p:pic>
      <p:sp>
        <p:nvSpPr>
          <p:cNvPr id="10" name="Rounded Rectangular Callout 9"/>
          <p:cNvSpPr/>
          <p:nvPr/>
        </p:nvSpPr>
        <p:spPr>
          <a:xfrm flipH="1">
            <a:off x="1983464" y="0"/>
            <a:ext cx="4670086" cy="2068825"/>
          </a:xfrm>
          <a:prstGeom prst="wedgeRoundRectCallout">
            <a:avLst>
              <a:gd name="adj1" fmla="val 33909"/>
              <a:gd name="adj2" fmla="val 99846"/>
              <a:gd name="adj3" fmla="val 1666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latin typeface="UTM Avo" panose="02040603050506020204" pitchFamily="18" charset="0"/>
              </a:rPr>
              <a:t>Chỉ có một trái không có độc. Ngươi hãy chọn đi</a:t>
            </a:r>
          </a:p>
        </p:txBody>
      </p:sp>
      <p:pic>
        <p:nvPicPr>
          <p:cNvPr id="11" name="Picture 10"/>
          <p:cNvPicPr>
            <a:picLocks noChangeAspect="1"/>
          </p:cNvPicPr>
          <p:nvPr/>
        </p:nvPicPr>
        <p:blipFill rotWithShape="1">
          <a:blip r:embed="rId9">
            <a:extLst>
              <a:ext uri="{28A0092B-C50C-407E-A947-70E740481C1C}">
                <a14:useLocalDpi xmlns:a14="http://schemas.microsoft.com/office/drawing/2010/main" val="0"/>
              </a:ext>
            </a:extLst>
          </a:blip>
          <a:srcRect l="18159" b="33118"/>
          <a:stretch/>
        </p:blipFill>
        <p:spPr>
          <a:xfrm flipH="1">
            <a:off x="7496829" y="2256502"/>
            <a:ext cx="4655842" cy="4586750"/>
          </a:xfrm>
          <a:prstGeom prst="rect">
            <a:avLst/>
          </a:prstGeom>
        </p:spPr>
      </p:pic>
      <p:sp>
        <p:nvSpPr>
          <p:cNvPr id="12" name="Rounded Rectangle 11"/>
          <p:cNvSpPr/>
          <p:nvPr/>
        </p:nvSpPr>
        <p:spPr>
          <a:xfrm>
            <a:off x="4072191" y="5338915"/>
            <a:ext cx="3723152" cy="1061884"/>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solidFill>
                  <a:schemeClr val="bg1">
                    <a:lumMod val="50000"/>
                  </a:schemeClr>
                </a:solidFill>
                <a:latin typeface="UTM Avo" panose="02040603050506020204" pitchFamily="18" charset="0"/>
              </a:rPr>
              <a:t>Play</a:t>
            </a:r>
          </a:p>
        </p:txBody>
      </p:sp>
      <p:pic>
        <p:nvPicPr>
          <p:cNvPr id="16" name="zo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215292" y="-609600"/>
            <a:ext cx="609600" cy="609600"/>
          </a:xfrm>
          <a:prstGeom prst="rect">
            <a:avLst/>
          </a:prstGeom>
        </p:spPr>
      </p:pic>
      <p:pic>
        <p:nvPicPr>
          <p:cNvPr id="3" name="Picture 2">
            <a:extLst>
              <a:ext uri="{FF2B5EF4-FFF2-40B4-BE49-F238E27FC236}">
                <a16:creationId xmlns:a16="http://schemas.microsoft.com/office/drawing/2014/main" id="{53A305B4-3201-8198-F313-DE0FA356FF28}"/>
              </a:ext>
            </a:extLst>
          </p:cNvPr>
          <p:cNvPicPr>
            <a:picLocks noChangeAspect="1"/>
          </p:cNvPicPr>
          <p:nvPr/>
        </p:nvPicPr>
        <p:blipFill>
          <a:blip r:embed="rId11"/>
          <a:stretch>
            <a:fillRect/>
          </a:stretch>
        </p:blipFill>
        <p:spPr>
          <a:xfrm>
            <a:off x="1" y="1"/>
            <a:ext cx="990600" cy="990600"/>
          </a:xfrm>
          <a:prstGeom prst="rect">
            <a:avLst/>
          </a:prstGeom>
        </p:spPr>
      </p:pic>
    </p:spTree>
    <p:extLst>
      <p:ext uri="{BB962C8B-B14F-4D97-AF65-F5344CB8AC3E}">
        <p14:creationId xmlns:p14="http://schemas.microsoft.com/office/powerpoint/2010/main" val="3956165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0"/>
                                        <p:tgtEl>
                                          <p:spTgt spid="10"/>
                                        </p:tgtEl>
                                      </p:cBhvr>
                                    </p:animEffect>
                                    <p:anim calcmode="lin" valueType="num">
                                      <p:cBhvr>
                                        <p:cTn id="8" dur="3000" fill="hold"/>
                                        <p:tgtEl>
                                          <p:spTgt spid="10"/>
                                        </p:tgtEl>
                                        <p:attrNameLst>
                                          <p:attrName>ppt_x</p:attrName>
                                        </p:attrNameLst>
                                      </p:cBhvr>
                                      <p:tavLst>
                                        <p:tav tm="0">
                                          <p:val>
                                            <p:strVal val="#ppt_x"/>
                                          </p:val>
                                        </p:tav>
                                        <p:tav tm="100000">
                                          <p:val>
                                            <p:strVal val="#ppt_x"/>
                                          </p:val>
                                        </p:tav>
                                      </p:tavLst>
                                    </p:anim>
                                    <p:anim calcmode="lin" valueType="num">
                                      <p:cBhvr>
                                        <p:cTn id="9" dur="3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23" presetClass="entr" presetSubtype="3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strVal val="4*#ppt_w"/>
                                          </p:val>
                                        </p:tav>
                                        <p:tav tm="100000">
                                          <p:val>
                                            <p:strVal val="#ppt_w"/>
                                          </p:val>
                                        </p:tav>
                                      </p:tavLst>
                                    </p:anim>
                                    <p:anim calcmode="lin" valueType="num">
                                      <p:cBhvr>
                                        <p:cTn id="14" dur="500" fill="hold"/>
                                        <p:tgtEl>
                                          <p:spTgt spid="12"/>
                                        </p:tgtEl>
                                        <p:attrNameLst>
                                          <p:attrName>ppt_h</p:attrName>
                                        </p:attrNameLst>
                                      </p:cBhvr>
                                      <p:tavLst>
                                        <p:tav tm="0">
                                          <p:val>
                                            <p:strVal val="4*#ppt_h"/>
                                          </p:val>
                                        </p:tav>
                                        <p:tav tm="100000">
                                          <p:val>
                                            <p:strVal val="#ppt_h"/>
                                          </p:val>
                                        </p:tav>
                                      </p:tavLst>
                                    </p:anim>
                                  </p:childTnLst>
                                </p:cTn>
                              </p:par>
                              <p:par>
                                <p:cTn id="15" presetID="1" presetClass="mediacall" presetSubtype="0" fill="hold" nodeType="withEffect">
                                  <p:stCondLst>
                                    <p:cond delay="0"/>
                                  </p:stCondLst>
                                  <p:childTnLst>
                                    <p:cmd type="call" cmd="playFrom(0.0)">
                                      <p:cBhvr>
                                        <p:cTn id="16" dur="260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6"/>
                </p:tgtEl>
              </p:cMediaNode>
            </p:audio>
          </p:childTnLst>
        </p:cTn>
      </p:par>
    </p:tnLst>
    <p:bldLst>
      <p:bldP spid="10"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72D9B6-F4A0-F7FA-ED0D-48D3218154C9}"/>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b="41248"/>
          <a:stretch/>
        </p:blipFill>
        <p:spPr>
          <a:xfrm>
            <a:off x="1007806" y="4601497"/>
            <a:ext cx="10112478" cy="2241755"/>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834" y="4200549"/>
            <a:ext cx="1388168" cy="187886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52505" y="4200549"/>
            <a:ext cx="1375254" cy="1878869"/>
          </a:xfrm>
          <a:prstGeom prst="rect">
            <a:avLst/>
          </a:prstGeom>
        </p:spPr>
      </p:pic>
      <p:sp>
        <p:nvSpPr>
          <p:cNvPr id="11" name="Rounded Rectangle 10"/>
          <p:cNvSpPr/>
          <p:nvPr/>
        </p:nvSpPr>
        <p:spPr>
          <a:xfrm>
            <a:off x="1073410" y="191729"/>
            <a:ext cx="10572135" cy="18288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a:solidFill>
                  <a:schemeClr val="accent1">
                    <a:lumMod val="20000"/>
                    <a:lumOff val="80000"/>
                  </a:schemeClr>
                </a:solidFill>
                <a:latin typeface="UTM Avo" panose="02040603050506020204" pitchFamily="18" charset="0"/>
              </a:rPr>
              <a:t>Việc làm trong hình sau đây là việc cần làm hay việc cần tránh để bảo vệ cơ quan tuần hoàn?</a:t>
            </a:r>
            <a:endParaRPr lang="vi-VN" sz="3200" dirty="0" err="1">
              <a:solidFill>
                <a:schemeClr val="accent1">
                  <a:lumMod val="20000"/>
                  <a:lumOff val="80000"/>
                </a:schemeClr>
              </a:solidFill>
              <a:latin typeface="UTM Avo" panose="02040603050506020204" pitchFamily="18" charset="0"/>
            </a:endParaRPr>
          </a:p>
        </p:txBody>
      </p:sp>
      <p:sp>
        <p:nvSpPr>
          <p:cNvPr id="12" name="Rounded Rectangle 11"/>
          <p:cNvSpPr/>
          <p:nvPr/>
        </p:nvSpPr>
        <p:spPr>
          <a:xfrm>
            <a:off x="324465" y="2131311"/>
            <a:ext cx="3796212"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20000"/>
                    <a:lumOff val="80000"/>
                  </a:schemeClr>
                </a:solidFill>
                <a:latin typeface="UTM Avo" panose="02040603050506020204" pitchFamily="18" charset="0"/>
              </a:rPr>
              <a:t>A. Việc cần làm</a:t>
            </a:r>
          </a:p>
        </p:txBody>
      </p:sp>
      <p:sp>
        <p:nvSpPr>
          <p:cNvPr id="14" name="Rounded Rectangle 13"/>
          <p:cNvSpPr/>
          <p:nvPr/>
        </p:nvSpPr>
        <p:spPr>
          <a:xfrm>
            <a:off x="8120483" y="2146401"/>
            <a:ext cx="3796213"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1">
                    <a:lumMod val="20000"/>
                    <a:lumOff val="80000"/>
                  </a:schemeClr>
                </a:solidFill>
                <a:latin typeface="UTM Avo" panose="02040603050506020204" pitchFamily="18" charset="0"/>
              </a:rPr>
              <a:t>B. Việc cần tránh</a:t>
            </a:r>
          </a:p>
        </p:txBody>
      </p:sp>
      <p:sp>
        <p:nvSpPr>
          <p:cNvPr id="15" name="Rounded Rectangle 14"/>
          <p:cNvSpPr/>
          <p:nvPr/>
        </p:nvSpPr>
        <p:spPr>
          <a:xfrm>
            <a:off x="4120677" y="6154058"/>
            <a:ext cx="6586651" cy="631713"/>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solidFill>
                  <a:schemeClr val="bg1">
                    <a:lumMod val="50000"/>
                  </a:schemeClr>
                </a:solidFill>
                <a:latin typeface="UTM Avo" panose="02040603050506020204" pitchFamily="18" charset="0"/>
              </a:rPr>
              <a:t>Ngày hôm sau</a:t>
            </a:r>
          </a:p>
        </p:txBody>
      </p:sp>
      <p:pic>
        <p:nvPicPr>
          <p:cNvPr id="3" name="Picture 2">
            <a:extLst>
              <a:ext uri="{FF2B5EF4-FFF2-40B4-BE49-F238E27FC236}">
                <a16:creationId xmlns:a16="http://schemas.microsoft.com/office/drawing/2014/main" id="{16A02019-7DA6-03D0-50AE-16F858341157}"/>
              </a:ext>
            </a:extLst>
          </p:cNvPr>
          <p:cNvPicPr>
            <a:picLocks noChangeAspect="1"/>
          </p:cNvPicPr>
          <p:nvPr/>
        </p:nvPicPr>
        <p:blipFill rotWithShape="1">
          <a:blip r:embed="rId9">
            <a:extLst>
              <a:ext uri="{28A0092B-C50C-407E-A947-70E740481C1C}">
                <a14:useLocalDpi xmlns:a14="http://schemas.microsoft.com/office/drawing/2010/main" val="0"/>
              </a:ext>
            </a:extLst>
          </a:blip>
          <a:srcRect l="19040" t="11765" r="40498" b="47059"/>
          <a:stretch/>
        </p:blipFill>
        <p:spPr>
          <a:xfrm>
            <a:off x="4561479" y="2035277"/>
            <a:ext cx="3005132" cy="2474815"/>
          </a:xfrm>
          <a:prstGeom prst="rect">
            <a:avLst/>
          </a:prstGeom>
        </p:spPr>
      </p:pic>
      <p:pic>
        <p:nvPicPr>
          <p:cNvPr id="7" name="Picture 6">
            <a:extLst>
              <a:ext uri="{FF2B5EF4-FFF2-40B4-BE49-F238E27FC236}">
                <a16:creationId xmlns:a16="http://schemas.microsoft.com/office/drawing/2014/main" id="{03B3750B-F5F4-67AC-F20A-42E6B9FB980F}"/>
              </a:ext>
            </a:extLst>
          </p:cNvPr>
          <p:cNvPicPr>
            <a:picLocks noChangeAspect="1"/>
          </p:cNvPicPr>
          <p:nvPr/>
        </p:nvPicPr>
        <p:blipFill>
          <a:blip r:embed="rId10"/>
          <a:stretch>
            <a:fillRect/>
          </a:stretch>
        </p:blipFill>
        <p:spPr>
          <a:xfrm>
            <a:off x="1" y="1"/>
            <a:ext cx="990600" cy="990600"/>
          </a:xfrm>
          <a:prstGeom prst="rect">
            <a:avLst/>
          </a:prstGeom>
        </p:spPr>
      </p:pic>
    </p:spTree>
    <p:extLst>
      <p:ext uri="{BB962C8B-B14F-4D97-AF65-F5344CB8AC3E}">
        <p14:creationId xmlns:p14="http://schemas.microsoft.com/office/powerpoint/2010/main" val="69144591"/>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5"/>
                                        </p:tgtEl>
                                        <p:attrNameLst>
                                          <p:attrName>r</p:attrName>
                                        </p:attrNameLst>
                                      </p:cBhvr>
                                    </p:animRot>
                                    <p:animRot by="-240000">
                                      <p:cBhvr>
                                        <p:cTn id="24" dur="200" fill="hold">
                                          <p:stCondLst>
                                            <p:cond delay="200"/>
                                          </p:stCondLst>
                                        </p:cTn>
                                        <p:tgtEl>
                                          <p:spTgt spid="5"/>
                                        </p:tgtEl>
                                        <p:attrNameLst>
                                          <p:attrName>r</p:attrName>
                                        </p:attrNameLst>
                                      </p:cBhvr>
                                    </p:animRot>
                                    <p:animRot by="240000">
                                      <p:cBhvr>
                                        <p:cTn id="25" dur="200" fill="hold">
                                          <p:stCondLst>
                                            <p:cond delay="400"/>
                                          </p:stCondLst>
                                        </p:cTn>
                                        <p:tgtEl>
                                          <p:spTgt spid="5"/>
                                        </p:tgtEl>
                                        <p:attrNameLst>
                                          <p:attrName>r</p:attrName>
                                        </p:attrNameLst>
                                      </p:cBhvr>
                                    </p:animRot>
                                    <p:animRot by="-240000">
                                      <p:cBhvr>
                                        <p:cTn id="26" dur="200" fill="hold">
                                          <p:stCondLst>
                                            <p:cond delay="600"/>
                                          </p:stCondLst>
                                        </p:cTn>
                                        <p:tgtEl>
                                          <p:spTgt spid="5"/>
                                        </p:tgtEl>
                                        <p:attrNameLst>
                                          <p:attrName>r</p:attrName>
                                        </p:attrNameLst>
                                      </p:cBhvr>
                                    </p:animRot>
                                    <p:animRot by="120000">
                                      <p:cBhvr>
                                        <p:cTn id="27" dur="200" fill="hold">
                                          <p:stCondLst>
                                            <p:cond delay="800"/>
                                          </p:stCondLst>
                                        </p:cTn>
                                        <p:tgtEl>
                                          <p:spTgt spid="5"/>
                                        </p:tgtEl>
                                        <p:attrNameLst>
                                          <p:attrName>r</p:attrName>
                                        </p:attrNameLst>
                                      </p:cBhvr>
                                    </p:animRot>
                                  </p:childTnLst>
                                </p:cTn>
                              </p:par>
                            </p:childTnLst>
                          </p:cTn>
                        </p:par>
                        <p:par>
                          <p:cTn id="28" fill="hold">
                            <p:stCondLst>
                              <p:cond delay="1000"/>
                            </p:stCondLst>
                            <p:childTnLst>
                              <p:par>
                                <p:cTn id="29" presetID="1" presetClass="emph" presetSubtype="2" fill="hold" nodeType="afterEffect">
                                  <p:stCondLst>
                                    <p:cond delay="0"/>
                                  </p:stCondLst>
                                  <p:childTnLst>
                                    <p:animClr clrSpc="rgb" dir="cw">
                                      <p:cBhvr>
                                        <p:cTn id="30" dur="2000" fill="hold"/>
                                        <p:tgtEl>
                                          <p:spTgt spid="12"/>
                                        </p:tgtEl>
                                        <p:attrNameLst>
                                          <p:attrName>fillcolor</p:attrName>
                                        </p:attrNameLst>
                                      </p:cBhvr>
                                      <p:to>
                                        <a:srgbClr val="92D050"/>
                                      </p:to>
                                    </p:animClr>
                                    <p:set>
                                      <p:cBhvr>
                                        <p:cTn id="31" dur="2000" fill="hold"/>
                                        <p:tgtEl>
                                          <p:spTgt spid="12"/>
                                        </p:tgtEl>
                                        <p:attrNameLst>
                                          <p:attrName>fill.type</p:attrName>
                                        </p:attrNameLst>
                                      </p:cBhvr>
                                      <p:to>
                                        <p:strVal val="solid"/>
                                      </p:to>
                                    </p:set>
                                    <p:set>
                                      <p:cBhvr>
                                        <p:cTn id="32" dur="20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4" name="you win.wav"/>
                                        </p:tgtEl>
                                      </p:cMediaNode>
                                    </p:audio>
                                  </p:sub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6"/>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6"/>
                                        </p:tgtEl>
                                      </p:cBhvr>
                                    </p:animEffect>
                                    <p:animScale>
                                      <p:cBhvr>
                                        <p:cTn id="44" dur="250" autoRev="1" fill="hold"/>
                                        <p:tgtEl>
                                          <p:spTgt spid="6"/>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2000" fill="hold"/>
                                        <p:tgtEl>
                                          <p:spTgt spid="14"/>
                                        </p:tgtEl>
                                        <p:attrNameLst>
                                          <p:attrName>fillcolor</p:attrName>
                                        </p:attrNameLst>
                                      </p:cBhvr>
                                      <p:to>
                                        <a:srgbClr val="FF0000"/>
                                      </p:to>
                                    </p:animClr>
                                    <p:set>
                                      <p:cBhvr>
                                        <p:cTn id="48" dur="2000" fill="hold"/>
                                        <p:tgtEl>
                                          <p:spTgt spid="14"/>
                                        </p:tgtEl>
                                        <p:attrNameLst>
                                          <p:attrName>fill.type</p:attrName>
                                        </p:attrNameLst>
                                      </p:cBhvr>
                                      <p:to>
                                        <p:strVal val="solid"/>
                                      </p:to>
                                    </p:set>
                                    <p:set>
                                      <p:cBhvr>
                                        <p:cTn id="49" dur="2000" fill="hold"/>
                                        <p:tgtEl>
                                          <p:spTgt spid="1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Game Over.wav"/>
                                        </p:tgtEl>
                                      </p:cMediaNode>
                                    </p:audio>
                                  </p:subTnLst>
                                </p:cTn>
                              </p:par>
                            </p:childTnLst>
                          </p:cTn>
                        </p:par>
                        <p:par>
                          <p:cTn id="50" fill="hold">
                            <p:stCondLst>
                              <p:cond delay="2500"/>
                            </p:stCondLst>
                            <p:childTnLst>
                              <p:par>
                                <p:cTn id="51" presetID="42" presetClass="entr" presetSubtype="0" fill="hold" grpId="1"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6"/>
                  </p:tgtEl>
                </p:cond>
              </p:nextCondLst>
            </p:seq>
          </p:childTnLst>
        </p:cTn>
      </p:par>
    </p:tnLst>
    <p:bldLst>
      <p:bldP spid="11" grpId="0" animBg="1"/>
      <p:bldP spid="12" grpId="0" animBg="1"/>
      <p:bldP spid="14" grpId="0" animBg="1"/>
      <p:bldP spid="15" grpId="0" animBg="1"/>
      <p:bldP spid="15"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923E98-2C3B-FB40-215D-8FFE2CC749C5}"/>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UTM Avo" panose="02040603050506020204" pitchFamily="18" charset="0"/>
            </a:endParaRPr>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b="41248"/>
          <a:stretch/>
        </p:blipFill>
        <p:spPr>
          <a:xfrm>
            <a:off x="1007806" y="4601497"/>
            <a:ext cx="10112478" cy="2241755"/>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834" y="4200549"/>
            <a:ext cx="1388168" cy="187886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52505" y="4200549"/>
            <a:ext cx="1375254" cy="1878869"/>
          </a:xfrm>
          <a:prstGeom prst="rect">
            <a:avLst/>
          </a:prstGeom>
        </p:spPr>
      </p:pic>
      <p:sp>
        <p:nvSpPr>
          <p:cNvPr id="11" name="Rounded Rectangle 10"/>
          <p:cNvSpPr/>
          <p:nvPr/>
        </p:nvSpPr>
        <p:spPr>
          <a:xfrm>
            <a:off x="1794387" y="158801"/>
            <a:ext cx="9325897" cy="18288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accent1">
                    <a:lumMod val="20000"/>
                    <a:lumOff val="80000"/>
                  </a:schemeClr>
                </a:solidFill>
                <a:latin typeface="UTM Avo" panose="02040603050506020204" pitchFamily="18" charset="0"/>
              </a:rPr>
              <a:t>Việc</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làm</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trong</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hình</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sau</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đây</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là</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việc</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cần</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làm</a:t>
            </a:r>
            <a:r>
              <a:rPr lang="en-US" sz="2800" dirty="0">
                <a:solidFill>
                  <a:schemeClr val="accent1">
                    <a:lumMod val="20000"/>
                    <a:lumOff val="80000"/>
                  </a:schemeClr>
                </a:solidFill>
                <a:latin typeface="UTM Avo" panose="02040603050506020204" pitchFamily="18" charset="0"/>
              </a:rPr>
              <a:t> hay </a:t>
            </a:r>
            <a:r>
              <a:rPr lang="en-US" sz="2800" dirty="0" err="1">
                <a:solidFill>
                  <a:schemeClr val="accent1">
                    <a:lumMod val="20000"/>
                    <a:lumOff val="80000"/>
                  </a:schemeClr>
                </a:solidFill>
                <a:latin typeface="UTM Avo" panose="02040603050506020204" pitchFamily="18" charset="0"/>
              </a:rPr>
              <a:t>việc</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cần</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tránh</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để</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bảo</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vệ</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cơ</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quan</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tuần</a:t>
            </a:r>
            <a:r>
              <a:rPr lang="en-US" sz="2800" dirty="0">
                <a:solidFill>
                  <a:schemeClr val="accent1">
                    <a:lumMod val="20000"/>
                    <a:lumOff val="80000"/>
                  </a:schemeClr>
                </a:solidFill>
                <a:latin typeface="UTM Avo" panose="02040603050506020204" pitchFamily="18" charset="0"/>
              </a:rPr>
              <a:t> </a:t>
            </a:r>
            <a:r>
              <a:rPr lang="en-US" sz="2800" dirty="0" err="1">
                <a:solidFill>
                  <a:schemeClr val="accent1">
                    <a:lumMod val="20000"/>
                    <a:lumOff val="80000"/>
                  </a:schemeClr>
                </a:solidFill>
                <a:latin typeface="UTM Avo" panose="02040603050506020204" pitchFamily="18" charset="0"/>
              </a:rPr>
              <a:t>hoàn</a:t>
            </a:r>
            <a:r>
              <a:rPr lang="en-US" sz="2800" dirty="0">
                <a:solidFill>
                  <a:schemeClr val="accent1">
                    <a:lumMod val="20000"/>
                    <a:lumOff val="80000"/>
                  </a:schemeClr>
                </a:solidFill>
                <a:latin typeface="UTM Avo" panose="02040603050506020204" pitchFamily="18" charset="0"/>
              </a:rPr>
              <a:t>?</a:t>
            </a:r>
          </a:p>
        </p:txBody>
      </p:sp>
      <p:sp>
        <p:nvSpPr>
          <p:cNvPr id="12" name="Rounded Rectangle 11"/>
          <p:cNvSpPr/>
          <p:nvPr/>
        </p:nvSpPr>
        <p:spPr>
          <a:xfrm>
            <a:off x="324465" y="2131311"/>
            <a:ext cx="3561735"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rPr>
              <a:t>A. Việc</a:t>
            </a:r>
            <a:r>
              <a:rPr kumimoji="0" lang="en-US" sz="2800" b="0" i="0" u="none" strike="noStrike" kern="1200" cap="none" spc="0" normalizeH="0" noProof="0">
                <a:ln>
                  <a:noFill/>
                </a:ln>
                <a:solidFill>
                  <a:srgbClr val="5B9BD5">
                    <a:lumMod val="20000"/>
                    <a:lumOff val="80000"/>
                  </a:srgbClr>
                </a:solidFill>
                <a:effectLst/>
                <a:uLnTx/>
                <a:uFillTx/>
                <a:latin typeface="UTM Avo" panose="02040603050506020204" pitchFamily="18" charset="0"/>
              </a:rPr>
              <a:t> cần làm</a:t>
            </a:r>
            <a:endParaRPr kumimoji="0" lang="en-US" sz="28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endParaRPr>
          </a:p>
        </p:txBody>
      </p:sp>
      <p:sp>
        <p:nvSpPr>
          <p:cNvPr id="14" name="Rounded Rectangle 13"/>
          <p:cNvSpPr/>
          <p:nvPr/>
        </p:nvSpPr>
        <p:spPr>
          <a:xfrm>
            <a:off x="8354961" y="2146401"/>
            <a:ext cx="3561736"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rPr>
              <a:t>B. VIệc</a:t>
            </a:r>
            <a:r>
              <a:rPr kumimoji="0" lang="en-US" sz="2800" b="0" i="0" u="none" strike="noStrike" kern="1200" cap="none" spc="0" normalizeH="0" noProof="0">
                <a:ln>
                  <a:noFill/>
                </a:ln>
                <a:solidFill>
                  <a:srgbClr val="5B9BD5">
                    <a:lumMod val="20000"/>
                    <a:lumOff val="80000"/>
                  </a:srgbClr>
                </a:solidFill>
                <a:effectLst/>
                <a:uLnTx/>
                <a:uFillTx/>
                <a:latin typeface="UTM Avo" panose="02040603050506020204" pitchFamily="18" charset="0"/>
              </a:rPr>
              <a:t> cần tránh</a:t>
            </a:r>
            <a:endParaRPr kumimoji="0" lang="en-US" sz="28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endParaRPr>
          </a:p>
        </p:txBody>
      </p:sp>
      <p:sp>
        <p:nvSpPr>
          <p:cNvPr id="15" name="Rounded Rectangle 14"/>
          <p:cNvSpPr/>
          <p:nvPr/>
        </p:nvSpPr>
        <p:spPr>
          <a:xfrm>
            <a:off x="4120677" y="6154058"/>
            <a:ext cx="6586651" cy="631713"/>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lumMod val="50000"/>
                  </a:prstClr>
                </a:solidFill>
                <a:effectLst/>
                <a:uLnTx/>
                <a:uFillTx/>
                <a:latin typeface="UTM Avo" panose="02040603050506020204" pitchFamily="18" charset="0"/>
              </a:rPr>
              <a:t>Ngày hôm sau . </a:t>
            </a:r>
          </a:p>
        </p:txBody>
      </p:sp>
      <p:pic>
        <p:nvPicPr>
          <p:cNvPr id="3" name="Picture 2">
            <a:extLst>
              <a:ext uri="{FF2B5EF4-FFF2-40B4-BE49-F238E27FC236}">
                <a16:creationId xmlns:a16="http://schemas.microsoft.com/office/drawing/2014/main" id="{4AA956D2-E353-28E4-E4EB-1D26D5FA8A29}"/>
              </a:ext>
            </a:extLst>
          </p:cNvPr>
          <p:cNvPicPr>
            <a:picLocks noChangeAspect="1"/>
          </p:cNvPicPr>
          <p:nvPr/>
        </p:nvPicPr>
        <p:blipFill rotWithShape="1">
          <a:blip r:embed="rId9">
            <a:extLst>
              <a:ext uri="{28A0092B-C50C-407E-A947-70E740481C1C}">
                <a14:useLocalDpi xmlns:a14="http://schemas.microsoft.com/office/drawing/2010/main" val="0"/>
              </a:ext>
            </a:extLst>
          </a:blip>
          <a:srcRect l="61559" t="15334" r="9713" b="43490"/>
          <a:stretch/>
        </p:blipFill>
        <p:spPr>
          <a:xfrm>
            <a:off x="5144740" y="2064121"/>
            <a:ext cx="2133600" cy="2474815"/>
          </a:xfrm>
          <a:prstGeom prst="rect">
            <a:avLst/>
          </a:prstGeom>
        </p:spPr>
      </p:pic>
      <p:pic>
        <p:nvPicPr>
          <p:cNvPr id="7" name="Picture 6">
            <a:extLst>
              <a:ext uri="{FF2B5EF4-FFF2-40B4-BE49-F238E27FC236}">
                <a16:creationId xmlns:a16="http://schemas.microsoft.com/office/drawing/2014/main" id="{C7F8697E-C9DA-73B2-70DE-4807DAD2818B}"/>
              </a:ext>
            </a:extLst>
          </p:cNvPr>
          <p:cNvPicPr>
            <a:picLocks noChangeAspect="1"/>
          </p:cNvPicPr>
          <p:nvPr/>
        </p:nvPicPr>
        <p:blipFill>
          <a:blip r:embed="rId10"/>
          <a:stretch>
            <a:fillRect/>
          </a:stretch>
        </p:blipFill>
        <p:spPr>
          <a:xfrm>
            <a:off x="1" y="1"/>
            <a:ext cx="990600" cy="990600"/>
          </a:xfrm>
          <a:prstGeom prst="rect">
            <a:avLst/>
          </a:prstGeom>
        </p:spPr>
      </p:pic>
    </p:spTree>
    <p:extLst>
      <p:ext uri="{BB962C8B-B14F-4D97-AF65-F5344CB8AC3E}">
        <p14:creationId xmlns:p14="http://schemas.microsoft.com/office/powerpoint/2010/main" val="320234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5"/>
                                        </p:tgtEl>
                                        <p:attrNameLst>
                                          <p:attrName>r</p:attrName>
                                        </p:attrNameLst>
                                      </p:cBhvr>
                                    </p:animRot>
                                    <p:animRot by="-240000">
                                      <p:cBhvr>
                                        <p:cTn id="24" dur="200" fill="hold">
                                          <p:stCondLst>
                                            <p:cond delay="200"/>
                                          </p:stCondLst>
                                        </p:cTn>
                                        <p:tgtEl>
                                          <p:spTgt spid="5"/>
                                        </p:tgtEl>
                                        <p:attrNameLst>
                                          <p:attrName>r</p:attrName>
                                        </p:attrNameLst>
                                      </p:cBhvr>
                                    </p:animRot>
                                    <p:animRot by="240000">
                                      <p:cBhvr>
                                        <p:cTn id="25" dur="200" fill="hold">
                                          <p:stCondLst>
                                            <p:cond delay="400"/>
                                          </p:stCondLst>
                                        </p:cTn>
                                        <p:tgtEl>
                                          <p:spTgt spid="5"/>
                                        </p:tgtEl>
                                        <p:attrNameLst>
                                          <p:attrName>r</p:attrName>
                                        </p:attrNameLst>
                                      </p:cBhvr>
                                    </p:animRot>
                                    <p:animRot by="-240000">
                                      <p:cBhvr>
                                        <p:cTn id="26" dur="200" fill="hold">
                                          <p:stCondLst>
                                            <p:cond delay="600"/>
                                          </p:stCondLst>
                                        </p:cTn>
                                        <p:tgtEl>
                                          <p:spTgt spid="5"/>
                                        </p:tgtEl>
                                        <p:attrNameLst>
                                          <p:attrName>r</p:attrName>
                                        </p:attrNameLst>
                                      </p:cBhvr>
                                    </p:animRot>
                                    <p:animRot by="120000">
                                      <p:cBhvr>
                                        <p:cTn id="27" dur="200" fill="hold">
                                          <p:stCondLst>
                                            <p:cond delay="800"/>
                                          </p:stCondLst>
                                        </p:cTn>
                                        <p:tgtEl>
                                          <p:spTgt spid="5"/>
                                        </p:tgtEl>
                                        <p:attrNameLst>
                                          <p:attrName>r</p:attrName>
                                        </p:attrNameLst>
                                      </p:cBhvr>
                                    </p:animRot>
                                  </p:childTnLst>
                                </p:cTn>
                              </p:par>
                            </p:childTnLst>
                          </p:cTn>
                        </p:par>
                        <p:par>
                          <p:cTn id="28" fill="hold">
                            <p:stCondLst>
                              <p:cond delay="1000"/>
                            </p:stCondLst>
                            <p:childTnLst>
                              <p:par>
                                <p:cTn id="29" presetID="1" presetClass="emph" presetSubtype="2" fill="hold" nodeType="afterEffect">
                                  <p:stCondLst>
                                    <p:cond delay="0"/>
                                  </p:stCondLst>
                                  <p:childTnLst>
                                    <p:animClr clrSpc="rgb" dir="cw">
                                      <p:cBhvr>
                                        <p:cTn id="30" dur="2000" fill="hold"/>
                                        <p:tgtEl>
                                          <p:spTgt spid="12"/>
                                        </p:tgtEl>
                                        <p:attrNameLst>
                                          <p:attrName>fillcolor</p:attrName>
                                        </p:attrNameLst>
                                      </p:cBhvr>
                                      <p:to>
                                        <a:srgbClr val="FF0000"/>
                                      </p:to>
                                    </p:animClr>
                                    <p:set>
                                      <p:cBhvr>
                                        <p:cTn id="31" dur="2000" fill="hold"/>
                                        <p:tgtEl>
                                          <p:spTgt spid="12"/>
                                        </p:tgtEl>
                                        <p:attrNameLst>
                                          <p:attrName>fill.type</p:attrName>
                                        </p:attrNameLst>
                                      </p:cBhvr>
                                      <p:to>
                                        <p:strVal val="solid"/>
                                      </p:to>
                                    </p:set>
                                    <p:set>
                                      <p:cBhvr>
                                        <p:cTn id="32" dur="20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4" name="Game Over.wav"/>
                                        </p:tgtEl>
                                      </p:cMediaNode>
                                    </p:audio>
                                  </p:sub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6"/>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6"/>
                                        </p:tgtEl>
                                      </p:cBhvr>
                                    </p:animEffect>
                                    <p:animScale>
                                      <p:cBhvr>
                                        <p:cTn id="44" dur="250" autoRev="1" fill="hold"/>
                                        <p:tgtEl>
                                          <p:spTgt spid="6"/>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2000" fill="hold"/>
                                        <p:tgtEl>
                                          <p:spTgt spid="14"/>
                                        </p:tgtEl>
                                        <p:attrNameLst>
                                          <p:attrName>fillcolor</p:attrName>
                                        </p:attrNameLst>
                                      </p:cBhvr>
                                      <p:to>
                                        <a:srgbClr val="92D050"/>
                                      </p:to>
                                    </p:animClr>
                                    <p:set>
                                      <p:cBhvr>
                                        <p:cTn id="48" dur="2000" fill="hold"/>
                                        <p:tgtEl>
                                          <p:spTgt spid="14"/>
                                        </p:tgtEl>
                                        <p:attrNameLst>
                                          <p:attrName>fill.type</p:attrName>
                                        </p:attrNameLst>
                                      </p:cBhvr>
                                      <p:to>
                                        <p:strVal val="solid"/>
                                      </p:to>
                                    </p:set>
                                    <p:set>
                                      <p:cBhvr>
                                        <p:cTn id="49" dur="2000" fill="hold"/>
                                        <p:tgtEl>
                                          <p:spTgt spid="1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you win.wav"/>
                                        </p:tgtEl>
                                      </p:cMediaNode>
                                    </p:audio>
                                  </p:subTnLst>
                                </p:cTn>
                              </p:par>
                            </p:childTnLst>
                          </p:cTn>
                        </p:par>
                        <p:par>
                          <p:cTn id="50" fill="hold">
                            <p:stCondLst>
                              <p:cond delay="2500"/>
                            </p:stCondLst>
                            <p:childTnLst>
                              <p:par>
                                <p:cTn id="51" presetID="42" presetClass="entr" presetSubtype="0" fill="hold" grpId="1"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6"/>
                  </p:tgtEl>
                </p:cond>
              </p:nextCondLst>
            </p:seq>
          </p:childTnLst>
        </p:cTn>
      </p:par>
    </p:tnLst>
    <p:bldLst>
      <p:bldP spid="11" grpId="0" animBg="1"/>
      <p:bldP spid="12" grpId="0" animBg="1"/>
      <p:bldP spid="14" grpId="0" animBg="1"/>
      <p:bldP spid="15" grpId="0" animBg="1"/>
      <p:bldP spid="15"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30E857-9330-6C3F-CC9E-3E6B2120A965}"/>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b="41248"/>
          <a:stretch/>
        </p:blipFill>
        <p:spPr>
          <a:xfrm>
            <a:off x="1007806" y="4601497"/>
            <a:ext cx="10112478" cy="2241755"/>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834" y="4200549"/>
            <a:ext cx="1388168" cy="187886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52505" y="4200549"/>
            <a:ext cx="1375254" cy="1878869"/>
          </a:xfrm>
          <a:prstGeom prst="rect">
            <a:avLst/>
          </a:prstGeom>
        </p:spPr>
      </p:pic>
      <p:sp>
        <p:nvSpPr>
          <p:cNvPr id="11" name="Rounded Rectangle 10"/>
          <p:cNvSpPr/>
          <p:nvPr/>
        </p:nvSpPr>
        <p:spPr>
          <a:xfrm>
            <a:off x="1295400" y="206477"/>
            <a:ext cx="10112478" cy="18288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a:solidFill>
                  <a:schemeClr val="accent1">
                    <a:lumMod val="20000"/>
                    <a:lumOff val="80000"/>
                  </a:schemeClr>
                </a:solidFill>
                <a:latin typeface="UTM Avo" panose="02040603050506020204" pitchFamily="18" charset="0"/>
              </a:rPr>
              <a:t>Việc làm trong hình sau đây là việc cần làm hay việc cần tránh để bảo vệ cơ quan tuần hoàn?</a:t>
            </a:r>
            <a:endParaRPr lang="vi-VN" sz="3200" dirty="0" err="1">
              <a:solidFill>
                <a:schemeClr val="accent1">
                  <a:lumMod val="20000"/>
                  <a:lumOff val="80000"/>
                </a:schemeClr>
              </a:solidFill>
              <a:latin typeface="UTM Avo" panose="02040603050506020204" pitchFamily="18" charset="0"/>
            </a:endParaRPr>
          </a:p>
        </p:txBody>
      </p:sp>
      <p:sp>
        <p:nvSpPr>
          <p:cNvPr id="12" name="Rounded Rectangle 11"/>
          <p:cNvSpPr/>
          <p:nvPr/>
        </p:nvSpPr>
        <p:spPr>
          <a:xfrm>
            <a:off x="324465" y="2131311"/>
            <a:ext cx="3485535"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rPr>
              <a:t>A. Việc</a:t>
            </a:r>
            <a:r>
              <a:rPr kumimoji="0" lang="en-US" sz="3200" b="0" i="0" u="none" strike="noStrike" kern="1200" cap="none" spc="0" normalizeH="0" noProof="0">
                <a:ln>
                  <a:noFill/>
                </a:ln>
                <a:solidFill>
                  <a:srgbClr val="5B9BD5">
                    <a:lumMod val="20000"/>
                    <a:lumOff val="80000"/>
                  </a:srgbClr>
                </a:solidFill>
                <a:effectLst/>
                <a:uLnTx/>
                <a:uFillTx/>
                <a:latin typeface="UTM Avo" panose="02040603050506020204" pitchFamily="18" charset="0"/>
              </a:rPr>
              <a:t> cần làm</a:t>
            </a:r>
            <a:endPar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endParaRPr>
          </a:p>
        </p:txBody>
      </p:sp>
      <p:sp>
        <p:nvSpPr>
          <p:cNvPr id="14" name="Rounded Rectangle 13"/>
          <p:cNvSpPr/>
          <p:nvPr/>
        </p:nvSpPr>
        <p:spPr>
          <a:xfrm>
            <a:off x="8059637" y="2146401"/>
            <a:ext cx="3857060"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rPr>
              <a:t>B. Việc</a:t>
            </a:r>
            <a:r>
              <a:rPr kumimoji="0" lang="en-US" sz="3200" b="0" i="0" u="none" strike="noStrike" kern="1200" cap="none" spc="0" normalizeH="0" noProof="0">
                <a:ln>
                  <a:noFill/>
                </a:ln>
                <a:solidFill>
                  <a:srgbClr val="5B9BD5">
                    <a:lumMod val="20000"/>
                    <a:lumOff val="80000"/>
                  </a:srgbClr>
                </a:solidFill>
                <a:effectLst/>
                <a:uLnTx/>
                <a:uFillTx/>
                <a:latin typeface="UTM Avo" panose="02040603050506020204" pitchFamily="18" charset="0"/>
              </a:rPr>
              <a:t> cần tránh</a:t>
            </a:r>
            <a:endPar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endParaRPr>
          </a:p>
        </p:txBody>
      </p:sp>
      <p:sp>
        <p:nvSpPr>
          <p:cNvPr id="15" name="Rounded Rectangle 14"/>
          <p:cNvSpPr/>
          <p:nvPr/>
        </p:nvSpPr>
        <p:spPr>
          <a:xfrm>
            <a:off x="4120677" y="6154058"/>
            <a:ext cx="6586651" cy="631713"/>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lumMod val="50000"/>
                  </a:prstClr>
                </a:solidFill>
                <a:effectLst/>
                <a:uLnTx/>
                <a:uFillTx/>
                <a:latin typeface="UTM Avo" panose="02040603050506020204" pitchFamily="18" charset="0"/>
              </a:rPr>
              <a:t>Ngày hôm sau</a:t>
            </a:r>
          </a:p>
        </p:txBody>
      </p:sp>
      <p:pic>
        <p:nvPicPr>
          <p:cNvPr id="3" name="Picture 2">
            <a:extLst>
              <a:ext uri="{FF2B5EF4-FFF2-40B4-BE49-F238E27FC236}">
                <a16:creationId xmlns:a16="http://schemas.microsoft.com/office/drawing/2014/main" id="{12EE910D-18FA-D547-EF53-62E6123C47BE}"/>
              </a:ext>
            </a:extLst>
          </p:cNvPr>
          <p:cNvPicPr>
            <a:picLocks noChangeAspect="1"/>
          </p:cNvPicPr>
          <p:nvPr/>
        </p:nvPicPr>
        <p:blipFill rotWithShape="1">
          <a:blip r:embed="rId9">
            <a:extLst>
              <a:ext uri="{28A0092B-C50C-407E-A947-70E740481C1C}">
                <a14:useLocalDpi xmlns:a14="http://schemas.microsoft.com/office/drawing/2010/main" val="0"/>
              </a:ext>
            </a:extLst>
          </a:blip>
          <a:srcRect l="20739" t="54582" r="50069" b="3648"/>
          <a:stretch/>
        </p:blipFill>
        <p:spPr>
          <a:xfrm>
            <a:off x="4836467" y="2041234"/>
            <a:ext cx="2453805" cy="2841393"/>
          </a:xfrm>
          <a:prstGeom prst="rect">
            <a:avLst/>
          </a:prstGeom>
        </p:spPr>
      </p:pic>
      <p:pic>
        <p:nvPicPr>
          <p:cNvPr id="7" name="Picture 6">
            <a:extLst>
              <a:ext uri="{FF2B5EF4-FFF2-40B4-BE49-F238E27FC236}">
                <a16:creationId xmlns:a16="http://schemas.microsoft.com/office/drawing/2014/main" id="{A3CE4CE4-C1DF-AD46-0765-4B53711DA94E}"/>
              </a:ext>
            </a:extLst>
          </p:cNvPr>
          <p:cNvPicPr>
            <a:picLocks noChangeAspect="1"/>
          </p:cNvPicPr>
          <p:nvPr/>
        </p:nvPicPr>
        <p:blipFill>
          <a:blip r:embed="rId10"/>
          <a:stretch>
            <a:fillRect/>
          </a:stretch>
        </p:blipFill>
        <p:spPr>
          <a:xfrm>
            <a:off x="1" y="1"/>
            <a:ext cx="990600" cy="990600"/>
          </a:xfrm>
          <a:prstGeom prst="rect">
            <a:avLst/>
          </a:prstGeom>
        </p:spPr>
      </p:pic>
    </p:spTree>
    <p:extLst>
      <p:ext uri="{BB962C8B-B14F-4D97-AF65-F5344CB8AC3E}">
        <p14:creationId xmlns:p14="http://schemas.microsoft.com/office/powerpoint/2010/main" val="65982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5"/>
                                        </p:tgtEl>
                                        <p:attrNameLst>
                                          <p:attrName>r</p:attrName>
                                        </p:attrNameLst>
                                      </p:cBhvr>
                                    </p:animRot>
                                    <p:animRot by="-240000">
                                      <p:cBhvr>
                                        <p:cTn id="24" dur="200" fill="hold">
                                          <p:stCondLst>
                                            <p:cond delay="200"/>
                                          </p:stCondLst>
                                        </p:cTn>
                                        <p:tgtEl>
                                          <p:spTgt spid="5"/>
                                        </p:tgtEl>
                                        <p:attrNameLst>
                                          <p:attrName>r</p:attrName>
                                        </p:attrNameLst>
                                      </p:cBhvr>
                                    </p:animRot>
                                    <p:animRot by="240000">
                                      <p:cBhvr>
                                        <p:cTn id="25" dur="200" fill="hold">
                                          <p:stCondLst>
                                            <p:cond delay="400"/>
                                          </p:stCondLst>
                                        </p:cTn>
                                        <p:tgtEl>
                                          <p:spTgt spid="5"/>
                                        </p:tgtEl>
                                        <p:attrNameLst>
                                          <p:attrName>r</p:attrName>
                                        </p:attrNameLst>
                                      </p:cBhvr>
                                    </p:animRot>
                                    <p:animRot by="-240000">
                                      <p:cBhvr>
                                        <p:cTn id="26" dur="200" fill="hold">
                                          <p:stCondLst>
                                            <p:cond delay="600"/>
                                          </p:stCondLst>
                                        </p:cTn>
                                        <p:tgtEl>
                                          <p:spTgt spid="5"/>
                                        </p:tgtEl>
                                        <p:attrNameLst>
                                          <p:attrName>r</p:attrName>
                                        </p:attrNameLst>
                                      </p:cBhvr>
                                    </p:animRot>
                                    <p:animRot by="120000">
                                      <p:cBhvr>
                                        <p:cTn id="27" dur="200" fill="hold">
                                          <p:stCondLst>
                                            <p:cond delay="800"/>
                                          </p:stCondLst>
                                        </p:cTn>
                                        <p:tgtEl>
                                          <p:spTgt spid="5"/>
                                        </p:tgtEl>
                                        <p:attrNameLst>
                                          <p:attrName>r</p:attrName>
                                        </p:attrNameLst>
                                      </p:cBhvr>
                                    </p:animRot>
                                  </p:childTnLst>
                                </p:cTn>
                              </p:par>
                            </p:childTnLst>
                          </p:cTn>
                        </p:par>
                        <p:par>
                          <p:cTn id="28" fill="hold">
                            <p:stCondLst>
                              <p:cond delay="1000"/>
                            </p:stCondLst>
                            <p:childTnLst>
                              <p:par>
                                <p:cTn id="29" presetID="1" presetClass="emph" presetSubtype="2" fill="hold" nodeType="afterEffect">
                                  <p:stCondLst>
                                    <p:cond delay="0"/>
                                  </p:stCondLst>
                                  <p:childTnLst>
                                    <p:animClr clrSpc="rgb" dir="cw">
                                      <p:cBhvr>
                                        <p:cTn id="30" dur="2000" fill="hold"/>
                                        <p:tgtEl>
                                          <p:spTgt spid="12"/>
                                        </p:tgtEl>
                                        <p:attrNameLst>
                                          <p:attrName>fillcolor</p:attrName>
                                        </p:attrNameLst>
                                      </p:cBhvr>
                                      <p:to>
                                        <a:srgbClr val="92D050"/>
                                      </p:to>
                                    </p:animClr>
                                    <p:set>
                                      <p:cBhvr>
                                        <p:cTn id="31" dur="2000" fill="hold"/>
                                        <p:tgtEl>
                                          <p:spTgt spid="12"/>
                                        </p:tgtEl>
                                        <p:attrNameLst>
                                          <p:attrName>fill.type</p:attrName>
                                        </p:attrNameLst>
                                      </p:cBhvr>
                                      <p:to>
                                        <p:strVal val="solid"/>
                                      </p:to>
                                    </p:set>
                                    <p:set>
                                      <p:cBhvr>
                                        <p:cTn id="32" dur="20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4" name="you win.wav"/>
                                        </p:tgtEl>
                                      </p:cMediaNode>
                                    </p:audio>
                                  </p:sub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6"/>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6"/>
                                        </p:tgtEl>
                                      </p:cBhvr>
                                    </p:animEffect>
                                    <p:animScale>
                                      <p:cBhvr>
                                        <p:cTn id="44" dur="250" autoRev="1" fill="hold"/>
                                        <p:tgtEl>
                                          <p:spTgt spid="6"/>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2000" fill="hold"/>
                                        <p:tgtEl>
                                          <p:spTgt spid="14"/>
                                        </p:tgtEl>
                                        <p:attrNameLst>
                                          <p:attrName>fillcolor</p:attrName>
                                        </p:attrNameLst>
                                      </p:cBhvr>
                                      <p:to>
                                        <a:srgbClr val="FF0000"/>
                                      </p:to>
                                    </p:animClr>
                                    <p:set>
                                      <p:cBhvr>
                                        <p:cTn id="48" dur="2000" fill="hold"/>
                                        <p:tgtEl>
                                          <p:spTgt spid="14"/>
                                        </p:tgtEl>
                                        <p:attrNameLst>
                                          <p:attrName>fill.type</p:attrName>
                                        </p:attrNameLst>
                                      </p:cBhvr>
                                      <p:to>
                                        <p:strVal val="solid"/>
                                      </p:to>
                                    </p:set>
                                    <p:set>
                                      <p:cBhvr>
                                        <p:cTn id="49" dur="2000" fill="hold"/>
                                        <p:tgtEl>
                                          <p:spTgt spid="1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Game Over.wav"/>
                                        </p:tgtEl>
                                      </p:cMediaNode>
                                    </p:audio>
                                  </p:subTnLst>
                                </p:cTn>
                              </p:par>
                            </p:childTnLst>
                          </p:cTn>
                        </p:par>
                        <p:par>
                          <p:cTn id="50" fill="hold">
                            <p:stCondLst>
                              <p:cond delay="2500"/>
                            </p:stCondLst>
                            <p:childTnLst>
                              <p:par>
                                <p:cTn id="51" presetID="42" presetClass="entr" presetSubtype="0" fill="hold" grpId="1"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6"/>
                  </p:tgtEl>
                </p:cond>
              </p:nextCondLst>
            </p:seq>
          </p:childTnLst>
        </p:cTn>
      </p:par>
    </p:tnLst>
    <p:bldLst>
      <p:bldP spid="11" grpId="0" animBg="1"/>
      <p:bldP spid="12" grpId="0" animBg="1"/>
      <p:bldP spid="14" grpId="0" animBg="1"/>
      <p:bldP spid="15" grpId="0" animBg="1"/>
      <p:bldP spid="15"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30E857-9330-6C3F-CC9E-3E6B2120A965}"/>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b="41248"/>
          <a:stretch/>
        </p:blipFill>
        <p:spPr>
          <a:xfrm>
            <a:off x="1007806" y="4601497"/>
            <a:ext cx="10112478" cy="2241755"/>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3834" y="4200549"/>
            <a:ext cx="1388168" cy="187886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52505" y="4200549"/>
            <a:ext cx="1375254" cy="1878869"/>
          </a:xfrm>
          <a:prstGeom prst="rect">
            <a:avLst/>
          </a:prstGeom>
        </p:spPr>
      </p:pic>
      <p:sp>
        <p:nvSpPr>
          <p:cNvPr id="11" name="Rounded Rectangle 10"/>
          <p:cNvSpPr/>
          <p:nvPr/>
        </p:nvSpPr>
        <p:spPr>
          <a:xfrm>
            <a:off x="1371600" y="206477"/>
            <a:ext cx="10112478" cy="18288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200">
                <a:solidFill>
                  <a:schemeClr val="accent1">
                    <a:lumMod val="20000"/>
                    <a:lumOff val="80000"/>
                  </a:schemeClr>
                </a:solidFill>
                <a:latin typeface="UTM Avo" panose="02040603050506020204" pitchFamily="18" charset="0"/>
              </a:rPr>
              <a:t>Việc làm trong hình sau đây là việc cần làm hay việc cần tránh để bảo vệ cơ quan tuần hoàn?</a:t>
            </a:r>
            <a:endParaRPr lang="vi-VN" sz="3200" dirty="0" err="1">
              <a:solidFill>
                <a:schemeClr val="accent1">
                  <a:lumMod val="20000"/>
                  <a:lumOff val="80000"/>
                </a:schemeClr>
              </a:solidFill>
              <a:latin typeface="UTM Avo" panose="02040603050506020204" pitchFamily="18" charset="0"/>
            </a:endParaRPr>
          </a:p>
        </p:txBody>
      </p:sp>
      <p:sp>
        <p:nvSpPr>
          <p:cNvPr id="12" name="Rounded Rectangle 11"/>
          <p:cNvSpPr/>
          <p:nvPr/>
        </p:nvSpPr>
        <p:spPr>
          <a:xfrm>
            <a:off x="324465" y="2131311"/>
            <a:ext cx="3485535"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rPr>
              <a:t>A. Việc</a:t>
            </a:r>
            <a:r>
              <a:rPr kumimoji="0" lang="en-US" sz="3200" b="0" i="0" u="none" strike="noStrike" kern="1200" cap="none" spc="0" normalizeH="0" noProof="0">
                <a:ln>
                  <a:noFill/>
                </a:ln>
                <a:solidFill>
                  <a:srgbClr val="5B9BD5">
                    <a:lumMod val="20000"/>
                    <a:lumOff val="80000"/>
                  </a:srgbClr>
                </a:solidFill>
                <a:effectLst/>
                <a:uLnTx/>
                <a:uFillTx/>
                <a:latin typeface="UTM Avo" panose="02040603050506020204" pitchFamily="18" charset="0"/>
              </a:rPr>
              <a:t> cần làm</a:t>
            </a:r>
            <a:endPar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endParaRPr>
          </a:p>
        </p:txBody>
      </p:sp>
      <p:sp>
        <p:nvSpPr>
          <p:cNvPr id="14" name="Rounded Rectangle 13"/>
          <p:cNvSpPr/>
          <p:nvPr/>
        </p:nvSpPr>
        <p:spPr>
          <a:xfrm>
            <a:off x="8059637" y="2146401"/>
            <a:ext cx="3857060" cy="1290314"/>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rPr>
              <a:t>B. Việc</a:t>
            </a:r>
            <a:r>
              <a:rPr kumimoji="0" lang="en-US" sz="3200" b="0" i="0" u="none" strike="noStrike" kern="1200" cap="none" spc="0" normalizeH="0" noProof="0">
                <a:ln>
                  <a:noFill/>
                </a:ln>
                <a:solidFill>
                  <a:srgbClr val="5B9BD5">
                    <a:lumMod val="20000"/>
                    <a:lumOff val="80000"/>
                  </a:srgbClr>
                </a:solidFill>
                <a:effectLst/>
                <a:uLnTx/>
                <a:uFillTx/>
                <a:latin typeface="UTM Avo" panose="02040603050506020204" pitchFamily="18" charset="0"/>
              </a:rPr>
              <a:t> cần tránh</a:t>
            </a:r>
            <a:endParaRPr kumimoji="0" lang="en-US" sz="3200" b="0" i="0" u="none" strike="noStrike" kern="1200" cap="none" spc="0" normalizeH="0" baseline="0" noProof="0">
              <a:ln>
                <a:noFill/>
              </a:ln>
              <a:solidFill>
                <a:srgbClr val="5B9BD5">
                  <a:lumMod val="20000"/>
                  <a:lumOff val="80000"/>
                </a:srgbClr>
              </a:solidFill>
              <a:effectLst/>
              <a:uLnTx/>
              <a:uFillTx/>
              <a:latin typeface="UTM Avo" panose="02040603050506020204" pitchFamily="18" charset="0"/>
            </a:endParaRPr>
          </a:p>
        </p:txBody>
      </p:sp>
      <p:sp>
        <p:nvSpPr>
          <p:cNvPr id="15" name="Rounded Rectangle 14"/>
          <p:cNvSpPr/>
          <p:nvPr/>
        </p:nvSpPr>
        <p:spPr>
          <a:xfrm>
            <a:off x="4120677" y="6154058"/>
            <a:ext cx="6586651" cy="631713"/>
          </a:xfrm>
          <a:prstGeom prst="round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white">
                    <a:lumMod val="50000"/>
                  </a:prstClr>
                </a:solidFill>
                <a:effectLst/>
                <a:uLnTx/>
                <a:uFillTx/>
                <a:latin typeface="UTM Avo" panose="02040603050506020204" pitchFamily="18" charset="0"/>
              </a:rPr>
              <a:t>Ngày hôm sau</a:t>
            </a:r>
          </a:p>
        </p:txBody>
      </p:sp>
      <p:pic>
        <p:nvPicPr>
          <p:cNvPr id="7" name="Picture 6">
            <a:extLst>
              <a:ext uri="{FF2B5EF4-FFF2-40B4-BE49-F238E27FC236}">
                <a16:creationId xmlns:a16="http://schemas.microsoft.com/office/drawing/2014/main" id="{347909DF-3AA8-66D2-B7A9-8C4E3D9D7D3D}"/>
              </a:ext>
            </a:extLst>
          </p:cNvPr>
          <p:cNvPicPr>
            <a:picLocks noChangeAspect="1"/>
          </p:cNvPicPr>
          <p:nvPr/>
        </p:nvPicPr>
        <p:blipFill rotWithShape="1">
          <a:blip r:embed="rId9">
            <a:extLst>
              <a:ext uri="{28A0092B-C50C-407E-A947-70E740481C1C}">
                <a14:useLocalDpi xmlns:a14="http://schemas.microsoft.com/office/drawing/2010/main" val="0"/>
              </a:ext>
            </a:extLst>
          </a:blip>
          <a:srcRect l="56082" t="56629" r="15870" b="999"/>
          <a:stretch/>
        </p:blipFill>
        <p:spPr>
          <a:xfrm>
            <a:off x="4648201" y="2035277"/>
            <a:ext cx="2368298" cy="2895324"/>
          </a:xfrm>
          <a:prstGeom prst="rect">
            <a:avLst/>
          </a:prstGeom>
        </p:spPr>
      </p:pic>
      <p:pic>
        <p:nvPicPr>
          <p:cNvPr id="3" name="Picture 2">
            <a:extLst>
              <a:ext uri="{FF2B5EF4-FFF2-40B4-BE49-F238E27FC236}">
                <a16:creationId xmlns:a16="http://schemas.microsoft.com/office/drawing/2014/main" id="{6AC49BD3-8207-7EEB-84BC-1ED6075417DB}"/>
              </a:ext>
            </a:extLst>
          </p:cNvPr>
          <p:cNvPicPr>
            <a:picLocks noChangeAspect="1"/>
          </p:cNvPicPr>
          <p:nvPr/>
        </p:nvPicPr>
        <p:blipFill>
          <a:blip r:embed="rId10"/>
          <a:stretch>
            <a:fillRect/>
          </a:stretch>
        </p:blipFill>
        <p:spPr>
          <a:xfrm>
            <a:off x="1" y="1"/>
            <a:ext cx="990600" cy="990600"/>
          </a:xfrm>
          <a:prstGeom prst="rect">
            <a:avLst/>
          </a:prstGeom>
        </p:spPr>
      </p:pic>
    </p:spTree>
    <p:extLst>
      <p:ext uri="{BB962C8B-B14F-4D97-AF65-F5344CB8AC3E}">
        <p14:creationId xmlns:p14="http://schemas.microsoft.com/office/powerpoint/2010/main" val="497871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32" presetClass="emph" presetSubtype="0" fill="hold" nodeType="clickEffect">
                                  <p:stCondLst>
                                    <p:cond delay="0"/>
                                  </p:stCondLst>
                                  <p:childTnLst>
                                    <p:animRot by="120000">
                                      <p:cBhvr>
                                        <p:cTn id="23" dur="100" fill="hold">
                                          <p:stCondLst>
                                            <p:cond delay="0"/>
                                          </p:stCondLst>
                                        </p:cTn>
                                        <p:tgtEl>
                                          <p:spTgt spid="5"/>
                                        </p:tgtEl>
                                        <p:attrNameLst>
                                          <p:attrName>r</p:attrName>
                                        </p:attrNameLst>
                                      </p:cBhvr>
                                    </p:animRot>
                                    <p:animRot by="-240000">
                                      <p:cBhvr>
                                        <p:cTn id="24" dur="200" fill="hold">
                                          <p:stCondLst>
                                            <p:cond delay="200"/>
                                          </p:stCondLst>
                                        </p:cTn>
                                        <p:tgtEl>
                                          <p:spTgt spid="5"/>
                                        </p:tgtEl>
                                        <p:attrNameLst>
                                          <p:attrName>r</p:attrName>
                                        </p:attrNameLst>
                                      </p:cBhvr>
                                    </p:animRot>
                                    <p:animRot by="240000">
                                      <p:cBhvr>
                                        <p:cTn id="25" dur="200" fill="hold">
                                          <p:stCondLst>
                                            <p:cond delay="400"/>
                                          </p:stCondLst>
                                        </p:cTn>
                                        <p:tgtEl>
                                          <p:spTgt spid="5"/>
                                        </p:tgtEl>
                                        <p:attrNameLst>
                                          <p:attrName>r</p:attrName>
                                        </p:attrNameLst>
                                      </p:cBhvr>
                                    </p:animRot>
                                    <p:animRot by="-240000">
                                      <p:cBhvr>
                                        <p:cTn id="26" dur="200" fill="hold">
                                          <p:stCondLst>
                                            <p:cond delay="600"/>
                                          </p:stCondLst>
                                        </p:cTn>
                                        <p:tgtEl>
                                          <p:spTgt spid="5"/>
                                        </p:tgtEl>
                                        <p:attrNameLst>
                                          <p:attrName>r</p:attrName>
                                        </p:attrNameLst>
                                      </p:cBhvr>
                                    </p:animRot>
                                    <p:animRot by="120000">
                                      <p:cBhvr>
                                        <p:cTn id="27" dur="200" fill="hold">
                                          <p:stCondLst>
                                            <p:cond delay="800"/>
                                          </p:stCondLst>
                                        </p:cTn>
                                        <p:tgtEl>
                                          <p:spTgt spid="5"/>
                                        </p:tgtEl>
                                        <p:attrNameLst>
                                          <p:attrName>r</p:attrName>
                                        </p:attrNameLst>
                                      </p:cBhvr>
                                    </p:animRot>
                                  </p:childTnLst>
                                </p:cTn>
                              </p:par>
                            </p:childTnLst>
                          </p:cTn>
                        </p:par>
                        <p:par>
                          <p:cTn id="28" fill="hold">
                            <p:stCondLst>
                              <p:cond delay="1000"/>
                            </p:stCondLst>
                            <p:childTnLst>
                              <p:par>
                                <p:cTn id="29" presetID="1" presetClass="emph" presetSubtype="2" fill="hold" nodeType="afterEffect">
                                  <p:stCondLst>
                                    <p:cond delay="0"/>
                                  </p:stCondLst>
                                  <p:childTnLst>
                                    <p:animClr clrSpc="rgb" dir="cw">
                                      <p:cBhvr>
                                        <p:cTn id="30" dur="2000" fill="hold"/>
                                        <p:tgtEl>
                                          <p:spTgt spid="12"/>
                                        </p:tgtEl>
                                        <p:attrNameLst>
                                          <p:attrName>fillcolor</p:attrName>
                                        </p:attrNameLst>
                                      </p:cBhvr>
                                      <p:to>
                                        <a:srgbClr val="92D050"/>
                                      </p:to>
                                    </p:animClr>
                                    <p:set>
                                      <p:cBhvr>
                                        <p:cTn id="31" dur="2000" fill="hold"/>
                                        <p:tgtEl>
                                          <p:spTgt spid="12"/>
                                        </p:tgtEl>
                                        <p:attrNameLst>
                                          <p:attrName>fill.type</p:attrName>
                                        </p:attrNameLst>
                                      </p:cBhvr>
                                      <p:to>
                                        <p:strVal val="solid"/>
                                      </p:to>
                                    </p:set>
                                    <p:set>
                                      <p:cBhvr>
                                        <p:cTn id="32" dur="2000" fill="hold"/>
                                        <p:tgtEl>
                                          <p:spTgt spid="1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4" name="you win.wav"/>
                                        </p:tgtEl>
                                      </p:cMediaNode>
                                    </p:audio>
                                  </p:sub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6"/>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6"/>
                                        </p:tgtEl>
                                      </p:cBhvr>
                                    </p:animEffect>
                                    <p:animScale>
                                      <p:cBhvr>
                                        <p:cTn id="44" dur="250" autoRev="1" fill="hold"/>
                                        <p:tgtEl>
                                          <p:spTgt spid="6"/>
                                        </p:tgtEl>
                                      </p:cBhvr>
                                      <p:by x="105000" y="105000"/>
                                    </p:animScale>
                                  </p:childTnLst>
                                </p:cTn>
                              </p:par>
                            </p:childTnLst>
                          </p:cTn>
                        </p:par>
                        <p:par>
                          <p:cTn id="45" fill="hold">
                            <p:stCondLst>
                              <p:cond delay="500"/>
                            </p:stCondLst>
                            <p:childTnLst>
                              <p:par>
                                <p:cTn id="46" presetID="1" presetClass="emph" presetSubtype="2" fill="hold" nodeType="afterEffect">
                                  <p:stCondLst>
                                    <p:cond delay="0"/>
                                  </p:stCondLst>
                                  <p:childTnLst>
                                    <p:animClr clrSpc="rgb" dir="cw">
                                      <p:cBhvr>
                                        <p:cTn id="47" dur="2000" fill="hold"/>
                                        <p:tgtEl>
                                          <p:spTgt spid="14"/>
                                        </p:tgtEl>
                                        <p:attrNameLst>
                                          <p:attrName>fillcolor</p:attrName>
                                        </p:attrNameLst>
                                      </p:cBhvr>
                                      <p:to>
                                        <a:srgbClr val="FF0000"/>
                                      </p:to>
                                    </p:animClr>
                                    <p:set>
                                      <p:cBhvr>
                                        <p:cTn id="48" dur="2000" fill="hold"/>
                                        <p:tgtEl>
                                          <p:spTgt spid="14"/>
                                        </p:tgtEl>
                                        <p:attrNameLst>
                                          <p:attrName>fill.type</p:attrName>
                                        </p:attrNameLst>
                                      </p:cBhvr>
                                      <p:to>
                                        <p:strVal val="solid"/>
                                      </p:to>
                                    </p:set>
                                    <p:set>
                                      <p:cBhvr>
                                        <p:cTn id="49" dur="2000" fill="hold"/>
                                        <p:tgtEl>
                                          <p:spTgt spid="1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Game Over.wav"/>
                                        </p:tgtEl>
                                      </p:cMediaNode>
                                    </p:audio>
                                  </p:subTnLst>
                                </p:cTn>
                              </p:par>
                            </p:childTnLst>
                          </p:cTn>
                        </p:par>
                        <p:par>
                          <p:cTn id="50" fill="hold">
                            <p:stCondLst>
                              <p:cond delay="2500"/>
                            </p:stCondLst>
                            <p:childTnLst>
                              <p:par>
                                <p:cTn id="51" presetID="42" presetClass="entr" presetSubtype="0" fill="hold" grpId="1"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6"/>
                  </p:tgtEl>
                </p:cond>
              </p:nextCondLst>
            </p:seq>
          </p:childTnLst>
        </p:cTn>
      </p:par>
    </p:tnLst>
    <p:bldLst>
      <p:bldP spid="11" grpId="0" animBg="1"/>
      <p:bldP spid="12" grpId="0" animBg="1"/>
      <p:bldP spid="14" grpId="0" animBg="1"/>
      <p:bldP spid="15" grpId="0" animBg="1"/>
      <p:bldP spid="1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325137-6A6F-D791-2359-35ADACEF3AC7}"/>
              </a:ext>
            </a:extLst>
          </p:cNvPr>
          <p:cNvSpPr/>
          <p:nvPr/>
        </p:nvSpPr>
        <p:spPr>
          <a:xfrm>
            <a:off x="0" y="0"/>
            <a:ext cx="12192000"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4492" y="0"/>
            <a:ext cx="3724472" cy="3926956"/>
          </a:xfrm>
          <a:prstGeom prst="rect">
            <a:avLst/>
          </a:prstGeom>
          <a:effectLst>
            <a:outerShdw blurRad="76200" dir="18900000" sy="23000" kx="-1200000" algn="bl" rotWithShape="0">
              <a:prstClr val="black">
                <a:alpha val="20000"/>
              </a:prstClr>
            </a:outerShdw>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958592" cy="5191596"/>
          </a:xfrm>
          <a:prstGeom prst="rect">
            <a:avLst/>
          </a:prstGeom>
          <a:effectLst>
            <a:outerShdw blurRad="76200" dir="18900000" sy="23000" kx="-1200000" algn="bl" rotWithShape="0">
              <a:prstClr val="black">
                <a:alpha val="20000"/>
              </a:prstClr>
            </a:out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4492" y="3148685"/>
            <a:ext cx="4766949" cy="366101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649" y="3196983"/>
            <a:ext cx="2996843" cy="361271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01695" y="0"/>
            <a:ext cx="8446610" cy="6858000"/>
          </a:xfrm>
          <a:prstGeom prst="rect">
            <a:avLst/>
          </a:prstGeom>
          <a:effectLst>
            <a:outerShdw blurRad="76200" dir="18900000" sy="23000" kx="-1200000" algn="bl" rotWithShape="0">
              <a:prstClr val="black">
                <a:alpha val="20000"/>
              </a:prstClr>
            </a:outerShdw>
          </a:effectLst>
        </p:spPr>
      </p:pic>
      <p:pic>
        <p:nvPicPr>
          <p:cNvPr id="5" name="Picture 4">
            <a:extLst>
              <a:ext uri="{FF2B5EF4-FFF2-40B4-BE49-F238E27FC236}">
                <a16:creationId xmlns:a16="http://schemas.microsoft.com/office/drawing/2014/main" id="{DFD5664A-17D1-9DDB-4251-18C22909E5E9}"/>
              </a:ext>
            </a:extLst>
          </p:cNvPr>
          <p:cNvPicPr>
            <a:picLocks noChangeAspect="1"/>
          </p:cNvPicPr>
          <p:nvPr/>
        </p:nvPicPr>
        <p:blipFill>
          <a:blip r:embed="rId7"/>
          <a:stretch>
            <a:fillRect/>
          </a:stretch>
        </p:blipFill>
        <p:spPr>
          <a:xfrm>
            <a:off x="1" y="1"/>
            <a:ext cx="990600" cy="990600"/>
          </a:xfrm>
          <a:prstGeom prst="rect">
            <a:avLst/>
          </a:prstGeom>
        </p:spPr>
      </p:pic>
    </p:spTree>
    <p:extLst>
      <p:ext uri="{BB962C8B-B14F-4D97-AF65-F5344CB8AC3E}">
        <p14:creationId xmlns:p14="http://schemas.microsoft.com/office/powerpoint/2010/main" val="642425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1.45833E-6 4.07407E-6 L 0.73997 -0.60162 " pathEditMode="relative" rAng="0" ptsTypes="AA">
                                      <p:cBhvr>
                                        <p:cTn id="6" dur="2000" fill="hold"/>
                                        <p:tgtEl>
                                          <p:spTgt spid="2"/>
                                        </p:tgtEl>
                                        <p:attrNameLst>
                                          <p:attrName>ppt_x</p:attrName>
                                          <p:attrName>ppt_y</p:attrName>
                                        </p:attrNameLst>
                                      </p:cBhvr>
                                      <p:rCtr x="36992" y="-30093"/>
                                    </p:animMotion>
                                  </p:childTnLst>
                                </p:cTn>
                              </p:par>
                              <p:par>
                                <p:cTn id="7" presetID="6" presetClass="emph" presetSubtype="0" fill="hold" nodeType="withEffect">
                                  <p:stCondLst>
                                    <p:cond delay="0"/>
                                  </p:stCondLst>
                                  <p:childTnLst>
                                    <p:animScale>
                                      <p:cBhvr>
                                        <p:cTn id="8" dur="2000" fill="hold"/>
                                        <p:tgtEl>
                                          <p:spTgt spid="2"/>
                                        </p:tgtEl>
                                      </p:cBhvr>
                                      <p:by x="25000" y="25000"/>
                                    </p:animScale>
                                  </p:childTnLst>
                                </p:cTn>
                              </p:par>
                              <p:par>
                                <p:cTn id="9" presetID="32" presetClass="emph" presetSubtype="0" repeatCount="2000" fill="hold" nodeType="withEffect">
                                  <p:stCondLst>
                                    <p:cond delay="0"/>
                                  </p:stCondLst>
                                  <p:childTnLst>
                                    <p:animRot by="120000">
                                      <p:cBhvr>
                                        <p:cTn id="10" dur="100" fill="hold">
                                          <p:stCondLst>
                                            <p:cond delay="0"/>
                                          </p:stCondLst>
                                        </p:cTn>
                                        <p:tgtEl>
                                          <p:spTgt spid="7"/>
                                        </p:tgtEl>
                                        <p:attrNameLst>
                                          <p:attrName>r</p:attrName>
                                        </p:attrNameLst>
                                      </p:cBhvr>
                                    </p:animRot>
                                    <p:animRot by="-240000">
                                      <p:cBhvr>
                                        <p:cTn id="11" dur="200" fill="hold">
                                          <p:stCondLst>
                                            <p:cond delay="200"/>
                                          </p:stCondLst>
                                        </p:cTn>
                                        <p:tgtEl>
                                          <p:spTgt spid="7"/>
                                        </p:tgtEl>
                                        <p:attrNameLst>
                                          <p:attrName>r</p:attrName>
                                        </p:attrNameLst>
                                      </p:cBhvr>
                                    </p:animRot>
                                    <p:animRot by="240000">
                                      <p:cBhvr>
                                        <p:cTn id="12" dur="200" fill="hold">
                                          <p:stCondLst>
                                            <p:cond delay="400"/>
                                          </p:stCondLst>
                                        </p:cTn>
                                        <p:tgtEl>
                                          <p:spTgt spid="7"/>
                                        </p:tgtEl>
                                        <p:attrNameLst>
                                          <p:attrName>r</p:attrName>
                                        </p:attrNameLst>
                                      </p:cBhvr>
                                    </p:animRot>
                                    <p:animRot by="-240000">
                                      <p:cBhvr>
                                        <p:cTn id="13" dur="200" fill="hold">
                                          <p:stCondLst>
                                            <p:cond delay="600"/>
                                          </p:stCondLst>
                                        </p:cTn>
                                        <p:tgtEl>
                                          <p:spTgt spid="7"/>
                                        </p:tgtEl>
                                        <p:attrNameLst>
                                          <p:attrName>r</p:attrName>
                                        </p:attrNameLst>
                                      </p:cBhvr>
                                    </p:animRot>
                                    <p:animRot by="120000">
                                      <p:cBhvr>
                                        <p:cTn id="14" dur="200" fill="hold">
                                          <p:stCondLst>
                                            <p:cond delay="800"/>
                                          </p:stCondLst>
                                        </p:cTn>
                                        <p:tgtEl>
                                          <p:spTgt spid="7"/>
                                        </p:tgtEl>
                                        <p:attrNameLst>
                                          <p:attrName>r</p:attrName>
                                        </p:attrNameLst>
                                      </p:cBhvr>
                                    </p:animRot>
                                  </p:childTnLst>
                                </p:cTn>
                              </p:par>
                              <p:par>
                                <p:cTn id="15" presetID="32" presetClass="emph" presetSubtype="0" repeatCount="2000" fill="hold" nodeType="withEffect">
                                  <p:stCondLst>
                                    <p:cond delay="0"/>
                                  </p:stCondLst>
                                  <p:childTnLst>
                                    <p:animRot by="120000">
                                      <p:cBhvr>
                                        <p:cTn id="16" dur="100" fill="hold">
                                          <p:stCondLst>
                                            <p:cond delay="0"/>
                                          </p:stCondLst>
                                        </p:cTn>
                                        <p:tgtEl>
                                          <p:spTgt spid="9"/>
                                        </p:tgtEl>
                                        <p:attrNameLst>
                                          <p:attrName>r</p:attrName>
                                        </p:attrNameLst>
                                      </p:cBhvr>
                                    </p:animRot>
                                    <p:animRot by="-240000">
                                      <p:cBhvr>
                                        <p:cTn id="17" dur="200" fill="hold">
                                          <p:stCondLst>
                                            <p:cond delay="200"/>
                                          </p:stCondLst>
                                        </p:cTn>
                                        <p:tgtEl>
                                          <p:spTgt spid="9"/>
                                        </p:tgtEl>
                                        <p:attrNameLst>
                                          <p:attrName>r</p:attrName>
                                        </p:attrNameLst>
                                      </p:cBhvr>
                                    </p:animRot>
                                    <p:animRot by="240000">
                                      <p:cBhvr>
                                        <p:cTn id="18" dur="200" fill="hold">
                                          <p:stCondLst>
                                            <p:cond delay="400"/>
                                          </p:stCondLst>
                                        </p:cTn>
                                        <p:tgtEl>
                                          <p:spTgt spid="9"/>
                                        </p:tgtEl>
                                        <p:attrNameLst>
                                          <p:attrName>r</p:attrName>
                                        </p:attrNameLst>
                                      </p:cBhvr>
                                    </p:animRot>
                                    <p:animRot by="-240000">
                                      <p:cBhvr>
                                        <p:cTn id="19" dur="200" fill="hold">
                                          <p:stCondLst>
                                            <p:cond delay="600"/>
                                          </p:stCondLst>
                                        </p:cTn>
                                        <p:tgtEl>
                                          <p:spTgt spid="9"/>
                                        </p:tgtEl>
                                        <p:attrNameLst>
                                          <p:attrName>r</p:attrName>
                                        </p:attrNameLst>
                                      </p:cBhvr>
                                    </p:animRot>
                                    <p:animRot by="120000">
                                      <p:cBhvr>
                                        <p:cTn id="20" dur="200" fill="hold">
                                          <p:stCondLst>
                                            <p:cond delay="800"/>
                                          </p:stCondLst>
                                        </p:cTn>
                                        <p:tgtEl>
                                          <p:spTgt spid="9"/>
                                        </p:tgtEl>
                                        <p:attrNameLst>
                                          <p:attrName>r</p:attrName>
                                        </p:attrNameLst>
                                      </p:cBhvr>
                                    </p:animRot>
                                  </p:childTnLst>
                                </p:cTn>
                              </p:par>
                              <p:par>
                                <p:cTn id="21" presetID="32" presetClass="emph" presetSubtype="0" repeatCount="2000" fill="hold" nodeType="withEffect">
                                  <p:stCondLst>
                                    <p:cond delay="0"/>
                                  </p:stCondLst>
                                  <p:childTnLst>
                                    <p:animRot by="120000">
                                      <p:cBhvr>
                                        <p:cTn id="22" dur="100" fill="hold">
                                          <p:stCondLst>
                                            <p:cond delay="0"/>
                                          </p:stCondLst>
                                        </p:cTn>
                                        <p:tgtEl>
                                          <p:spTgt spid="8"/>
                                        </p:tgtEl>
                                        <p:attrNameLst>
                                          <p:attrName>r</p:attrName>
                                        </p:attrNameLst>
                                      </p:cBhvr>
                                    </p:animRot>
                                    <p:animRot by="-240000">
                                      <p:cBhvr>
                                        <p:cTn id="23" dur="200" fill="hold">
                                          <p:stCondLst>
                                            <p:cond delay="200"/>
                                          </p:stCondLst>
                                        </p:cTn>
                                        <p:tgtEl>
                                          <p:spTgt spid="8"/>
                                        </p:tgtEl>
                                        <p:attrNameLst>
                                          <p:attrName>r</p:attrName>
                                        </p:attrNameLst>
                                      </p:cBhvr>
                                    </p:animRot>
                                    <p:animRot by="240000">
                                      <p:cBhvr>
                                        <p:cTn id="24" dur="200" fill="hold">
                                          <p:stCondLst>
                                            <p:cond delay="400"/>
                                          </p:stCondLst>
                                        </p:cTn>
                                        <p:tgtEl>
                                          <p:spTgt spid="8"/>
                                        </p:tgtEl>
                                        <p:attrNameLst>
                                          <p:attrName>r</p:attrName>
                                        </p:attrNameLst>
                                      </p:cBhvr>
                                    </p:animRot>
                                    <p:animRot by="-240000">
                                      <p:cBhvr>
                                        <p:cTn id="25" dur="200" fill="hold">
                                          <p:stCondLst>
                                            <p:cond delay="600"/>
                                          </p:stCondLst>
                                        </p:cTn>
                                        <p:tgtEl>
                                          <p:spTgt spid="8"/>
                                        </p:tgtEl>
                                        <p:attrNameLst>
                                          <p:attrName>r</p:attrName>
                                        </p:attrNameLst>
                                      </p:cBhvr>
                                    </p:animRot>
                                    <p:animRot by="120000">
                                      <p:cBhvr>
                                        <p:cTn id="26"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TextBox 1">
            <a:extLst>
              <a:ext uri="{FF2B5EF4-FFF2-40B4-BE49-F238E27FC236}">
                <a16:creationId xmlns:a16="http://schemas.microsoft.com/office/drawing/2014/main" id="{DEC0DC30-A02C-FEA4-36E0-D603DFA1C90A}"/>
              </a:ext>
            </a:extLst>
          </p:cNvPr>
          <p:cNvSpPr txBox="1"/>
          <p:nvPr/>
        </p:nvSpPr>
        <p:spPr>
          <a:xfrm>
            <a:off x="133569" y="1562095"/>
            <a:ext cx="11671300" cy="553998"/>
          </a:xfrm>
          <a:prstGeom prst="rect">
            <a:avLst/>
          </a:prstGeom>
          <a:noFill/>
        </p:spPr>
        <p:txBody>
          <a:bodyPr wrap="square" rtlCol="0">
            <a:spAutoFit/>
          </a:bodyPr>
          <a:lstStyle/>
          <a:p>
            <a:r>
              <a:rPr lang="en-US" sz="3000" dirty="0">
                <a:solidFill>
                  <a:srgbClr val="C00000"/>
                </a:solidFill>
                <a:latin typeface="UTM Avo" panose="02040603050506020204" pitchFamily="18" charset="0"/>
                <a:cs typeface="Arial" panose="020B0604020202020204" pitchFamily="34" charset="0"/>
              </a:rPr>
              <a:t>HĐ4: </a:t>
            </a:r>
            <a:r>
              <a:rPr lang="en-US" sz="3000" dirty="0" err="1">
                <a:solidFill>
                  <a:srgbClr val="C00000"/>
                </a:solidFill>
                <a:latin typeface="UTM Avo" panose="02040603050506020204" pitchFamily="18" charset="0"/>
                <a:cs typeface="Arial" panose="020B0604020202020204" pitchFamily="34" charset="0"/>
              </a:rPr>
              <a:t>Ảnh</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hưởng</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của</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một</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số</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việc</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làm</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tới</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cơ</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quan</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tuần</a:t>
            </a:r>
            <a:r>
              <a:rPr lang="en-US" sz="3000" dirty="0">
                <a:solidFill>
                  <a:srgbClr val="C00000"/>
                </a:solidFill>
                <a:latin typeface="UTM Avo" panose="02040603050506020204" pitchFamily="18" charset="0"/>
                <a:cs typeface="Arial" panose="020B0604020202020204" pitchFamily="34" charset="0"/>
              </a:rPr>
              <a:t> </a:t>
            </a:r>
            <a:r>
              <a:rPr lang="en-US" sz="3000" dirty="0" err="1">
                <a:solidFill>
                  <a:srgbClr val="C00000"/>
                </a:solidFill>
                <a:latin typeface="UTM Avo" panose="02040603050506020204" pitchFamily="18" charset="0"/>
                <a:cs typeface="Arial" panose="020B0604020202020204" pitchFamily="34" charset="0"/>
              </a:rPr>
              <a:t>hoàn</a:t>
            </a:r>
            <a:endParaRPr lang="en-US" sz="3000" dirty="0">
              <a:solidFill>
                <a:srgbClr val="C00000"/>
              </a:solidFill>
              <a:latin typeface="UTM Avo" panose="0204060305050602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2A0E56DA-A656-142E-3F62-4A2DFAE339C5}"/>
              </a:ext>
            </a:extLst>
          </p:cNvPr>
          <p:cNvPicPr>
            <a:picLocks noChangeAspect="1"/>
          </p:cNvPicPr>
          <p:nvPr/>
        </p:nvPicPr>
        <p:blipFill>
          <a:blip r:embed="rId4"/>
          <a:stretch>
            <a:fillRect/>
          </a:stretch>
        </p:blipFill>
        <p:spPr>
          <a:xfrm>
            <a:off x="2438336" y="3513661"/>
            <a:ext cx="3657664" cy="2520822"/>
          </a:xfrm>
          <a:prstGeom prst="rect">
            <a:avLst/>
          </a:prstGeom>
        </p:spPr>
      </p:pic>
      <p:pic>
        <p:nvPicPr>
          <p:cNvPr id="4" name="Picture 3">
            <a:extLst>
              <a:ext uri="{FF2B5EF4-FFF2-40B4-BE49-F238E27FC236}">
                <a16:creationId xmlns:a16="http://schemas.microsoft.com/office/drawing/2014/main" id="{0B4BF592-BAC3-E2CE-5A51-D715CBAB48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295" y="2831033"/>
            <a:ext cx="2647950" cy="3797300"/>
          </a:xfrm>
          <a:prstGeom prst="rect">
            <a:avLst/>
          </a:prstGeom>
        </p:spPr>
      </p:pic>
      <p:pic>
        <p:nvPicPr>
          <p:cNvPr id="5" name="Picture 4">
            <a:extLst>
              <a:ext uri="{FF2B5EF4-FFF2-40B4-BE49-F238E27FC236}">
                <a16:creationId xmlns:a16="http://schemas.microsoft.com/office/drawing/2014/main" id="{F9B64AF1-96E6-CBD6-3338-2CDF9A419AE6}"/>
              </a:ext>
            </a:extLst>
          </p:cNvPr>
          <p:cNvPicPr>
            <a:picLocks noChangeAspect="1"/>
          </p:cNvPicPr>
          <p:nvPr/>
        </p:nvPicPr>
        <p:blipFill rotWithShape="1">
          <a:blip r:embed="rId6">
            <a:extLst>
              <a:ext uri="{28A0092B-C50C-407E-A947-70E740481C1C}">
                <a14:useLocalDpi xmlns:a14="http://schemas.microsoft.com/office/drawing/2010/main" val="0"/>
              </a:ext>
            </a:extLst>
          </a:blip>
          <a:srcRect r="28420"/>
          <a:stretch/>
        </p:blipFill>
        <p:spPr>
          <a:xfrm>
            <a:off x="6324600" y="3685226"/>
            <a:ext cx="2647950" cy="2349257"/>
          </a:xfrm>
          <a:prstGeom prst="rect">
            <a:avLst/>
          </a:prstGeom>
        </p:spPr>
      </p:pic>
      <p:sp>
        <p:nvSpPr>
          <p:cNvPr id="6" name="TextBox 5">
            <a:extLst>
              <a:ext uri="{FF2B5EF4-FFF2-40B4-BE49-F238E27FC236}">
                <a16:creationId xmlns:a16="http://schemas.microsoft.com/office/drawing/2014/main" id="{101D112C-61D7-9F26-A556-3B8BFB01D8BC}"/>
              </a:ext>
            </a:extLst>
          </p:cNvPr>
          <p:cNvSpPr txBox="1"/>
          <p:nvPr/>
        </p:nvSpPr>
        <p:spPr>
          <a:xfrm>
            <a:off x="533400" y="2341513"/>
            <a:ext cx="9042399" cy="631968"/>
          </a:xfrm>
          <a:prstGeom prst="rect">
            <a:avLst/>
          </a:prstGeom>
          <a:solidFill>
            <a:schemeClr val="accent4">
              <a:lumMod val="20000"/>
              <a:lumOff val="80000"/>
            </a:schemeClr>
          </a:solidFill>
          <a:ln>
            <a:solidFill>
              <a:schemeClr val="accent4">
                <a:lumMod val="20000"/>
                <a:lumOff val="80000"/>
              </a:schemeClr>
            </a:solidFill>
          </a:ln>
        </p:spPr>
        <p:txBody>
          <a:bodyPr wrap="square" rtlCol="0" anchor="ctr">
            <a:spAutoFit/>
          </a:bodyPr>
          <a:lstStyle/>
          <a:p>
            <a:pPr algn="ctr">
              <a:lnSpc>
                <a:spcPct val="150000"/>
              </a:lnSpc>
            </a:pPr>
            <a:r>
              <a:rPr lang="en-US" sz="2667" b="1">
                <a:latin typeface="UTM Avo" panose="02040603050506020204" pitchFamily="18" charset="0"/>
                <a:cs typeface="Arial" panose="020B0604020202020204" pitchFamily="34" charset="0"/>
              </a:rPr>
              <a:t>Một số việc làm có lợi cho cơ quan tuần hoàn </a:t>
            </a:r>
          </a:p>
        </p:txBody>
      </p:sp>
      <p:sp>
        <p:nvSpPr>
          <p:cNvPr id="7" name="TextBox 6">
            <a:extLst>
              <a:ext uri="{FF2B5EF4-FFF2-40B4-BE49-F238E27FC236}">
                <a16:creationId xmlns:a16="http://schemas.microsoft.com/office/drawing/2014/main" id="{427BFDD6-CD3D-F5B1-04D6-1F480459CD86}"/>
              </a:ext>
            </a:extLst>
          </p:cNvPr>
          <p:cNvSpPr txBox="1"/>
          <p:nvPr/>
        </p:nvSpPr>
        <p:spPr>
          <a:xfrm>
            <a:off x="61017" y="6023962"/>
            <a:ext cx="2316366" cy="707886"/>
          </a:xfrm>
          <a:prstGeom prst="rect">
            <a:avLst/>
          </a:prstGeom>
          <a:solidFill>
            <a:srgbClr val="FFFAF7"/>
          </a:solidFill>
        </p:spPr>
        <p:txBody>
          <a:bodyPr wrap="square" rtlCol="0">
            <a:spAutoFit/>
          </a:bodyPr>
          <a:lstStyle/>
          <a:p>
            <a:pPr algn="ctr"/>
            <a:r>
              <a:rPr lang="en-US" sz="2000" b="1" i="1" dirty="0" err="1">
                <a:solidFill>
                  <a:srgbClr val="002060"/>
                </a:solidFill>
                <a:latin typeface="UTM Avo" panose="02040603050506020204" pitchFamily="18" charset="0"/>
                <a:cs typeface="Arial" panose="020B0604020202020204" pitchFamily="34" charset="0"/>
              </a:rPr>
              <a:t>Chăm</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chỉ</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vệ</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sinh</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cá</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nhân</a:t>
            </a:r>
            <a:r>
              <a:rPr lang="en-US" sz="2000" b="1" i="1" dirty="0">
                <a:solidFill>
                  <a:srgbClr val="002060"/>
                </a:solidFill>
                <a:latin typeface="UTM Avo" panose="02040603050506020204" pitchFamily="18" charset="0"/>
                <a:cs typeface="Arial" panose="020B0604020202020204" pitchFamily="34" charset="0"/>
              </a:rPr>
              <a:t> </a:t>
            </a:r>
          </a:p>
        </p:txBody>
      </p:sp>
      <p:sp>
        <p:nvSpPr>
          <p:cNvPr id="8" name="TextBox 7">
            <a:extLst>
              <a:ext uri="{FF2B5EF4-FFF2-40B4-BE49-F238E27FC236}">
                <a16:creationId xmlns:a16="http://schemas.microsoft.com/office/drawing/2014/main" id="{8D4A6B85-7E60-66D3-71B3-19D34A59D3DC}"/>
              </a:ext>
            </a:extLst>
          </p:cNvPr>
          <p:cNvSpPr txBox="1"/>
          <p:nvPr/>
        </p:nvSpPr>
        <p:spPr>
          <a:xfrm>
            <a:off x="3040487" y="6137998"/>
            <a:ext cx="2316366" cy="400110"/>
          </a:xfrm>
          <a:prstGeom prst="rect">
            <a:avLst/>
          </a:prstGeom>
          <a:solidFill>
            <a:srgbClr val="FFFAF7"/>
          </a:solidFill>
        </p:spPr>
        <p:txBody>
          <a:bodyPr wrap="square" rtlCol="0">
            <a:spAutoFit/>
          </a:bodyPr>
          <a:lstStyle/>
          <a:p>
            <a:pPr algn="ctr"/>
            <a:r>
              <a:rPr lang="en-US" sz="2000" b="1" i="1" dirty="0" err="1">
                <a:solidFill>
                  <a:srgbClr val="002060"/>
                </a:solidFill>
                <a:latin typeface="UTM Avo" panose="02040603050506020204" pitchFamily="18" charset="0"/>
                <a:cs typeface="Arial" panose="020B0604020202020204" pitchFamily="34" charset="0"/>
              </a:rPr>
              <a:t>Bơi</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lội</a:t>
            </a:r>
            <a:endParaRPr lang="en-US" sz="2000" b="1" i="1" dirty="0">
              <a:solidFill>
                <a:srgbClr val="002060"/>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73CF22AC-AC4E-C030-2AEA-6859FD9DD980}"/>
              </a:ext>
            </a:extLst>
          </p:cNvPr>
          <p:cNvSpPr txBox="1"/>
          <p:nvPr/>
        </p:nvSpPr>
        <p:spPr>
          <a:xfrm>
            <a:off x="6493913" y="6068127"/>
            <a:ext cx="2309324" cy="707886"/>
          </a:xfrm>
          <a:prstGeom prst="rect">
            <a:avLst/>
          </a:prstGeom>
          <a:solidFill>
            <a:srgbClr val="FFFAF7"/>
          </a:solidFill>
        </p:spPr>
        <p:txBody>
          <a:bodyPr wrap="square" rtlCol="0">
            <a:spAutoFit/>
          </a:bodyPr>
          <a:lstStyle/>
          <a:p>
            <a:pPr algn="ctr"/>
            <a:r>
              <a:rPr lang="en-US" sz="2000" b="1" i="1" dirty="0" err="1">
                <a:solidFill>
                  <a:srgbClr val="002060"/>
                </a:solidFill>
                <a:latin typeface="UTM Avo" panose="02040603050506020204" pitchFamily="18" charset="0"/>
                <a:cs typeface="Arial" panose="020B0604020202020204" pitchFamily="34" charset="0"/>
              </a:rPr>
              <a:t>Thể</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dục</a:t>
            </a:r>
            <a:r>
              <a:rPr lang="en-US" sz="2000" b="1" i="1" dirty="0">
                <a:solidFill>
                  <a:srgbClr val="002060"/>
                </a:solidFill>
                <a:latin typeface="UTM Avo" panose="02040603050506020204" pitchFamily="18" charset="0"/>
                <a:cs typeface="Arial" panose="020B0604020202020204" pitchFamily="34" charset="0"/>
              </a:rPr>
              <a:t> </a:t>
            </a:r>
          </a:p>
          <a:p>
            <a:pPr algn="ctr"/>
            <a:r>
              <a:rPr lang="en-US" sz="2000" b="1" i="1" dirty="0" err="1">
                <a:solidFill>
                  <a:srgbClr val="002060"/>
                </a:solidFill>
                <a:latin typeface="UTM Avo" panose="02040603050506020204" pitchFamily="18" charset="0"/>
                <a:cs typeface="Arial" panose="020B0604020202020204" pitchFamily="34" charset="0"/>
              </a:rPr>
              <a:t>thường</a:t>
            </a:r>
            <a:r>
              <a:rPr lang="en-US" sz="2000" b="1" i="1" dirty="0">
                <a:solidFill>
                  <a:srgbClr val="002060"/>
                </a:solidFill>
                <a:latin typeface="UTM Avo" panose="02040603050506020204" pitchFamily="18" charset="0"/>
                <a:cs typeface="Arial" panose="020B0604020202020204" pitchFamily="34" charset="0"/>
              </a:rPr>
              <a:t> </a:t>
            </a:r>
            <a:r>
              <a:rPr lang="en-US" sz="2000" b="1" i="1" dirty="0" err="1">
                <a:solidFill>
                  <a:srgbClr val="002060"/>
                </a:solidFill>
                <a:latin typeface="UTM Avo" panose="02040603050506020204" pitchFamily="18" charset="0"/>
                <a:cs typeface="Arial" panose="020B0604020202020204" pitchFamily="34" charset="0"/>
              </a:rPr>
              <a:t>xuyên</a:t>
            </a:r>
            <a:r>
              <a:rPr lang="en-US" sz="2000" b="1" i="1" dirty="0">
                <a:solidFill>
                  <a:srgbClr val="002060"/>
                </a:solidFill>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73942213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 name="Rectangle 9">
            <a:extLst>
              <a:ext uri="{FF2B5EF4-FFF2-40B4-BE49-F238E27FC236}">
                <a16:creationId xmlns:a16="http://schemas.microsoft.com/office/drawing/2014/main" id="{F9C9CAD3-311B-32C2-803C-E0A947DDCE45}"/>
              </a:ext>
            </a:extLst>
          </p:cNvPr>
          <p:cNvSpPr/>
          <p:nvPr/>
        </p:nvSpPr>
        <p:spPr>
          <a:xfrm>
            <a:off x="7010400" y="3781402"/>
            <a:ext cx="5181600" cy="307659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TextBox 1">
            <a:extLst>
              <a:ext uri="{FF2B5EF4-FFF2-40B4-BE49-F238E27FC236}">
                <a16:creationId xmlns:a16="http://schemas.microsoft.com/office/drawing/2014/main" id="{C96C311B-88EF-6B96-490D-BA8D43B90E43}"/>
              </a:ext>
            </a:extLst>
          </p:cNvPr>
          <p:cNvSpPr txBox="1"/>
          <p:nvPr/>
        </p:nvSpPr>
        <p:spPr>
          <a:xfrm>
            <a:off x="529994" y="1428353"/>
            <a:ext cx="11531598" cy="553998"/>
          </a:xfrm>
          <a:prstGeom prst="rect">
            <a:avLst/>
          </a:prstGeom>
          <a:noFill/>
        </p:spPr>
        <p:txBody>
          <a:bodyPr wrap="square" rtlCol="0">
            <a:spAutoFit/>
          </a:bodyPr>
          <a:lstStyle/>
          <a:p>
            <a:r>
              <a:rPr lang="en-US" sz="3000">
                <a:solidFill>
                  <a:srgbClr val="C00000"/>
                </a:solidFill>
                <a:latin typeface="UTM Avo" panose="02040603050506020204" pitchFamily="18" charset="0"/>
                <a:cs typeface="Arial" panose="020B0604020202020204" pitchFamily="34" charset="0"/>
              </a:rPr>
              <a:t>HĐ4: Ảnh hưởng của một số việc làm tới cơ quan tuần hoàn</a:t>
            </a:r>
          </a:p>
        </p:txBody>
      </p:sp>
      <p:sp>
        <p:nvSpPr>
          <p:cNvPr id="3" name="TextBox 2">
            <a:extLst>
              <a:ext uri="{FF2B5EF4-FFF2-40B4-BE49-F238E27FC236}">
                <a16:creationId xmlns:a16="http://schemas.microsoft.com/office/drawing/2014/main" id="{CD989733-3265-77AB-75A1-5FA0722A5C85}"/>
              </a:ext>
            </a:extLst>
          </p:cNvPr>
          <p:cNvSpPr txBox="1"/>
          <p:nvPr/>
        </p:nvSpPr>
        <p:spPr>
          <a:xfrm>
            <a:off x="330201" y="2061585"/>
            <a:ext cx="11531599" cy="631968"/>
          </a:xfrm>
          <a:prstGeom prst="rect">
            <a:avLst/>
          </a:prstGeom>
          <a:solidFill>
            <a:schemeClr val="accent1">
              <a:lumMod val="20000"/>
              <a:lumOff val="80000"/>
            </a:schemeClr>
          </a:solidFill>
          <a:ln>
            <a:solidFill>
              <a:schemeClr val="accent1">
                <a:lumMod val="20000"/>
                <a:lumOff val="80000"/>
              </a:schemeClr>
            </a:solidFill>
          </a:ln>
        </p:spPr>
        <p:txBody>
          <a:bodyPr wrap="square" rtlCol="0" anchor="ctr">
            <a:spAutoFit/>
          </a:bodyPr>
          <a:lstStyle/>
          <a:p>
            <a:pPr algn="ctr">
              <a:lnSpc>
                <a:spcPct val="150000"/>
              </a:lnSpc>
            </a:pPr>
            <a:r>
              <a:rPr lang="en-US" sz="2667" b="1">
                <a:latin typeface="UTM Avo" panose="02040603050506020204" pitchFamily="18" charset="0"/>
                <a:cs typeface="Arial" panose="020B0604020202020204" pitchFamily="34" charset="0"/>
              </a:rPr>
              <a:t>Một số việc làm ảnh hưởng xấu đến cơ quan tuần hoàn </a:t>
            </a:r>
          </a:p>
        </p:txBody>
      </p:sp>
      <p:sp>
        <p:nvSpPr>
          <p:cNvPr id="4" name="TextBox 3">
            <a:extLst>
              <a:ext uri="{FF2B5EF4-FFF2-40B4-BE49-F238E27FC236}">
                <a16:creationId xmlns:a16="http://schemas.microsoft.com/office/drawing/2014/main" id="{15FE7E14-2A9F-33C5-AD11-A748ADDFCB97}"/>
              </a:ext>
            </a:extLst>
          </p:cNvPr>
          <p:cNvSpPr txBox="1"/>
          <p:nvPr/>
        </p:nvSpPr>
        <p:spPr>
          <a:xfrm>
            <a:off x="768930" y="5734889"/>
            <a:ext cx="2316366" cy="958660"/>
          </a:xfrm>
          <a:prstGeom prst="rect">
            <a:avLst/>
          </a:prstGeom>
          <a:noFill/>
        </p:spPr>
        <p:txBody>
          <a:bodyPr wrap="square" rtlCol="0">
            <a:spAutoFit/>
          </a:bodyPr>
          <a:lstStyle/>
          <a:p>
            <a:pPr algn="ctr">
              <a:lnSpc>
                <a:spcPct val="150000"/>
              </a:lnSpc>
            </a:pPr>
            <a:r>
              <a:rPr lang="en-US" sz="2000" b="1" i="1">
                <a:solidFill>
                  <a:srgbClr val="002060"/>
                </a:solidFill>
                <a:latin typeface="UTM Avo" panose="02040603050506020204" pitchFamily="18" charset="0"/>
                <a:cs typeface="Arial" panose="020B0604020202020204" pitchFamily="34" charset="0"/>
              </a:rPr>
              <a:t>Ăn uống không lành mạnh</a:t>
            </a:r>
          </a:p>
        </p:txBody>
      </p:sp>
      <p:sp>
        <p:nvSpPr>
          <p:cNvPr id="5" name="TextBox 4">
            <a:extLst>
              <a:ext uri="{FF2B5EF4-FFF2-40B4-BE49-F238E27FC236}">
                <a16:creationId xmlns:a16="http://schemas.microsoft.com/office/drawing/2014/main" id="{8FFD19ED-8B61-A226-F37F-845FBCCFECD4}"/>
              </a:ext>
            </a:extLst>
          </p:cNvPr>
          <p:cNvSpPr txBox="1"/>
          <p:nvPr/>
        </p:nvSpPr>
        <p:spPr>
          <a:xfrm>
            <a:off x="4292600" y="5899340"/>
            <a:ext cx="2788098" cy="958660"/>
          </a:xfrm>
          <a:prstGeom prst="rect">
            <a:avLst/>
          </a:prstGeom>
          <a:noFill/>
        </p:spPr>
        <p:txBody>
          <a:bodyPr wrap="square" rtlCol="0">
            <a:spAutoFit/>
          </a:bodyPr>
          <a:lstStyle/>
          <a:p>
            <a:pPr algn="ctr">
              <a:lnSpc>
                <a:spcPct val="150000"/>
              </a:lnSpc>
            </a:pPr>
            <a:r>
              <a:rPr lang="en-US" sz="2000" b="1" i="1">
                <a:solidFill>
                  <a:srgbClr val="002060"/>
                </a:solidFill>
                <a:latin typeface="UTM Avo" panose="02040603050506020204" pitchFamily="18" charset="0"/>
                <a:cs typeface="Arial" panose="020B0604020202020204" pitchFamily="34" charset="0"/>
              </a:rPr>
              <a:t>Ngồi xem ti vi quá lâu </a:t>
            </a:r>
          </a:p>
        </p:txBody>
      </p:sp>
      <p:sp>
        <p:nvSpPr>
          <p:cNvPr id="6" name="TextBox 5">
            <a:extLst>
              <a:ext uri="{FF2B5EF4-FFF2-40B4-BE49-F238E27FC236}">
                <a16:creationId xmlns:a16="http://schemas.microsoft.com/office/drawing/2014/main" id="{2246847B-887B-D200-BD20-D49B74C68578}"/>
              </a:ext>
            </a:extLst>
          </p:cNvPr>
          <p:cNvSpPr txBox="1"/>
          <p:nvPr/>
        </p:nvSpPr>
        <p:spPr>
          <a:xfrm>
            <a:off x="8905617" y="5668507"/>
            <a:ext cx="2199744" cy="958660"/>
          </a:xfrm>
          <a:prstGeom prst="rect">
            <a:avLst/>
          </a:prstGeom>
          <a:noFill/>
        </p:spPr>
        <p:txBody>
          <a:bodyPr wrap="square" rtlCol="0">
            <a:spAutoFit/>
          </a:bodyPr>
          <a:lstStyle/>
          <a:p>
            <a:pPr algn="ctr">
              <a:lnSpc>
                <a:spcPct val="150000"/>
              </a:lnSpc>
            </a:pPr>
            <a:r>
              <a:rPr lang="en-US" sz="2000" b="1" i="1">
                <a:solidFill>
                  <a:srgbClr val="002060"/>
                </a:solidFill>
                <a:latin typeface="UTM Avo" panose="02040603050506020204" pitchFamily="18" charset="0"/>
                <a:cs typeface="Arial" panose="020B0604020202020204" pitchFamily="34" charset="0"/>
              </a:rPr>
              <a:t>Tâm trạng luôn lo lắng bất an </a:t>
            </a:r>
          </a:p>
        </p:txBody>
      </p:sp>
      <p:pic>
        <p:nvPicPr>
          <p:cNvPr id="7" name="Picture 6">
            <a:extLst>
              <a:ext uri="{FF2B5EF4-FFF2-40B4-BE49-F238E27FC236}">
                <a16:creationId xmlns:a16="http://schemas.microsoft.com/office/drawing/2014/main" id="{C086A4F8-6309-B04B-3F5B-FBA1A091D92A}"/>
              </a:ext>
            </a:extLst>
          </p:cNvPr>
          <p:cNvPicPr>
            <a:picLocks noChangeAspect="1"/>
          </p:cNvPicPr>
          <p:nvPr/>
        </p:nvPicPr>
        <p:blipFill>
          <a:blip r:embed="rId4"/>
          <a:stretch>
            <a:fillRect/>
          </a:stretch>
        </p:blipFill>
        <p:spPr>
          <a:xfrm>
            <a:off x="545234" y="2978993"/>
            <a:ext cx="2763759" cy="2743438"/>
          </a:xfrm>
          <a:prstGeom prst="rect">
            <a:avLst/>
          </a:prstGeom>
        </p:spPr>
      </p:pic>
      <p:pic>
        <p:nvPicPr>
          <p:cNvPr id="8" name="Picture 7">
            <a:extLst>
              <a:ext uri="{FF2B5EF4-FFF2-40B4-BE49-F238E27FC236}">
                <a16:creationId xmlns:a16="http://schemas.microsoft.com/office/drawing/2014/main" id="{7B6806E6-604B-36A3-0D4E-48663E5E20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9726" y="3199389"/>
            <a:ext cx="3648677" cy="2302645"/>
          </a:xfrm>
          <a:prstGeom prst="rect">
            <a:avLst/>
          </a:prstGeom>
        </p:spPr>
      </p:pic>
      <p:pic>
        <p:nvPicPr>
          <p:cNvPr id="9" name="Picture 8">
            <a:extLst>
              <a:ext uri="{FF2B5EF4-FFF2-40B4-BE49-F238E27FC236}">
                <a16:creationId xmlns:a16="http://schemas.microsoft.com/office/drawing/2014/main" id="{9C7D92DD-7399-C775-E51D-07488688C1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14632" y="3059430"/>
            <a:ext cx="2781715" cy="2430004"/>
          </a:xfrm>
          <a:prstGeom prst="rect">
            <a:avLst/>
          </a:prstGeom>
        </p:spPr>
      </p:pic>
    </p:spTree>
    <p:extLst>
      <p:ext uri="{BB962C8B-B14F-4D97-AF65-F5344CB8AC3E}">
        <p14:creationId xmlns:p14="http://schemas.microsoft.com/office/powerpoint/2010/main" val="57170394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3" name="TextBox 2">
            <a:extLst>
              <a:ext uri="{FF2B5EF4-FFF2-40B4-BE49-F238E27FC236}">
                <a16:creationId xmlns:a16="http://schemas.microsoft.com/office/drawing/2014/main" id="{A58C3F4E-BD84-2F33-B3F4-CD5BC8816821}"/>
              </a:ext>
            </a:extLst>
          </p:cNvPr>
          <p:cNvSpPr txBox="1"/>
          <p:nvPr/>
        </p:nvSpPr>
        <p:spPr>
          <a:xfrm>
            <a:off x="647700" y="1524000"/>
            <a:ext cx="11379200" cy="3007774"/>
          </a:xfrm>
          <a:prstGeom prst="roundRect">
            <a:avLst/>
          </a:prstGeom>
          <a:solidFill>
            <a:schemeClr val="accent5">
              <a:lumMod val="20000"/>
              <a:lumOff val="80000"/>
            </a:schemeClr>
          </a:solidFill>
          <a:ln>
            <a:solidFill>
              <a:schemeClr val="accent5">
                <a:lumMod val="20000"/>
                <a:lumOff val="80000"/>
              </a:schemeClr>
            </a:solidFill>
          </a:ln>
        </p:spPr>
        <p:txBody>
          <a:bodyPr wrap="square" rtlCol="0">
            <a:spAutoFit/>
          </a:bodyPr>
          <a:lstStyle/>
          <a:p>
            <a:pPr>
              <a:lnSpc>
                <a:spcPct val="150000"/>
              </a:lnSpc>
            </a:pPr>
            <a:r>
              <a:rPr lang="en-US" sz="2333" b="1">
                <a:latin typeface="UTM Avo" panose="02040603050506020204" pitchFamily="18" charset="0"/>
                <a:cs typeface="Arial" panose="020B0604020202020204" pitchFamily="34" charset="0"/>
              </a:rPr>
              <a:t>Lưu ý: </a:t>
            </a:r>
          </a:p>
          <a:p>
            <a:pPr>
              <a:lnSpc>
                <a:spcPct val="150000"/>
              </a:lnSpc>
            </a:pPr>
            <a:r>
              <a:rPr lang="en-US" sz="2333">
                <a:latin typeface="UTM Avo" panose="02040603050506020204" pitchFamily="18" charset="0"/>
                <a:cs typeface="Arial" panose="020B0604020202020204" pitchFamily="34" charset="0"/>
              </a:rPr>
              <a:t>Việc tập thể dục là tốt cho cơ quan tuần hoàn tuy nhiên nếu chúng ta vận động quá sức sẽ làm cho tim phải hoạt động nhanh hơn dẫn đến ảnh hưởng tới sức khoẻ. Chỉ nên vận động vừa sức để giữ cho trái tim luôn khoẻ mạnh. </a:t>
            </a:r>
          </a:p>
        </p:txBody>
      </p:sp>
      <p:pic>
        <p:nvPicPr>
          <p:cNvPr id="2" name="Picture 1">
            <a:extLst>
              <a:ext uri="{FF2B5EF4-FFF2-40B4-BE49-F238E27FC236}">
                <a16:creationId xmlns:a16="http://schemas.microsoft.com/office/drawing/2014/main" id="{56411152-F45D-8AC5-0436-8EB99C3C8C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8944" y="3935937"/>
            <a:ext cx="5234112" cy="3163295"/>
          </a:xfrm>
          <a:prstGeom prst="rect">
            <a:avLst/>
          </a:prstGeom>
        </p:spPr>
      </p:pic>
    </p:spTree>
    <p:extLst>
      <p:ext uri="{BB962C8B-B14F-4D97-AF65-F5344CB8AC3E}">
        <p14:creationId xmlns:p14="http://schemas.microsoft.com/office/powerpoint/2010/main" val="40515346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24400" y="2819400"/>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7" name="Rectangle 6">
            <a:extLst>
              <a:ext uri="{FF2B5EF4-FFF2-40B4-BE49-F238E27FC236}">
                <a16:creationId xmlns:a16="http://schemas.microsoft.com/office/drawing/2014/main" id="{1080B72D-B53F-C649-252D-61882CC7CC10}"/>
              </a:ext>
            </a:extLst>
          </p:cNvPr>
          <p:cNvSpPr/>
          <p:nvPr/>
        </p:nvSpPr>
        <p:spPr>
          <a:xfrm>
            <a:off x="7010400" y="3781402"/>
            <a:ext cx="5181600" cy="3076598"/>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
        <p:nvSpPr>
          <p:cNvPr id="2" name="TextBox 1">
            <a:extLst>
              <a:ext uri="{FF2B5EF4-FFF2-40B4-BE49-F238E27FC236}">
                <a16:creationId xmlns:a16="http://schemas.microsoft.com/office/drawing/2014/main" id="{4A8F392E-E350-5D18-2B7D-E738BA3FE9AD}"/>
              </a:ext>
            </a:extLst>
          </p:cNvPr>
          <p:cNvSpPr txBox="1"/>
          <p:nvPr/>
        </p:nvSpPr>
        <p:spPr>
          <a:xfrm>
            <a:off x="1066385" y="1447800"/>
            <a:ext cx="11226800" cy="913199"/>
          </a:xfrm>
          <a:prstGeom prst="rect">
            <a:avLst/>
          </a:prstGeom>
          <a:noFill/>
        </p:spPr>
        <p:txBody>
          <a:bodyPr wrap="square" rtlCol="0">
            <a:spAutoFit/>
          </a:bodyPr>
          <a:lstStyle/>
          <a:p>
            <a:pPr marL="381019" indent="-381019">
              <a:buFont typeface="Wingdings" panose="05000000000000000000" pitchFamily="2" charset="2"/>
              <a:buChar char="Ø"/>
            </a:pPr>
            <a:r>
              <a:rPr lang="en-US" sz="2667" i="1">
                <a:latin typeface="UTM Avo" panose="02040603050506020204" pitchFamily="18" charset="0"/>
                <a:cs typeface="Arial" panose="020B0604020202020204" pitchFamily="34" charset="0"/>
              </a:rPr>
              <a:t>Các em hãy vận dụng kiến thức đã học để trả lời các câu hỏi sau đây: </a:t>
            </a:r>
          </a:p>
        </p:txBody>
      </p:sp>
      <p:pic>
        <p:nvPicPr>
          <p:cNvPr id="3" name="Picture 10">
            <a:extLst>
              <a:ext uri="{FF2B5EF4-FFF2-40B4-BE49-F238E27FC236}">
                <a16:creationId xmlns:a16="http://schemas.microsoft.com/office/drawing/2014/main" id="{716BACFA-5F1E-FAC6-BACE-8D6213465D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62" y="3499469"/>
            <a:ext cx="5518079" cy="3340946"/>
          </a:xfrm>
          <a:prstGeom prst="rect">
            <a:avLst/>
          </a:prstGeom>
        </p:spPr>
      </p:pic>
      <p:sp>
        <p:nvSpPr>
          <p:cNvPr id="4" name="Rounded Rectangular Callout 3">
            <a:extLst>
              <a:ext uri="{FF2B5EF4-FFF2-40B4-BE49-F238E27FC236}">
                <a16:creationId xmlns:a16="http://schemas.microsoft.com/office/drawing/2014/main" id="{638F2920-4F96-297D-45B2-F348FDE9FBB0}"/>
              </a:ext>
            </a:extLst>
          </p:cNvPr>
          <p:cNvSpPr/>
          <p:nvPr/>
        </p:nvSpPr>
        <p:spPr>
          <a:xfrm>
            <a:off x="5533397" y="2069117"/>
            <a:ext cx="6430001" cy="1377849"/>
          </a:xfrm>
          <a:prstGeom prst="wedgeRoundRectCallout">
            <a:avLst>
              <a:gd name="adj1" fmla="val -54894"/>
              <a:gd name="adj2" fmla="val -8289"/>
              <a:gd name="adj3" fmla="val 16667"/>
            </a:avLst>
          </a:prstGeom>
          <a:solidFill>
            <a:srgbClr val="FFF3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a:solidFill>
                  <a:srgbClr val="002060"/>
                </a:solidFill>
                <a:latin typeface="UTM Avo" panose="02040603050506020204" pitchFamily="18" charset="0"/>
                <a:cs typeface="Arial" panose="020B0604020202020204" pitchFamily="34" charset="0"/>
              </a:rPr>
              <a:t>1. Kể thêm một số việc làm để bảo vệ cơ quan tuần hoàn. </a:t>
            </a:r>
          </a:p>
        </p:txBody>
      </p:sp>
      <p:sp>
        <p:nvSpPr>
          <p:cNvPr id="5" name="Rounded Rectangular Callout 10">
            <a:extLst>
              <a:ext uri="{FF2B5EF4-FFF2-40B4-BE49-F238E27FC236}">
                <a16:creationId xmlns:a16="http://schemas.microsoft.com/office/drawing/2014/main" id="{5B7C326F-CDDA-0AFA-A39C-92D7E9156C39}"/>
              </a:ext>
            </a:extLst>
          </p:cNvPr>
          <p:cNvSpPr/>
          <p:nvPr/>
        </p:nvSpPr>
        <p:spPr>
          <a:xfrm>
            <a:off x="5533398" y="3596358"/>
            <a:ext cx="6430002" cy="1377849"/>
          </a:xfrm>
          <a:prstGeom prst="wedgeRoundRectCallout">
            <a:avLst>
              <a:gd name="adj1" fmla="val -55118"/>
              <a:gd name="adj2" fmla="val -13205"/>
              <a:gd name="adj3" fmla="val 16667"/>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a:solidFill>
                  <a:srgbClr val="002060"/>
                </a:solidFill>
                <a:latin typeface="UTM Avo" panose="02040603050506020204" pitchFamily="18" charset="0"/>
                <a:cs typeface="Arial" panose="020B0604020202020204" pitchFamily="34" charset="0"/>
              </a:rPr>
              <a:t>2. Em đã thực hiện những việc làm nào để bảo vệ cơ quan tuần hoàn?</a:t>
            </a:r>
          </a:p>
        </p:txBody>
      </p:sp>
      <p:sp>
        <p:nvSpPr>
          <p:cNvPr id="6" name="Rounded Rectangular Callout 11">
            <a:extLst>
              <a:ext uri="{FF2B5EF4-FFF2-40B4-BE49-F238E27FC236}">
                <a16:creationId xmlns:a16="http://schemas.microsoft.com/office/drawing/2014/main" id="{D89BD69F-2F37-2FD4-C215-5A0B418F8E2F}"/>
              </a:ext>
            </a:extLst>
          </p:cNvPr>
          <p:cNvSpPr/>
          <p:nvPr/>
        </p:nvSpPr>
        <p:spPr>
          <a:xfrm>
            <a:off x="5638384" y="5123599"/>
            <a:ext cx="6325013" cy="1377849"/>
          </a:xfrm>
          <a:prstGeom prst="wedgeRoundRectCallout">
            <a:avLst>
              <a:gd name="adj1" fmla="val -55342"/>
              <a:gd name="adj2" fmla="val -37784"/>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a:solidFill>
                  <a:srgbClr val="002060"/>
                </a:solidFill>
                <a:latin typeface="UTM Avo" panose="02040603050506020204" pitchFamily="18" charset="0"/>
                <a:cs typeface="Arial" panose="020B0604020202020204" pitchFamily="34" charset="0"/>
              </a:rPr>
              <a:t>3. Em cần thay đổi thói quen nào để bảo vệ cơ quan tuần hoàn? </a:t>
            </a:r>
          </a:p>
        </p:txBody>
      </p:sp>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1026" name="Picture 2">
            <a:extLst>
              <a:ext uri="{FF2B5EF4-FFF2-40B4-BE49-F238E27FC236}">
                <a16:creationId xmlns:a16="http://schemas.microsoft.com/office/drawing/2014/main" id="{39AA3647-6149-49E3-3522-0364D62AA41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8000"/>
                    </a14:imgEffect>
                  </a14:imgLayer>
                </a14:imgProps>
              </a:ext>
              <a:ext uri="{28A0092B-C50C-407E-A947-70E740481C1C}">
                <a14:useLocalDpi xmlns:a14="http://schemas.microsoft.com/office/drawing/2010/main" val="0"/>
              </a:ext>
            </a:extLst>
          </a:blip>
          <a:srcRect/>
          <a:stretch>
            <a:fillRect/>
          </a:stretch>
        </p:blipFill>
        <p:spPr bwMode="auto">
          <a:xfrm>
            <a:off x="838200" y="1371600"/>
            <a:ext cx="10363200" cy="3238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pic>
        <p:nvPicPr>
          <p:cNvPr id="2" name="Picture 2">
            <a:extLst>
              <a:ext uri="{FF2B5EF4-FFF2-40B4-BE49-F238E27FC236}">
                <a16:creationId xmlns:a16="http://schemas.microsoft.com/office/drawing/2014/main" id="{9D43EB90-D35F-8D23-8C49-19F8466517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315200" y="3698090"/>
            <a:ext cx="4876800" cy="4401279"/>
          </a:xfrm>
          <a:prstGeom prst="rect">
            <a:avLst/>
          </a:prstGeom>
        </p:spPr>
      </p:pic>
      <p:pic>
        <p:nvPicPr>
          <p:cNvPr id="3" name="Picture 3">
            <a:extLst>
              <a:ext uri="{FF2B5EF4-FFF2-40B4-BE49-F238E27FC236}">
                <a16:creationId xmlns:a16="http://schemas.microsoft.com/office/drawing/2014/main" id="{B924E424-F89C-21A8-355C-3F347F18FA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70793" y="4759491"/>
            <a:ext cx="4876800" cy="3339878"/>
          </a:xfrm>
          <a:prstGeom prst="rect">
            <a:avLst/>
          </a:prstGeom>
        </p:spPr>
      </p:pic>
      <p:pic>
        <p:nvPicPr>
          <p:cNvPr id="4" name="Picture 4">
            <a:extLst>
              <a:ext uri="{FF2B5EF4-FFF2-40B4-BE49-F238E27FC236}">
                <a16:creationId xmlns:a16="http://schemas.microsoft.com/office/drawing/2014/main" id="{526CC49D-8590-37BE-DBD3-4398B2CD4D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543800" y="5113956"/>
            <a:ext cx="2040063" cy="1698817"/>
          </a:xfrm>
          <a:prstGeom prst="rect">
            <a:avLst/>
          </a:prstGeom>
        </p:spPr>
      </p:pic>
      <p:pic>
        <p:nvPicPr>
          <p:cNvPr id="5" name="Picture 5">
            <a:extLst>
              <a:ext uri="{FF2B5EF4-FFF2-40B4-BE49-F238E27FC236}">
                <a16:creationId xmlns:a16="http://schemas.microsoft.com/office/drawing/2014/main" id="{F2EC3B62-DB43-CD88-FEBF-701044F281F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09906" y="4920407"/>
            <a:ext cx="2476586" cy="1364374"/>
          </a:xfrm>
          <a:prstGeom prst="rect">
            <a:avLst/>
          </a:prstGeom>
        </p:spPr>
      </p:pic>
      <p:sp>
        <p:nvSpPr>
          <p:cNvPr id="6" name="TextBox 11">
            <a:extLst>
              <a:ext uri="{FF2B5EF4-FFF2-40B4-BE49-F238E27FC236}">
                <a16:creationId xmlns:a16="http://schemas.microsoft.com/office/drawing/2014/main" id="{FF57B7FA-AD47-D73A-1193-CA00C37E9626}"/>
              </a:ext>
            </a:extLst>
          </p:cNvPr>
          <p:cNvSpPr txBox="1"/>
          <p:nvPr/>
        </p:nvSpPr>
        <p:spPr>
          <a:xfrm>
            <a:off x="152400" y="774490"/>
            <a:ext cx="12192000" cy="1011239"/>
          </a:xfrm>
          <a:prstGeom prst="rect">
            <a:avLst/>
          </a:prstGeom>
        </p:spPr>
        <p:txBody>
          <a:bodyPr wrap="square" lIns="0" tIns="0" rIns="0" bIns="0" rtlCol="0" anchor="t">
            <a:spAutoFit/>
          </a:bodyPr>
          <a:lstStyle/>
          <a:p>
            <a:pPr algn="ctr">
              <a:lnSpc>
                <a:spcPts val="9334"/>
              </a:lnSpc>
            </a:pPr>
            <a:r>
              <a:rPr lang="en-US" sz="4000" b="1">
                <a:latin typeface="UTM Avo" panose="02040603050506020204" pitchFamily="18" charset="0"/>
                <a:cs typeface="Arial" panose="020B0604020202020204" pitchFamily="34" charset="0"/>
              </a:rPr>
              <a:t>HƯỚNG DẪN VỀ NHÀ </a:t>
            </a:r>
          </a:p>
        </p:txBody>
      </p:sp>
      <p:grpSp>
        <p:nvGrpSpPr>
          <p:cNvPr id="7" name="Group 6">
            <a:extLst>
              <a:ext uri="{FF2B5EF4-FFF2-40B4-BE49-F238E27FC236}">
                <a16:creationId xmlns:a16="http://schemas.microsoft.com/office/drawing/2014/main" id="{D7018EA4-65AB-CCDA-372E-588A6579D121}"/>
              </a:ext>
            </a:extLst>
          </p:cNvPr>
          <p:cNvGrpSpPr/>
          <p:nvPr/>
        </p:nvGrpSpPr>
        <p:grpSpPr>
          <a:xfrm>
            <a:off x="586394" y="1740389"/>
            <a:ext cx="4515506" cy="3173686"/>
            <a:chOff x="879590" y="2610583"/>
            <a:chExt cx="6773259" cy="4760527"/>
          </a:xfrm>
          <a:solidFill>
            <a:schemeClr val="accent2">
              <a:lumMod val="20000"/>
              <a:lumOff val="80000"/>
            </a:schemeClr>
          </a:solidFill>
        </p:grpSpPr>
        <p:pic>
          <p:nvPicPr>
            <p:cNvPr id="8" name="Picture 9">
              <a:extLst>
                <a:ext uri="{FF2B5EF4-FFF2-40B4-BE49-F238E27FC236}">
                  <a16:creationId xmlns:a16="http://schemas.microsoft.com/office/drawing/2014/main" id="{99A7AFC5-1AE2-3B5B-9CA4-7D25CA7696C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752999" y="2610583"/>
              <a:ext cx="448631" cy="406215"/>
            </a:xfrm>
            <a:prstGeom prst="rect">
              <a:avLst/>
            </a:prstGeom>
          </p:spPr>
        </p:pic>
        <p:pic>
          <p:nvPicPr>
            <p:cNvPr id="9" name="Picture 10">
              <a:extLst>
                <a:ext uri="{FF2B5EF4-FFF2-40B4-BE49-F238E27FC236}">
                  <a16:creationId xmlns:a16="http://schemas.microsoft.com/office/drawing/2014/main" id="{4979E8DF-A176-D85B-3FAC-5138F1CA6757}"/>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911549" y="5710187"/>
              <a:ext cx="439706" cy="526880"/>
            </a:xfrm>
            <a:prstGeom prst="rect">
              <a:avLst/>
            </a:prstGeom>
          </p:spPr>
        </p:pic>
        <p:pic>
          <p:nvPicPr>
            <p:cNvPr id="10" name="Picture 13">
              <a:extLst>
                <a:ext uri="{FF2B5EF4-FFF2-40B4-BE49-F238E27FC236}">
                  <a16:creationId xmlns:a16="http://schemas.microsoft.com/office/drawing/2014/main" id="{F01495CC-9880-5BF6-47E7-7C34414CCE8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79590" y="6200653"/>
              <a:ext cx="476182" cy="431161"/>
            </a:xfrm>
            <a:prstGeom prst="rect">
              <a:avLst/>
            </a:prstGeom>
          </p:spPr>
        </p:pic>
        <p:sp>
          <p:nvSpPr>
            <p:cNvPr id="11" name="Freeform 5">
              <a:extLst>
                <a:ext uri="{FF2B5EF4-FFF2-40B4-BE49-F238E27FC236}">
                  <a16:creationId xmlns:a16="http://schemas.microsoft.com/office/drawing/2014/main" id="{0774B600-FCA0-AD1D-503E-4E39584FE2BD}"/>
                </a:ext>
              </a:extLst>
            </p:cNvPr>
            <p:cNvSpPr/>
            <p:nvPr/>
          </p:nvSpPr>
          <p:spPr>
            <a:xfrm>
              <a:off x="1355772" y="3110808"/>
              <a:ext cx="6297077" cy="4260302"/>
            </a:xfrm>
            <a:custGeom>
              <a:avLst/>
              <a:gdLst/>
              <a:ahLst/>
              <a:cxnLst/>
              <a:rect l="l" t="t" r="r" b="b"/>
              <a:pathLst>
                <a:path w="5085978" h="2311400">
                  <a:moveTo>
                    <a:pt x="4781178" y="0"/>
                  </a:moveTo>
                  <a:lnTo>
                    <a:pt x="304800" y="0"/>
                  </a:lnTo>
                  <a:cubicBezTo>
                    <a:pt x="135890" y="0"/>
                    <a:pt x="0" y="135890"/>
                    <a:pt x="0" y="304800"/>
                  </a:cubicBezTo>
                  <a:lnTo>
                    <a:pt x="0" y="2006600"/>
                  </a:lnTo>
                  <a:cubicBezTo>
                    <a:pt x="0" y="2175510"/>
                    <a:pt x="135890" y="2311400"/>
                    <a:pt x="304800" y="2311400"/>
                  </a:cubicBezTo>
                  <a:lnTo>
                    <a:pt x="4781178" y="2311400"/>
                  </a:lnTo>
                  <a:cubicBezTo>
                    <a:pt x="4950088" y="2311400"/>
                    <a:pt x="5085978" y="2175510"/>
                    <a:pt x="5085978" y="2006600"/>
                  </a:cubicBezTo>
                  <a:lnTo>
                    <a:pt x="5085978" y="304800"/>
                  </a:lnTo>
                  <a:cubicBezTo>
                    <a:pt x="5085978" y="135890"/>
                    <a:pt x="4950088" y="0"/>
                    <a:pt x="4781178" y="0"/>
                  </a:cubicBezTo>
                  <a:close/>
                </a:path>
              </a:pathLst>
            </a:custGeom>
            <a:grpFill/>
          </p:spPr>
        </p:sp>
        <p:sp>
          <p:nvSpPr>
            <p:cNvPr id="12" name="TextBox 11">
              <a:extLst>
                <a:ext uri="{FF2B5EF4-FFF2-40B4-BE49-F238E27FC236}">
                  <a16:creationId xmlns:a16="http://schemas.microsoft.com/office/drawing/2014/main" id="{2D1A3A50-797E-0B6D-01C7-7941589E90E6}"/>
                </a:ext>
              </a:extLst>
            </p:cNvPr>
            <p:cNvSpPr txBox="1"/>
            <p:nvPr/>
          </p:nvSpPr>
          <p:spPr>
            <a:xfrm>
              <a:off x="1512275" y="4227881"/>
              <a:ext cx="6140573" cy="1854835"/>
            </a:xfrm>
            <a:prstGeom prst="rect">
              <a:avLst/>
            </a:prstGeom>
            <a:grpFill/>
          </p:spPr>
          <p:txBody>
            <a:bodyPr wrap="square" rtlCol="0">
              <a:spAutoFit/>
            </a:bodyPr>
            <a:lstStyle/>
            <a:p>
              <a:pPr algn="ctr">
                <a:lnSpc>
                  <a:spcPct val="150000"/>
                </a:lnSpc>
              </a:pPr>
              <a:r>
                <a:rPr lang="en-US" sz="2667">
                  <a:latin typeface="UTM Avo" panose="02040603050506020204" pitchFamily="18" charset="0"/>
                  <a:cs typeface="Arial" panose="020B0604020202020204" pitchFamily="34" charset="0"/>
                </a:rPr>
                <a:t>Ôn tập lại nội dung bài học ngày hôm nay</a:t>
              </a:r>
            </a:p>
          </p:txBody>
        </p:sp>
      </p:grpSp>
      <p:grpSp>
        <p:nvGrpSpPr>
          <p:cNvPr id="14" name="Group 13">
            <a:extLst>
              <a:ext uri="{FF2B5EF4-FFF2-40B4-BE49-F238E27FC236}">
                <a16:creationId xmlns:a16="http://schemas.microsoft.com/office/drawing/2014/main" id="{B9B57E15-CA60-9A68-F363-AA4DBB71092D}"/>
              </a:ext>
            </a:extLst>
          </p:cNvPr>
          <p:cNvGrpSpPr/>
          <p:nvPr/>
        </p:nvGrpSpPr>
        <p:grpSpPr>
          <a:xfrm>
            <a:off x="6697500" y="2073872"/>
            <a:ext cx="4560769" cy="2840201"/>
            <a:chOff x="10046250" y="3110808"/>
            <a:chExt cx="6841153" cy="4260302"/>
          </a:xfrm>
          <a:solidFill>
            <a:schemeClr val="accent2">
              <a:lumMod val="20000"/>
              <a:lumOff val="80000"/>
            </a:schemeClr>
          </a:solidFill>
        </p:grpSpPr>
        <p:pic>
          <p:nvPicPr>
            <p:cNvPr id="15" name="Picture 12">
              <a:extLst>
                <a:ext uri="{FF2B5EF4-FFF2-40B4-BE49-F238E27FC236}">
                  <a16:creationId xmlns:a16="http://schemas.microsoft.com/office/drawing/2014/main" id="{83833605-606F-A7C5-40AE-38889AF7591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374225" y="4551201"/>
              <a:ext cx="517496" cy="468569"/>
            </a:xfrm>
            <a:prstGeom prst="rect">
              <a:avLst/>
            </a:prstGeom>
          </p:spPr>
        </p:pic>
        <p:pic>
          <p:nvPicPr>
            <p:cNvPr id="16" name="Picture 19">
              <a:extLst>
                <a:ext uri="{FF2B5EF4-FFF2-40B4-BE49-F238E27FC236}">
                  <a16:creationId xmlns:a16="http://schemas.microsoft.com/office/drawing/2014/main" id="{064CE763-5A30-4DA5-03DE-2CB133CBF19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6496383" y="6496802"/>
              <a:ext cx="391020" cy="489889"/>
            </a:xfrm>
            <a:prstGeom prst="rect">
              <a:avLst/>
            </a:prstGeom>
          </p:spPr>
        </p:pic>
        <p:sp>
          <p:nvSpPr>
            <p:cNvPr id="17" name="Freeform 5">
              <a:extLst>
                <a:ext uri="{FF2B5EF4-FFF2-40B4-BE49-F238E27FC236}">
                  <a16:creationId xmlns:a16="http://schemas.microsoft.com/office/drawing/2014/main" id="{8292F04D-0786-ECB2-E4B3-4E93BEA26D45}"/>
                </a:ext>
              </a:extLst>
            </p:cNvPr>
            <p:cNvSpPr/>
            <p:nvPr/>
          </p:nvSpPr>
          <p:spPr>
            <a:xfrm>
              <a:off x="10046250" y="3110808"/>
              <a:ext cx="6297077" cy="4260302"/>
            </a:xfrm>
            <a:custGeom>
              <a:avLst/>
              <a:gdLst/>
              <a:ahLst/>
              <a:cxnLst/>
              <a:rect l="l" t="t" r="r" b="b"/>
              <a:pathLst>
                <a:path w="5085978" h="2311400">
                  <a:moveTo>
                    <a:pt x="4781178" y="0"/>
                  </a:moveTo>
                  <a:lnTo>
                    <a:pt x="304800" y="0"/>
                  </a:lnTo>
                  <a:cubicBezTo>
                    <a:pt x="135890" y="0"/>
                    <a:pt x="0" y="135890"/>
                    <a:pt x="0" y="304800"/>
                  </a:cubicBezTo>
                  <a:lnTo>
                    <a:pt x="0" y="2006600"/>
                  </a:lnTo>
                  <a:cubicBezTo>
                    <a:pt x="0" y="2175510"/>
                    <a:pt x="135890" y="2311400"/>
                    <a:pt x="304800" y="2311400"/>
                  </a:cubicBezTo>
                  <a:lnTo>
                    <a:pt x="4781178" y="2311400"/>
                  </a:lnTo>
                  <a:cubicBezTo>
                    <a:pt x="4950088" y="2311400"/>
                    <a:pt x="5085978" y="2175510"/>
                    <a:pt x="5085978" y="2006600"/>
                  </a:cubicBezTo>
                  <a:lnTo>
                    <a:pt x="5085978" y="304800"/>
                  </a:lnTo>
                  <a:cubicBezTo>
                    <a:pt x="5085978" y="135890"/>
                    <a:pt x="4950088" y="0"/>
                    <a:pt x="4781178" y="0"/>
                  </a:cubicBezTo>
                  <a:close/>
                </a:path>
              </a:pathLst>
            </a:custGeom>
            <a:grpFill/>
          </p:spPr>
        </p:sp>
        <p:sp>
          <p:nvSpPr>
            <p:cNvPr id="18" name="TextBox 17">
              <a:extLst>
                <a:ext uri="{FF2B5EF4-FFF2-40B4-BE49-F238E27FC236}">
                  <a16:creationId xmlns:a16="http://schemas.microsoft.com/office/drawing/2014/main" id="{1E54A8BA-7E94-BF20-D998-5C41C8B26AB2}"/>
                </a:ext>
              </a:extLst>
            </p:cNvPr>
            <p:cNvSpPr txBox="1"/>
            <p:nvPr/>
          </p:nvSpPr>
          <p:spPr>
            <a:xfrm>
              <a:off x="10246365" y="3970367"/>
              <a:ext cx="5786743" cy="2789225"/>
            </a:xfrm>
            <a:prstGeom prst="rect">
              <a:avLst/>
            </a:prstGeom>
            <a:grpFill/>
          </p:spPr>
          <p:txBody>
            <a:bodyPr wrap="square" rtlCol="0">
              <a:spAutoFit/>
            </a:bodyPr>
            <a:lstStyle/>
            <a:p>
              <a:pPr algn="ctr">
                <a:lnSpc>
                  <a:spcPct val="150000"/>
                </a:lnSpc>
              </a:pPr>
              <a:r>
                <a:rPr lang="en-US" sz="2667">
                  <a:latin typeface="UTM Avo" panose="02040603050506020204" pitchFamily="18" charset="0"/>
                  <a:cs typeface="Arial" panose="020B0604020202020204" pitchFamily="34" charset="0"/>
                </a:rPr>
                <a:t>Soạn bài mới, </a:t>
              </a:r>
            </a:p>
            <a:p>
              <a:pPr algn="ctr">
                <a:lnSpc>
                  <a:spcPct val="150000"/>
                </a:lnSpc>
              </a:pPr>
              <a:r>
                <a:rPr lang="en-US" sz="2667" b="1" i="1">
                  <a:latin typeface="UTM Avo" panose="02040603050506020204" pitchFamily="18" charset="0"/>
                  <a:cs typeface="Arial" panose="020B0604020202020204" pitchFamily="34" charset="0"/>
                </a:rPr>
                <a:t>Bài 17. Cơ quan thần kinh</a:t>
              </a:r>
            </a:p>
          </p:txBody>
        </p:sp>
      </p:gr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297</TotalTime>
  <Words>1420</Words>
  <Application>Microsoft Office PowerPoint</Application>
  <PresentationFormat>Widescreen</PresentationFormat>
  <Paragraphs>124</Paragraphs>
  <Slides>42</Slides>
  <Notes>32</Notes>
  <HiddenSlides>4</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42</vt:i4>
      </vt:variant>
    </vt:vector>
  </HeadingPairs>
  <TitlesOfParts>
    <vt:vector size="49"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lamqu</dc:creator>
  <dc:description>9Slide.vn</dc:description>
  <cp:lastModifiedBy>hung.nv2510hung.nv2510</cp:lastModifiedBy>
  <cp:revision>16</cp:revision>
  <dcterms:created xsi:type="dcterms:W3CDTF">2023-04-10T09:01:57Z</dcterms:created>
  <dcterms:modified xsi:type="dcterms:W3CDTF">2023-08-15T10:29:12Z</dcterms:modified>
  <cp:category>9Slide.vn</cp:category>
</cp:coreProperties>
</file>