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80" r:id="rId8"/>
    <p:sldId id="279" r:id="rId9"/>
    <p:sldId id="272" r:id="rId10"/>
    <p:sldId id="273" r:id="rId11"/>
    <p:sldId id="321" r:id="rId12"/>
    <p:sldId id="320" r:id="rId13"/>
    <p:sldId id="319" r:id="rId14"/>
    <p:sldId id="318" r:id="rId15"/>
    <p:sldId id="317" r:id="rId16"/>
    <p:sldId id="316" r:id="rId17"/>
    <p:sldId id="315" r:id="rId18"/>
    <p:sldId id="314" r:id="rId19"/>
    <p:sldId id="313" r:id="rId20"/>
    <p:sldId id="312" r:id="rId21"/>
    <p:sldId id="274" r:id="rId22"/>
    <p:sldId id="275" r:id="rId23"/>
    <p:sldId id="261" r:id="rId24"/>
    <p:sldId id="322" r:id="rId25"/>
    <p:sldId id="262" r:id="rId26"/>
    <p:sldId id="271" r:id="rId27"/>
    <p:sldId id="267" r:id="rId28"/>
    <p:sldId id="323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971031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7250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6784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8651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4155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5508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18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1601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62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5856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3660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522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0667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1581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0807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244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6019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56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2716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7654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939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2975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5824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879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26209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22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hyperlink" Target="https://www.youtube.com/watch?v=5OGF4i2juhQ&amp;ab_channel=H%E1%BB%8Dc1bi%E1%BA%BFt10" TargetMode="External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5OGF4i2juhQ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AT3qI-s90k&amp;ab_channel=H%E1%BB%8Dc1bi%E1%BA%BFt10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VAT3qI-s90k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23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23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dáng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người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dáng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640069" y="1302522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5A4BA423-8DCA-907B-81F5-340C90F896EE}"/>
              </a:ext>
            </a:extLst>
          </p:cNvPr>
          <p:cNvSpPr txBox="1"/>
          <p:nvPr/>
        </p:nvSpPr>
        <p:spPr>
          <a:xfrm>
            <a:off x="5490195" y="851987"/>
            <a:ext cx="6295405" cy="171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Các em hãy cho biết dáng người ở tư thế dưới đây tương ứng với hoạt động nào?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75490052-12D9-0940-5B35-A4AE866C4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07840" y="1092201"/>
            <a:ext cx="676960" cy="6752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5EEDDE-20C2-9110-CE96-CB3CEF928D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2260600"/>
            <a:ext cx="4155577" cy="43471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4C7218-A67F-D080-0C2B-38357CFEF5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2413000"/>
            <a:ext cx="3568501" cy="35685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09D15B-FC16-A7DF-4B38-9848199A58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331" y="2006601"/>
            <a:ext cx="4141575" cy="41456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A6CB9D-3B4C-BBEE-6FF0-F32123EC360B}"/>
              </a:ext>
            </a:extLst>
          </p:cNvPr>
          <p:cNvSpPr/>
          <p:nvPr/>
        </p:nvSpPr>
        <p:spPr>
          <a:xfrm>
            <a:off x="863600" y="6070601"/>
            <a:ext cx="2336800" cy="5666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Đá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cầu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7C89A8-4691-78D6-045F-DD7760098487}"/>
              </a:ext>
            </a:extLst>
          </p:cNvPr>
          <p:cNvSpPr/>
          <p:nvPr/>
        </p:nvSpPr>
        <p:spPr>
          <a:xfrm>
            <a:off x="4905548" y="6070600"/>
            <a:ext cx="2336800" cy="5666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Chạy bộ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68E89C-6346-192F-A2FF-77AB745AFA3B}"/>
              </a:ext>
            </a:extLst>
          </p:cNvPr>
          <p:cNvSpPr/>
          <p:nvPr/>
        </p:nvSpPr>
        <p:spPr>
          <a:xfrm>
            <a:off x="8737600" y="6070599"/>
            <a:ext cx="2336800" cy="5666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Nhảy dây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8823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B3E101D-180A-DB8B-3171-B6150EF9CBEA}"/>
              </a:ext>
            </a:extLst>
          </p:cNvPr>
          <p:cNvGrpSpPr/>
          <p:nvPr/>
        </p:nvGrpSpPr>
        <p:grpSpPr>
          <a:xfrm>
            <a:off x="1321959" y="2006601"/>
            <a:ext cx="4266042" cy="3862180"/>
            <a:chOff x="1063257" y="3457337"/>
            <a:chExt cx="6023343" cy="5166472"/>
          </a:xfrm>
        </p:grpSpPr>
        <p:sp>
          <p:nvSpPr>
            <p:cNvPr id="3" name="Oval Callout 12">
              <a:extLst>
                <a:ext uri="{FF2B5EF4-FFF2-40B4-BE49-F238E27FC236}">
                  <a16:creationId xmlns:a16="http://schemas.microsoft.com/office/drawing/2014/main" id="{BB45268B-7632-4861-752B-84B8A1199296}"/>
                </a:ext>
              </a:extLst>
            </p:cNvPr>
            <p:cNvSpPr/>
            <p:nvPr/>
          </p:nvSpPr>
          <p:spPr>
            <a:xfrm>
              <a:off x="1063257" y="3457337"/>
              <a:ext cx="6023343" cy="5166472"/>
            </a:xfrm>
            <a:prstGeom prst="wedgeEllipseCallout">
              <a:avLst>
                <a:gd name="adj1" fmla="val -51195"/>
                <a:gd name="adj2" fmla="val 34924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3112E38-7715-83EA-B0A1-A31511D5F7DD}"/>
                </a:ext>
              </a:extLst>
            </p:cNvPr>
            <p:cNvSpPr/>
            <p:nvPr/>
          </p:nvSpPr>
          <p:spPr>
            <a:xfrm>
              <a:off x="1732892" y="4403350"/>
              <a:ext cx="4684072" cy="33161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0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Em hãy chỉ ra sự khác nhau về tư thế dáng người ở hình 1 và hình 2.</a:t>
              </a:r>
              <a:endParaRPr lang="en-US" sz="26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B2A24A6-5E2D-B8E9-D298-8A7F201AF071}"/>
              </a:ext>
            </a:extLst>
          </p:cNvPr>
          <p:cNvSpPr/>
          <p:nvPr/>
        </p:nvSpPr>
        <p:spPr>
          <a:xfrm>
            <a:off x="6604000" y="5868781"/>
            <a:ext cx="1981200" cy="607539"/>
          </a:xfrm>
          <a:prstGeom prst="rect">
            <a:avLst/>
          </a:prstGeom>
          <a:solidFill>
            <a:schemeClr val="accent6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Đứng yên</a:t>
            </a:r>
            <a:endParaRPr lang="en-US" sz="2600">
              <a:solidFill>
                <a:schemeClr val="bg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469389-7CC8-18DF-D0C1-87D7545E4AF3}"/>
              </a:ext>
            </a:extLst>
          </p:cNvPr>
          <p:cNvSpPr/>
          <p:nvPr/>
        </p:nvSpPr>
        <p:spPr>
          <a:xfrm>
            <a:off x="9448800" y="5868781"/>
            <a:ext cx="1981200" cy="607539"/>
          </a:xfrm>
          <a:prstGeom prst="rect">
            <a:avLst/>
          </a:prstGeom>
          <a:solidFill>
            <a:schemeClr val="accent6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 chuyển</a:t>
            </a:r>
            <a:endParaRPr lang="en-US" sz="2600">
              <a:solidFill>
                <a:schemeClr val="bg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9">
            <a:extLst>
              <a:ext uri="{FF2B5EF4-FFF2-40B4-BE49-F238E27FC236}">
                <a16:creationId xmlns:a16="http://schemas.microsoft.com/office/drawing/2014/main" id="{8A6ADB74-ADD0-291E-DB0C-D9CCFC2CF7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4891">
            <a:off x="1336498" y="6359725"/>
            <a:ext cx="368309" cy="345751"/>
          </a:xfrm>
          <a:prstGeom prst="rect">
            <a:avLst/>
          </a:prstGeom>
        </p:spPr>
      </p:pic>
      <p:pic>
        <p:nvPicPr>
          <p:cNvPr id="8" name="Picture 29">
            <a:extLst>
              <a:ext uri="{FF2B5EF4-FFF2-40B4-BE49-F238E27FC236}">
                <a16:creationId xmlns:a16="http://schemas.microsoft.com/office/drawing/2014/main" id="{0B8F9B44-ADDA-6DA1-5507-3BA198EA54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4891">
            <a:off x="391618" y="6359725"/>
            <a:ext cx="368309" cy="345751"/>
          </a:xfrm>
          <a:prstGeom prst="rect">
            <a:avLst/>
          </a:prstGeom>
        </p:spPr>
      </p:pic>
      <p:pic>
        <p:nvPicPr>
          <p:cNvPr id="9" name="Picture 29">
            <a:extLst>
              <a:ext uri="{FF2B5EF4-FFF2-40B4-BE49-F238E27FC236}">
                <a16:creationId xmlns:a16="http://schemas.microsoft.com/office/drawing/2014/main" id="{F5A65F54-6389-0C0A-B3E3-4C6259E0E8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4891">
            <a:off x="2281376" y="6359726"/>
            <a:ext cx="368309" cy="3457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C29B59-F4D7-4792-49C4-F0A14F7FCA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159" y="1012146"/>
            <a:ext cx="4938293" cy="4488397"/>
          </a:xfrm>
          <a:prstGeom prst="rect">
            <a:avLst/>
          </a:prstGeom>
          <a:solidFill>
            <a:schemeClr val="accent6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F3D22C-0003-881C-03A3-5E86F8282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449" y="1469849"/>
            <a:ext cx="5144629" cy="5077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D2B323-DCE3-AF1F-6C41-D243E2DF5006}"/>
              </a:ext>
            </a:extLst>
          </p:cNvPr>
          <p:cNvSpPr/>
          <p:nvPr/>
        </p:nvSpPr>
        <p:spPr>
          <a:xfrm>
            <a:off x="394537" y="1571211"/>
            <a:ext cx="5423133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tương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phận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5A3CB99-2D2A-BCE4-0DDB-699551FA12A0}"/>
              </a:ext>
            </a:extLst>
          </p:cNvPr>
          <p:cNvSpPr/>
          <p:nvPr/>
        </p:nvSpPr>
        <p:spPr>
          <a:xfrm>
            <a:off x="707766" y="3519727"/>
            <a:ext cx="1219200" cy="11816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88697C-59E1-179C-4EFC-EB68CE63CB84}"/>
              </a:ext>
            </a:extLst>
          </p:cNvPr>
          <p:cNvSpPr txBox="1"/>
          <p:nvPr/>
        </p:nvSpPr>
        <p:spPr>
          <a:xfrm>
            <a:off x="2534653" y="3864324"/>
            <a:ext cx="248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60BF93-1F71-AE26-C496-3C5524CA0CBB}"/>
              </a:ext>
            </a:extLst>
          </p:cNvPr>
          <p:cNvSpPr/>
          <p:nvPr/>
        </p:nvSpPr>
        <p:spPr>
          <a:xfrm>
            <a:off x="467420" y="5431292"/>
            <a:ext cx="1699892" cy="10159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  <p:pic>
        <p:nvPicPr>
          <p:cNvPr id="7" name="Picture 29">
            <a:extLst>
              <a:ext uri="{FF2B5EF4-FFF2-40B4-BE49-F238E27FC236}">
                <a16:creationId xmlns:a16="http://schemas.microsoft.com/office/drawing/2014/main" id="{100410AB-850E-37F1-0864-90024DA997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64891">
            <a:off x="5979507" y="6274348"/>
            <a:ext cx="368309" cy="345751"/>
          </a:xfrm>
          <a:prstGeom prst="rect">
            <a:avLst/>
          </a:prstGeom>
        </p:spPr>
      </p:pic>
      <p:pic>
        <p:nvPicPr>
          <p:cNvPr id="8" name="Picture 29">
            <a:extLst>
              <a:ext uri="{FF2B5EF4-FFF2-40B4-BE49-F238E27FC236}">
                <a16:creationId xmlns:a16="http://schemas.microsoft.com/office/drawing/2014/main" id="{EDDA7448-6B82-869B-6A7C-EF6DE5E901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64891">
            <a:off x="11286622" y="585990"/>
            <a:ext cx="871619" cy="9640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D6DF39-F79F-ECE9-91E5-2E2A7BD488AC}"/>
              </a:ext>
            </a:extLst>
          </p:cNvPr>
          <p:cNvSpPr txBox="1"/>
          <p:nvPr/>
        </p:nvSpPr>
        <p:spPr>
          <a:xfrm>
            <a:off x="2540000" y="5242740"/>
            <a:ext cx="28448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Thân, cánh tay, chân, bàn chân.</a:t>
            </a:r>
          </a:p>
        </p:txBody>
      </p:sp>
    </p:spTree>
    <p:extLst>
      <p:ext uri="{BB962C8B-B14F-4D97-AF65-F5344CB8AC3E}">
        <p14:creationId xmlns:p14="http://schemas.microsoft.com/office/powerpoint/2010/main" val="216251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E71DA-660F-BBA5-685E-1901F547C6F3}"/>
              </a:ext>
            </a:extLst>
          </p:cNvPr>
          <p:cNvSpPr txBox="1"/>
          <p:nvPr/>
        </p:nvSpPr>
        <p:spPr>
          <a:xfrm>
            <a:off x="3572170" y="1991794"/>
            <a:ext cx="4682239" cy="761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5000" b="1" spc="133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80C1E-05BE-1723-D9E1-78874B80DF90}"/>
              </a:ext>
            </a:extLst>
          </p:cNvPr>
          <p:cNvSpPr/>
          <p:nvPr/>
        </p:nvSpPr>
        <p:spPr>
          <a:xfrm>
            <a:off x="2318901" y="3117832"/>
            <a:ext cx="7554198" cy="1389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dáng cơ thể người có thể được thể hiện bằng các hình cơ bản. </a:t>
            </a:r>
            <a:r>
              <a:rPr lang="vi-VN" sz="3000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3000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CA0DA3-B35B-606D-CD2D-2268758FA1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56" r="28102" b="22486"/>
          <a:stretch/>
        </p:blipFill>
        <p:spPr>
          <a:xfrm flipH="1">
            <a:off x="0" y="4420842"/>
            <a:ext cx="2032838" cy="243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3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8823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5DCB15-1574-2F53-EAD3-C32EB750027C}"/>
              </a:ext>
            </a:extLst>
          </p:cNvPr>
          <p:cNvSpPr/>
          <p:nvPr/>
        </p:nvSpPr>
        <p:spPr>
          <a:xfrm>
            <a:off x="482011" y="1845701"/>
            <a:ext cx="11315228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268A3197-7A18-2C05-E301-48F2D93D3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70019" y="687844"/>
            <a:ext cx="1129238" cy="827167"/>
          </a:xfrm>
          <a:prstGeom prst="rect">
            <a:avLst/>
          </a:prstGeom>
        </p:spPr>
      </p:pic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52ECCB57-7428-9B5C-EA8E-3C5FDED0D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2904" y="2976822"/>
            <a:ext cx="8791944" cy="3653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855C91-CE2D-1993-F342-7428E03F3BBD}"/>
              </a:ext>
            </a:extLst>
          </p:cNvPr>
          <p:cNvSpPr/>
          <p:nvPr/>
        </p:nvSpPr>
        <p:spPr>
          <a:xfrm>
            <a:off x="476371" y="1444032"/>
            <a:ext cx="10753881" cy="614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25" indent="-49532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600" b="1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bước tạo dáng người đứng yên từ các hình cơ bản: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C9B6F6A9-1298-BF74-D110-B6A1773AD4B4}"/>
              </a:ext>
            </a:extLst>
          </p:cNvPr>
          <p:cNvSpPr/>
          <p:nvPr/>
        </p:nvSpPr>
        <p:spPr>
          <a:xfrm>
            <a:off x="567450" y="2249972"/>
            <a:ext cx="5376150" cy="123877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CE3D06-CA86-EFB3-961D-40F54A462F80}"/>
              </a:ext>
            </a:extLst>
          </p:cNvPr>
          <p:cNvSpPr/>
          <p:nvPr/>
        </p:nvSpPr>
        <p:spPr>
          <a:xfrm>
            <a:off x="783931" y="2351570"/>
            <a:ext cx="4872590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1: Vẽ dáng người bằng những hình cơ bản.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0433D-AA62-94B9-EAA5-719BF3A61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951" y="2087878"/>
            <a:ext cx="3715952" cy="4439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3">
            <a:extLst>
              <a:ext uri="{FF2B5EF4-FFF2-40B4-BE49-F238E27FC236}">
                <a16:creationId xmlns:a16="http://schemas.microsoft.com/office/drawing/2014/main" id="{7E7D9A21-EC69-5709-A3DE-53EA1498BF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V="1">
            <a:off x="10370853" y="2189732"/>
            <a:ext cx="723969" cy="679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609088-6A38-E352-9175-B78D519A80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64891">
            <a:off x="104831" y="489004"/>
            <a:ext cx="368309" cy="345751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CE2D228A-769A-8DCC-5D25-5F32D8D0FF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230832" y="4089400"/>
            <a:ext cx="1629968" cy="179363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CC62218-2327-1F3B-7F49-4CF32BFFFFBC}"/>
              </a:ext>
            </a:extLst>
          </p:cNvPr>
          <p:cNvSpPr/>
          <p:nvPr/>
        </p:nvSpPr>
        <p:spPr>
          <a:xfrm>
            <a:off x="567450" y="5092164"/>
            <a:ext cx="1219200" cy="11816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CC8F8A-5CE2-2ED3-1488-E0F22A1D32DB}"/>
              </a:ext>
            </a:extLst>
          </p:cNvPr>
          <p:cNvSpPr/>
          <p:nvPr/>
        </p:nvSpPr>
        <p:spPr>
          <a:xfrm>
            <a:off x="4353882" y="5257870"/>
            <a:ext cx="1699892" cy="10159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812456EE-90FB-42EE-53B7-173676DC4DE0}"/>
              </a:ext>
            </a:extLst>
          </p:cNvPr>
          <p:cNvSpPr/>
          <p:nvPr/>
        </p:nvSpPr>
        <p:spPr>
          <a:xfrm>
            <a:off x="4444659" y="3576320"/>
            <a:ext cx="1473200" cy="1320800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12AD99-F2E0-34D9-1C3C-18B26DCABAAB}"/>
              </a:ext>
            </a:extLst>
          </p:cNvPr>
          <p:cNvSpPr/>
          <p:nvPr/>
        </p:nvSpPr>
        <p:spPr>
          <a:xfrm>
            <a:off x="664216" y="3581400"/>
            <a:ext cx="1109149" cy="10159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18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3A6B3C-C0AD-F0C7-4944-C0EB2601CA7C}"/>
              </a:ext>
            </a:extLst>
          </p:cNvPr>
          <p:cNvSpPr/>
          <p:nvPr/>
        </p:nvSpPr>
        <p:spPr>
          <a:xfrm>
            <a:off x="447007" y="1667076"/>
            <a:ext cx="9476059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2: Vẽ mặt mũi, kiểu tóc, quần áo theo ý thích.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46F5E-E837-5CC6-5319-F954F449F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07" y="2527293"/>
            <a:ext cx="2883786" cy="3870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9">
            <a:extLst>
              <a:ext uri="{FF2B5EF4-FFF2-40B4-BE49-F238E27FC236}">
                <a16:creationId xmlns:a16="http://schemas.microsoft.com/office/drawing/2014/main" id="{EABF9415-E42F-047E-0460-C791837A4A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4891">
            <a:off x="1235665" y="1299342"/>
            <a:ext cx="399803" cy="375315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E2B94AA9-3BA0-8030-653F-A9EC83FC4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34113" y="2786839"/>
            <a:ext cx="2687775" cy="3888281"/>
          </a:xfrm>
          <a:prstGeom prst="rect">
            <a:avLst/>
          </a:prstGeom>
        </p:spPr>
      </p:pic>
      <p:pic>
        <p:nvPicPr>
          <p:cNvPr id="2" name="Picture 14">
            <a:extLst>
              <a:ext uri="{FF2B5EF4-FFF2-40B4-BE49-F238E27FC236}">
                <a16:creationId xmlns:a16="http://schemas.microsoft.com/office/drawing/2014/main" id="{83FB841D-CDDF-62CB-56D5-7BCF257F0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787822" y="2786839"/>
            <a:ext cx="2270487" cy="346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9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77BF965-ABAD-585D-BB90-A9E1C8045BF6}"/>
              </a:ext>
            </a:extLst>
          </p:cNvPr>
          <p:cNvSpPr/>
          <p:nvPr/>
        </p:nvSpPr>
        <p:spPr>
          <a:xfrm>
            <a:off x="695900" y="1860387"/>
            <a:ext cx="6980808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3: Tô màu hoàn thiện sản phẩm</a:t>
            </a: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7828212D-2B17-AE79-C6FD-4D259D4C5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74800" y="2833515"/>
            <a:ext cx="3505200" cy="39000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D8B1A9-4D59-5DEF-10A0-CDC80187E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279" y="2478761"/>
            <a:ext cx="3460906" cy="4156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59013" y="767782"/>
            <a:ext cx="2032987" cy="2065733"/>
            <a:chOff x="6753755" y="1175922"/>
            <a:chExt cx="2032987" cy="1905000"/>
          </a:xfrm>
        </p:grpSpPr>
        <p:pic>
          <p:nvPicPr>
            <p:cNvPr id="6" name="Picture 5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3755" y="1175922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73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8216FF-1881-1494-07A8-2C8993E0521C}"/>
              </a:ext>
            </a:extLst>
          </p:cNvPr>
          <p:cNvGrpSpPr/>
          <p:nvPr/>
        </p:nvGrpSpPr>
        <p:grpSpPr>
          <a:xfrm>
            <a:off x="7956697" y="1054974"/>
            <a:ext cx="4012042" cy="3862180"/>
            <a:chOff x="1466923" y="4452966"/>
            <a:chExt cx="5664713" cy="5166472"/>
          </a:xfrm>
        </p:grpSpPr>
        <p:sp>
          <p:nvSpPr>
            <p:cNvPr id="3" name="Oval Callout 12">
              <a:extLst>
                <a:ext uri="{FF2B5EF4-FFF2-40B4-BE49-F238E27FC236}">
                  <a16:creationId xmlns:a16="http://schemas.microsoft.com/office/drawing/2014/main" id="{1C418A18-0DCC-2760-E7CB-5871807A80A5}"/>
                </a:ext>
              </a:extLst>
            </p:cNvPr>
            <p:cNvSpPr/>
            <p:nvPr/>
          </p:nvSpPr>
          <p:spPr>
            <a:xfrm>
              <a:off x="1466923" y="4452966"/>
              <a:ext cx="5664713" cy="5166472"/>
            </a:xfrm>
            <a:prstGeom prst="wedgeEllipseCallout">
              <a:avLst>
                <a:gd name="adj1" fmla="val -51195"/>
                <a:gd name="adj2" fmla="val 34924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8FB72AE-2B35-4ED1-9637-7809C4075E5B}"/>
                </a:ext>
              </a:extLst>
            </p:cNvPr>
            <p:cNvSpPr/>
            <p:nvPr/>
          </p:nvSpPr>
          <p:spPr>
            <a:xfrm>
              <a:off x="1996515" y="5421653"/>
              <a:ext cx="4684071" cy="28638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3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 em hãy quan sát hình minh họa, trao đổi và nêu các bước thực hiện?</a:t>
              </a:r>
            </a:p>
          </p:txBody>
        </p:sp>
      </p:grp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37ABD91F-7766-4511-B62A-B5A247215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4130" y="2169234"/>
            <a:ext cx="6191214" cy="4214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663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20">
            <a:extLst>
              <a:ext uri="{FF2B5EF4-FFF2-40B4-BE49-F238E27FC236}">
                <a16:creationId xmlns:a16="http://schemas.microsoft.com/office/drawing/2014/main" id="{4E8D0029-E729-0500-DF25-BDEAD161EFF7}"/>
              </a:ext>
            </a:extLst>
          </p:cNvPr>
          <p:cNvSpPr/>
          <p:nvPr/>
        </p:nvSpPr>
        <p:spPr>
          <a:xfrm>
            <a:off x="457200" y="1872889"/>
            <a:ext cx="11277600" cy="1418585"/>
          </a:xfrm>
          <a:prstGeom prst="wedgeRectCallout">
            <a:avLst>
              <a:gd name="adj1" fmla="val 20969"/>
              <a:gd name="adj2" fmla="val 79722"/>
            </a:avLst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48A9A2-10F9-76A5-38E8-C8E564B8E3AD}"/>
              </a:ext>
            </a:extLst>
          </p:cNvPr>
          <p:cNvSpPr/>
          <p:nvPr/>
        </p:nvSpPr>
        <p:spPr>
          <a:xfrm>
            <a:off x="558800" y="1962280"/>
            <a:ext cx="10972800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 1: Sử dụng sản phẩm dáng người đứng yên (đã tạo được ở hoạt động trước), bút màu hoặc một số vật liệu khác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F8B593-ADF7-A894-12F2-9678A0A05873}"/>
              </a:ext>
            </a:extLst>
          </p:cNvPr>
          <p:cNvGrpSpPr/>
          <p:nvPr/>
        </p:nvGrpSpPr>
        <p:grpSpPr>
          <a:xfrm>
            <a:off x="1371600" y="3566526"/>
            <a:ext cx="3115340" cy="3113673"/>
            <a:chOff x="2753616" y="2857500"/>
            <a:chExt cx="7018020" cy="7010400"/>
          </a:xfrm>
        </p:grpSpPr>
        <p:sp>
          <p:nvSpPr>
            <p:cNvPr id="5" name="Cloud Callout 25">
              <a:extLst>
                <a:ext uri="{FF2B5EF4-FFF2-40B4-BE49-F238E27FC236}">
                  <a16:creationId xmlns:a16="http://schemas.microsoft.com/office/drawing/2014/main" id="{A85FA581-BFCD-3AD6-C916-A943A601169B}"/>
                </a:ext>
              </a:extLst>
            </p:cNvPr>
            <p:cNvSpPr/>
            <p:nvPr/>
          </p:nvSpPr>
          <p:spPr>
            <a:xfrm>
              <a:off x="2753616" y="2857500"/>
              <a:ext cx="7018020" cy="7010400"/>
            </a:xfrm>
            <a:prstGeom prst="cloudCallout">
              <a:avLst>
                <a:gd name="adj1" fmla="val 95205"/>
                <a:gd name="adj2" fmla="val -14456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C8FC049-2D15-8F4C-D404-18007ED722FF}"/>
                </a:ext>
              </a:extLst>
            </p:cNvPr>
            <p:cNvGrpSpPr/>
            <p:nvPr/>
          </p:nvGrpSpPr>
          <p:grpSpPr>
            <a:xfrm>
              <a:off x="4267199" y="3543300"/>
              <a:ext cx="4038600" cy="6077942"/>
              <a:chOff x="7086600" y="2404043"/>
              <a:chExt cx="4876800" cy="824235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FA91EC4-6C2F-A7B4-B839-B5EE80E2F264}"/>
                  </a:ext>
                </a:extLst>
              </p:cNvPr>
              <p:cNvGrpSpPr/>
              <p:nvPr/>
            </p:nvGrpSpPr>
            <p:grpSpPr>
              <a:xfrm>
                <a:off x="7086600" y="2404043"/>
                <a:ext cx="4876800" cy="8242358"/>
                <a:chOff x="1905000" y="2857500"/>
                <a:chExt cx="4876800" cy="8242358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2D8A17F-E373-294E-605B-124CA81A1938}"/>
                    </a:ext>
                  </a:extLst>
                </p:cNvPr>
                <p:cNvSpPr/>
                <p:nvPr/>
              </p:nvSpPr>
              <p:spPr>
                <a:xfrm>
                  <a:off x="1905000" y="2857500"/>
                  <a:ext cx="4876800" cy="72390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600">
                    <a:latin typeface="UTM Avo" panose="02040603050506020204" pitchFamily="18" charset="0"/>
                  </a:endParaRPr>
                </a:p>
              </p:txBody>
            </p:sp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0C9E9BD9-BE10-41EB-DF6A-16B57E8CF3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94695" y="2857500"/>
                  <a:ext cx="4220117" cy="8242358"/>
                </a:xfrm>
                <a:prstGeom prst="rect">
                  <a:avLst/>
                </a:prstGeom>
              </p:spPr>
            </p:pic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D7CC297-AD9D-173B-5EA1-D42345AE080D}"/>
                    </a:ext>
                  </a:extLst>
                </p:cNvPr>
                <p:cNvSpPr/>
                <p:nvPr/>
              </p:nvSpPr>
              <p:spPr>
                <a:xfrm>
                  <a:off x="5950270" y="8943166"/>
                  <a:ext cx="533400" cy="11430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solidFill>
                    <a:schemeClr val="accent3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600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B0075ED-8CC9-FFD3-DE05-8EED31D3E93F}"/>
                  </a:ext>
                </a:extLst>
              </p:cNvPr>
              <p:cNvSpPr/>
              <p:nvPr/>
            </p:nvSpPr>
            <p:spPr>
              <a:xfrm>
                <a:off x="9419741" y="9310350"/>
                <a:ext cx="381000" cy="68954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0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12" name="Picture 28">
            <a:extLst>
              <a:ext uri="{FF2B5EF4-FFF2-40B4-BE49-F238E27FC236}">
                <a16:creationId xmlns:a16="http://schemas.microsoft.com/office/drawing/2014/main" id="{9F5873DE-81FF-1298-2608-80C21951C4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603466">
            <a:off x="207544" y="5962044"/>
            <a:ext cx="815345" cy="76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8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6E7643F-74E1-3C5F-0C33-B4A7FCACFAB6}"/>
              </a:ext>
            </a:extLst>
          </p:cNvPr>
          <p:cNvGrpSpPr/>
          <p:nvPr/>
        </p:nvGrpSpPr>
        <p:grpSpPr>
          <a:xfrm>
            <a:off x="4578557" y="1416633"/>
            <a:ext cx="3149600" cy="801769"/>
            <a:chOff x="3431563" y="1064321"/>
            <a:chExt cx="4724400" cy="1202653"/>
          </a:xfrm>
        </p:grpSpPr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0329FE50-5205-0EEC-9933-7EFE670A1CDA}"/>
                </a:ext>
              </a:extLst>
            </p:cNvPr>
            <p:cNvSpPr/>
            <p:nvPr/>
          </p:nvSpPr>
          <p:spPr>
            <a:xfrm>
              <a:off x="3431563" y="1064321"/>
              <a:ext cx="4724400" cy="1202653"/>
            </a:xfrm>
            <a:prstGeom prst="flowChartTermina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 dirty="0">
                <a:latin typeface="UTM Avo" panose="020406030505060202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3D0DF4-9971-7F22-8ACF-87B943ACA21A}"/>
                </a:ext>
              </a:extLst>
            </p:cNvPr>
            <p:cNvSpPr/>
            <p:nvPr/>
          </p:nvSpPr>
          <p:spPr>
            <a:xfrm>
              <a:off x="4287627" y="1081863"/>
              <a:ext cx="2840201" cy="9113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23" indent="-457223" algn="just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BƯỚC 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611BFE4-5582-33BC-BDE0-22DEEB9CD1FD}"/>
              </a:ext>
            </a:extLst>
          </p:cNvPr>
          <p:cNvGrpSpPr/>
          <p:nvPr/>
        </p:nvGrpSpPr>
        <p:grpSpPr>
          <a:xfrm>
            <a:off x="1856062" y="2508693"/>
            <a:ext cx="7696898" cy="1207703"/>
            <a:chOff x="3161253" y="2560320"/>
            <a:chExt cx="11545347" cy="1811555"/>
          </a:xfrm>
        </p:grpSpPr>
        <p:pic>
          <p:nvPicPr>
            <p:cNvPr id="10" name="Picture 28">
              <a:extLst>
                <a:ext uri="{FF2B5EF4-FFF2-40B4-BE49-F238E27FC236}">
                  <a16:creationId xmlns:a16="http://schemas.microsoft.com/office/drawing/2014/main" id="{F3196960-C7EF-A942-AE1A-D7A8B1029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603466">
              <a:off x="3161253" y="2783569"/>
              <a:ext cx="884412" cy="83024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4A63BC-589D-0929-D42C-6D76F7EAF8BD}"/>
                </a:ext>
              </a:extLst>
            </p:cNvPr>
            <p:cNvSpPr/>
            <p:nvPr/>
          </p:nvSpPr>
          <p:spPr>
            <a:xfrm>
              <a:off x="4419600" y="2560320"/>
              <a:ext cx="10287000" cy="1811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vi-VN" sz="2600" dirty="0">
                  <a:solidFill>
                    <a:prstClr val="black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Sử dụng kéo cắt rời các hình ảnh cơ bản tương ứng với hình các bộ phận khác.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D3FE54-4EAD-83A0-5AE0-7B8740F9CC0C}"/>
              </a:ext>
            </a:extLst>
          </p:cNvPr>
          <p:cNvGrpSpPr/>
          <p:nvPr/>
        </p:nvGrpSpPr>
        <p:grpSpPr>
          <a:xfrm>
            <a:off x="1812260" y="4314831"/>
            <a:ext cx="7686739" cy="1207703"/>
            <a:chOff x="2704052" y="5230506"/>
            <a:chExt cx="11530108" cy="181155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802659D-20E3-1619-CF73-AED05EA0DFB1}"/>
                </a:ext>
              </a:extLst>
            </p:cNvPr>
            <p:cNvSpPr/>
            <p:nvPr/>
          </p:nvSpPr>
          <p:spPr>
            <a:xfrm>
              <a:off x="3947160" y="5230506"/>
              <a:ext cx="10287000" cy="1811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600" dirty="0">
                  <a:solidFill>
                    <a:prstClr val="black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Khi cắt để lại nét viền đậm bao quanh        mỗi hình cơ bản.</a:t>
              </a:r>
            </a:p>
          </p:txBody>
        </p:sp>
        <p:pic>
          <p:nvPicPr>
            <p:cNvPr id="14" name="Picture 28">
              <a:extLst>
                <a:ext uri="{FF2B5EF4-FFF2-40B4-BE49-F238E27FC236}">
                  <a16:creationId xmlns:a16="http://schemas.microsoft.com/office/drawing/2014/main" id="{32C8C104-E943-E91F-9944-54DB56B02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603466">
              <a:off x="2704052" y="5519148"/>
              <a:ext cx="884412" cy="8302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919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E3FD70-E847-C74D-00C1-D4DB5DECF805}"/>
              </a:ext>
            </a:extLst>
          </p:cNvPr>
          <p:cNvGrpSpPr/>
          <p:nvPr/>
        </p:nvGrpSpPr>
        <p:grpSpPr>
          <a:xfrm>
            <a:off x="454741" y="1734328"/>
            <a:ext cx="10720078" cy="1164806"/>
            <a:chOff x="3161252" y="4628841"/>
            <a:chExt cx="16080116" cy="1747209"/>
          </a:xfrm>
        </p:grpSpPr>
        <p:pic>
          <p:nvPicPr>
            <p:cNvPr id="3" name="Picture 28">
              <a:extLst>
                <a:ext uri="{FF2B5EF4-FFF2-40B4-BE49-F238E27FC236}">
                  <a16:creationId xmlns:a16="http://schemas.microsoft.com/office/drawing/2014/main" id="{2B7E4E16-28FF-528C-2E60-633B656E7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603466">
              <a:off x="3161252" y="4759836"/>
              <a:ext cx="884412" cy="83024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C1B21A4-1831-2DE1-CBEF-46E0191CDE5C}"/>
                </a:ext>
              </a:extLst>
            </p:cNvPr>
            <p:cNvSpPr/>
            <p:nvPr/>
          </p:nvSpPr>
          <p:spPr>
            <a:xfrm>
              <a:off x="4492138" y="4628841"/>
              <a:ext cx="14749230" cy="1747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500" dirty="0">
                  <a:solidFill>
                    <a:prstClr val="black"/>
                  </a:solidFill>
                  <a:latin typeface="UTM Avo" panose="02040603050506020204" pitchFamily="18" charset="0"/>
                  <a:ea typeface="UD Digi Kyokasho N-B" panose="02020700000000000000" pitchFamily="18" charset="-128"/>
                  <a:cs typeface="Arial" panose="020B0604020202020204" pitchFamily="34" charset="0"/>
                </a:rPr>
                <a:t>Bước 3: Sắp xếp lại các hình cơ bản tương ứng với hình các bộ phận để tạo thành dáng người ở tư thế động theo ý thích.</a:t>
              </a:r>
            </a:p>
          </p:txBody>
        </p:sp>
      </p:grpSp>
      <p:pic>
        <p:nvPicPr>
          <p:cNvPr id="5" name="Picture 25">
            <a:extLst>
              <a:ext uri="{FF2B5EF4-FFF2-40B4-BE49-F238E27FC236}">
                <a16:creationId xmlns:a16="http://schemas.microsoft.com/office/drawing/2014/main" id="{FA5BB252-D5B2-D70C-65BE-A587597A17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534401" y="5105400"/>
            <a:ext cx="1936815" cy="15333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C22652-E83A-D2F7-5806-37B06EADC791}"/>
              </a:ext>
            </a:extLst>
          </p:cNvPr>
          <p:cNvSpPr/>
          <p:nvPr/>
        </p:nvSpPr>
        <p:spPr>
          <a:xfrm>
            <a:off x="6716233" y="3441344"/>
            <a:ext cx="4673600" cy="1121846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Dáng người chơi nhảy dây, múa quạt, đá bóng, hát,…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85F923-8233-4FD6-66A2-3BAA2CBEF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150" y="3108817"/>
            <a:ext cx="4926603" cy="335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6615713" y="4654455"/>
            <a:ext cx="2032987" cy="2065733"/>
            <a:chOff x="6753755" y="1175922"/>
            <a:chExt cx="2032987" cy="1905000"/>
          </a:xfrm>
        </p:grpSpPr>
        <p:pic>
          <p:nvPicPr>
            <p:cNvPr id="9" name="Picture 8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3755" y="1175922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65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119FE0-01C4-9AC0-C1F9-011F077D6F74}"/>
              </a:ext>
            </a:extLst>
          </p:cNvPr>
          <p:cNvSpPr/>
          <p:nvPr/>
        </p:nvSpPr>
        <p:spPr>
          <a:xfrm>
            <a:off x="3938732" y="1152190"/>
            <a:ext cx="52677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23" indent="-457223"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khảo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AD4B5A-02E0-1F7C-B484-90F4B7479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568" y="1861731"/>
            <a:ext cx="2459883" cy="3294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D0C1DF-3189-957D-2B12-48800A9F1829}"/>
              </a:ext>
            </a:extLst>
          </p:cNvPr>
          <p:cNvSpPr txBox="1"/>
          <p:nvPr/>
        </p:nvSpPr>
        <p:spPr>
          <a:xfrm>
            <a:off x="1244601" y="5404076"/>
            <a:ext cx="4114800" cy="1121846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Ca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sĩ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– Tranh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Duyên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0F0FEC-7F8A-49B7-AAD3-55F5584B99BB}"/>
              </a:ext>
            </a:extLst>
          </p:cNvPr>
          <p:cNvSpPr txBox="1"/>
          <p:nvPr/>
        </p:nvSpPr>
        <p:spPr>
          <a:xfrm>
            <a:off x="6451600" y="5404076"/>
            <a:ext cx="4567685" cy="112184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– Tranh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Phạm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Nam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36C5A-B97F-A454-DF2B-19CA0C2BC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861731"/>
            <a:ext cx="2459883" cy="3294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54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">
            <a:extLst>
              <a:ext uri="{FF2B5EF4-FFF2-40B4-BE49-F238E27FC236}">
                <a16:creationId xmlns:a16="http://schemas.microsoft.com/office/drawing/2014/main" id="{0935FDD1-B040-875D-4D4C-16D90DF4B2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64891">
            <a:off x="501311" y="1733551"/>
            <a:ext cx="661949" cy="621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E00338-4A79-8838-29CF-6C7ECB4B2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733800"/>
            <a:ext cx="4468598" cy="299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669430-C9E0-3A97-7AFA-98B94DB48F9F}"/>
              </a:ext>
            </a:extLst>
          </p:cNvPr>
          <p:cNvSpPr/>
          <p:nvPr/>
        </p:nvSpPr>
        <p:spPr>
          <a:xfrm>
            <a:off x="1442753" y="1621251"/>
            <a:ext cx="1030545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yên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en-US" sz="23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3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45B0CD-0780-DB69-D9A0-0A06572B387F}"/>
              </a:ext>
            </a:extLst>
          </p:cNvPr>
          <p:cNvSpPr/>
          <p:nvPr/>
        </p:nvSpPr>
        <p:spPr>
          <a:xfrm>
            <a:off x="1411396" y="3043651"/>
            <a:ext cx="1037240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Sử dụng hình vẽ dáng người đứng yên để cắt, xếp, dán tạo dáng người ở tư thế động theo ý thích.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B44B8B-A8E6-53FC-C821-21974CB71DC5}"/>
              </a:ext>
            </a:extLst>
          </p:cNvPr>
          <p:cNvSpPr/>
          <p:nvPr/>
        </p:nvSpPr>
        <p:spPr>
          <a:xfrm>
            <a:off x="1442753" y="4504944"/>
            <a:ext cx="5504351" cy="214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sát bạn thực hành, có thể học hỏi, tham khảo cách thực hành của bạn và chia sẻ ý tưởng</a:t>
            </a:r>
            <a:r>
              <a:rPr lang="en-US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 hành của mình với bạn. </a:t>
            </a:r>
          </a:p>
        </p:txBody>
      </p:sp>
      <p:pic>
        <p:nvPicPr>
          <p:cNvPr id="7" name="Picture 24">
            <a:extLst>
              <a:ext uri="{FF2B5EF4-FFF2-40B4-BE49-F238E27FC236}">
                <a16:creationId xmlns:a16="http://schemas.microsoft.com/office/drawing/2014/main" id="{53E1D89F-7E67-E861-1847-B84703BA9C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64891">
            <a:off x="501310" y="3107072"/>
            <a:ext cx="664697" cy="621405"/>
          </a:xfrm>
          <a:prstGeom prst="rect">
            <a:avLst/>
          </a:prstGeom>
        </p:spPr>
      </p:pic>
      <p:pic>
        <p:nvPicPr>
          <p:cNvPr id="8" name="Picture 24">
            <a:extLst>
              <a:ext uri="{FF2B5EF4-FFF2-40B4-BE49-F238E27FC236}">
                <a16:creationId xmlns:a16="http://schemas.microsoft.com/office/drawing/2014/main" id="{0BF20A3D-854F-6968-49D3-ABC3C9F98F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64891">
            <a:off x="501310" y="4626598"/>
            <a:ext cx="661949" cy="62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05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3C274D-4373-6694-1D72-D9575CEE3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076" y="3755762"/>
            <a:ext cx="2919918" cy="29199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0EB841-5F31-D51E-36B6-A12C444A4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411" y="4036705"/>
            <a:ext cx="2940089" cy="29400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817080-AD01-9BC6-678B-64D913C0A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0" y="3429000"/>
            <a:ext cx="3346277" cy="33462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1AC0A-3EC2-D58C-914F-B3803CD71B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570" y="3812447"/>
            <a:ext cx="3687190" cy="339894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0CC7860-62D5-20C8-BB03-43D03A17FC1E}"/>
              </a:ext>
            </a:extLst>
          </p:cNvPr>
          <p:cNvGrpSpPr/>
          <p:nvPr/>
        </p:nvGrpSpPr>
        <p:grpSpPr>
          <a:xfrm>
            <a:off x="2260485" y="1774337"/>
            <a:ext cx="8610715" cy="1842421"/>
            <a:chOff x="509774" y="2550915"/>
            <a:chExt cx="15797026" cy="3113688"/>
          </a:xfrm>
        </p:grpSpPr>
        <p:sp>
          <p:nvSpPr>
            <p:cNvPr id="7" name="Rounded Rectangular Callout 13">
              <a:extLst>
                <a:ext uri="{FF2B5EF4-FFF2-40B4-BE49-F238E27FC236}">
                  <a16:creationId xmlns:a16="http://schemas.microsoft.com/office/drawing/2014/main" id="{258FAE3F-A260-37A0-45F4-0B05E1EC63EF}"/>
                </a:ext>
              </a:extLst>
            </p:cNvPr>
            <p:cNvSpPr/>
            <p:nvPr/>
          </p:nvSpPr>
          <p:spPr>
            <a:xfrm>
              <a:off x="509774" y="2642766"/>
              <a:ext cx="15797026" cy="3021837"/>
            </a:xfrm>
            <a:prstGeom prst="wedgeRoundRectCallou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CF468C-918B-C29B-BE8E-27E4D49A6CB9}"/>
                </a:ext>
              </a:extLst>
            </p:cNvPr>
            <p:cNvSpPr/>
            <p:nvPr/>
          </p:nvSpPr>
          <p:spPr>
            <a:xfrm>
              <a:off x="1013512" y="2550915"/>
              <a:ext cx="14789547" cy="2832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67"/>
                </a:spcAft>
              </a:pP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Không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tạo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dáng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quá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to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hoặc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quá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nhỏ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hoặc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giữa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nên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có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sự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khác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nhau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dáng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. </a:t>
              </a:r>
              <a:endPara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33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3310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21">
            <a:extLst>
              <a:ext uri="{FF2B5EF4-FFF2-40B4-BE49-F238E27FC236}">
                <a16:creationId xmlns:a16="http://schemas.microsoft.com/office/drawing/2014/main" id="{2AE4802A-C3FC-6F67-DABD-52EE15B0B967}"/>
              </a:ext>
            </a:extLst>
          </p:cNvPr>
          <p:cNvSpPr/>
          <p:nvPr/>
        </p:nvSpPr>
        <p:spPr>
          <a:xfrm>
            <a:off x="7162802" y="1040965"/>
            <a:ext cx="4861167" cy="2584896"/>
          </a:xfrm>
          <a:prstGeom prst="wedgeEllipseCallout">
            <a:avLst>
              <a:gd name="adj1" fmla="val -49763"/>
              <a:gd name="adj2" fmla="val 35833"/>
            </a:avLst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933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tạo dáng người đang tham gia hoạt động nào?</a:t>
            </a:r>
          </a:p>
        </p:txBody>
      </p:sp>
      <p:sp>
        <p:nvSpPr>
          <p:cNvPr id="3" name="Cloud Callout 22">
            <a:extLst>
              <a:ext uri="{FF2B5EF4-FFF2-40B4-BE49-F238E27FC236}">
                <a16:creationId xmlns:a16="http://schemas.microsoft.com/office/drawing/2014/main" id="{8467BB88-8B10-3381-92DA-71E51B151912}"/>
              </a:ext>
            </a:extLst>
          </p:cNvPr>
          <p:cNvSpPr/>
          <p:nvPr/>
        </p:nvSpPr>
        <p:spPr>
          <a:xfrm>
            <a:off x="254000" y="1891859"/>
            <a:ext cx="4775200" cy="2704359"/>
          </a:xfrm>
          <a:prstGeom prst="cloudCallout">
            <a:avLst>
              <a:gd name="adj1" fmla="val 57229"/>
              <a:gd name="adj2" fmla="val 31008"/>
            </a:avLst>
          </a:prstGeom>
          <a:solidFill>
            <a:schemeClr val="bg1"/>
          </a:solidFill>
          <a:ln w="38100">
            <a:solidFill>
              <a:srgbClr val="E873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8F2F9-6CDD-4F1B-10CE-B0A7D1D2825B}"/>
              </a:ext>
            </a:extLst>
          </p:cNvPr>
          <p:cNvSpPr txBox="1"/>
          <p:nvPr/>
        </p:nvSpPr>
        <p:spPr>
          <a:xfrm>
            <a:off x="838200" y="2333413"/>
            <a:ext cx="3606800" cy="2027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933" dirty="0">
                <a:latin typeface="UTM Avo" panose="02040603050506020204" pitchFamily="18" charset="0"/>
                <a:cs typeface="Arial" panose="020B0604020202020204" pitchFamily="34" charset="0"/>
              </a:rPr>
              <a:t>Em tạo dáng người bằng cách nào?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5B7F40-C2FD-4E1F-5AC4-11D573D30C8B}"/>
              </a:ext>
            </a:extLst>
          </p:cNvPr>
          <p:cNvGrpSpPr/>
          <p:nvPr/>
        </p:nvGrpSpPr>
        <p:grpSpPr>
          <a:xfrm>
            <a:off x="5029200" y="3048000"/>
            <a:ext cx="3606800" cy="3581400"/>
            <a:chOff x="7848600" y="4914900"/>
            <a:chExt cx="5410200" cy="53721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7D4E25-BD5C-ADFA-8154-7DD0635BE4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156" r="28102" b="22486"/>
            <a:stretch/>
          </p:blipFill>
          <p:spPr>
            <a:xfrm>
              <a:off x="7848600" y="4914900"/>
              <a:ext cx="4685874" cy="53721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82CA03B-34E9-7DBC-D2F4-BF999D232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68200" y="9730256"/>
              <a:ext cx="990600" cy="542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3310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35C0A2-1823-120F-AA47-6A74AE141B0E}"/>
              </a:ext>
            </a:extLst>
          </p:cNvPr>
          <p:cNvGrpSpPr/>
          <p:nvPr/>
        </p:nvGrpSpPr>
        <p:grpSpPr>
          <a:xfrm>
            <a:off x="5196056" y="1740715"/>
            <a:ext cx="6790045" cy="4704895"/>
            <a:chOff x="7572857" y="2374175"/>
            <a:chExt cx="10185068" cy="705734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4FFED8-A07F-34A1-BE29-C570224C4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72857" y="2821263"/>
              <a:ext cx="9866295" cy="66102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8B81E6D0-5E7B-9C6D-3BA8-32D047CD9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15447419">
              <a:off x="16488432" y="1998859"/>
              <a:ext cx="894178" cy="1644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7055F64-C71C-B21B-0790-4A16630E05B5}"/>
              </a:ext>
            </a:extLst>
          </p:cNvPr>
          <p:cNvGrpSpPr/>
          <p:nvPr/>
        </p:nvGrpSpPr>
        <p:grpSpPr>
          <a:xfrm>
            <a:off x="321955" y="1899623"/>
            <a:ext cx="4378856" cy="4318000"/>
            <a:chOff x="151657" y="2818253"/>
            <a:chExt cx="6345020" cy="6477000"/>
          </a:xfrm>
        </p:grpSpPr>
        <p:sp>
          <p:nvSpPr>
            <p:cNvPr id="6" name="Oval Callout 38">
              <a:extLst>
                <a:ext uri="{FF2B5EF4-FFF2-40B4-BE49-F238E27FC236}">
                  <a16:creationId xmlns:a16="http://schemas.microsoft.com/office/drawing/2014/main" id="{4CD2CA3B-F7DF-C92A-20D3-A57830BB26A0}"/>
                </a:ext>
              </a:extLst>
            </p:cNvPr>
            <p:cNvSpPr/>
            <p:nvPr/>
          </p:nvSpPr>
          <p:spPr>
            <a:xfrm>
              <a:off x="151657" y="2818253"/>
              <a:ext cx="6345020" cy="6477000"/>
            </a:xfrm>
            <a:prstGeom prst="wedgeEllipseCallout">
              <a:avLst>
                <a:gd name="adj1" fmla="val 35115"/>
                <a:gd name="adj2" fmla="val 46421"/>
              </a:avLst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D7C14FA-9871-6A4A-957A-8BFD1E2DB9D0}"/>
                </a:ext>
              </a:extLst>
            </p:cNvPr>
            <p:cNvSpPr/>
            <p:nvPr/>
          </p:nvSpPr>
          <p:spPr>
            <a:xfrm>
              <a:off x="1030539" y="3771900"/>
              <a:ext cx="4704882" cy="4175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vi-VN" sz="24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Quan sát hình ảnh, giới thiệu tư thế dáng người và chất liệu màu ở trong mỗi sản phẩm.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891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A85EB-169F-0628-D188-09CF97BB756F}"/>
              </a:ext>
            </a:extLst>
          </p:cNvPr>
          <p:cNvSpPr txBox="1"/>
          <p:nvPr/>
        </p:nvSpPr>
        <p:spPr>
          <a:xfrm>
            <a:off x="4214471" y="1173716"/>
            <a:ext cx="3530009" cy="689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  <a:spcBef>
                <a:spcPct val="0"/>
              </a:spcBef>
            </a:pPr>
            <a:r>
              <a:rPr lang="en-US" sz="2600" b="1" spc="133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8F46CBA-9EEE-7B75-8144-437CCBB85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6389" y="4593265"/>
            <a:ext cx="2354340" cy="197942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980E227-D34E-0BBD-0BDA-C086D2A9A425}"/>
              </a:ext>
            </a:extLst>
          </p:cNvPr>
          <p:cNvGrpSpPr/>
          <p:nvPr/>
        </p:nvGrpSpPr>
        <p:grpSpPr>
          <a:xfrm>
            <a:off x="3173266" y="2393326"/>
            <a:ext cx="6023898" cy="3454581"/>
            <a:chOff x="3173266" y="2393326"/>
            <a:chExt cx="6023898" cy="345458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F821FB0-F444-320D-9712-D73267656126}"/>
                </a:ext>
              </a:extLst>
            </p:cNvPr>
            <p:cNvGrpSpPr/>
            <p:nvPr/>
          </p:nvGrpSpPr>
          <p:grpSpPr>
            <a:xfrm>
              <a:off x="3173266" y="2393326"/>
              <a:ext cx="6023898" cy="3384694"/>
              <a:chOff x="3173266" y="2393326"/>
              <a:chExt cx="6023898" cy="338469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D411AA24-4478-5B61-13D5-989DA5D53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73266" y="2393326"/>
                <a:ext cx="6023898" cy="3384694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E1C455-39E4-162B-42C3-2E4DB37C2A95}"/>
                  </a:ext>
                </a:extLst>
              </p:cNvPr>
              <p:cNvSpPr/>
              <p:nvPr/>
            </p:nvSpPr>
            <p:spPr>
              <a:xfrm>
                <a:off x="3370521" y="2393326"/>
                <a:ext cx="3795823" cy="946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EFB023-84DB-90DD-4332-358C8AAF982F}"/>
                </a:ext>
              </a:extLst>
            </p:cNvPr>
            <p:cNvSpPr/>
            <p:nvPr/>
          </p:nvSpPr>
          <p:spPr>
            <a:xfrm>
              <a:off x="8293395" y="5348177"/>
              <a:ext cx="893135" cy="499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900B4D3-F554-B518-3744-B437BAF4CF75}"/>
              </a:ext>
            </a:extLst>
          </p:cNvPr>
          <p:cNvGrpSpPr/>
          <p:nvPr/>
        </p:nvGrpSpPr>
        <p:grpSpPr>
          <a:xfrm>
            <a:off x="2743201" y="716167"/>
            <a:ext cx="6497107" cy="1309601"/>
            <a:chOff x="4277188" y="760861"/>
            <a:chExt cx="9745661" cy="19644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DED2DE-2C1A-2BC1-5E89-6E48303DB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277188" y="760861"/>
              <a:ext cx="9745661" cy="1964402"/>
            </a:xfrm>
            <a:prstGeom prst="rect">
              <a:avLst/>
            </a:prstGeom>
          </p:spPr>
        </p:pic>
        <p:sp>
          <p:nvSpPr>
            <p:cNvPr id="6" name="TextBox 26">
              <a:extLst>
                <a:ext uri="{FF2B5EF4-FFF2-40B4-BE49-F238E27FC236}">
                  <a16:creationId xmlns:a16="http://schemas.microsoft.com/office/drawing/2014/main" id="{F8A6D257-78E7-EA33-4E38-7057B99F0A23}"/>
                </a:ext>
              </a:extLst>
            </p:cNvPr>
            <p:cNvSpPr txBox="1"/>
            <p:nvPr/>
          </p:nvSpPr>
          <p:spPr>
            <a:xfrm>
              <a:off x="4800600" y="1060341"/>
              <a:ext cx="9222249" cy="11130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400"/>
                </a:lnSpc>
              </a:pPr>
              <a:r>
                <a:rPr lang="en-US" sz="4334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HƯỚNG DẪN VỀ NHÀ</a:t>
              </a:r>
              <a:endParaRPr lang="vi-VN" sz="433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28">
            <a:extLst>
              <a:ext uri="{FF2B5EF4-FFF2-40B4-BE49-F238E27FC236}">
                <a16:creationId xmlns:a16="http://schemas.microsoft.com/office/drawing/2014/main" id="{3FA2F1B6-2A3D-5E6E-1FF7-97BCD27BB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8646" y="5041263"/>
            <a:ext cx="4178554" cy="168864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416BCAA-1BD0-5CFE-EE91-38D3D997A48E}"/>
              </a:ext>
            </a:extLst>
          </p:cNvPr>
          <p:cNvGrpSpPr/>
          <p:nvPr/>
        </p:nvGrpSpPr>
        <p:grpSpPr>
          <a:xfrm>
            <a:off x="1066800" y="2526182"/>
            <a:ext cx="4579077" cy="2182195"/>
            <a:chOff x="1955316" y="3851407"/>
            <a:chExt cx="6868616" cy="327329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15D0907-90C5-985F-C156-3EFD36F2E2B9}"/>
                </a:ext>
              </a:extLst>
            </p:cNvPr>
            <p:cNvSpPr/>
            <p:nvPr/>
          </p:nvSpPr>
          <p:spPr>
            <a:xfrm>
              <a:off x="1955316" y="3851407"/>
              <a:ext cx="6868616" cy="327329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C41944-F2B8-9B0E-5118-C6CAA9A56227}"/>
                </a:ext>
              </a:extLst>
            </p:cNvPr>
            <p:cNvSpPr/>
            <p:nvPr/>
          </p:nvSpPr>
          <p:spPr>
            <a:xfrm>
              <a:off x="3050927" y="4238709"/>
              <a:ext cx="4658006" cy="27118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Ôn</a:t>
              </a:r>
              <a:r>
                <a:rPr lang="en-US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lại</a:t>
              </a:r>
              <a:r>
                <a:rPr lang="en-US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6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kiến</a:t>
              </a:r>
              <a:r>
                <a:rPr lang="en-US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thức</a:t>
              </a:r>
              <a:r>
                <a:rPr lang="en-US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6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học</a:t>
              </a:r>
              <a:r>
                <a:rPr lang="en-US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.</a:t>
              </a:r>
            </a:p>
            <a:p>
              <a:pPr algn="ctr">
                <a:lnSpc>
                  <a:spcPct val="150000"/>
                </a:lnSpc>
              </a:pPr>
              <a:endParaRPr lang="en-US" sz="26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DA5CA0-B3BD-DFC4-05C4-F8EC610D1EE7}"/>
              </a:ext>
            </a:extLst>
          </p:cNvPr>
          <p:cNvGrpSpPr/>
          <p:nvPr/>
        </p:nvGrpSpPr>
        <p:grpSpPr>
          <a:xfrm>
            <a:off x="6609827" y="2526181"/>
            <a:ext cx="4571999" cy="2182196"/>
            <a:chOff x="9448800" y="3789272"/>
            <a:chExt cx="6858000" cy="32732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12D41E-3629-579D-A2F2-DCF3C2740990}"/>
                </a:ext>
              </a:extLst>
            </p:cNvPr>
            <p:cNvSpPr/>
            <p:nvPr/>
          </p:nvSpPr>
          <p:spPr>
            <a:xfrm>
              <a:off x="9448800" y="3789272"/>
              <a:ext cx="6858000" cy="327329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D2FABA-F087-1442-AAF8-F3658DBC152A}"/>
                </a:ext>
              </a:extLst>
            </p:cNvPr>
            <p:cNvSpPr/>
            <p:nvPr/>
          </p:nvSpPr>
          <p:spPr>
            <a:xfrm>
              <a:off x="10217222" y="4076700"/>
              <a:ext cx="5413021" cy="18274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Học và chuẩn bị </a:t>
              </a:r>
            </a:p>
            <a:p>
              <a:pPr algn="ctr">
                <a:lnSpc>
                  <a:spcPct val="150000"/>
                </a:lnSpc>
              </a:pPr>
              <a:r>
                <a:rPr lang="vi-VN" sz="2600" dirty="0">
                  <a:solidFill>
                    <a:prstClr val="black"/>
                  </a:solidFill>
                  <a:latin typeface="UTM Avo" panose="02040603050506020204" pitchFamily="18" charset="0"/>
                </a:rPr>
                <a:t>Bài 6 – Trò chơi thú vị.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590</Words>
  <Application>Microsoft Office PowerPoint</Application>
  <PresentationFormat>Widescreen</PresentationFormat>
  <Paragraphs>56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21</cp:revision>
  <dcterms:modified xsi:type="dcterms:W3CDTF">2023-08-18T03:38:43Z</dcterms:modified>
</cp:coreProperties>
</file>