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346" r:id="rId8"/>
    <p:sldId id="345" r:id="rId9"/>
    <p:sldId id="344" r:id="rId10"/>
    <p:sldId id="343" r:id="rId11"/>
    <p:sldId id="342" r:id="rId12"/>
    <p:sldId id="341" r:id="rId13"/>
    <p:sldId id="340" r:id="rId14"/>
    <p:sldId id="339" r:id="rId15"/>
    <p:sldId id="272" r:id="rId16"/>
    <p:sldId id="357" r:id="rId17"/>
    <p:sldId id="273" r:id="rId18"/>
    <p:sldId id="356" r:id="rId19"/>
    <p:sldId id="355" r:id="rId20"/>
    <p:sldId id="354" r:id="rId21"/>
    <p:sldId id="353" r:id="rId22"/>
    <p:sldId id="352" r:id="rId23"/>
    <p:sldId id="351" r:id="rId24"/>
    <p:sldId id="350" r:id="rId25"/>
    <p:sldId id="274" r:id="rId26"/>
    <p:sldId id="275" r:id="rId27"/>
    <p:sldId id="261" r:id="rId28"/>
    <p:sldId id="262" r:id="rId29"/>
    <p:sldId id="359" r:id="rId30"/>
    <p:sldId id="271" r:id="rId31"/>
    <p:sldId id="267" r:id="rId32"/>
    <p:sldId id="360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18908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9051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897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8262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3731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1704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4122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61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309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4155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0991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2757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9877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8402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1497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7712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3661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598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0198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8829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7350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1346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7387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887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0629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69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2027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53255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271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12706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2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2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9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25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bf0Lu9M8U0&amp;ab_channel=H%E1%BB%8Dc1bi%E1%BA%BFt10" TargetMode="External"/><Relationship Id="rId7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kbf0Lu9M8U0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26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26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3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Tạo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dáng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người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thú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vị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612836" y="123108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70DF0B-4C91-022E-34CA-F17935D6916B}"/>
              </a:ext>
            </a:extLst>
          </p:cNvPr>
          <p:cNvGrpSpPr/>
          <p:nvPr/>
        </p:nvGrpSpPr>
        <p:grpSpPr>
          <a:xfrm>
            <a:off x="1360967" y="2094614"/>
            <a:ext cx="3564270" cy="2047949"/>
            <a:chOff x="1371600" y="3238500"/>
            <a:chExt cx="6689543" cy="35814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30AB8AC-C30E-640B-A231-7BF3E516B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1600" y="3238500"/>
              <a:ext cx="6689543" cy="3581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612E6F9-943B-EF55-AE40-8F889CD2DB67}"/>
                </a:ext>
              </a:extLst>
            </p:cNvPr>
            <p:cNvSpPr/>
            <p:nvPr/>
          </p:nvSpPr>
          <p:spPr>
            <a:xfrm>
              <a:off x="3397907" y="6468743"/>
              <a:ext cx="2636929" cy="2825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>
                <a:latin typeface="UTM Avo" panose="020406030505060202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CD27A7E-58EA-1D23-1DB0-536BEEC66CAD}"/>
              </a:ext>
            </a:extLst>
          </p:cNvPr>
          <p:cNvGrpSpPr/>
          <p:nvPr/>
        </p:nvGrpSpPr>
        <p:grpSpPr>
          <a:xfrm>
            <a:off x="1360967" y="4605339"/>
            <a:ext cx="3564270" cy="2078271"/>
            <a:chOff x="506056" y="6006165"/>
            <a:chExt cx="6096000" cy="386330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BE1CBB6-FE5D-D814-AE3C-C4DB852B4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6057" y="6006165"/>
              <a:ext cx="6095999" cy="38633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3C3DA67-93CC-5ACB-E676-21C40902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6056" y="6006165"/>
              <a:ext cx="1333213" cy="78830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BF62989-6A5E-DD0A-912C-DA6BFDFC8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13935" y="6006165"/>
              <a:ext cx="1333213" cy="788304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F875A8F-A03D-68C1-6145-C96C238561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9889" y="4526139"/>
            <a:ext cx="3435643" cy="2175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8EABD4-0418-C0AC-A0AC-4A941126F7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4560" y="2016346"/>
            <a:ext cx="3479052" cy="2145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680999-FD1C-9D79-A4E1-2C144B605016}"/>
              </a:ext>
            </a:extLst>
          </p:cNvPr>
          <p:cNvSpPr txBox="1"/>
          <p:nvPr/>
        </p:nvSpPr>
        <p:spPr>
          <a:xfrm>
            <a:off x="3998643" y="4529529"/>
            <a:ext cx="1854523" cy="502766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A390EF-2586-78A3-AB19-1C666ECF75B3}"/>
              </a:ext>
            </a:extLst>
          </p:cNvPr>
          <p:cNvSpPr txBox="1"/>
          <p:nvPr/>
        </p:nvSpPr>
        <p:spPr>
          <a:xfrm>
            <a:off x="9927386" y="6090651"/>
            <a:ext cx="1878247" cy="50276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67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Trốn tìm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2A679A-D168-ED17-B965-F2C13EA7B715}"/>
              </a:ext>
            </a:extLst>
          </p:cNvPr>
          <p:cNvSpPr txBox="1"/>
          <p:nvPr/>
        </p:nvSpPr>
        <p:spPr>
          <a:xfrm>
            <a:off x="9224681" y="2167923"/>
            <a:ext cx="2706907" cy="50276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Bịt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mắt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bắt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dê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D70298-C585-98A1-C9D3-40733A9917D1}"/>
              </a:ext>
            </a:extLst>
          </p:cNvPr>
          <p:cNvSpPr txBox="1"/>
          <p:nvPr/>
        </p:nvSpPr>
        <p:spPr>
          <a:xfrm>
            <a:off x="230174" y="3634346"/>
            <a:ext cx="1854523" cy="50276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Nhảy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dây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8CB38B0E-A7FE-5B9D-D09C-139250A04575}"/>
              </a:ext>
            </a:extLst>
          </p:cNvPr>
          <p:cNvSpPr txBox="1"/>
          <p:nvPr/>
        </p:nvSpPr>
        <p:spPr>
          <a:xfrm>
            <a:off x="230174" y="1565558"/>
            <a:ext cx="10962101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trò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là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9571099" y="13882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875F46-D851-767F-21A9-68331037E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265" y="1884364"/>
            <a:ext cx="3086208" cy="2185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16C5D2-A1D9-4F4E-837D-645A5C86A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113" y="1817430"/>
            <a:ext cx="3270167" cy="2264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62187D-93D5-5F68-02E7-2CFD1EFBA6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1600" y="4372902"/>
            <a:ext cx="4104133" cy="2320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BB825B2-2BB2-2E5B-8640-8E6420A7B7E3}"/>
              </a:ext>
            </a:extLst>
          </p:cNvPr>
          <p:cNvGrpSpPr/>
          <p:nvPr/>
        </p:nvGrpSpPr>
        <p:grpSpPr>
          <a:xfrm>
            <a:off x="8788400" y="1446028"/>
            <a:ext cx="3109433" cy="5132572"/>
            <a:chOff x="13106400" y="1866900"/>
            <a:chExt cx="4962525" cy="813374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0F8CBE4-F0E2-8A84-0E56-6F0474EAF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487400" y="2333015"/>
              <a:ext cx="4581525" cy="766762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8A99943-B61B-54C1-4FA5-D84C736FFFE7}"/>
                </a:ext>
              </a:extLst>
            </p:cNvPr>
            <p:cNvSpPr/>
            <p:nvPr/>
          </p:nvSpPr>
          <p:spPr>
            <a:xfrm>
              <a:off x="13106400" y="1866900"/>
              <a:ext cx="1524000" cy="1600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7A09FAE-A9FD-00A1-0365-B6FB95193464}"/>
                </a:ext>
              </a:extLst>
            </p:cNvPr>
            <p:cNvSpPr/>
            <p:nvPr/>
          </p:nvSpPr>
          <p:spPr>
            <a:xfrm>
              <a:off x="15778162" y="8420100"/>
              <a:ext cx="833438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</p:grpSp>
      <p:sp>
        <p:nvSpPr>
          <p:cNvPr id="11" name="TextBox 23">
            <a:extLst>
              <a:ext uri="{FF2B5EF4-FFF2-40B4-BE49-F238E27FC236}">
                <a16:creationId xmlns:a16="http://schemas.microsoft.com/office/drawing/2014/main" id="{B10553DF-834C-B9D9-FB5D-4EE1F2A2DA71}"/>
              </a:ext>
            </a:extLst>
          </p:cNvPr>
          <p:cNvSpPr txBox="1"/>
          <p:nvPr/>
        </p:nvSpPr>
        <p:spPr>
          <a:xfrm>
            <a:off x="2496765" y="1184575"/>
            <a:ext cx="9238035" cy="396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SGK/tr24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1E29EF-05B4-FDEF-9528-EB4DEEE45B45}"/>
              </a:ext>
            </a:extLst>
          </p:cNvPr>
          <p:cNvSpPr/>
          <p:nvPr/>
        </p:nvSpPr>
        <p:spPr>
          <a:xfrm>
            <a:off x="644014" y="3565908"/>
            <a:ext cx="714269" cy="62509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UTM Avo" panose="02040603050506020204" pitchFamily="18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F96ADD0-18B7-333D-8B71-8FF189D96417}"/>
              </a:ext>
            </a:extLst>
          </p:cNvPr>
          <p:cNvSpPr/>
          <p:nvPr/>
        </p:nvSpPr>
        <p:spPr>
          <a:xfrm>
            <a:off x="8301241" y="1867948"/>
            <a:ext cx="725887" cy="62509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0D62413-5844-E465-34B2-112E54EC178B}"/>
              </a:ext>
            </a:extLst>
          </p:cNvPr>
          <p:cNvSpPr/>
          <p:nvPr/>
        </p:nvSpPr>
        <p:spPr>
          <a:xfrm>
            <a:off x="6520361" y="6091395"/>
            <a:ext cx="732695" cy="62509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UTM Avo" panose="02040603050506020204" pitchFamily="18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D258D9B-3375-287A-5E1F-BE057EC355CA}"/>
              </a:ext>
            </a:extLst>
          </p:cNvPr>
          <p:cNvSpPr/>
          <p:nvPr/>
        </p:nvSpPr>
        <p:spPr>
          <a:xfrm>
            <a:off x="9805282" y="5915815"/>
            <a:ext cx="732512" cy="62509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UTM Avo" panose="02040603050506020204" pitchFamily="18" charset="0"/>
                <a:cs typeface="Arial" panose="020B0604020202020204" pitchFamily="34" charset="0"/>
              </a:rPr>
              <a:t>04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9F8E349-30C4-B23D-18D3-84DD418831B7}"/>
              </a:ext>
            </a:extLst>
          </p:cNvPr>
          <p:cNvSpPr/>
          <p:nvPr/>
        </p:nvSpPr>
        <p:spPr>
          <a:xfrm>
            <a:off x="1898876" y="2409581"/>
            <a:ext cx="67056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 nhân vật trong hình minh họa đang      chơi trò chơi gì?</a:t>
            </a:r>
          </a:p>
          <a:p>
            <a:pPr lvl="0"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 ảnh, chi tiết nào giúp em nhận ra           tên của mỗi trò chơi?</a:t>
            </a:r>
          </a:p>
          <a:p>
            <a:pPr lvl="0"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Trò chơi nào là trò chơi cá nhân? Trò chơi nào là trò chơi nhóm?</a:t>
            </a:r>
          </a:p>
          <a:p>
            <a:pPr lvl="0"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 hãy chỉ ra một số dáng người chuyển động khác </a:t>
            </a:r>
            <a:r>
              <a:rPr lang="vi-VN" sz="230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nhau ở </a:t>
            </a: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mỗi hình </a:t>
            </a:r>
            <a:r>
              <a:rPr lang="vi-VN" sz="230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minh họa</a:t>
            </a:r>
            <a:r>
              <a:rPr lang="en-US" sz="230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lang="vi-VN" sz="230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vi-VN" sz="2300" dirty="0">
              <a:solidFill>
                <a:prstClr val="black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Pentagon 12">
            <a:extLst>
              <a:ext uri="{FF2B5EF4-FFF2-40B4-BE49-F238E27FC236}">
                <a16:creationId xmlns:a16="http://schemas.microsoft.com/office/drawing/2014/main" id="{3C6AC253-0916-ADA3-7378-F77D45B100D5}"/>
              </a:ext>
            </a:extLst>
          </p:cNvPr>
          <p:cNvSpPr/>
          <p:nvPr/>
        </p:nvSpPr>
        <p:spPr>
          <a:xfrm>
            <a:off x="1021907" y="2574329"/>
            <a:ext cx="609600" cy="406400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221ED6-8286-2A0C-D0C3-58B1AE4C7055}"/>
              </a:ext>
            </a:extLst>
          </p:cNvPr>
          <p:cNvSpPr/>
          <p:nvPr/>
        </p:nvSpPr>
        <p:spPr>
          <a:xfrm>
            <a:off x="853452" y="1866014"/>
            <a:ext cx="829425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SGK/tr24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7ABE94-D47F-80A8-AB6C-49C0FC8FE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0968" y="1927299"/>
            <a:ext cx="1981200" cy="3155347"/>
          </a:xfrm>
          <a:prstGeom prst="rect">
            <a:avLst/>
          </a:prstGeom>
        </p:spPr>
      </p:pic>
      <p:sp>
        <p:nvSpPr>
          <p:cNvPr id="9" name="Pentagon 23">
            <a:extLst>
              <a:ext uri="{FF2B5EF4-FFF2-40B4-BE49-F238E27FC236}">
                <a16:creationId xmlns:a16="http://schemas.microsoft.com/office/drawing/2014/main" id="{8DE04E04-628D-3D6B-49DC-C4DD9C84EEEE}"/>
              </a:ext>
            </a:extLst>
          </p:cNvPr>
          <p:cNvSpPr/>
          <p:nvPr/>
        </p:nvSpPr>
        <p:spPr>
          <a:xfrm>
            <a:off x="1021907" y="3750783"/>
            <a:ext cx="609600" cy="406400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Pentagon 24">
            <a:extLst>
              <a:ext uri="{FF2B5EF4-FFF2-40B4-BE49-F238E27FC236}">
                <a16:creationId xmlns:a16="http://schemas.microsoft.com/office/drawing/2014/main" id="{45B71E4C-21BA-126D-CFE1-6317E634B7C0}"/>
              </a:ext>
            </a:extLst>
          </p:cNvPr>
          <p:cNvSpPr/>
          <p:nvPr/>
        </p:nvSpPr>
        <p:spPr>
          <a:xfrm>
            <a:off x="1032603" y="4724035"/>
            <a:ext cx="609600" cy="406400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Pentagon 25">
            <a:extLst>
              <a:ext uri="{FF2B5EF4-FFF2-40B4-BE49-F238E27FC236}">
                <a16:creationId xmlns:a16="http://schemas.microsoft.com/office/drawing/2014/main" id="{E796510B-21CF-915C-2065-188EC04B984A}"/>
              </a:ext>
            </a:extLst>
          </p:cNvPr>
          <p:cNvSpPr/>
          <p:nvPr/>
        </p:nvSpPr>
        <p:spPr>
          <a:xfrm>
            <a:off x="1039627" y="5697289"/>
            <a:ext cx="609600" cy="406400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20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E71CEB3-56F4-626D-75EA-A4085D6BE53F}"/>
              </a:ext>
            </a:extLst>
          </p:cNvPr>
          <p:cNvGrpSpPr/>
          <p:nvPr/>
        </p:nvGrpSpPr>
        <p:grpSpPr>
          <a:xfrm>
            <a:off x="9953102" y="3637863"/>
            <a:ext cx="2022007" cy="2926707"/>
            <a:chOff x="13106400" y="1866900"/>
            <a:chExt cx="4962525" cy="813374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0C8E043-7EEB-1E86-2E25-31CE0759C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7400" y="2333015"/>
              <a:ext cx="4581525" cy="766762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4BF35B2-927D-98E3-7348-1053F082142D}"/>
                </a:ext>
              </a:extLst>
            </p:cNvPr>
            <p:cNvSpPr/>
            <p:nvPr/>
          </p:nvSpPr>
          <p:spPr>
            <a:xfrm>
              <a:off x="13106400" y="1866900"/>
              <a:ext cx="1524000" cy="1600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677A20F-E406-DC9D-F4A1-4CFC8AFC98B4}"/>
                </a:ext>
              </a:extLst>
            </p:cNvPr>
            <p:cNvSpPr/>
            <p:nvPr/>
          </p:nvSpPr>
          <p:spPr>
            <a:xfrm>
              <a:off x="15778162" y="8432922"/>
              <a:ext cx="833439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8D10BD1-BB37-0398-10F5-530ED8D5A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757" y="1795707"/>
            <a:ext cx="2881942" cy="2040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807DE76-F426-BCC4-0737-0233684A691F}"/>
              </a:ext>
            </a:extLst>
          </p:cNvPr>
          <p:cNvSpPr/>
          <p:nvPr/>
        </p:nvSpPr>
        <p:spPr>
          <a:xfrm>
            <a:off x="909156" y="3124446"/>
            <a:ext cx="658328" cy="57647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CC4628-BBDA-DD11-6C0D-0F14A32224AF}"/>
              </a:ext>
            </a:extLst>
          </p:cNvPr>
          <p:cNvSpPr/>
          <p:nvPr/>
        </p:nvSpPr>
        <p:spPr>
          <a:xfrm>
            <a:off x="902926" y="4071617"/>
            <a:ext cx="3688002" cy="43088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Cầu trượt, xích đu</a:t>
            </a:r>
            <a:endParaRPr lang="en-US" sz="22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C1ECA8-2B36-112F-9158-32ADC32C8B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2434" y="1632885"/>
            <a:ext cx="3198043" cy="213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E6784BCA-79F9-22BA-25C2-6D042ED88CE1}"/>
              </a:ext>
            </a:extLst>
          </p:cNvPr>
          <p:cNvSpPr/>
          <p:nvPr/>
        </p:nvSpPr>
        <p:spPr>
          <a:xfrm>
            <a:off x="9588982" y="1587470"/>
            <a:ext cx="658328" cy="57647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B5A10C-AC87-BC88-4B4A-1904E5E1DC60}"/>
              </a:ext>
            </a:extLst>
          </p:cNvPr>
          <p:cNvSpPr/>
          <p:nvPr/>
        </p:nvSpPr>
        <p:spPr>
          <a:xfrm>
            <a:off x="6370677" y="4002419"/>
            <a:ext cx="3339547" cy="43088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Bịt mắt bắt dê</a:t>
            </a:r>
            <a:endParaRPr lang="en-US" sz="22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D39DF94-629B-75AE-436C-C1ED13CABD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4706002"/>
            <a:ext cx="3519377" cy="1990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39CC89B-BA64-ABF5-C2C4-16C61097FB83}"/>
              </a:ext>
            </a:extLst>
          </p:cNvPr>
          <p:cNvSpPr/>
          <p:nvPr/>
        </p:nvSpPr>
        <p:spPr>
          <a:xfrm>
            <a:off x="655577" y="6167266"/>
            <a:ext cx="658328" cy="57647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20F284-7CA1-4A3D-E958-B35D8C7A9C9B}"/>
              </a:ext>
            </a:extLst>
          </p:cNvPr>
          <p:cNvSpPr/>
          <p:nvPr/>
        </p:nvSpPr>
        <p:spPr>
          <a:xfrm>
            <a:off x="3805033" y="6265375"/>
            <a:ext cx="1775133" cy="43088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Kéo co</a:t>
            </a:r>
            <a:endParaRPr lang="en-US" sz="22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D523AB3-925A-36DB-A65D-1A653A61CB75}"/>
              </a:ext>
            </a:extLst>
          </p:cNvPr>
          <p:cNvSpPr/>
          <p:nvPr/>
        </p:nvSpPr>
        <p:spPr>
          <a:xfrm>
            <a:off x="9976614" y="6063216"/>
            <a:ext cx="658328" cy="57647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18D4F0-475D-DB76-46DB-812C7D090C08}"/>
              </a:ext>
            </a:extLst>
          </p:cNvPr>
          <p:cNvSpPr/>
          <p:nvPr/>
        </p:nvSpPr>
        <p:spPr>
          <a:xfrm>
            <a:off x="8627072" y="4772239"/>
            <a:ext cx="1293586" cy="43088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 cầu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632732-BC6A-F360-93CC-92BA8B3B6716}"/>
              </a:ext>
            </a:extLst>
          </p:cNvPr>
          <p:cNvSpPr/>
          <p:nvPr/>
        </p:nvSpPr>
        <p:spPr>
          <a:xfrm>
            <a:off x="3837510" y="1006232"/>
            <a:ext cx="705022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1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B924BA-2D15-2485-DA3A-28A401C88CE6}"/>
              </a:ext>
            </a:extLst>
          </p:cNvPr>
          <p:cNvGrpSpPr/>
          <p:nvPr/>
        </p:nvGrpSpPr>
        <p:grpSpPr>
          <a:xfrm>
            <a:off x="9666801" y="4106400"/>
            <a:ext cx="1843924" cy="2605848"/>
            <a:chOff x="13106400" y="1866900"/>
            <a:chExt cx="4962525" cy="813374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425BA8C-8805-EC7D-2CE4-523A264FE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7400" y="2333015"/>
              <a:ext cx="4581525" cy="766762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35DD6CF-8E56-51F6-D3EF-BD89C2728718}"/>
                </a:ext>
              </a:extLst>
            </p:cNvPr>
            <p:cNvSpPr/>
            <p:nvPr/>
          </p:nvSpPr>
          <p:spPr>
            <a:xfrm>
              <a:off x="13106400" y="1866900"/>
              <a:ext cx="1524000" cy="1600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76B6522-5030-5C68-BFEA-1D297D08275D}"/>
                </a:ext>
              </a:extLst>
            </p:cNvPr>
            <p:cNvSpPr/>
            <p:nvPr/>
          </p:nvSpPr>
          <p:spPr>
            <a:xfrm>
              <a:off x="15778162" y="8432922"/>
              <a:ext cx="833439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938A98D-9312-D6D2-3D7C-ADB74DC5B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235" y="1767769"/>
            <a:ext cx="2752327" cy="1948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57B721F-2A18-2106-ECF0-B53F966E543F}"/>
              </a:ext>
            </a:extLst>
          </p:cNvPr>
          <p:cNvSpPr/>
          <p:nvPr/>
        </p:nvSpPr>
        <p:spPr>
          <a:xfrm>
            <a:off x="1168635" y="3118740"/>
            <a:ext cx="600347" cy="51327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2DD4E8-5882-7F50-B2DF-FF15B64F0591}"/>
              </a:ext>
            </a:extLst>
          </p:cNvPr>
          <p:cNvSpPr/>
          <p:nvPr/>
        </p:nvSpPr>
        <p:spPr>
          <a:xfrm>
            <a:off x="1162405" y="3986289"/>
            <a:ext cx="3363192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vi-VN" sz="20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Cầu trượt, xích đu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231750-4654-6691-C1B0-7AA7B61747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7206" y="1752142"/>
            <a:ext cx="2916384" cy="194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7F6D7F41-3B3E-3BD6-D261-816CFC832EEF}"/>
              </a:ext>
            </a:extLst>
          </p:cNvPr>
          <p:cNvSpPr/>
          <p:nvPr/>
        </p:nvSpPr>
        <p:spPr>
          <a:xfrm>
            <a:off x="9295205" y="1811959"/>
            <a:ext cx="600347" cy="51327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B05BD4-CAD2-9C5F-DD2E-1F74C0439576}"/>
              </a:ext>
            </a:extLst>
          </p:cNvPr>
          <p:cNvSpPr/>
          <p:nvPr/>
        </p:nvSpPr>
        <p:spPr>
          <a:xfrm>
            <a:off x="6495448" y="3955541"/>
            <a:ext cx="3045426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Bịt</a:t>
            </a:r>
            <a:r>
              <a:rPr lang="en-US" sz="20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mắt</a:t>
            </a:r>
            <a:r>
              <a:rPr lang="en-US" sz="20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con </a:t>
            </a:r>
            <a:r>
              <a:rPr lang="en-US" sz="20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dê</a:t>
            </a:r>
            <a:endParaRPr lang="en-US" sz="20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F97B405-2D6F-DA49-D2DD-3FEB062D8B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1" y="4562867"/>
            <a:ext cx="3660128" cy="2069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DCC55EA-E4AD-19A7-8314-C1FA4C1BFBCA}"/>
              </a:ext>
            </a:extLst>
          </p:cNvPr>
          <p:cNvSpPr/>
          <p:nvPr/>
        </p:nvSpPr>
        <p:spPr>
          <a:xfrm>
            <a:off x="655577" y="6166926"/>
            <a:ext cx="600347" cy="51327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F7501C-41A5-071E-7306-01E5CDE2C6C6}"/>
              </a:ext>
            </a:extLst>
          </p:cNvPr>
          <p:cNvSpPr/>
          <p:nvPr/>
        </p:nvSpPr>
        <p:spPr>
          <a:xfrm>
            <a:off x="3556000" y="6312138"/>
            <a:ext cx="2936903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Dây kéo co, hai đội</a:t>
            </a:r>
            <a:endParaRPr lang="en-US" sz="20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362A13-0537-BAA4-E7EA-C925D209B3CF}"/>
              </a:ext>
            </a:extLst>
          </p:cNvPr>
          <p:cNvSpPr/>
          <p:nvPr/>
        </p:nvSpPr>
        <p:spPr>
          <a:xfrm>
            <a:off x="9553702" y="6316906"/>
            <a:ext cx="600347" cy="51327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A4BB04-01A8-D04D-4A96-7409840AB11C}"/>
              </a:ext>
            </a:extLst>
          </p:cNvPr>
          <p:cNvSpPr/>
          <p:nvPr/>
        </p:nvSpPr>
        <p:spPr>
          <a:xfrm>
            <a:off x="8825792" y="4804462"/>
            <a:ext cx="1179657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</a:t>
            </a:r>
            <a:endParaRPr lang="en-US" sz="20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2D49E9-256D-1F0C-9FDA-BD7DB7B80F0A}"/>
              </a:ext>
            </a:extLst>
          </p:cNvPr>
          <p:cNvSpPr/>
          <p:nvPr/>
        </p:nvSpPr>
        <p:spPr>
          <a:xfrm>
            <a:off x="3914662" y="964731"/>
            <a:ext cx="62393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Hoạt động của họ trong mỗi hình giúp em nhận ra tên mỗi trò chơi:</a:t>
            </a:r>
          </a:p>
        </p:txBody>
      </p:sp>
    </p:spTree>
    <p:extLst>
      <p:ext uri="{BB962C8B-B14F-4D97-AF65-F5344CB8AC3E}">
        <p14:creationId xmlns:p14="http://schemas.microsoft.com/office/powerpoint/2010/main" val="285667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DCFC882-7850-1B99-57D0-E6407820DB7B}"/>
              </a:ext>
            </a:extLst>
          </p:cNvPr>
          <p:cNvGrpSpPr/>
          <p:nvPr/>
        </p:nvGrpSpPr>
        <p:grpSpPr>
          <a:xfrm flipH="1">
            <a:off x="7311473" y="4229800"/>
            <a:ext cx="1632145" cy="2612093"/>
            <a:chOff x="13106400" y="1866900"/>
            <a:chExt cx="4962525" cy="813374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70E329C-68D9-9C77-948C-336A62502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7400" y="2333015"/>
              <a:ext cx="4581525" cy="766762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4A3693-234F-08EE-21D1-159921CDEB2A}"/>
                </a:ext>
              </a:extLst>
            </p:cNvPr>
            <p:cNvSpPr/>
            <p:nvPr/>
          </p:nvSpPr>
          <p:spPr>
            <a:xfrm>
              <a:off x="13106400" y="1866900"/>
              <a:ext cx="1524000" cy="1600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D8D6412-39F8-0E92-37BB-56681B31C06A}"/>
                </a:ext>
              </a:extLst>
            </p:cNvPr>
            <p:cNvSpPr/>
            <p:nvPr/>
          </p:nvSpPr>
          <p:spPr>
            <a:xfrm>
              <a:off x="15778162" y="8432922"/>
              <a:ext cx="833439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63677FD-81A0-F738-3FE0-B39F93CBA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258" y="2213069"/>
            <a:ext cx="2587822" cy="1832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5379AFBF-8E1D-85C7-1A2A-C7A0ECD5A897}"/>
              </a:ext>
            </a:extLst>
          </p:cNvPr>
          <p:cNvSpPr/>
          <p:nvPr/>
        </p:nvSpPr>
        <p:spPr>
          <a:xfrm>
            <a:off x="729657" y="1908275"/>
            <a:ext cx="551530" cy="52414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11171B-EB1F-E61F-EF31-B8A5C2F7D6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058" y="2111375"/>
            <a:ext cx="2742074" cy="1831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6A39330-7BA5-94C0-347D-27A3BB590914}"/>
              </a:ext>
            </a:extLst>
          </p:cNvPr>
          <p:cNvSpPr/>
          <p:nvPr/>
        </p:nvSpPr>
        <p:spPr>
          <a:xfrm>
            <a:off x="6368457" y="1803175"/>
            <a:ext cx="551530" cy="52414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ED530A-1C74-7352-A367-39CBF02663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893" y="4632458"/>
            <a:ext cx="3441364" cy="1946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EB6EC6C-EE51-0EB8-A70D-BA249CD7A3F5}"/>
              </a:ext>
            </a:extLst>
          </p:cNvPr>
          <p:cNvSpPr/>
          <p:nvPr/>
        </p:nvSpPr>
        <p:spPr>
          <a:xfrm>
            <a:off x="212092" y="4172189"/>
            <a:ext cx="551530" cy="52414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DF9966-0607-C0F2-110E-38EF54DA4510}"/>
              </a:ext>
            </a:extLst>
          </p:cNvPr>
          <p:cNvSpPr/>
          <p:nvPr/>
        </p:nvSpPr>
        <p:spPr>
          <a:xfrm>
            <a:off x="8785404" y="5638934"/>
            <a:ext cx="1412853" cy="9503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 chơi cá nhân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12CAD0E-2F61-8137-312D-C1BF1B63B57F}"/>
              </a:ext>
            </a:extLst>
          </p:cNvPr>
          <p:cNvSpPr/>
          <p:nvPr/>
        </p:nvSpPr>
        <p:spPr>
          <a:xfrm>
            <a:off x="3083299" y="3490869"/>
            <a:ext cx="1625893" cy="93966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Trò chơi nhóm</a:t>
            </a:r>
            <a:endParaRPr lang="en-US" sz="20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0CE4B46-E78B-ECED-6970-01FC297E0F55}"/>
              </a:ext>
            </a:extLst>
          </p:cNvPr>
          <p:cNvSpPr/>
          <p:nvPr/>
        </p:nvSpPr>
        <p:spPr>
          <a:xfrm>
            <a:off x="9302362" y="3416467"/>
            <a:ext cx="1625893" cy="93966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Trò</a:t>
            </a:r>
            <a:r>
              <a:rPr lang="en-US" sz="20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lang="en-US" sz="20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endParaRPr lang="en-US" sz="20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3C282C0-E1B3-A5B4-86BC-B6C8AC35E236}"/>
              </a:ext>
            </a:extLst>
          </p:cNvPr>
          <p:cNvSpPr/>
          <p:nvPr/>
        </p:nvSpPr>
        <p:spPr>
          <a:xfrm>
            <a:off x="3673080" y="5638934"/>
            <a:ext cx="1625893" cy="93966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Trò chơi nhóm</a:t>
            </a:r>
            <a:endParaRPr lang="en-US" sz="20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3F2CD49-B256-03C7-B152-84D5CB9ADC88}"/>
              </a:ext>
            </a:extLst>
          </p:cNvPr>
          <p:cNvSpPr/>
          <p:nvPr/>
        </p:nvSpPr>
        <p:spPr>
          <a:xfrm>
            <a:off x="8667853" y="4375449"/>
            <a:ext cx="551530" cy="52414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93118E-EFFD-2936-D83F-A50E6AF07A8A}"/>
              </a:ext>
            </a:extLst>
          </p:cNvPr>
          <p:cNvSpPr/>
          <p:nvPr/>
        </p:nvSpPr>
        <p:spPr>
          <a:xfrm>
            <a:off x="3673080" y="791380"/>
            <a:ext cx="6725021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Trò chơi nào là trò chơi cá nhân? Trò chơi nào là trò chơi nhóm?</a:t>
            </a:r>
          </a:p>
        </p:txBody>
      </p:sp>
    </p:spTree>
    <p:extLst>
      <p:ext uri="{BB962C8B-B14F-4D97-AF65-F5344CB8AC3E}">
        <p14:creationId xmlns:p14="http://schemas.microsoft.com/office/powerpoint/2010/main" val="381411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32014AC-8380-4743-6AAC-08A7FB3AC23D}"/>
              </a:ext>
            </a:extLst>
          </p:cNvPr>
          <p:cNvGrpSpPr/>
          <p:nvPr/>
        </p:nvGrpSpPr>
        <p:grpSpPr>
          <a:xfrm>
            <a:off x="10093627" y="4312267"/>
            <a:ext cx="1895173" cy="2621933"/>
            <a:chOff x="13106400" y="1866900"/>
            <a:chExt cx="4962525" cy="813374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DE073DF-34D6-10C1-9675-8846EF2EC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7400" y="2333015"/>
              <a:ext cx="4581525" cy="766762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7FDF8E-E20D-ED32-C285-4430E57EB923}"/>
                </a:ext>
              </a:extLst>
            </p:cNvPr>
            <p:cNvSpPr/>
            <p:nvPr/>
          </p:nvSpPr>
          <p:spPr>
            <a:xfrm>
              <a:off x="13106400" y="1866900"/>
              <a:ext cx="1524000" cy="1600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C219137-6BB1-0933-D49D-C2BEFC1CEBF4}"/>
                </a:ext>
              </a:extLst>
            </p:cNvPr>
            <p:cNvSpPr/>
            <p:nvPr/>
          </p:nvSpPr>
          <p:spPr>
            <a:xfrm>
              <a:off x="15778162" y="8432922"/>
              <a:ext cx="833439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26B7A2E-49A4-A47F-DE7B-911070E43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3545" y="1947222"/>
            <a:ext cx="2661802" cy="1884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5A499E67-5D22-C18B-DCD8-3004B63F31FA}"/>
              </a:ext>
            </a:extLst>
          </p:cNvPr>
          <p:cNvSpPr/>
          <p:nvPr/>
        </p:nvSpPr>
        <p:spPr>
          <a:xfrm>
            <a:off x="4310344" y="1755928"/>
            <a:ext cx="708865" cy="47397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D64AFE-760F-74C1-F50B-657D3761DA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347" y="1951215"/>
            <a:ext cx="2820463" cy="1884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73492E7-6533-E09C-F6B2-09FC52A75E28}"/>
              </a:ext>
            </a:extLst>
          </p:cNvPr>
          <p:cNvSpPr/>
          <p:nvPr/>
        </p:nvSpPr>
        <p:spPr>
          <a:xfrm>
            <a:off x="7172792" y="3496886"/>
            <a:ext cx="630680" cy="47397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0A66B4-E10D-90D7-B8F8-9DEDD7C493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0616" y="4630945"/>
            <a:ext cx="3539745" cy="2001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D69E321-C979-6D76-F336-D2451DFEE240}"/>
              </a:ext>
            </a:extLst>
          </p:cNvPr>
          <p:cNvSpPr/>
          <p:nvPr/>
        </p:nvSpPr>
        <p:spPr>
          <a:xfrm>
            <a:off x="1427426" y="4492614"/>
            <a:ext cx="676582" cy="47397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A4A8F0A-1E77-54DC-CAF9-96C5EC9B4918}"/>
              </a:ext>
            </a:extLst>
          </p:cNvPr>
          <p:cNvSpPr/>
          <p:nvPr/>
        </p:nvSpPr>
        <p:spPr>
          <a:xfrm>
            <a:off x="9900781" y="4312267"/>
            <a:ext cx="642679" cy="47397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EC66E3-5686-8914-2172-3AB2609BD94C}"/>
              </a:ext>
            </a:extLst>
          </p:cNvPr>
          <p:cNvSpPr/>
          <p:nvPr/>
        </p:nvSpPr>
        <p:spPr>
          <a:xfrm>
            <a:off x="3847996" y="1059396"/>
            <a:ext cx="6993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Chuyển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họa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A9B0F3D4-C5DC-AE46-F98F-EC90A57E54AA}"/>
              </a:ext>
            </a:extLst>
          </p:cNvPr>
          <p:cNvSpPr/>
          <p:nvPr/>
        </p:nvSpPr>
        <p:spPr>
          <a:xfrm>
            <a:off x="10093626" y="1630990"/>
            <a:ext cx="1495861" cy="802116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Chạy</a:t>
            </a:r>
            <a:endParaRPr lang="en-US" sz="20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A18106A1-34E9-316D-9F30-42A306C001B6}"/>
              </a:ext>
            </a:extLst>
          </p:cNvPr>
          <p:cNvSpPr/>
          <p:nvPr/>
        </p:nvSpPr>
        <p:spPr>
          <a:xfrm>
            <a:off x="5039475" y="5910777"/>
            <a:ext cx="1302482" cy="80211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Kéo </a:t>
            </a:r>
            <a:endParaRPr lang="en-US" sz="20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3325BF20-1656-BF7A-8A1E-A2FE3FE37C10}"/>
              </a:ext>
            </a:extLst>
          </p:cNvPr>
          <p:cNvSpPr/>
          <p:nvPr/>
        </p:nvSpPr>
        <p:spPr>
          <a:xfrm>
            <a:off x="9240979" y="4957728"/>
            <a:ext cx="1302482" cy="802116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</a:t>
            </a: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C6688F6A-ECC7-409A-A1B6-DD4D8FEC5747}"/>
              </a:ext>
            </a:extLst>
          </p:cNvPr>
          <p:cNvSpPr/>
          <p:nvPr/>
        </p:nvSpPr>
        <p:spPr>
          <a:xfrm>
            <a:off x="1862484" y="3612190"/>
            <a:ext cx="3156726" cy="80211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Ngồi, trượt, leo</a:t>
            </a:r>
          </a:p>
        </p:txBody>
      </p:sp>
    </p:spTree>
    <p:extLst>
      <p:ext uri="{BB962C8B-B14F-4D97-AF65-F5344CB8AC3E}">
        <p14:creationId xmlns:p14="http://schemas.microsoft.com/office/powerpoint/2010/main" val="395924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4" grpId="0" animBg="1"/>
      <p:bldP spid="15" grpId="0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8E38A2-46F9-6901-C719-9788E5BE5E37}"/>
              </a:ext>
            </a:extLst>
          </p:cNvPr>
          <p:cNvGrpSpPr/>
          <p:nvPr/>
        </p:nvGrpSpPr>
        <p:grpSpPr>
          <a:xfrm>
            <a:off x="4312093" y="1362739"/>
            <a:ext cx="3860800" cy="1016000"/>
            <a:chOff x="6096000" y="707006"/>
            <a:chExt cx="5791200" cy="1524000"/>
          </a:xfrm>
        </p:grpSpPr>
        <p:sp>
          <p:nvSpPr>
            <p:cNvPr id="3" name="Flowchart: Terminator 2">
              <a:extLst>
                <a:ext uri="{FF2B5EF4-FFF2-40B4-BE49-F238E27FC236}">
                  <a16:creationId xmlns:a16="http://schemas.microsoft.com/office/drawing/2014/main" id="{C6662970-B5C2-C200-9D4B-018B329C94F6}"/>
                </a:ext>
              </a:extLst>
            </p:cNvPr>
            <p:cNvSpPr/>
            <p:nvPr/>
          </p:nvSpPr>
          <p:spPr>
            <a:xfrm>
              <a:off x="6096000" y="707006"/>
              <a:ext cx="5791200" cy="1524000"/>
            </a:xfrm>
            <a:prstGeom prst="flowChartTerminator">
              <a:avLst/>
            </a:prstGeom>
            <a:solidFill>
              <a:srgbClr val="FFCC66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A7E2C42-9178-988A-708A-089A231BE1F2}"/>
                </a:ext>
              </a:extLst>
            </p:cNvPr>
            <p:cNvSpPr txBox="1"/>
            <p:nvPr/>
          </p:nvSpPr>
          <p:spPr>
            <a:xfrm>
              <a:off x="6132095" y="853453"/>
              <a:ext cx="5715000" cy="10984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400"/>
                </a:lnSpc>
                <a:spcBef>
                  <a:spcPct val="0"/>
                </a:spcBef>
              </a:pPr>
              <a:r>
                <a:rPr lang="en-US" sz="4000" b="1" spc="133" dirty="0">
                  <a:latin typeface="UTM Avo" panose="02040603050506020204" pitchFamily="18" charset="0"/>
                  <a:cs typeface="Arial" panose="020B0604020202020204" pitchFamily="34" charset="0"/>
                </a:rPr>
                <a:t>KẾT LUẬN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6CCBD89-ECF4-1E75-18C0-D0CD3BEA4B5E}"/>
              </a:ext>
            </a:extLst>
          </p:cNvPr>
          <p:cNvSpPr/>
          <p:nvPr/>
        </p:nvSpPr>
        <p:spPr>
          <a:xfrm>
            <a:off x="2328160" y="2667000"/>
            <a:ext cx="8035041" cy="1379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 dáng người trong tranh vẽ các trò chơi thường ở tư thế động.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4EBD46-F5DA-8222-4E2E-775D2DC559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56" r="28102" b="22486"/>
          <a:stretch/>
        </p:blipFill>
        <p:spPr>
          <a:xfrm flipH="1">
            <a:off x="191386" y="3356644"/>
            <a:ext cx="2387600" cy="302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0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4">
            <a:extLst>
              <a:ext uri="{FF2B5EF4-FFF2-40B4-BE49-F238E27FC236}">
                <a16:creationId xmlns:a16="http://schemas.microsoft.com/office/drawing/2014/main" id="{AAE7579C-AC5D-0FF7-15FD-7D1F6A4A2751}"/>
              </a:ext>
            </a:extLst>
          </p:cNvPr>
          <p:cNvSpPr/>
          <p:nvPr/>
        </p:nvSpPr>
        <p:spPr>
          <a:xfrm>
            <a:off x="486734" y="1859251"/>
            <a:ext cx="7213600" cy="4610914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DACF67-7032-35AA-04CB-17A979FB997B}"/>
              </a:ext>
            </a:extLst>
          </p:cNvPr>
          <p:cNvSpPr txBox="1"/>
          <p:nvPr/>
        </p:nvSpPr>
        <p:spPr>
          <a:xfrm>
            <a:off x="1096334" y="1949894"/>
            <a:ext cx="6146800" cy="4264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300" dirty="0">
                <a:latin typeface="UTM Avo" panose="02040603050506020204" pitchFamily="18" charset="0"/>
                <a:cs typeface="Arial" panose="020B0604020202020204" pitchFamily="34" charset="0"/>
              </a:rPr>
              <a:t>Trò chơi dành cho trẻ em ở Việt Nam rất đa dạng, phong phú.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300" dirty="0">
                <a:latin typeface="UTM Avo" panose="02040603050506020204" pitchFamily="18" charset="0"/>
                <a:cs typeface="Arial" panose="020B0604020202020204" pitchFamily="34" charset="0"/>
              </a:rPr>
              <a:t>Mỗi vùng, miền đều có những trò chơi đặc sắc với nội dung và hình thức trò chơi thú vị.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300" dirty="0">
                <a:latin typeface="UTM Avo" panose="02040603050506020204" pitchFamily="18" charset="0"/>
                <a:cs typeface="Arial" panose="020B0604020202020204" pitchFamily="34" charset="0"/>
              </a:rPr>
              <a:t>Thể hiện rõ đặc trưng văn hóa vùng miền cũng như tính giáo dục thông qua mỗi trò chơi.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65E8CD-AFC2-7BB1-9323-A90A20FE9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46" y="1628793"/>
            <a:ext cx="3060174" cy="360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05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oạt Hình Giới Thiệu Trò Chơi Dân Gian Việt Nam -  Nhảy Dây _ YENDH">
            <a:hlinkClick r:id="" action="ppaction://media"/>
            <a:extLst>
              <a:ext uri="{FF2B5EF4-FFF2-40B4-BE49-F238E27FC236}">
                <a16:creationId xmlns:a16="http://schemas.microsoft.com/office/drawing/2014/main" id="{E6B5DCF4-E491-E7FE-F9F2-2C4C5B86BD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88558" y="1776892"/>
            <a:ext cx="8825154" cy="496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0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1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9585386" y="12167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570D207-86C6-4EA0-4683-535ECE9EFFA8}"/>
              </a:ext>
            </a:extLst>
          </p:cNvPr>
          <p:cNvGrpSpPr/>
          <p:nvPr/>
        </p:nvGrpSpPr>
        <p:grpSpPr>
          <a:xfrm>
            <a:off x="7154530" y="1137683"/>
            <a:ext cx="4419600" cy="5406657"/>
            <a:chOff x="10287000" y="385781"/>
            <a:chExt cx="7586736" cy="948211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A7F717D-6B20-43D4-E240-54DE5D3CD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7000" y="385781"/>
              <a:ext cx="7586736" cy="9482119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1DC4650-DE13-BAD9-FA38-E459C8708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87000" y="8091236"/>
              <a:ext cx="655444" cy="175260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D53D4D4-4539-6F9D-44BC-E9147BFD7659}"/>
              </a:ext>
            </a:extLst>
          </p:cNvPr>
          <p:cNvGrpSpPr/>
          <p:nvPr/>
        </p:nvGrpSpPr>
        <p:grpSpPr>
          <a:xfrm>
            <a:off x="1117600" y="1906793"/>
            <a:ext cx="4266042" cy="3862180"/>
            <a:chOff x="1175796" y="3474241"/>
            <a:chExt cx="6023343" cy="516647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" name="Oval Callout 27">
              <a:extLst>
                <a:ext uri="{FF2B5EF4-FFF2-40B4-BE49-F238E27FC236}">
                  <a16:creationId xmlns:a16="http://schemas.microsoft.com/office/drawing/2014/main" id="{2A53B88B-CCB6-C9B1-35C3-5B9DA5A4B1E8}"/>
                </a:ext>
              </a:extLst>
            </p:cNvPr>
            <p:cNvSpPr/>
            <p:nvPr/>
          </p:nvSpPr>
          <p:spPr>
            <a:xfrm>
              <a:off x="1175796" y="3474241"/>
              <a:ext cx="6023343" cy="5166472"/>
            </a:xfrm>
            <a:prstGeom prst="wedgeEllipseCallout">
              <a:avLst>
                <a:gd name="adj1" fmla="val -51195"/>
                <a:gd name="adj2" fmla="val 34924"/>
              </a:avLst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latin typeface="UTM Avo" panose="020406030505060202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275880-1BDF-AE95-D33B-E72EC67B065C}"/>
                </a:ext>
              </a:extLst>
            </p:cNvPr>
            <p:cNvSpPr/>
            <p:nvPr/>
          </p:nvSpPr>
          <p:spPr>
            <a:xfrm>
              <a:off x="1821329" y="4860633"/>
              <a:ext cx="4750623" cy="2492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60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Học sinh quan sát hình ảnh SGK/tr25 và trả lời câu hỏi: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39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8B2F68-A033-C338-597A-BA2D215F8327}"/>
              </a:ext>
            </a:extLst>
          </p:cNvPr>
          <p:cNvSpPr/>
          <p:nvPr/>
        </p:nvSpPr>
        <p:spPr>
          <a:xfrm>
            <a:off x="1260557" y="2710522"/>
            <a:ext cx="6918938" cy="3733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 bước vẽ tranh.</a:t>
            </a:r>
          </a:p>
          <a:p>
            <a:pPr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 ảnh chính, hình ảnh phụ trong bức tranh.</a:t>
            </a:r>
          </a:p>
          <a:p>
            <a:pPr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 sắc ở hình ảnh chính, hình ảnh phụ và màu sắc ở phần nền của bức tranh được thể hiện như thế nào?</a:t>
            </a:r>
          </a:p>
          <a:p>
            <a:pPr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 ảnh, chi tiết nào trong bức tranh giúp em nhận biết được đó là trò chơi nhảy lò cò?</a:t>
            </a:r>
          </a:p>
        </p:txBody>
      </p:sp>
      <p:sp>
        <p:nvSpPr>
          <p:cNvPr id="3" name="Pentagon 12">
            <a:extLst>
              <a:ext uri="{FF2B5EF4-FFF2-40B4-BE49-F238E27FC236}">
                <a16:creationId xmlns:a16="http://schemas.microsoft.com/office/drawing/2014/main" id="{A439EDA4-5947-1193-AC66-18F1CEB9F660}"/>
              </a:ext>
            </a:extLst>
          </p:cNvPr>
          <p:cNvSpPr/>
          <p:nvPr/>
        </p:nvSpPr>
        <p:spPr>
          <a:xfrm>
            <a:off x="687572" y="2933625"/>
            <a:ext cx="467338" cy="349363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 b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226C0E-BFC7-61B0-FD2D-237E1AA457F7}"/>
              </a:ext>
            </a:extLst>
          </p:cNvPr>
          <p:cNvSpPr/>
          <p:nvPr/>
        </p:nvSpPr>
        <p:spPr>
          <a:xfrm>
            <a:off x="1048188" y="1867610"/>
            <a:ext cx="761458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SGK/tr25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C01C96-73F2-CA58-6C9F-B61D85DD0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032" y="1867610"/>
            <a:ext cx="1659936" cy="2643688"/>
          </a:xfrm>
          <a:prstGeom prst="rect">
            <a:avLst/>
          </a:prstGeom>
        </p:spPr>
      </p:pic>
      <p:sp>
        <p:nvSpPr>
          <p:cNvPr id="6" name="Pentagon 18">
            <a:extLst>
              <a:ext uri="{FF2B5EF4-FFF2-40B4-BE49-F238E27FC236}">
                <a16:creationId xmlns:a16="http://schemas.microsoft.com/office/drawing/2014/main" id="{481057DC-FB9F-A82E-A56E-75BB00064B9F}"/>
              </a:ext>
            </a:extLst>
          </p:cNvPr>
          <p:cNvSpPr/>
          <p:nvPr/>
        </p:nvSpPr>
        <p:spPr>
          <a:xfrm>
            <a:off x="687572" y="3473205"/>
            <a:ext cx="467338" cy="349363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 b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Pentagon 19">
            <a:extLst>
              <a:ext uri="{FF2B5EF4-FFF2-40B4-BE49-F238E27FC236}">
                <a16:creationId xmlns:a16="http://schemas.microsoft.com/office/drawing/2014/main" id="{92F41F95-3E95-59D7-3586-C4B57E3FB74F}"/>
              </a:ext>
            </a:extLst>
          </p:cNvPr>
          <p:cNvSpPr/>
          <p:nvPr/>
        </p:nvSpPr>
        <p:spPr>
          <a:xfrm>
            <a:off x="687572" y="4047156"/>
            <a:ext cx="467338" cy="349363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 b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Pentagon 28">
            <a:extLst>
              <a:ext uri="{FF2B5EF4-FFF2-40B4-BE49-F238E27FC236}">
                <a16:creationId xmlns:a16="http://schemas.microsoft.com/office/drawing/2014/main" id="{52FE599C-C4D7-C004-B0B0-B291F790E51E}"/>
              </a:ext>
            </a:extLst>
          </p:cNvPr>
          <p:cNvSpPr/>
          <p:nvPr/>
        </p:nvSpPr>
        <p:spPr>
          <a:xfrm>
            <a:off x="687572" y="5462534"/>
            <a:ext cx="467338" cy="349363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 b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6">
            <a:extLst>
              <a:ext uri="{FF2B5EF4-FFF2-40B4-BE49-F238E27FC236}">
                <a16:creationId xmlns:a16="http://schemas.microsoft.com/office/drawing/2014/main" id="{5C2066FC-26D6-715B-FD8B-34C61DF5B6CF}"/>
              </a:ext>
            </a:extLst>
          </p:cNvPr>
          <p:cNvSpPr/>
          <p:nvPr/>
        </p:nvSpPr>
        <p:spPr>
          <a:xfrm>
            <a:off x="1075450" y="1788732"/>
            <a:ext cx="4673600" cy="1206675"/>
          </a:xfrm>
          <a:prstGeom prst="wedgeEllipseCallout">
            <a:avLst>
              <a:gd name="adj1" fmla="val 56574"/>
              <a:gd name="adj2" fmla="val 27380"/>
            </a:avLst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6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894CE6-F5BC-8BF2-F1D1-B42382665B49}"/>
              </a:ext>
            </a:extLst>
          </p:cNvPr>
          <p:cNvSpPr/>
          <p:nvPr/>
        </p:nvSpPr>
        <p:spPr>
          <a:xfrm>
            <a:off x="1227850" y="2035451"/>
            <a:ext cx="43180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25" indent="-49532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6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6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6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6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vi-VN" sz="2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ounded Rectangle 12">
            <a:extLst>
              <a:ext uri="{FF2B5EF4-FFF2-40B4-BE49-F238E27FC236}">
                <a16:creationId xmlns:a16="http://schemas.microsoft.com/office/drawing/2014/main" id="{EB101AFE-09ED-2DB5-B37B-8B7075703A72}"/>
              </a:ext>
            </a:extLst>
          </p:cNvPr>
          <p:cNvSpPr/>
          <p:nvPr/>
        </p:nvSpPr>
        <p:spPr>
          <a:xfrm>
            <a:off x="5749050" y="3308680"/>
            <a:ext cx="5223750" cy="16494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89BDA6-0194-C7FB-2CAE-1A597F0A46F5}"/>
              </a:ext>
            </a:extLst>
          </p:cNvPr>
          <p:cNvSpPr/>
          <p:nvPr/>
        </p:nvSpPr>
        <p:spPr>
          <a:xfrm>
            <a:off x="5890453" y="3470231"/>
            <a:ext cx="4828347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 1: Vẽ hình nhân vật chính về trò chơ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endParaRPr lang="vi-VN" sz="2600" dirty="0">
              <a:solidFill>
                <a:prstClr val="black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2A7A84-68D9-D786-6964-5B8327B45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387" y="3308680"/>
            <a:ext cx="3291366" cy="3206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937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2">
            <a:extLst>
              <a:ext uri="{FF2B5EF4-FFF2-40B4-BE49-F238E27FC236}">
                <a16:creationId xmlns:a16="http://schemas.microsoft.com/office/drawing/2014/main" id="{825F5637-903D-CB71-8ABC-63C8F8E4558C}"/>
              </a:ext>
            </a:extLst>
          </p:cNvPr>
          <p:cNvSpPr/>
          <p:nvPr/>
        </p:nvSpPr>
        <p:spPr>
          <a:xfrm>
            <a:off x="2202121" y="1859760"/>
            <a:ext cx="6218865" cy="1574800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3D755C-6C3A-010C-51B0-737096C196DD}"/>
              </a:ext>
            </a:extLst>
          </p:cNvPr>
          <p:cNvSpPr/>
          <p:nvPr/>
        </p:nvSpPr>
        <p:spPr>
          <a:xfrm>
            <a:off x="2343524" y="2021311"/>
            <a:ext cx="5862003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 2: Vẽ thêm hình nhân vật phụ và các chi tiết cần thiết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31CC59-FB79-3FC3-6E95-149521AFA1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0"/>
          <a:stretch/>
        </p:blipFill>
        <p:spPr>
          <a:xfrm>
            <a:off x="3700130" y="3917854"/>
            <a:ext cx="3702858" cy="267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0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2">
            <a:extLst>
              <a:ext uri="{FF2B5EF4-FFF2-40B4-BE49-F238E27FC236}">
                <a16:creationId xmlns:a16="http://schemas.microsoft.com/office/drawing/2014/main" id="{1F232BCC-5A01-1AE9-272F-14C2A7C18542}"/>
              </a:ext>
            </a:extLst>
          </p:cNvPr>
          <p:cNvSpPr/>
          <p:nvPr/>
        </p:nvSpPr>
        <p:spPr>
          <a:xfrm>
            <a:off x="4877981" y="1665458"/>
            <a:ext cx="7121423" cy="1544906"/>
          </a:xfrm>
          <a:prstGeom prst="wedgeRoundRectCallout">
            <a:avLst>
              <a:gd name="adj1" fmla="val 21978"/>
              <a:gd name="adj2" fmla="val 7857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635495-4644-E963-2017-E51DD8C2F08D}"/>
              </a:ext>
            </a:extLst>
          </p:cNvPr>
          <p:cNvSpPr/>
          <p:nvPr/>
        </p:nvSpPr>
        <p:spPr>
          <a:xfrm>
            <a:off x="4785804" y="1733641"/>
            <a:ext cx="7254977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 3: Vẽ màu cho nhân vật chính, nhân vật phụ và các chi tiết khác.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5176C1-79AE-9AA0-94DC-D05F75439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0" y="2763795"/>
            <a:ext cx="3544249" cy="3215837"/>
          </a:xfrm>
          <a:prstGeom prst="rect">
            <a:avLst/>
          </a:prstGeom>
          <a:ln w="57150">
            <a:solidFill>
              <a:schemeClr val="accent2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01962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1BC1C2C-8BB9-E2A3-9E3A-74EC967550C0}"/>
              </a:ext>
            </a:extLst>
          </p:cNvPr>
          <p:cNvGrpSpPr/>
          <p:nvPr/>
        </p:nvGrpSpPr>
        <p:grpSpPr>
          <a:xfrm>
            <a:off x="773791" y="1910907"/>
            <a:ext cx="4307840" cy="2590882"/>
            <a:chOff x="472440" y="723901"/>
            <a:chExt cx="6461760" cy="458662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Oval Callout 4">
              <a:extLst>
                <a:ext uri="{FF2B5EF4-FFF2-40B4-BE49-F238E27FC236}">
                  <a16:creationId xmlns:a16="http://schemas.microsoft.com/office/drawing/2014/main" id="{CA445F4F-DE6E-5D13-FB9C-4C39D3029F38}"/>
                </a:ext>
              </a:extLst>
            </p:cNvPr>
            <p:cNvSpPr/>
            <p:nvPr/>
          </p:nvSpPr>
          <p:spPr>
            <a:xfrm>
              <a:off x="472440" y="723901"/>
              <a:ext cx="6461760" cy="4586626"/>
            </a:xfrm>
            <a:prstGeom prst="wedgeEllipseCallout">
              <a:avLst>
                <a:gd name="adj1" fmla="val 54312"/>
                <a:gd name="adj2" fmla="val -31770"/>
              </a:avLst>
            </a:prstGeom>
            <a:grp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667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EF8BE95-62F9-B4C3-EA0B-69AE597E4C8F}"/>
                </a:ext>
              </a:extLst>
            </p:cNvPr>
            <p:cNvSpPr/>
            <p:nvPr/>
          </p:nvSpPr>
          <p:spPr>
            <a:xfrm>
              <a:off x="472440" y="2051952"/>
              <a:ext cx="6362700" cy="20004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457223" indent="-457223" algn="ctr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vi-VN" sz="2400" dirty="0">
                  <a:solidFill>
                    <a:prstClr val="black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Bước 4: Vẽ nền và hoàn thành bức tranh.</a:t>
              </a:r>
              <a:r>
                <a:rPr lang="vi-VN" sz="2400" dirty="0">
                  <a:solidFill>
                    <a:prstClr val="black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endParaRPr lang="en-US" sz="24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0CFB015D-CD4E-A9F4-D3A1-79948891D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493" y="1884326"/>
            <a:ext cx="4582633" cy="41734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9FB3C1-F935-DE14-D60D-B82CFC9B3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58800" y="4424356"/>
            <a:ext cx="2059172" cy="233569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270180" y="405109"/>
            <a:ext cx="2052286" cy="2065733"/>
            <a:chOff x="6734456" y="1026165"/>
            <a:chExt cx="2052286" cy="1905000"/>
          </a:xfrm>
        </p:grpSpPr>
        <p:pic>
          <p:nvPicPr>
            <p:cNvPr id="8" name="Picture 7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5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0">
            <a:extLst>
              <a:ext uri="{FF2B5EF4-FFF2-40B4-BE49-F238E27FC236}">
                <a16:creationId xmlns:a16="http://schemas.microsoft.com/office/drawing/2014/main" id="{7A725462-0B31-7786-750F-FE683F1480A5}"/>
              </a:ext>
            </a:extLst>
          </p:cNvPr>
          <p:cNvSpPr/>
          <p:nvPr/>
        </p:nvSpPr>
        <p:spPr>
          <a:xfrm>
            <a:off x="0" y="1861737"/>
            <a:ext cx="5534836" cy="3326218"/>
          </a:xfrm>
          <a:prstGeom prst="cloudCallout">
            <a:avLst>
              <a:gd name="adj1" fmla="val 47205"/>
              <a:gd name="adj2" fmla="val 41089"/>
            </a:avLst>
          </a:prstGeom>
          <a:solidFill>
            <a:schemeClr val="bg1"/>
          </a:solidFill>
          <a:ln w="38100">
            <a:solidFill>
              <a:srgbClr val="E873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E090DD-2C8B-5004-DC37-5B4A8C46A1DA}"/>
              </a:ext>
            </a:extLst>
          </p:cNvPr>
          <p:cNvSpPr/>
          <p:nvPr/>
        </p:nvSpPr>
        <p:spPr>
          <a:xfrm>
            <a:off x="578884" y="2480340"/>
            <a:ext cx="4014381" cy="205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Màu sắc ở hình ảnh chính, hình ảnh phụ và ở phần nền được thể hiện tươi sáng, rực rỡ,…</a:t>
            </a:r>
          </a:p>
        </p:txBody>
      </p:sp>
      <p:sp>
        <p:nvSpPr>
          <p:cNvPr id="4" name="Rounded Rectangular Callout 4">
            <a:extLst>
              <a:ext uri="{FF2B5EF4-FFF2-40B4-BE49-F238E27FC236}">
                <a16:creationId xmlns:a16="http://schemas.microsoft.com/office/drawing/2014/main" id="{814E83DA-C5D8-6FC4-3D76-718F3302A759}"/>
              </a:ext>
            </a:extLst>
          </p:cNvPr>
          <p:cNvSpPr/>
          <p:nvPr/>
        </p:nvSpPr>
        <p:spPr>
          <a:xfrm>
            <a:off x="7010400" y="1536861"/>
            <a:ext cx="4826000" cy="2487428"/>
          </a:xfrm>
          <a:prstGeom prst="wedgeRoundRectCallout">
            <a:avLst>
              <a:gd name="adj1" fmla="val -60501"/>
              <a:gd name="adj2" fmla="val 37446"/>
              <a:gd name="adj3" fmla="val 16667"/>
            </a:avLst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500"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4349F5-0E13-C9A0-B8B4-58615281A918}"/>
              </a:ext>
            </a:extLst>
          </p:cNvPr>
          <p:cNvSpPr/>
          <p:nvPr/>
        </p:nvSpPr>
        <p:spPr>
          <a:xfrm>
            <a:off x="7278969" y="1696564"/>
            <a:ext cx="4328831" cy="205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ảnh, chi tiết giúp em nhận ra đó là trò chơi nhảy lò cò là: đường kẻ số, các bạn chơi, động tác nhảy,…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5EFC97-8DE6-59A0-9571-D4BF6A60DE12}"/>
              </a:ext>
            </a:extLst>
          </p:cNvPr>
          <p:cNvGrpSpPr/>
          <p:nvPr/>
        </p:nvGrpSpPr>
        <p:grpSpPr>
          <a:xfrm>
            <a:off x="5339993" y="4574810"/>
            <a:ext cx="2233932" cy="2311400"/>
            <a:chOff x="7356088" y="4811554"/>
            <a:chExt cx="4212024" cy="4522946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9BA71B1E-291A-1BD3-CFFE-5464C73A7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156" r="28102" b="22486"/>
            <a:stretch/>
          </p:blipFill>
          <p:spPr>
            <a:xfrm>
              <a:off x="7356088" y="4811554"/>
              <a:ext cx="3921512" cy="44958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3A1829-40A3-93B8-8824-50638A27F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87087" y="8801100"/>
              <a:ext cx="581025" cy="533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068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31CA30-C8C7-56AC-691B-4E4C5B038401}"/>
              </a:ext>
            </a:extLst>
          </p:cNvPr>
          <p:cNvSpPr/>
          <p:nvPr/>
        </p:nvSpPr>
        <p:spPr>
          <a:xfrm>
            <a:off x="4063204" y="955958"/>
            <a:ext cx="5075428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23" indent="-457223">
              <a:buFont typeface="Arial" panose="020B0604020202020204" pitchFamily="34" charset="0"/>
              <a:buChar char="•"/>
            </a:pPr>
            <a:r>
              <a:rPr lang="en-US" sz="2300" b="1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 số sản phẩm tham khảo </a:t>
            </a:r>
            <a:endParaRPr lang="en-US" sz="2300" b="1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67462C-9D84-205B-F082-6B07ACEFA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199" y="1667356"/>
            <a:ext cx="5228085" cy="37182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CBA22F-BA8F-B815-83C4-AF6BAF70AF9F}"/>
              </a:ext>
            </a:extLst>
          </p:cNvPr>
          <p:cNvSpPr txBox="1"/>
          <p:nvPr/>
        </p:nvSpPr>
        <p:spPr>
          <a:xfrm>
            <a:off x="6412283" y="5645083"/>
            <a:ext cx="5431285" cy="112184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b="1">
                <a:latin typeface="UTM Avo" panose="02040603050506020204" pitchFamily="18" charset="0"/>
                <a:cs typeface="Arial" panose="020B0604020202020204" pitchFamily="34" charset="0"/>
              </a:rPr>
              <a:t>Thả diều trên đê </a:t>
            </a:r>
            <a:r>
              <a:rPr lang="en-US" sz="2300">
                <a:latin typeface="UTM Avo" panose="02040603050506020204" pitchFamily="18" charset="0"/>
                <a:cs typeface="Arial" panose="020B0604020202020204" pitchFamily="34" charset="0"/>
              </a:rPr>
              <a:t>– Tranh màu sáp của Trịnh Đình Hòa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697529-1709-5A52-1FBE-D1DDCD54BE4D}"/>
              </a:ext>
            </a:extLst>
          </p:cNvPr>
          <p:cNvSpPr txBox="1"/>
          <p:nvPr/>
        </p:nvSpPr>
        <p:spPr>
          <a:xfrm>
            <a:off x="355600" y="1761352"/>
            <a:ext cx="5431285" cy="1121846"/>
          </a:xfrm>
          <a:prstGeom prst="rect">
            <a:avLst/>
          </a:prstGeom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b="1">
                <a:latin typeface="UTM Avo" panose="02040603050506020204" pitchFamily="18" charset="0"/>
                <a:cs typeface="Arial" panose="020B0604020202020204" pitchFamily="34" charset="0"/>
              </a:rPr>
              <a:t>Chơi cầu lông </a:t>
            </a:r>
            <a:r>
              <a:rPr lang="en-US" sz="2300">
                <a:latin typeface="UTM Avo" panose="02040603050506020204" pitchFamily="18" charset="0"/>
                <a:cs typeface="Arial" panose="020B0604020202020204" pitchFamily="34" charset="0"/>
              </a:rPr>
              <a:t>– Tranh màu sáp của Phạm Đình Hải Nam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481B7E-8545-D330-5F63-7DE6ACC13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1" y="3058480"/>
            <a:ext cx="5228086" cy="353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258BC8-7368-86A1-DBAF-EC4BDBF86C98}"/>
              </a:ext>
            </a:extLst>
          </p:cNvPr>
          <p:cNvSpPr/>
          <p:nvPr/>
        </p:nvSpPr>
        <p:spPr>
          <a:xfrm>
            <a:off x="1119487" y="1715045"/>
            <a:ext cx="10305459" cy="4739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5000"/>
              </a:lnSpc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Chọn nội dung trò chơi theo ý thích.</a:t>
            </a:r>
          </a:p>
          <a:p>
            <a:pPr algn="just">
              <a:lnSpc>
                <a:spcPct val="175000"/>
              </a:lnSpc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 hình dáng nhân vật chính trước ở trung tâm bức tranh; vẽ hình ảnh phụ và chi tiết khác ở xung quanh. </a:t>
            </a:r>
          </a:p>
          <a:p>
            <a:pPr algn="just">
              <a:lnSpc>
                <a:spcPct val="175000"/>
              </a:lnSpc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 màu hình ảnh chính trước, sử dụng màu sắc tươi sáng để tạo sức hút người xem; vẽ hình ảnh phụ và chi tiết sau với màu sắc không nổi bật hơn hình ảnh chính.</a:t>
            </a:r>
          </a:p>
          <a:p>
            <a:pPr algn="just">
              <a:lnSpc>
                <a:spcPct val="175000"/>
              </a:lnSpc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Chọn hình ảnh, chi tiết để làm rõ hơn nội dung trò chơi. </a:t>
            </a:r>
          </a:p>
          <a:p>
            <a:pPr algn="just">
              <a:lnSpc>
                <a:spcPct val="175000"/>
              </a:lnSpc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Không nên vẽ hình ảnh chính/ phụ quá to hoặc quá nhỏ.</a:t>
            </a:r>
          </a:p>
        </p:txBody>
      </p:sp>
      <p:sp>
        <p:nvSpPr>
          <p:cNvPr id="7" name="Pentagon 18">
            <a:extLst>
              <a:ext uri="{FF2B5EF4-FFF2-40B4-BE49-F238E27FC236}">
                <a16:creationId xmlns:a16="http://schemas.microsoft.com/office/drawing/2014/main" id="{32C20E3C-D7AC-FDEB-724B-96CC5C6C83F1}"/>
              </a:ext>
            </a:extLst>
          </p:cNvPr>
          <p:cNvSpPr/>
          <p:nvPr/>
        </p:nvSpPr>
        <p:spPr>
          <a:xfrm>
            <a:off x="314400" y="2057145"/>
            <a:ext cx="379476" cy="260667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Pentagon 24">
            <a:extLst>
              <a:ext uri="{FF2B5EF4-FFF2-40B4-BE49-F238E27FC236}">
                <a16:creationId xmlns:a16="http://schemas.microsoft.com/office/drawing/2014/main" id="{A7165BC4-A718-D744-1313-87E7BFA4C7C9}"/>
              </a:ext>
            </a:extLst>
          </p:cNvPr>
          <p:cNvSpPr/>
          <p:nvPr/>
        </p:nvSpPr>
        <p:spPr>
          <a:xfrm>
            <a:off x="314400" y="2663201"/>
            <a:ext cx="379476" cy="260667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Pentagon 25">
            <a:extLst>
              <a:ext uri="{FF2B5EF4-FFF2-40B4-BE49-F238E27FC236}">
                <a16:creationId xmlns:a16="http://schemas.microsoft.com/office/drawing/2014/main" id="{9804A58D-E637-2D59-98AD-43CF4F25D3CF}"/>
              </a:ext>
            </a:extLst>
          </p:cNvPr>
          <p:cNvSpPr/>
          <p:nvPr/>
        </p:nvSpPr>
        <p:spPr>
          <a:xfrm>
            <a:off x="314400" y="3736416"/>
            <a:ext cx="379476" cy="260667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Pentagon 26">
            <a:extLst>
              <a:ext uri="{FF2B5EF4-FFF2-40B4-BE49-F238E27FC236}">
                <a16:creationId xmlns:a16="http://schemas.microsoft.com/office/drawing/2014/main" id="{438A35CF-2AD1-DD91-B888-08D7F6274459}"/>
              </a:ext>
            </a:extLst>
          </p:cNvPr>
          <p:cNvSpPr/>
          <p:nvPr/>
        </p:nvSpPr>
        <p:spPr>
          <a:xfrm>
            <a:off x="314400" y="5584398"/>
            <a:ext cx="379476" cy="260667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Pentagon 27">
            <a:extLst>
              <a:ext uri="{FF2B5EF4-FFF2-40B4-BE49-F238E27FC236}">
                <a16:creationId xmlns:a16="http://schemas.microsoft.com/office/drawing/2014/main" id="{A95EA749-45B9-7AE1-EA78-0AE6BC292218}"/>
              </a:ext>
            </a:extLst>
          </p:cNvPr>
          <p:cNvSpPr/>
          <p:nvPr/>
        </p:nvSpPr>
        <p:spPr>
          <a:xfrm>
            <a:off x="306836" y="6143789"/>
            <a:ext cx="379476" cy="260667"/>
          </a:xfrm>
          <a:prstGeom prst="homePlat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Freeform 30">
            <a:extLst>
              <a:ext uri="{FF2B5EF4-FFF2-40B4-BE49-F238E27FC236}">
                <a16:creationId xmlns:a16="http://schemas.microsoft.com/office/drawing/2014/main" id="{4654964F-4121-C3BB-CA02-81B3B1CBEAF4}"/>
              </a:ext>
            </a:extLst>
          </p:cNvPr>
          <p:cNvSpPr/>
          <p:nvPr/>
        </p:nvSpPr>
        <p:spPr>
          <a:xfrm flipH="1">
            <a:off x="9398000" y="6639138"/>
            <a:ext cx="2032000" cy="96540"/>
          </a:xfrm>
          <a:custGeom>
            <a:avLst/>
            <a:gdLst>
              <a:gd name="connsiteX0" fmla="*/ 0 w 4145280"/>
              <a:gd name="connsiteY0" fmla="*/ 335342 h 367604"/>
              <a:gd name="connsiteX1" fmla="*/ 838200 w 4145280"/>
              <a:gd name="connsiteY1" fmla="*/ 335342 h 367604"/>
              <a:gd name="connsiteX2" fmla="*/ 1615440 w 4145280"/>
              <a:gd name="connsiteY2" fmla="*/ 62 h 367604"/>
              <a:gd name="connsiteX3" fmla="*/ 2301240 w 4145280"/>
              <a:gd name="connsiteY3" fmla="*/ 304862 h 367604"/>
              <a:gd name="connsiteX4" fmla="*/ 3139440 w 4145280"/>
              <a:gd name="connsiteY4" fmla="*/ 15302 h 367604"/>
              <a:gd name="connsiteX5" fmla="*/ 4145280 w 4145280"/>
              <a:gd name="connsiteY5" fmla="*/ 289622 h 36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5280" h="367604">
                <a:moveTo>
                  <a:pt x="0" y="335342"/>
                </a:moveTo>
                <a:cubicBezTo>
                  <a:pt x="284480" y="363282"/>
                  <a:pt x="568960" y="391222"/>
                  <a:pt x="838200" y="335342"/>
                </a:cubicBezTo>
                <a:cubicBezTo>
                  <a:pt x="1107440" y="279462"/>
                  <a:pt x="1371600" y="5142"/>
                  <a:pt x="1615440" y="62"/>
                </a:cubicBezTo>
                <a:cubicBezTo>
                  <a:pt x="1859280" y="-5018"/>
                  <a:pt x="2047240" y="302322"/>
                  <a:pt x="2301240" y="304862"/>
                </a:cubicBezTo>
                <a:cubicBezTo>
                  <a:pt x="2555240" y="307402"/>
                  <a:pt x="2832100" y="17842"/>
                  <a:pt x="3139440" y="15302"/>
                </a:cubicBezTo>
                <a:cubicBezTo>
                  <a:pt x="3446780" y="12762"/>
                  <a:pt x="3796030" y="151192"/>
                  <a:pt x="4145280" y="289622"/>
                </a:cubicBezTo>
              </a:path>
            </a:pathLst>
          </a:cu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id="{0B7E1EEA-8745-1B80-A4A6-4AC2B3FD3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689348">
            <a:off x="11395485" y="5896611"/>
            <a:ext cx="446712" cy="8844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489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56811" y="123108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9">
            <a:extLst>
              <a:ext uri="{FF2B5EF4-FFF2-40B4-BE49-F238E27FC236}">
                <a16:creationId xmlns:a16="http://schemas.microsoft.com/office/drawing/2014/main" id="{6389DB0C-E794-C55E-8C62-06D281396F81}"/>
              </a:ext>
            </a:extLst>
          </p:cNvPr>
          <p:cNvSpPr/>
          <p:nvPr/>
        </p:nvSpPr>
        <p:spPr>
          <a:xfrm>
            <a:off x="4521200" y="1977189"/>
            <a:ext cx="6654800" cy="1066800"/>
          </a:xfrm>
          <a:prstGeom prst="wedgeRoundRectCallou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0CFE77-D827-D369-A711-BD274768AF18}"/>
              </a:ext>
            </a:extLst>
          </p:cNvPr>
          <p:cNvSpPr/>
          <p:nvPr/>
        </p:nvSpPr>
        <p:spPr>
          <a:xfrm>
            <a:off x="4939236" y="2129590"/>
            <a:ext cx="5173211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trò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ular Callout 26">
            <a:extLst>
              <a:ext uri="{FF2B5EF4-FFF2-40B4-BE49-F238E27FC236}">
                <a16:creationId xmlns:a16="http://schemas.microsoft.com/office/drawing/2014/main" id="{6E11F603-1C83-C79E-5EA6-9F7E1F569CF5}"/>
              </a:ext>
            </a:extLst>
          </p:cNvPr>
          <p:cNvSpPr/>
          <p:nvPr/>
        </p:nvSpPr>
        <p:spPr>
          <a:xfrm>
            <a:off x="4521200" y="3886200"/>
            <a:ext cx="6654800" cy="1574800"/>
          </a:xfrm>
          <a:prstGeom prst="wedgeRoundRectCallout">
            <a:avLst/>
          </a:prstGeom>
          <a:solidFill>
            <a:schemeClr val="accent2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FB5269-87DF-DD08-9837-3370B253EEAC}"/>
              </a:ext>
            </a:extLst>
          </p:cNvPr>
          <p:cNvSpPr/>
          <p:nvPr/>
        </p:nvSpPr>
        <p:spPr>
          <a:xfrm>
            <a:off x="4826001" y="3958390"/>
            <a:ext cx="599439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61B1E2-0859-E64E-E5BF-C7CB8E8E61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2" r="23448"/>
          <a:stretch/>
        </p:blipFill>
        <p:spPr>
          <a:xfrm>
            <a:off x="741871" y="2986374"/>
            <a:ext cx="2139552" cy="336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56811" y="123108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24481E-AEF8-EF18-B3B5-89971455E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993" y="2681165"/>
            <a:ext cx="9656070" cy="38371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8AA4FB-D7AF-91E0-FAD5-BE72E4043E02}"/>
              </a:ext>
            </a:extLst>
          </p:cNvPr>
          <p:cNvSpPr/>
          <p:nvPr/>
        </p:nvSpPr>
        <p:spPr>
          <a:xfrm>
            <a:off x="965429" y="1802487"/>
            <a:ext cx="10261142" cy="587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50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Học sinh có thể tạo dáng người khác nhau trong một trò chơi.</a:t>
            </a:r>
            <a:endParaRPr lang="en-US" sz="25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BD833C-2884-541F-6CA6-43B4913B56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4" t="12168" r="2513" b="28028"/>
          <a:stretch/>
        </p:blipFill>
        <p:spPr>
          <a:xfrm flipH="1">
            <a:off x="227393" y="5359838"/>
            <a:ext cx="990600" cy="1449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95B415-004B-AD99-3338-7A287A7A72F0}"/>
              </a:ext>
            </a:extLst>
          </p:cNvPr>
          <p:cNvSpPr txBox="1"/>
          <p:nvPr/>
        </p:nvSpPr>
        <p:spPr>
          <a:xfrm>
            <a:off x="1935125" y="2590209"/>
            <a:ext cx="8606589" cy="1368106"/>
          </a:xfrm>
          <a:prstGeom prst="round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dirty="0">
                <a:latin typeface="UTM Avo" panose="02040603050506020204" pitchFamily="18" charset="0"/>
                <a:cs typeface="Arial" panose="020B0604020202020204" pitchFamily="34" charset="0"/>
              </a:rPr>
              <a:t>Có thể sáng tạo sản phẩm mĩ thuật về trò chơi thú vị với những dáng người khác nhau.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38D603-C9E4-85BE-9A32-3C2C164E80B0}"/>
              </a:ext>
            </a:extLst>
          </p:cNvPr>
          <p:cNvSpPr txBox="1"/>
          <p:nvPr/>
        </p:nvSpPr>
        <p:spPr>
          <a:xfrm>
            <a:off x="3736162" y="1437167"/>
            <a:ext cx="4719675" cy="761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  <a:spcBef>
                <a:spcPct val="0"/>
              </a:spcBef>
            </a:pPr>
            <a:r>
              <a:rPr lang="en-US" sz="5000" b="1" spc="133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6653F1-B185-CB7A-2C1A-43FE4C47FDE5}"/>
              </a:ext>
            </a:extLst>
          </p:cNvPr>
          <p:cNvSpPr txBox="1"/>
          <p:nvPr/>
        </p:nvSpPr>
        <p:spPr>
          <a:xfrm>
            <a:off x="2675736" y="4596967"/>
            <a:ext cx="7234989" cy="1368106"/>
          </a:xfrm>
          <a:prstGeom prst="round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dirty="0">
                <a:latin typeface="UTM Avo" panose="02040603050506020204" pitchFamily="18" charset="0"/>
                <a:cs typeface="Arial" panose="020B0604020202020204" pitchFamily="34" charset="0"/>
              </a:rPr>
              <a:t>Chơi những trò chơi phù hợp giúp em giải trí và rèn luyện sức khỏe. 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D1CD5500-3001-DC7D-79D5-00EE46FB96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200278" y="3881728"/>
            <a:ext cx="2446047" cy="282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1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D78F0E68-B85B-A20F-F58F-3E9B51D308D3}"/>
              </a:ext>
            </a:extLst>
          </p:cNvPr>
          <p:cNvGrpSpPr/>
          <p:nvPr/>
        </p:nvGrpSpPr>
        <p:grpSpPr>
          <a:xfrm>
            <a:off x="5689600" y="4348447"/>
            <a:ext cx="5580912" cy="1818703"/>
            <a:chOff x="0" y="0"/>
            <a:chExt cx="1543915" cy="1799954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E72043F7-8DD4-D259-B4B9-17C6977C6E31}"/>
                </a:ext>
              </a:extLst>
            </p:cNvPr>
            <p:cNvSpPr/>
            <p:nvPr/>
          </p:nvSpPr>
          <p:spPr>
            <a:xfrm>
              <a:off x="0" y="0"/>
              <a:ext cx="1543915" cy="1799954"/>
            </a:xfrm>
            <a:custGeom>
              <a:avLst/>
              <a:gdLst/>
              <a:ahLst/>
              <a:cxnLst/>
              <a:rect l="l" t="t" r="r" b="b"/>
              <a:pathLst>
                <a:path w="1543915" h="1799954">
                  <a:moveTo>
                    <a:pt x="1419455" y="1799954"/>
                  </a:moveTo>
                  <a:lnTo>
                    <a:pt x="124460" y="1799954"/>
                  </a:lnTo>
                  <a:cubicBezTo>
                    <a:pt x="55880" y="1799954"/>
                    <a:pt x="0" y="1744074"/>
                    <a:pt x="0" y="16754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19455" y="0"/>
                  </a:lnTo>
                  <a:cubicBezTo>
                    <a:pt x="1488035" y="0"/>
                    <a:pt x="1543915" y="55880"/>
                    <a:pt x="1543915" y="124460"/>
                  </a:cubicBezTo>
                  <a:lnTo>
                    <a:pt x="1543915" y="1675494"/>
                  </a:lnTo>
                  <a:cubicBezTo>
                    <a:pt x="1543915" y="1744074"/>
                    <a:pt x="1488035" y="1799954"/>
                    <a:pt x="1419455" y="1799954"/>
                  </a:cubicBezTo>
                  <a:close/>
                </a:path>
              </a:pathLst>
            </a:custGeom>
            <a:solidFill>
              <a:srgbClr val="FFD99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71D8E81-DEBB-F98B-A13E-F19005333B8D}"/>
              </a:ext>
            </a:extLst>
          </p:cNvPr>
          <p:cNvGrpSpPr/>
          <p:nvPr/>
        </p:nvGrpSpPr>
        <p:grpSpPr>
          <a:xfrm>
            <a:off x="1190847" y="2069346"/>
            <a:ext cx="4763386" cy="1818703"/>
            <a:chOff x="0" y="0"/>
            <a:chExt cx="1543915" cy="179995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4E06980-6A96-FC08-EF5F-F5A027872989}"/>
                </a:ext>
              </a:extLst>
            </p:cNvPr>
            <p:cNvSpPr/>
            <p:nvPr/>
          </p:nvSpPr>
          <p:spPr>
            <a:xfrm>
              <a:off x="0" y="0"/>
              <a:ext cx="1543915" cy="1799954"/>
            </a:xfrm>
            <a:custGeom>
              <a:avLst/>
              <a:gdLst/>
              <a:ahLst/>
              <a:cxnLst/>
              <a:rect l="l" t="t" r="r" b="b"/>
              <a:pathLst>
                <a:path w="1543915" h="1799954">
                  <a:moveTo>
                    <a:pt x="1419455" y="1799954"/>
                  </a:moveTo>
                  <a:lnTo>
                    <a:pt x="124460" y="1799954"/>
                  </a:lnTo>
                  <a:cubicBezTo>
                    <a:pt x="55880" y="1799954"/>
                    <a:pt x="0" y="1744074"/>
                    <a:pt x="0" y="16754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19455" y="0"/>
                  </a:lnTo>
                  <a:cubicBezTo>
                    <a:pt x="1488035" y="0"/>
                    <a:pt x="1543915" y="55880"/>
                    <a:pt x="1543915" y="124460"/>
                  </a:cubicBezTo>
                  <a:lnTo>
                    <a:pt x="1543915" y="1675494"/>
                  </a:lnTo>
                  <a:cubicBezTo>
                    <a:pt x="1543915" y="1744074"/>
                    <a:pt x="1488035" y="1799954"/>
                    <a:pt x="1419455" y="1799954"/>
                  </a:cubicBezTo>
                  <a:close/>
                </a:path>
              </a:pathLst>
            </a:custGeom>
            <a:solidFill>
              <a:srgbClr val="FFD99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146D5F5-CAD4-E414-4D04-4ACA680E1145}"/>
              </a:ext>
            </a:extLst>
          </p:cNvPr>
          <p:cNvSpPr txBox="1"/>
          <p:nvPr/>
        </p:nvSpPr>
        <p:spPr>
          <a:xfrm>
            <a:off x="2728433" y="912836"/>
            <a:ext cx="6451600" cy="75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34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CCFFE1-3925-E49E-12D7-E78100FC123D}"/>
              </a:ext>
            </a:extLst>
          </p:cNvPr>
          <p:cNvSpPr/>
          <p:nvPr/>
        </p:nvSpPr>
        <p:spPr>
          <a:xfrm>
            <a:off x="609601" y="2334504"/>
            <a:ext cx="6096000" cy="120770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Ôn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lại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</a:p>
          <a:p>
            <a:pPr lvl="0" algn="ctr">
              <a:lnSpc>
                <a:spcPct val="150000"/>
              </a:lnSpc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kiến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thức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bài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học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A05064-DE2F-8B4F-A2C9-C25093603524}"/>
              </a:ext>
            </a:extLst>
          </p:cNvPr>
          <p:cNvSpPr/>
          <p:nvPr/>
        </p:nvSpPr>
        <p:spPr>
          <a:xfrm>
            <a:off x="5384800" y="4503468"/>
            <a:ext cx="6096000" cy="181870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Học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chuẩn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bị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</a:p>
          <a:p>
            <a:pPr lvl="0" algn="ctr">
              <a:lnSpc>
                <a:spcPct val="150000"/>
              </a:lnSpc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Bài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7 –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Thiệp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chúc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</a:rPr>
              <a:t>mừng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</a:rPr>
              <a:t>.</a:t>
            </a:r>
          </a:p>
          <a:p>
            <a:pPr lvl="0" algn="ctr">
              <a:lnSpc>
                <a:spcPct val="150000"/>
              </a:lnSpc>
            </a:pPr>
            <a:endParaRPr lang="vi-VN" sz="2600" dirty="0">
              <a:solidFill>
                <a:prstClr val="black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D29718-CA10-85C8-0D66-F3BEE57E4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325" y="4102321"/>
            <a:ext cx="2491959" cy="2679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46E5B0-94D1-0145-11AA-46D126A24A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4" t="12168" r="2513" b="28028"/>
          <a:stretch/>
        </p:blipFill>
        <p:spPr>
          <a:xfrm flipH="1">
            <a:off x="10646049" y="902473"/>
            <a:ext cx="1248925" cy="182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847</Words>
  <Application>Microsoft Office PowerPoint</Application>
  <PresentationFormat>Widescreen</PresentationFormat>
  <Paragraphs>103</Paragraphs>
  <Slides>31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18</cp:revision>
  <dcterms:modified xsi:type="dcterms:W3CDTF">2023-08-18T03:38:53Z</dcterms:modified>
</cp:coreProperties>
</file>